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3" r:id="rId4"/>
    <p:sldId id="261" r:id="rId5"/>
    <p:sldId id="267" r:id="rId6"/>
    <p:sldId id="268" r:id="rId7"/>
    <p:sldId id="269" r:id="rId8"/>
    <p:sldId id="270" r:id="rId9"/>
    <p:sldId id="264" r:id="rId10"/>
    <p:sldId id="262" r:id="rId11"/>
    <p:sldId id="265" r:id="rId12"/>
    <p:sldId id="259" r:id="rId13"/>
    <p:sldId id="266" r:id="rId14"/>
    <p:sldId id="260" r:id="rId1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1380" y="10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4A8BAD-6DC9-4CBC-87EB-57ECCA4B68BD}" type="doc">
      <dgm:prSet loTypeId="urn:microsoft.com/office/officeart/2011/layout/CircleProcess" loCatId="process" qsTypeId="urn:microsoft.com/office/officeart/2005/8/quickstyle/simple4" qsCatId="simple" csTypeId="urn:microsoft.com/office/officeart/2005/8/colors/accent1_2" csCatId="accent1" phldr="1"/>
      <dgm:spPr/>
    </dgm:pt>
    <dgm:pt modelId="{46CFFEC6-CE74-406E-B882-ADDCBA3F0FF8}">
      <dgm:prSet phldrT="[Text]" custT="1"/>
      <dgm:spPr/>
      <dgm:t>
        <a:bodyPr/>
        <a:lstStyle/>
        <a:p>
          <a:r>
            <a:rPr lang="hr-HR" sz="1200" b="1" dirty="0" smtClean="0">
              <a:solidFill>
                <a:schemeClr val="tx1"/>
              </a:solidFill>
            </a:rPr>
            <a:t>Povećan</a:t>
          </a:r>
          <a:r>
            <a:rPr lang="en-US" sz="1200" b="1" dirty="0" smtClean="0">
              <a:solidFill>
                <a:schemeClr val="tx1"/>
              </a:solidFill>
            </a:rPr>
            <a:t>je</a:t>
          </a:r>
          <a:r>
            <a:rPr lang="hr-HR" sz="1200" b="1" dirty="0" smtClean="0">
              <a:solidFill>
                <a:schemeClr val="tx1"/>
              </a:solidFill>
            </a:rPr>
            <a:t> efikasnost</a:t>
          </a:r>
          <a:r>
            <a:rPr lang="en-US" sz="1200" b="1" dirty="0" err="1" smtClean="0">
              <a:solidFill>
                <a:schemeClr val="tx1"/>
              </a:solidFill>
            </a:rPr>
            <a:t>i</a:t>
          </a:r>
          <a:r>
            <a:rPr lang="hr-HR" sz="1200" b="1" dirty="0" smtClean="0">
              <a:solidFill>
                <a:schemeClr val="tx1"/>
              </a:solidFill>
            </a:rPr>
            <a:t> proizvodnje</a:t>
          </a:r>
          <a:r>
            <a:rPr lang="en-US" sz="1200" b="1" dirty="0" smtClean="0">
              <a:solidFill>
                <a:schemeClr val="tx1"/>
              </a:solidFill>
            </a:rPr>
            <a:t>, r</a:t>
          </a:r>
          <a:r>
            <a:rPr lang="hr-HR" sz="1200" b="1" dirty="0" smtClean="0">
              <a:solidFill>
                <a:schemeClr val="tx1"/>
              </a:solidFill>
            </a:rPr>
            <a:t>ast produktivnosti i kvalitete poslovanja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endParaRPr lang="en-US" sz="1200" b="1" dirty="0">
            <a:solidFill>
              <a:schemeClr val="tx1"/>
            </a:solidFill>
          </a:endParaRPr>
        </a:p>
      </dgm:t>
    </dgm:pt>
    <dgm:pt modelId="{35C7D3A0-A5E3-4B89-8A74-3A44FAB2AB71}" type="parTrans" cxnId="{2CBA8115-1E84-4437-AF48-7202388FF1DC}">
      <dgm:prSet/>
      <dgm:spPr/>
      <dgm:t>
        <a:bodyPr/>
        <a:lstStyle/>
        <a:p>
          <a:endParaRPr lang="en-US"/>
        </a:p>
      </dgm:t>
    </dgm:pt>
    <dgm:pt modelId="{B1E58EBF-66A9-4BF7-81D9-AE755DD99076}" type="sibTrans" cxnId="{2CBA8115-1E84-4437-AF48-7202388FF1DC}">
      <dgm:prSet/>
      <dgm:spPr/>
      <dgm:t>
        <a:bodyPr/>
        <a:lstStyle/>
        <a:p>
          <a:endParaRPr lang="en-US"/>
        </a:p>
      </dgm:t>
    </dgm:pt>
    <dgm:pt modelId="{84D14DBA-9D4C-456D-B277-1C445D537556}">
      <dgm:prSet phldrT="[Text]" custT="1"/>
      <dgm:spPr/>
      <dgm:t>
        <a:bodyPr/>
        <a:lstStyle/>
        <a:p>
          <a:r>
            <a:rPr lang="en-US" sz="1200" b="1" dirty="0" err="1" smtClean="0">
              <a:solidFill>
                <a:schemeClr val="tx1"/>
              </a:solidFill>
            </a:rPr>
            <a:t>Rast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prihoda</a:t>
          </a:r>
          <a:r>
            <a:rPr lang="en-US" sz="1200" b="1" dirty="0" smtClean="0">
              <a:solidFill>
                <a:schemeClr val="tx1"/>
              </a:solidFill>
            </a:rPr>
            <a:t>, </a:t>
          </a:r>
          <a:r>
            <a:rPr lang="en-US" sz="1200" b="1" dirty="0" err="1" smtClean="0">
              <a:solidFill>
                <a:schemeClr val="tx1"/>
              </a:solidFill>
            </a:rPr>
            <a:t>izvoza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i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broja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zaposlenika</a:t>
          </a:r>
          <a:endParaRPr lang="en-US" sz="1200" b="1" dirty="0" smtClean="0">
            <a:solidFill>
              <a:schemeClr val="tx1"/>
            </a:solidFill>
          </a:endParaRPr>
        </a:p>
      </dgm:t>
    </dgm:pt>
    <dgm:pt modelId="{AB8E9628-2BF1-4F72-9A25-E7A87D7BCCD5}" type="parTrans" cxnId="{9EC83ED0-D28E-4887-8D3E-2DDE7B1AF819}">
      <dgm:prSet/>
      <dgm:spPr/>
      <dgm:t>
        <a:bodyPr/>
        <a:lstStyle/>
        <a:p>
          <a:endParaRPr lang="en-US"/>
        </a:p>
      </dgm:t>
    </dgm:pt>
    <dgm:pt modelId="{6C36B573-2578-419D-A4B5-043FF072184A}" type="sibTrans" cxnId="{9EC83ED0-D28E-4887-8D3E-2DDE7B1AF819}">
      <dgm:prSet/>
      <dgm:spPr/>
      <dgm:t>
        <a:bodyPr/>
        <a:lstStyle/>
        <a:p>
          <a:endParaRPr lang="en-US"/>
        </a:p>
      </dgm:t>
    </dgm:pt>
    <dgm:pt modelId="{25CE71C5-F746-41CC-B57F-956F65FF1898}">
      <dgm:prSet phldrT="[Text]" custT="1"/>
      <dgm:spPr/>
      <dgm:t>
        <a:bodyPr/>
        <a:lstStyle/>
        <a:p>
          <a:r>
            <a:rPr lang="hr-HR" sz="1200" b="1" dirty="0" smtClean="0">
              <a:solidFill>
                <a:schemeClr val="tx1"/>
              </a:solidFill>
            </a:rPr>
            <a:t>Jačanje tržišne pozicije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i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konkurentnosti</a:t>
          </a:r>
          <a:r>
            <a:rPr lang="en-US" sz="1200" b="1" dirty="0" smtClean="0">
              <a:solidFill>
                <a:schemeClr val="tx1"/>
              </a:solidFill>
            </a:rPr>
            <a:t> </a:t>
          </a:r>
          <a:r>
            <a:rPr lang="en-US" sz="1200" b="1" dirty="0" err="1" smtClean="0">
              <a:solidFill>
                <a:schemeClr val="tx1"/>
              </a:solidFill>
            </a:rPr>
            <a:t>obrta</a:t>
          </a:r>
          <a:endParaRPr lang="en-US" sz="1200" b="1" dirty="0">
            <a:solidFill>
              <a:schemeClr val="tx1"/>
            </a:solidFill>
          </a:endParaRPr>
        </a:p>
      </dgm:t>
    </dgm:pt>
    <dgm:pt modelId="{9DF90A8B-9D3F-400D-83DD-0A30DC93BDEA}" type="parTrans" cxnId="{E2278CE7-0943-4A6C-A25E-80D377BADD3C}">
      <dgm:prSet/>
      <dgm:spPr/>
      <dgm:t>
        <a:bodyPr/>
        <a:lstStyle/>
        <a:p>
          <a:endParaRPr lang="en-US"/>
        </a:p>
      </dgm:t>
    </dgm:pt>
    <dgm:pt modelId="{D2AA2A79-C085-4B9A-A321-571240B545B0}" type="sibTrans" cxnId="{E2278CE7-0943-4A6C-A25E-80D377BADD3C}">
      <dgm:prSet/>
      <dgm:spPr/>
      <dgm:t>
        <a:bodyPr/>
        <a:lstStyle/>
        <a:p>
          <a:endParaRPr lang="en-US"/>
        </a:p>
      </dgm:t>
    </dgm:pt>
    <dgm:pt modelId="{9CF07F68-5A96-4175-9229-DB1BB18FA433}" type="pres">
      <dgm:prSet presAssocID="{884A8BAD-6DC9-4CBC-87EB-57ECCA4B68B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87858942-1099-4FDB-905F-F8AC6FCBE4BA}" type="pres">
      <dgm:prSet presAssocID="{25CE71C5-F746-41CC-B57F-956F65FF1898}" presName="Accent3" presStyleCnt="0"/>
      <dgm:spPr/>
    </dgm:pt>
    <dgm:pt modelId="{40643EA2-5BFF-4E36-ADB1-1077DAE0C239}" type="pres">
      <dgm:prSet presAssocID="{25CE71C5-F746-41CC-B57F-956F65FF1898}" presName="Accent" presStyleLbl="node1" presStyleIdx="0" presStyleCnt="3"/>
      <dgm:spPr/>
    </dgm:pt>
    <dgm:pt modelId="{01835A21-EBA8-4D06-9F47-56DA5B058DB4}" type="pres">
      <dgm:prSet presAssocID="{25CE71C5-F746-41CC-B57F-956F65FF1898}" presName="ParentBackground3" presStyleCnt="0"/>
      <dgm:spPr/>
    </dgm:pt>
    <dgm:pt modelId="{EAAF664B-639B-4427-BCC7-6F6B11AB7955}" type="pres">
      <dgm:prSet presAssocID="{25CE71C5-F746-41CC-B57F-956F65FF1898}" presName="ParentBackground" presStyleLbl="fgAcc1" presStyleIdx="0" presStyleCnt="3"/>
      <dgm:spPr/>
      <dgm:t>
        <a:bodyPr/>
        <a:lstStyle/>
        <a:p>
          <a:endParaRPr lang="hr-HR"/>
        </a:p>
      </dgm:t>
    </dgm:pt>
    <dgm:pt modelId="{111FE570-7618-4F8C-8570-14520D2327D1}" type="pres">
      <dgm:prSet presAssocID="{25CE71C5-F746-41CC-B57F-956F65FF189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F21FF1D-8FE3-4763-9F1E-4DF60F800F2C}" type="pres">
      <dgm:prSet presAssocID="{84D14DBA-9D4C-456D-B277-1C445D537556}" presName="Accent2" presStyleCnt="0"/>
      <dgm:spPr/>
    </dgm:pt>
    <dgm:pt modelId="{AF26C29F-62E3-44CB-ACA7-0D3547A01CDB}" type="pres">
      <dgm:prSet presAssocID="{84D14DBA-9D4C-456D-B277-1C445D537556}" presName="Accent" presStyleLbl="node1" presStyleIdx="1" presStyleCnt="3"/>
      <dgm:spPr/>
    </dgm:pt>
    <dgm:pt modelId="{9678046E-069D-40C7-8B74-ED54B3ED659E}" type="pres">
      <dgm:prSet presAssocID="{84D14DBA-9D4C-456D-B277-1C445D537556}" presName="ParentBackground2" presStyleCnt="0"/>
      <dgm:spPr/>
    </dgm:pt>
    <dgm:pt modelId="{AE1A0FF9-71B9-4E63-ACB1-0759A934840D}" type="pres">
      <dgm:prSet presAssocID="{84D14DBA-9D4C-456D-B277-1C445D537556}" presName="ParentBackground" presStyleLbl="fgAcc1" presStyleIdx="1" presStyleCnt="3"/>
      <dgm:spPr/>
      <dgm:t>
        <a:bodyPr/>
        <a:lstStyle/>
        <a:p>
          <a:endParaRPr lang="hr-HR"/>
        </a:p>
      </dgm:t>
    </dgm:pt>
    <dgm:pt modelId="{AF669F4E-1FFF-42B8-81AB-EB3640C012F3}" type="pres">
      <dgm:prSet presAssocID="{84D14DBA-9D4C-456D-B277-1C445D53755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762ACD9-87A0-4D9D-892E-63D793C9DBB9}" type="pres">
      <dgm:prSet presAssocID="{46CFFEC6-CE74-406E-B882-ADDCBA3F0FF8}" presName="Accent1" presStyleCnt="0"/>
      <dgm:spPr/>
    </dgm:pt>
    <dgm:pt modelId="{69E71DF5-B532-420B-90D0-52A9100CEAFA}" type="pres">
      <dgm:prSet presAssocID="{46CFFEC6-CE74-406E-B882-ADDCBA3F0FF8}" presName="Accent" presStyleLbl="node1" presStyleIdx="2" presStyleCnt="3"/>
      <dgm:spPr/>
    </dgm:pt>
    <dgm:pt modelId="{FE69608C-4925-4083-850C-1A0D64176A1B}" type="pres">
      <dgm:prSet presAssocID="{46CFFEC6-CE74-406E-B882-ADDCBA3F0FF8}" presName="ParentBackground1" presStyleCnt="0"/>
      <dgm:spPr/>
    </dgm:pt>
    <dgm:pt modelId="{69C63E2C-6923-44EC-AEAE-76B4BF1AA8AD}" type="pres">
      <dgm:prSet presAssocID="{46CFFEC6-CE74-406E-B882-ADDCBA3F0FF8}" presName="ParentBackground" presStyleLbl="fgAcc1" presStyleIdx="2" presStyleCnt="3"/>
      <dgm:spPr/>
      <dgm:t>
        <a:bodyPr/>
        <a:lstStyle/>
        <a:p>
          <a:endParaRPr lang="hr-HR"/>
        </a:p>
      </dgm:t>
    </dgm:pt>
    <dgm:pt modelId="{98F672AF-3BBA-4111-997E-E66B45690220}" type="pres">
      <dgm:prSet presAssocID="{46CFFEC6-CE74-406E-B882-ADDCBA3F0FF8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083D2E82-06F9-47C9-8523-E36FC30CB79F}" type="presOf" srcId="{84D14DBA-9D4C-456D-B277-1C445D537556}" destId="{AE1A0FF9-71B9-4E63-ACB1-0759A934840D}" srcOrd="0" destOrd="0" presId="urn:microsoft.com/office/officeart/2011/layout/CircleProcess"/>
    <dgm:cxn modelId="{9EC83ED0-D28E-4887-8D3E-2DDE7B1AF819}" srcId="{884A8BAD-6DC9-4CBC-87EB-57ECCA4B68BD}" destId="{84D14DBA-9D4C-456D-B277-1C445D537556}" srcOrd="1" destOrd="0" parTransId="{AB8E9628-2BF1-4F72-9A25-E7A87D7BCCD5}" sibTransId="{6C36B573-2578-419D-A4B5-043FF072184A}"/>
    <dgm:cxn modelId="{0A4A5DC5-62FA-4508-8397-C1AA89D5FED3}" type="presOf" srcId="{46CFFEC6-CE74-406E-B882-ADDCBA3F0FF8}" destId="{69C63E2C-6923-44EC-AEAE-76B4BF1AA8AD}" srcOrd="0" destOrd="0" presId="urn:microsoft.com/office/officeart/2011/layout/CircleProcess"/>
    <dgm:cxn modelId="{D5AEE63E-C8F1-4C38-AADF-226834D23D7F}" type="presOf" srcId="{46CFFEC6-CE74-406E-B882-ADDCBA3F0FF8}" destId="{98F672AF-3BBA-4111-997E-E66B45690220}" srcOrd="1" destOrd="0" presId="urn:microsoft.com/office/officeart/2011/layout/CircleProcess"/>
    <dgm:cxn modelId="{270E83BC-7A82-42B3-9AA2-B8D2EC528810}" type="presOf" srcId="{25CE71C5-F746-41CC-B57F-956F65FF1898}" destId="{EAAF664B-639B-4427-BCC7-6F6B11AB7955}" srcOrd="0" destOrd="0" presId="urn:microsoft.com/office/officeart/2011/layout/CircleProcess"/>
    <dgm:cxn modelId="{E2278CE7-0943-4A6C-A25E-80D377BADD3C}" srcId="{884A8BAD-6DC9-4CBC-87EB-57ECCA4B68BD}" destId="{25CE71C5-F746-41CC-B57F-956F65FF1898}" srcOrd="2" destOrd="0" parTransId="{9DF90A8B-9D3F-400D-83DD-0A30DC93BDEA}" sibTransId="{D2AA2A79-C085-4B9A-A321-571240B545B0}"/>
    <dgm:cxn modelId="{643BEA3F-25FC-4E92-8244-D1B134882C2F}" type="presOf" srcId="{884A8BAD-6DC9-4CBC-87EB-57ECCA4B68BD}" destId="{9CF07F68-5A96-4175-9229-DB1BB18FA433}" srcOrd="0" destOrd="0" presId="urn:microsoft.com/office/officeart/2011/layout/CircleProcess"/>
    <dgm:cxn modelId="{2CBA8115-1E84-4437-AF48-7202388FF1DC}" srcId="{884A8BAD-6DC9-4CBC-87EB-57ECCA4B68BD}" destId="{46CFFEC6-CE74-406E-B882-ADDCBA3F0FF8}" srcOrd="0" destOrd="0" parTransId="{35C7D3A0-A5E3-4B89-8A74-3A44FAB2AB71}" sibTransId="{B1E58EBF-66A9-4BF7-81D9-AE755DD99076}"/>
    <dgm:cxn modelId="{FE5FE478-9599-4146-ABA6-F4485D5B4C4C}" type="presOf" srcId="{84D14DBA-9D4C-456D-B277-1C445D537556}" destId="{AF669F4E-1FFF-42B8-81AB-EB3640C012F3}" srcOrd="1" destOrd="0" presId="urn:microsoft.com/office/officeart/2011/layout/CircleProcess"/>
    <dgm:cxn modelId="{F04F713F-1183-4E2D-984E-840D78F957E3}" type="presOf" srcId="{25CE71C5-F746-41CC-B57F-956F65FF1898}" destId="{111FE570-7618-4F8C-8570-14520D2327D1}" srcOrd="1" destOrd="0" presId="urn:microsoft.com/office/officeart/2011/layout/CircleProcess"/>
    <dgm:cxn modelId="{1D0337EC-32C2-423E-A7DD-6D2C16AC7E85}" type="presParOf" srcId="{9CF07F68-5A96-4175-9229-DB1BB18FA433}" destId="{87858942-1099-4FDB-905F-F8AC6FCBE4BA}" srcOrd="0" destOrd="0" presId="urn:microsoft.com/office/officeart/2011/layout/CircleProcess"/>
    <dgm:cxn modelId="{9A68CC6A-9368-4AAB-BB58-17FDEEA36A9F}" type="presParOf" srcId="{87858942-1099-4FDB-905F-F8AC6FCBE4BA}" destId="{40643EA2-5BFF-4E36-ADB1-1077DAE0C239}" srcOrd="0" destOrd="0" presId="urn:microsoft.com/office/officeart/2011/layout/CircleProcess"/>
    <dgm:cxn modelId="{0E53E5D5-BFD7-460B-B78B-BCD2E9709B46}" type="presParOf" srcId="{9CF07F68-5A96-4175-9229-DB1BB18FA433}" destId="{01835A21-EBA8-4D06-9F47-56DA5B058DB4}" srcOrd="1" destOrd="0" presId="urn:microsoft.com/office/officeart/2011/layout/CircleProcess"/>
    <dgm:cxn modelId="{4704B2F5-6C07-4882-B1C2-0E48E40B5ABD}" type="presParOf" srcId="{01835A21-EBA8-4D06-9F47-56DA5B058DB4}" destId="{EAAF664B-639B-4427-BCC7-6F6B11AB7955}" srcOrd="0" destOrd="0" presId="urn:microsoft.com/office/officeart/2011/layout/CircleProcess"/>
    <dgm:cxn modelId="{923A213E-AA5C-49B0-A25E-26EAE6142FE2}" type="presParOf" srcId="{9CF07F68-5A96-4175-9229-DB1BB18FA433}" destId="{111FE570-7618-4F8C-8570-14520D2327D1}" srcOrd="2" destOrd="0" presId="urn:microsoft.com/office/officeart/2011/layout/CircleProcess"/>
    <dgm:cxn modelId="{AC2E6DE2-F963-4CFD-AD51-868DC04D0D31}" type="presParOf" srcId="{9CF07F68-5A96-4175-9229-DB1BB18FA433}" destId="{CF21FF1D-8FE3-4763-9F1E-4DF60F800F2C}" srcOrd="3" destOrd="0" presId="urn:microsoft.com/office/officeart/2011/layout/CircleProcess"/>
    <dgm:cxn modelId="{E4BC8F25-C891-47FC-9433-99DB349F18BE}" type="presParOf" srcId="{CF21FF1D-8FE3-4763-9F1E-4DF60F800F2C}" destId="{AF26C29F-62E3-44CB-ACA7-0D3547A01CDB}" srcOrd="0" destOrd="0" presId="urn:microsoft.com/office/officeart/2011/layout/CircleProcess"/>
    <dgm:cxn modelId="{6B039CAD-C90B-4516-A51E-8A6CABE098B8}" type="presParOf" srcId="{9CF07F68-5A96-4175-9229-DB1BB18FA433}" destId="{9678046E-069D-40C7-8B74-ED54B3ED659E}" srcOrd="4" destOrd="0" presId="urn:microsoft.com/office/officeart/2011/layout/CircleProcess"/>
    <dgm:cxn modelId="{CF5A63A5-D435-489A-A310-6E0899C99E9B}" type="presParOf" srcId="{9678046E-069D-40C7-8B74-ED54B3ED659E}" destId="{AE1A0FF9-71B9-4E63-ACB1-0759A934840D}" srcOrd="0" destOrd="0" presId="urn:microsoft.com/office/officeart/2011/layout/CircleProcess"/>
    <dgm:cxn modelId="{CC83BD35-8CEF-4928-A08D-EEB51B2E90C7}" type="presParOf" srcId="{9CF07F68-5A96-4175-9229-DB1BB18FA433}" destId="{AF669F4E-1FFF-42B8-81AB-EB3640C012F3}" srcOrd="5" destOrd="0" presId="urn:microsoft.com/office/officeart/2011/layout/CircleProcess"/>
    <dgm:cxn modelId="{6B2AF33D-6293-41FE-A69C-392F78C947DA}" type="presParOf" srcId="{9CF07F68-5A96-4175-9229-DB1BB18FA433}" destId="{D762ACD9-87A0-4D9D-892E-63D793C9DBB9}" srcOrd="6" destOrd="0" presId="urn:microsoft.com/office/officeart/2011/layout/CircleProcess"/>
    <dgm:cxn modelId="{40F01030-E0DC-4A44-9D59-5928C21C875F}" type="presParOf" srcId="{D762ACD9-87A0-4D9D-892E-63D793C9DBB9}" destId="{69E71DF5-B532-420B-90D0-52A9100CEAFA}" srcOrd="0" destOrd="0" presId="urn:microsoft.com/office/officeart/2011/layout/CircleProcess"/>
    <dgm:cxn modelId="{251EF345-4ACF-48CD-B76C-1CDD3B0CF857}" type="presParOf" srcId="{9CF07F68-5A96-4175-9229-DB1BB18FA433}" destId="{FE69608C-4925-4083-850C-1A0D64176A1B}" srcOrd="7" destOrd="0" presId="urn:microsoft.com/office/officeart/2011/layout/CircleProcess"/>
    <dgm:cxn modelId="{15F26DF2-3AC3-473D-8983-B4475B9E56AE}" type="presParOf" srcId="{FE69608C-4925-4083-850C-1A0D64176A1B}" destId="{69C63E2C-6923-44EC-AEAE-76B4BF1AA8AD}" srcOrd="0" destOrd="0" presId="urn:microsoft.com/office/officeart/2011/layout/CircleProcess"/>
    <dgm:cxn modelId="{9EFE7980-2C8C-4F4F-A593-6D28CF251E3F}" type="presParOf" srcId="{9CF07F68-5A96-4175-9229-DB1BB18FA433}" destId="{98F672AF-3BBA-4111-997E-E66B45690220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43EA2-5BFF-4E36-ADB1-1077DAE0C239}">
      <dsp:nvSpPr>
        <dsp:cNvPr id="0" name=""/>
        <dsp:cNvSpPr/>
      </dsp:nvSpPr>
      <dsp:spPr>
        <a:xfrm>
          <a:off x="5868939" y="838789"/>
          <a:ext cx="2221933" cy="222234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AF664B-639B-4427-BCC7-6F6B11AB7955}">
      <dsp:nvSpPr>
        <dsp:cNvPr id="0" name=""/>
        <dsp:cNvSpPr/>
      </dsp:nvSpPr>
      <dsp:spPr>
        <a:xfrm>
          <a:off x="5942714" y="912881"/>
          <a:ext cx="2074383" cy="207416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>
              <a:solidFill>
                <a:schemeClr val="tx1"/>
              </a:solidFill>
            </a:rPr>
            <a:t>Jačanje tržišne pozicije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i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konkurentnosti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obrta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6239261" y="1209245"/>
        <a:ext cx="1481289" cy="1481433"/>
      </dsp:txXfrm>
    </dsp:sp>
    <dsp:sp modelId="{AF26C29F-62E3-44CB-ACA7-0D3547A01CDB}">
      <dsp:nvSpPr>
        <dsp:cNvPr id="0" name=""/>
        <dsp:cNvSpPr/>
      </dsp:nvSpPr>
      <dsp:spPr>
        <a:xfrm rot="2700000">
          <a:off x="3575182" y="841476"/>
          <a:ext cx="2216582" cy="221658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1A0FF9-71B9-4E63-ACB1-0759A934840D}">
      <dsp:nvSpPr>
        <dsp:cNvPr id="0" name=""/>
        <dsp:cNvSpPr/>
      </dsp:nvSpPr>
      <dsp:spPr>
        <a:xfrm>
          <a:off x="3646281" y="912881"/>
          <a:ext cx="2074383" cy="207416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err="1" smtClean="0">
              <a:solidFill>
                <a:schemeClr val="tx1"/>
              </a:solidFill>
            </a:rPr>
            <a:t>Rast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prihoda</a:t>
          </a:r>
          <a:r>
            <a:rPr lang="en-US" sz="1200" b="1" kern="1200" dirty="0" smtClean="0">
              <a:solidFill>
                <a:schemeClr val="tx1"/>
              </a:solidFill>
            </a:rPr>
            <a:t>, </a:t>
          </a:r>
          <a:r>
            <a:rPr lang="en-US" sz="1200" b="1" kern="1200" dirty="0" err="1" smtClean="0">
              <a:solidFill>
                <a:schemeClr val="tx1"/>
              </a:solidFill>
            </a:rPr>
            <a:t>izvoza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i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broja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r>
            <a:rPr lang="en-US" sz="1200" b="1" kern="1200" dirty="0" err="1" smtClean="0">
              <a:solidFill>
                <a:schemeClr val="tx1"/>
              </a:solidFill>
            </a:rPr>
            <a:t>zaposlenika</a:t>
          </a:r>
          <a:endParaRPr lang="en-US" sz="1200" b="1" kern="1200" dirty="0" smtClean="0">
            <a:solidFill>
              <a:schemeClr val="tx1"/>
            </a:solidFill>
          </a:endParaRPr>
        </a:p>
      </dsp:txBody>
      <dsp:txXfrm>
        <a:off x="3942829" y="1209245"/>
        <a:ext cx="1481289" cy="1481433"/>
      </dsp:txXfrm>
    </dsp:sp>
    <dsp:sp modelId="{69E71DF5-B532-420B-90D0-52A9100CEAFA}">
      <dsp:nvSpPr>
        <dsp:cNvPr id="0" name=""/>
        <dsp:cNvSpPr/>
      </dsp:nvSpPr>
      <dsp:spPr>
        <a:xfrm rot="2700000">
          <a:off x="1278750" y="841476"/>
          <a:ext cx="2216582" cy="2216582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C63E2C-6923-44EC-AEAE-76B4BF1AA8AD}">
      <dsp:nvSpPr>
        <dsp:cNvPr id="0" name=""/>
        <dsp:cNvSpPr/>
      </dsp:nvSpPr>
      <dsp:spPr>
        <a:xfrm>
          <a:off x="1349849" y="912881"/>
          <a:ext cx="2074383" cy="2074162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200" b="1" kern="1200" dirty="0" smtClean="0">
              <a:solidFill>
                <a:schemeClr val="tx1"/>
              </a:solidFill>
            </a:rPr>
            <a:t>Povećan</a:t>
          </a:r>
          <a:r>
            <a:rPr lang="en-US" sz="1200" b="1" kern="1200" dirty="0" smtClean="0">
              <a:solidFill>
                <a:schemeClr val="tx1"/>
              </a:solidFill>
            </a:rPr>
            <a:t>je</a:t>
          </a:r>
          <a:r>
            <a:rPr lang="hr-HR" sz="1200" b="1" kern="1200" dirty="0" smtClean="0">
              <a:solidFill>
                <a:schemeClr val="tx1"/>
              </a:solidFill>
            </a:rPr>
            <a:t> efikasnost</a:t>
          </a:r>
          <a:r>
            <a:rPr lang="en-US" sz="1200" b="1" kern="1200" dirty="0" err="1" smtClean="0">
              <a:solidFill>
                <a:schemeClr val="tx1"/>
              </a:solidFill>
            </a:rPr>
            <a:t>i</a:t>
          </a:r>
          <a:r>
            <a:rPr lang="hr-HR" sz="1200" b="1" kern="1200" dirty="0" smtClean="0">
              <a:solidFill>
                <a:schemeClr val="tx1"/>
              </a:solidFill>
            </a:rPr>
            <a:t> proizvodnje</a:t>
          </a:r>
          <a:r>
            <a:rPr lang="en-US" sz="1200" b="1" kern="1200" dirty="0" smtClean="0">
              <a:solidFill>
                <a:schemeClr val="tx1"/>
              </a:solidFill>
            </a:rPr>
            <a:t>, r</a:t>
          </a:r>
          <a:r>
            <a:rPr lang="hr-HR" sz="1200" b="1" kern="1200" dirty="0" smtClean="0">
              <a:solidFill>
                <a:schemeClr val="tx1"/>
              </a:solidFill>
            </a:rPr>
            <a:t>ast produktivnosti i kvalitete poslovanja</a:t>
          </a:r>
          <a:r>
            <a:rPr lang="en-US" sz="1200" b="1" kern="1200" dirty="0" smtClean="0">
              <a:solidFill>
                <a:schemeClr val="tx1"/>
              </a:solidFill>
            </a:rPr>
            <a:t> </a:t>
          </a:r>
          <a:endParaRPr lang="en-US" sz="1200" b="1" kern="1200" dirty="0">
            <a:solidFill>
              <a:schemeClr val="tx1"/>
            </a:solidFill>
          </a:endParaRPr>
        </a:p>
      </dsp:txBody>
      <dsp:txXfrm>
        <a:off x="1646396" y="1209245"/>
        <a:ext cx="1481289" cy="1481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a-IN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84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386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7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8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96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6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8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2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6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a-IN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33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a-IN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a-IN" smtClean="0"/>
              <a:t>Click to edit Master text styles</a:t>
            </a:r>
          </a:p>
          <a:p>
            <a:pPr lvl="1"/>
            <a:r>
              <a:rPr lang="ta-IN" smtClean="0"/>
              <a:t>Second level</a:t>
            </a:r>
          </a:p>
          <a:p>
            <a:pPr lvl="2"/>
            <a:r>
              <a:rPr lang="ta-IN" smtClean="0"/>
              <a:t>Third level</a:t>
            </a:r>
          </a:p>
          <a:p>
            <a:pPr lvl="3"/>
            <a:r>
              <a:rPr lang="ta-IN" smtClean="0"/>
              <a:t>Fourth level</a:t>
            </a:r>
          </a:p>
          <a:p>
            <a:pPr lvl="4"/>
            <a:r>
              <a:rPr lang="ta-IN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84B52-2B98-C149-979B-FDB16D32746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C14B8-0683-3E42-A42F-5F8C9590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7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IZUAL ppt_NASLOVNIC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211874"/>
            <a:ext cx="6934200" cy="1426926"/>
          </a:xfrm>
        </p:spPr>
        <p:txBody>
          <a:bodyPr/>
          <a:lstStyle/>
          <a:p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Izgradnja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i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opremanje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proizvodne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 hale</a:t>
            </a:r>
            <a:endParaRPr lang="hr-HR" dirty="0" smtClean="0">
              <a:solidFill>
                <a:schemeClr val="tx2">
                  <a:lumMod val="75000"/>
                </a:schemeClr>
              </a:solidFill>
              <a:latin typeface="Lato Light"/>
              <a:cs typeface="Lato Light"/>
            </a:endParaRPr>
          </a:p>
          <a:p>
            <a:r>
              <a:rPr lang="ta-IN" sz="1900" dirty="0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Autor: </a:t>
            </a:r>
            <a:r>
              <a:rPr lang="en-US" sz="1900" dirty="0" err="1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Obrt</a:t>
            </a:r>
            <a:r>
              <a:rPr lang="en-US" sz="1900" dirty="0" smtClean="0">
                <a:solidFill>
                  <a:schemeClr val="tx2">
                    <a:lumMod val="75000"/>
                  </a:schemeClr>
                </a:solidFill>
                <a:latin typeface="Lato Light"/>
                <a:cs typeface="Lato Light"/>
              </a:rPr>
              <a:t> EMP - USLUGE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66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O PROJEKTU </a:t>
            </a:r>
            <a:endParaRPr lang="hr-HR" sz="2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948730"/>
              </p:ext>
            </p:extLst>
          </p:nvPr>
        </p:nvGraphicFramePr>
        <p:xfrm>
          <a:off x="371789" y="1949381"/>
          <a:ext cx="9274629" cy="39690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3319">
                  <a:extLst>
                    <a:ext uri="{9D8B030D-6E8A-4147-A177-3AD203B41FA5}">
                      <a16:colId xmlns="" xmlns:a16="http://schemas.microsoft.com/office/drawing/2014/main" val="1032927729"/>
                    </a:ext>
                  </a:extLst>
                </a:gridCol>
                <a:gridCol w="6291310">
                  <a:extLst>
                    <a:ext uri="{9D8B030D-6E8A-4147-A177-3AD203B41FA5}">
                      <a16:colId xmlns="" xmlns:a16="http://schemas.microsoft.com/office/drawing/2014/main" val="4198792584"/>
                    </a:ext>
                  </a:extLst>
                </a:gridCol>
              </a:tblGrid>
              <a:tr h="473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NAZIV </a:t>
                      </a:r>
                      <a:r>
                        <a:rPr lang="en-US" sz="1600" dirty="0" smtClean="0">
                          <a:effectLst/>
                        </a:rPr>
                        <a:t>PROJEKTA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IZGRADNJA I OPREMANJA PROIZVODNE HALE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55611896"/>
                  </a:ext>
                </a:extLst>
              </a:tr>
              <a:tr h="473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cap="all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SVRHA</a:t>
                      </a:r>
                      <a:endParaRPr lang="hr-HR" sz="1600" cap="all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</a:t>
                      </a:r>
                      <a:r>
                        <a:rPr lang="pl-PL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ačanje konkurentnosti i tržišne pozicije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18375784"/>
                  </a:ext>
                </a:extLst>
              </a:tr>
              <a:tr h="9466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cap="all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OPIS</a:t>
                      </a:r>
                      <a:r>
                        <a:rPr lang="en-US" sz="1600" cap="all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PROJEKTA</a:t>
                      </a:r>
                      <a:endParaRPr lang="hr-HR" sz="1600" cap="all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zgradnja poslovno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proizvodnog</a:t>
                      </a: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objekta, površine 1311 m2, te nabava mjernog stola i 5-osnog CNC obradnog centra.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62341203"/>
                  </a:ext>
                </a:extLst>
              </a:tr>
              <a:tr h="47331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cap="all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vrijednost projekta </a:t>
                      </a:r>
                      <a:endParaRPr lang="hr-HR" sz="1600" cap="all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13.202.954,48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hr-HR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85533465"/>
                  </a:ext>
                </a:extLst>
              </a:tr>
              <a:tr h="543009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1" kern="1200" cap="all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Prihvatljivi troškovi</a:t>
                      </a:r>
                      <a:endParaRPr lang="hr-HR" sz="1600" cap="all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9.858.067,58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hr-HR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53790106"/>
                  </a:ext>
                </a:extLst>
              </a:tr>
              <a:tr h="586184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altLang="sr-Latn-RS" sz="1600" b="1" cap="all" dirty="0" smtClean="0">
                          <a:solidFill>
                            <a:schemeClr val="bg1"/>
                          </a:solidFill>
                          <a:latin typeface="+mn-lt"/>
                          <a:cs typeface="VladaRHSans Reg" charset="0"/>
                        </a:rPr>
                        <a:t>Bespovratna sredstva</a:t>
                      </a:r>
                      <a:endParaRPr lang="hr-HR" sz="1600" cap="all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4.455.280,41 </a:t>
                      </a:r>
                      <a:r>
                        <a:rPr lang="en-US" sz="1600" b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hr-HR" sz="1600" b="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60015429"/>
                  </a:ext>
                </a:extLst>
              </a:tr>
              <a:tr h="473317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TRAJANJE PROVEDBE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12/2015-05/2017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3625324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80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REZULTATI PROJEKTA</a:t>
            </a:r>
            <a:endParaRPr lang="hr-HR" sz="2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826397"/>
              </p:ext>
            </p:extLst>
          </p:nvPr>
        </p:nvGraphicFramePr>
        <p:xfrm>
          <a:off x="371789" y="1949381"/>
          <a:ext cx="9274629" cy="40997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80492">
                  <a:extLst>
                    <a:ext uri="{9D8B030D-6E8A-4147-A177-3AD203B41FA5}">
                      <a16:colId xmlns="" xmlns:a16="http://schemas.microsoft.com/office/drawing/2014/main" val="1032927729"/>
                    </a:ext>
                  </a:extLst>
                </a:gridCol>
                <a:gridCol w="7094137">
                  <a:extLst>
                    <a:ext uri="{9D8B030D-6E8A-4147-A177-3AD203B41FA5}">
                      <a16:colId xmlns="" xmlns:a16="http://schemas.microsoft.com/office/drawing/2014/main" val="4198792584"/>
                    </a:ext>
                  </a:extLst>
                </a:gridCol>
              </a:tblGrid>
              <a:tr h="4413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NAZIV </a:t>
                      </a:r>
                      <a:r>
                        <a:rPr lang="en-US" sz="1600" dirty="0" smtClean="0">
                          <a:effectLst/>
                        </a:rPr>
                        <a:t>PROJEKTA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IZGRADNJA I OPREMANJA PROIZVODNE HALE</a:t>
                      </a:r>
                      <a:endParaRPr lang="hr-HR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55611896"/>
                  </a:ext>
                </a:extLst>
              </a:tr>
              <a:tr h="203169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cap="all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rezultati</a:t>
                      </a:r>
                      <a:r>
                        <a:rPr lang="en-US" sz="1600" cap="all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PROVEDBE:</a:t>
                      </a:r>
                      <a:endParaRPr lang="hr-HR" sz="1600" cap="all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R1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Izgrađen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poslovni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objekt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od 1.311 m</a:t>
                      </a:r>
                      <a:r>
                        <a:rPr lang="en-US" sz="1600" b="0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u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potpunosti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funkcionalan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R2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Nabavljeni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strojevi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postavljeni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testirani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pušteni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pogon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R3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Postojeći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zaposlenici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obučeni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rad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novim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strojevima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R4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proveden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učinkovito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skladu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rokovima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R5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je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vidljiv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u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javnosti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prikladno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promoviran</a:t>
                      </a:r>
                      <a:endParaRPr lang="en-US" sz="1600" b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18375784"/>
                  </a:ext>
                </a:extLst>
              </a:tr>
              <a:tr h="16267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cap="all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OČEKIVANI</a:t>
                      </a:r>
                      <a:r>
                        <a:rPr lang="en-US" sz="1600" cap="all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REZULTATI  PROJEKTA*</a:t>
                      </a:r>
                      <a:endParaRPr lang="hr-HR" sz="1600" cap="all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cap="all" baseline="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1" cap="non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*2019.  u </a:t>
                      </a:r>
                      <a:r>
                        <a:rPr lang="en-US" sz="1400" b="0" i="1" cap="none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odnosu</a:t>
                      </a:r>
                      <a:r>
                        <a:rPr lang="en-US" sz="1400" b="0" i="1" cap="non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1" cap="none" baseline="0" dirty="0" err="1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na</a:t>
                      </a:r>
                      <a:r>
                        <a:rPr lang="en-US" sz="1400" b="0" i="1" cap="none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2014.</a:t>
                      </a:r>
                      <a:endParaRPr lang="hr-HR" sz="1400" b="0" i="1" cap="none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lvl="0" algn="r"/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Povećanje prihoda od prodaje za 8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</a:p>
                    <a:p>
                      <a:pPr lvl="0" algn="r"/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Povećanje izvoza za 9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 </a:t>
                      </a:r>
                    </a:p>
                    <a:p>
                      <a:pPr lvl="0" algn="r"/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Povećanje broja zaposlenika zapošljavanjem 23 novih zaposlenika </a:t>
                      </a:r>
                    </a:p>
                    <a:p>
                      <a:pPr lvl="0" algn="r"/>
                      <a:r>
                        <a:rPr lang="hr-HR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Povećanje proizvodnog kapaciteta uvođenjem CNC obradnog centra i mjernog stola u novi proizvodni pogon obrt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hr-HR" sz="16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62341203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1"/>
          <a:stretch/>
        </p:blipFill>
        <p:spPr>
          <a:xfrm>
            <a:off x="965915" y="6069874"/>
            <a:ext cx="1533445" cy="73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10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/>
              <a:t>NOVA PROIZVODNA HALA </a:t>
            </a:r>
            <a:endParaRPr lang="hr-HR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9" y="2059709"/>
            <a:ext cx="4620000" cy="30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770" y="2059709"/>
            <a:ext cx="4620774" cy="30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19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/>
              <a:t>NOVI STROJEVI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0" y="2135982"/>
            <a:ext cx="4620774" cy="306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082" y="2135982"/>
            <a:ext cx="4620773" cy="30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2553195"/>
            <a:ext cx="86914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r-HR" sz="2800" b="1" dirty="0" smtClean="0"/>
          </a:p>
          <a:p>
            <a:pPr algn="ctr"/>
            <a:r>
              <a:rPr lang="en-US" sz="2800" b="1" dirty="0" smtClean="0"/>
              <a:t>HVALA NA PAŽNJI.</a:t>
            </a:r>
          </a:p>
          <a:p>
            <a:pPr algn="ctr"/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129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TKO SMO</a:t>
            </a:r>
            <a:endParaRPr lang="hr-HR" sz="2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863956"/>
              </p:ext>
            </p:extLst>
          </p:nvPr>
        </p:nvGraphicFramePr>
        <p:xfrm>
          <a:off x="495300" y="1893461"/>
          <a:ext cx="8915400" cy="40178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8882">
                  <a:extLst>
                    <a:ext uri="{9D8B030D-6E8A-4147-A177-3AD203B41FA5}">
                      <a16:colId xmlns="" xmlns:a16="http://schemas.microsoft.com/office/drawing/2014/main" val="1032927729"/>
                    </a:ext>
                  </a:extLst>
                </a:gridCol>
                <a:gridCol w="6316518">
                  <a:extLst>
                    <a:ext uri="{9D8B030D-6E8A-4147-A177-3AD203B41FA5}">
                      <a16:colId xmlns="" xmlns:a16="http://schemas.microsoft.com/office/drawing/2014/main" val="4198792584"/>
                    </a:ext>
                  </a:extLst>
                </a:gridCol>
              </a:tblGrid>
              <a:tr h="5739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NAZIV PODUZEĆA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EMP – USLUGE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55611896"/>
                  </a:ext>
                </a:extLst>
              </a:tr>
              <a:tr h="5739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SJEDIŠTE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65. bataljuna ZNG 111, Ivanić Grad</a:t>
                      </a:r>
                      <a:endParaRPr lang="hr-H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918375784"/>
                  </a:ext>
                </a:extLst>
              </a:tr>
              <a:tr h="5739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OSNIVANJE</a:t>
                      </a:r>
                      <a:endParaRPr lang="hr-H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30.12.1996.</a:t>
                      </a:r>
                      <a:endParaRPr lang="hr-H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62341203"/>
                  </a:ext>
                </a:extLst>
              </a:tr>
              <a:tr h="5739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>
                          <a:effectLst/>
                        </a:rPr>
                        <a:t>POČETAK OBRTA</a:t>
                      </a:r>
                      <a:endParaRPr lang="hr-HR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01.01.1997</a:t>
                      </a:r>
                      <a:endParaRPr lang="hr-H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547317255"/>
                  </a:ext>
                </a:extLst>
              </a:tr>
              <a:tr h="5739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PRAVNI OBLIK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Obrt</a:t>
                      </a:r>
                      <a:endParaRPr lang="hr-H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85533465"/>
                  </a:ext>
                </a:extLst>
              </a:tr>
              <a:tr h="5739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ODGOVORNA OSOBA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Rajko Tomić</a:t>
                      </a:r>
                      <a:endParaRPr lang="hr-HR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653790106"/>
                  </a:ext>
                </a:extLst>
              </a:tr>
              <a:tr h="573973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 smtClean="0">
                          <a:effectLst/>
                        </a:rPr>
                        <a:t>DJELATNOST (NKD 2007)</a:t>
                      </a:r>
                      <a:endParaRPr lang="hr-HR" sz="20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kern="1200" dirty="0" smtClean="0">
                          <a:effectLst/>
                        </a:rPr>
                        <a:t>25.62 - Strojna obrada metal</a:t>
                      </a:r>
                      <a:r>
                        <a:rPr lang="en-US" sz="1800" kern="1200" dirty="0" smtClean="0">
                          <a:effectLst/>
                        </a:rPr>
                        <a:t>a</a:t>
                      </a:r>
                      <a:endParaRPr lang="hr-H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6001542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52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TKO SMO</a:t>
            </a:r>
            <a:endParaRPr lang="hr-HR" sz="28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764914"/>
              </p:ext>
            </p:extLst>
          </p:nvPr>
        </p:nvGraphicFramePr>
        <p:xfrm>
          <a:off x="495300" y="1893462"/>
          <a:ext cx="8915400" cy="39044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8882">
                  <a:extLst>
                    <a:ext uri="{9D8B030D-6E8A-4147-A177-3AD203B41FA5}">
                      <a16:colId xmlns="" xmlns:a16="http://schemas.microsoft.com/office/drawing/2014/main" val="1032927729"/>
                    </a:ext>
                  </a:extLst>
                </a:gridCol>
                <a:gridCol w="6316518">
                  <a:extLst>
                    <a:ext uri="{9D8B030D-6E8A-4147-A177-3AD203B41FA5}">
                      <a16:colId xmlns="" xmlns:a16="http://schemas.microsoft.com/office/drawing/2014/main" val="4198792584"/>
                    </a:ext>
                  </a:extLst>
                </a:gridCol>
              </a:tblGrid>
              <a:tr h="5577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NAZIV PODUZEĆA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600" dirty="0">
                          <a:effectLst/>
                        </a:rPr>
                        <a:t>EMP – USLUGE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55611896"/>
                  </a:ext>
                </a:extLst>
              </a:tr>
              <a:tr h="557777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KAPITAL I REZERVE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5.001.286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260015429"/>
                  </a:ext>
                </a:extLst>
              </a:tr>
              <a:tr h="5577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VRIJEDNOST</a:t>
                      </a:r>
                      <a:r>
                        <a:rPr lang="en-US" sz="16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IMOVINE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hr-HR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13.540.395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hr-HR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336253243"/>
                  </a:ext>
                </a:extLst>
              </a:tr>
              <a:tr h="557777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PRIHODI OD</a:t>
                      </a:r>
                      <a:r>
                        <a:rPr lang="en-US" sz="1600" baseline="0" dirty="0" smtClean="0">
                          <a:effectLst/>
                        </a:rPr>
                        <a:t> PRODAJE</a:t>
                      </a:r>
                      <a:endParaRPr lang="hr-HR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9.452.051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hr-H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3087065"/>
                  </a:ext>
                </a:extLst>
              </a:tr>
              <a:tr h="557777"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PRIHODI OD</a:t>
                      </a:r>
                      <a:r>
                        <a:rPr lang="en-US" sz="1600" baseline="0" dirty="0" smtClean="0">
                          <a:effectLst/>
                        </a:rPr>
                        <a:t> IZVOZA</a:t>
                      </a:r>
                      <a:endParaRPr lang="hr-HR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8.840.639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en-US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764159898"/>
                  </a:ext>
                </a:extLst>
              </a:tr>
              <a:tr h="5577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NETO DOBIT</a:t>
                      </a:r>
                      <a:r>
                        <a:rPr lang="en-US" sz="1600" baseline="0" dirty="0" smtClean="0">
                          <a:effectLst/>
                        </a:rPr>
                        <a:t> 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272.004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endParaRPr lang="hr-H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4063535788"/>
                  </a:ext>
                </a:extLst>
              </a:tr>
              <a:tr h="5577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BROJ ZAPOSLENIH</a:t>
                      </a:r>
                      <a:endParaRPr lang="hr-HR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</a:t>
                      </a:r>
                      <a:endParaRPr lang="hr-HR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04868447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ČIME SE BAVIMO</a:t>
            </a:r>
            <a:endParaRPr lang="hr-HR" sz="28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085238"/>
              </p:ext>
            </p:extLst>
          </p:nvPr>
        </p:nvGraphicFramePr>
        <p:xfrm>
          <a:off x="341644" y="1927673"/>
          <a:ext cx="9244483" cy="3454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33342">
                  <a:extLst>
                    <a:ext uri="{9D8B030D-6E8A-4147-A177-3AD203B41FA5}">
                      <a16:colId xmlns="" xmlns:a16="http://schemas.microsoft.com/office/drawing/2014/main" val="1401707680"/>
                    </a:ext>
                  </a:extLst>
                </a:gridCol>
                <a:gridCol w="7111141">
                  <a:extLst>
                    <a:ext uri="{9D8B030D-6E8A-4147-A177-3AD203B41FA5}">
                      <a16:colId xmlns="" xmlns:a16="http://schemas.microsoft.com/office/drawing/2014/main" val="830941782"/>
                    </a:ext>
                  </a:extLst>
                </a:gridCol>
              </a:tblGrid>
              <a:tr h="4906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effectLst/>
                        </a:rPr>
                        <a:t>NAZIV PODUZEĆA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r-HR" sz="1600" dirty="0">
                          <a:effectLst/>
                        </a:rPr>
                        <a:t>EMP – USLUGE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/>
                </a:tc>
                <a:extLst>
                  <a:ext uri="{0D108BD9-81ED-4DB2-BD59-A6C34878D82A}">
                    <a16:rowId xmlns="" xmlns:a16="http://schemas.microsoft.com/office/drawing/2014/main" val="929486559"/>
                  </a:ext>
                </a:extLst>
              </a:tr>
              <a:tr h="507229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Izrada strojnih dijelova, alata, te ostalih dijelova od metala i plastike prema nacrtu, uzorku ili našoj vlastitoj konstrukciji</a:t>
                      </a: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37778749"/>
                  </a:ext>
                </a:extLst>
              </a:tr>
              <a:tr h="49069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CNC STROJNA OBRADA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glodanje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tokarenje</a:t>
                      </a:r>
                      <a:endParaRPr lang="en-US" sz="18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brušenje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9525" marB="0" anchor="ctr">
                    <a:solidFill>
                      <a:srgbClr val="E9ED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81375522"/>
                  </a:ext>
                </a:extLst>
              </a:tr>
              <a:tr h="49069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ZAVARIVANJE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- čelik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hr-HR" sz="1800" b="0" dirty="0" err="1" smtClean="0">
                          <a:solidFill>
                            <a:schemeClr val="tx1"/>
                          </a:solidFill>
                          <a:effectLst/>
                        </a:rPr>
                        <a:t>prokrom</a:t>
                      </a:r>
                      <a:endParaRPr lang="hr-HR" sz="1800" b="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800" b="0" dirty="0" smtClean="0">
                          <a:solidFill>
                            <a:schemeClr val="tx1"/>
                          </a:solidFill>
                          <a:effectLst/>
                        </a:rPr>
                        <a:t>- aluminij</a:t>
                      </a:r>
                      <a:endParaRPr lang="hr-HR" sz="18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461844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5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/>
              <a:t>NAŠI PROIZVODI</a:t>
            </a:r>
            <a:endParaRPr lang="hr-HR" sz="28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63" y="3967709"/>
            <a:ext cx="2881188" cy="19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28" y="1876829"/>
            <a:ext cx="2881188" cy="19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28" y="3969891"/>
            <a:ext cx="2881188" cy="19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63" y="1876829"/>
            <a:ext cx="2881189" cy="190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96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/>
              <a:t>NAŠI PROIZVODI</a:t>
            </a:r>
            <a:endParaRPr lang="hr-HR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79" y="3846109"/>
            <a:ext cx="2862508" cy="19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87" y="1770129"/>
            <a:ext cx="2862000" cy="190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3" y="3846109"/>
            <a:ext cx="2862000" cy="19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3" y="1788218"/>
            <a:ext cx="2862453" cy="190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4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/>
              <a:t>STROJNI PARK</a:t>
            </a:r>
            <a:endParaRPr lang="hr-HR" sz="28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3020"/>
              </p:ext>
            </p:extLst>
          </p:nvPr>
        </p:nvGraphicFramePr>
        <p:xfrm>
          <a:off x="341644" y="1927673"/>
          <a:ext cx="9244483" cy="3990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44483">
                  <a:extLst>
                    <a:ext uri="{9D8B030D-6E8A-4147-A177-3AD203B41FA5}">
                      <a16:colId xmlns="" xmlns:a16="http://schemas.microsoft.com/office/drawing/2014/main" val="1401707680"/>
                    </a:ext>
                  </a:extLst>
                </a:gridCol>
              </a:tblGrid>
              <a:tr h="3887386"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CNC obradni centar 3-osni – 9 komada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CNC obradni centar 5-osni – 2 komada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CNC </a:t>
                      </a:r>
                      <a:r>
                        <a:rPr lang="hr-HR" sz="1600" b="0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Borverk</a:t>
                      </a:r>
                      <a:endParaRPr lang="hr-HR" sz="1600" b="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CNC tokarilica – 5 komada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CNC brusilica za plansko brušenje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CNC pila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Klasična glodalica – 3 komada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Klasična tokarilica – 5 komada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Brusilica za kružno brušenje</a:t>
                      </a:r>
                    </a:p>
                    <a:p>
                      <a:pPr marL="34290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hr-HR" sz="16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Aparat za zavarivanje – 3 komada</a:t>
                      </a:r>
                    </a:p>
                  </a:txBody>
                  <a:tcPr marL="68580" marR="68580" marT="9525" marB="0" anchor="ctr"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7778749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b="1" dirty="0" smtClean="0"/>
              <a:t>STROJNI PARK</a:t>
            </a:r>
            <a:endParaRPr lang="hr-HR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1823391"/>
            <a:ext cx="2880706" cy="19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9" y="1823391"/>
            <a:ext cx="2880706" cy="190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09" y="3811749"/>
            <a:ext cx="2880706" cy="19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31" y="3828020"/>
            <a:ext cx="2880706" cy="190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ZUAL ppt_slid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" y="0"/>
            <a:ext cx="988772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699" y="2059709"/>
            <a:ext cx="956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sr-Latn-RS" b="1" dirty="0" smtClean="0">
                <a:solidFill>
                  <a:srgbClr val="FFFFFF"/>
                </a:solidFill>
              </a:rPr>
              <a:t>ć</a:t>
            </a:r>
            <a:endParaRPr lang="en-US" altLang="sr-Latn-RS" dirty="0">
              <a:solidFill>
                <a:srgbClr val="FFFFFF"/>
              </a:solidFill>
            </a:endParaRPr>
          </a:p>
          <a:p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544945" y="1246909"/>
            <a:ext cx="8691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RAZLOZI ZA POKRETANJE PROJEKTA</a:t>
            </a:r>
            <a:endParaRPr lang="hr-HR" sz="2800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995746790"/>
              </p:ext>
            </p:extLst>
          </p:nvPr>
        </p:nvGraphicFramePr>
        <p:xfrm>
          <a:off x="325810" y="2059709"/>
          <a:ext cx="8910554" cy="38995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5" y="5911272"/>
            <a:ext cx="1533445" cy="89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77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399</Words>
  <Application>Microsoft Office PowerPoint</Application>
  <PresentationFormat>A4 Paper (210x297 mm)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Latha</vt:lpstr>
      <vt:lpstr>Lato Light</vt:lpstr>
      <vt:lpstr>Times New Roman</vt:lpstr>
      <vt:lpstr>VladaRHSans Reg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Mgm Studio Novel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gg stapic</dc:creator>
  <cp:lastModifiedBy>Lucia Vlahov</cp:lastModifiedBy>
  <cp:revision>19</cp:revision>
  <dcterms:created xsi:type="dcterms:W3CDTF">2017-04-21T14:14:03Z</dcterms:created>
  <dcterms:modified xsi:type="dcterms:W3CDTF">2017-05-02T08:58:59Z</dcterms:modified>
</cp:coreProperties>
</file>