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8" r:id="rId2"/>
    <p:sldId id="353" r:id="rId3"/>
    <p:sldId id="361" r:id="rId4"/>
    <p:sldId id="270" r:id="rId5"/>
    <p:sldId id="320" r:id="rId6"/>
    <p:sldId id="350" r:id="rId7"/>
    <p:sldId id="362" r:id="rId8"/>
    <p:sldId id="360" r:id="rId9"/>
    <p:sldId id="355" r:id="rId10"/>
    <p:sldId id="356" r:id="rId11"/>
    <p:sldId id="366" r:id="rId12"/>
    <p:sldId id="367" r:id="rId13"/>
    <p:sldId id="359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>
        <p:scale>
          <a:sx n="125" d="100"/>
          <a:sy n="125" d="100"/>
        </p:scale>
        <p:origin x="-123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EC16B-835B-4CAE-9276-6E14891F0E23}" type="doc">
      <dgm:prSet loTypeId="urn:microsoft.com/office/officeart/2005/8/layout/pList2#1" loCatId="list" qsTypeId="urn:microsoft.com/office/officeart/2005/8/quickstyle/simple1" qsCatId="simple" csTypeId="urn:microsoft.com/office/officeart/2005/8/colors/accent1_3" csCatId="accent1" phldr="1"/>
      <dgm:spPr/>
    </dgm:pt>
    <dgm:pt modelId="{60E2CCE9-CD12-4F72-8802-2E014330BB19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800" b="1" dirty="0" smtClean="0">
              <a:solidFill>
                <a:schemeClr val="bg1"/>
              </a:solidFill>
            </a:rPr>
            <a:t>ZDRAVLJE I KVALITETA ŽIVOTA</a:t>
          </a:r>
        </a:p>
      </dgm:t>
    </dgm:pt>
    <dgm:pt modelId="{BAEE6227-2F04-4E45-A2C8-8DA3DF9A305C}" type="parTrans" cxnId="{421045D0-CC4C-4277-80AA-D94739868A4C}">
      <dgm:prSet/>
      <dgm:spPr/>
      <dgm:t>
        <a:bodyPr/>
        <a:lstStyle/>
        <a:p>
          <a:endParaRPr lang="en-US"/>
        </a:p>
      </dgm:t>
    </dgm:pt>
    <dgm:pt modelId="{CC0C01D6-DFC3-4E65-835F-227E5E6049EF}" type="sibTrans" cxnId="{421045D0-CC4C-4277-80AA-D94739868A4C}">
      <dgm:prSet/>
      <dgm:spPr/>
      <dgm:t>
        <a:bodyPr/>
        <a:lstStyle/>
        <a:p>
          <a:endParaRPr lang="en-US"/>
        </a:p>
      </dgm:t>
    </dgm:pt>
    <dgm:pt modelId="{A195C4C1-CC89-435F-9E8E-C532144F7445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800" b="1" dirty="0" smtClean="0">
              <a:solidFill>
                <a:schemeClr val="bg1"/>
              </a:solidFill>
            </a:rPr>
            <a:t>ENERGIJA I ODRŽIVI OKOLIŠ</a:t>
          </a:r>
        </a:p>
      </dgm:t>
    </dgm:pt>
    <dgm:pt modelId="{D61489CD-19F4-435A-AEC2-5CF09101DA80}" type="parTrans" cxnId="{60E22C13-E0D8-4E38-BCB4-F00DC9C93D51}">
      <dgm:prSet/>
      <dgm:spPr/>
      <dgm:t>
        <a:bodyPr/>
        <a:lstStyle/>
        <a:p>
          <a:endParaRPr lang="en-US"/>
        </a:p>
      </dgm:t>
    </dgm:pt>
    <dgm:pt modelId="{649BFA22-2F0C-4A7C-9EA0-E302DFA2EC45}" type="sibTrans" cxnId="{60E22C13-E0D8-4E38-BCB4-F00DC9C93D51}">
      <dgm:prSet/>
      <dgm:spPr/>
      <dgm:t>
        <a:bodyPr/>
        <a:lstStyle/>
        <a:p>
          <a:endParaRPr lang="en-US"/>
        </a:p>
      </dgm:t>
    </dgm:pt>
    <dgm:pt modelId="{A32BA6AD-6E5B-498D-999F-68E2E2CE63AA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800" b="1" dirty="0" smtClean="0">
              <a:solidFill>
                <a:schemeClr val="bg1"/>
              </a:solidFill>
            </a:rPr>
            <a:t>PROMET I MOBILNOST</a:t>
          </a:r>
        </a:p>
      </dgm:t>
    </dgm:pt>
    <dgm:pt modelId="{1C36E1C8-DC9C-4AB4-9607-313133994628}" type="parTrans" cxnId="{5EF556A0-5A4B-4151-A786-89D7776A14BD}">
      <dgm:prSet/>
      <dgm:spPr/>
      <dgm:t>
        <a:bodyPr/>
        <a:lstStyle/>
        <a:p>
          <a:endParaRPr lang="en-US"/>
        </a:p>
      </dgm:t>
    </dgm:pt>
    <dgm:pt modelId="{07B01441-518C-4956-A142-D0A003F76B3A}" type="sibTrans" cxnId="{5EF556A0-5A4B-4151-A786-89D7776A14BD}">
      <dgm:prSet/>
      <dgm:spPr/>
      <dgm:t>
        <a:bodyPr/>
        <a:lstStyle/>
        <a:p>
          <a:endParaRPr lang="en-US"/>
        </a:p>
      </dgm:t>
    </dgm:pt>
    <dgm:pt modelId="{85D252CE-5117-4640-99E1-962677F59002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800" b="1" dirty="0" smtClean="0">
              <a:solidFill>
                <a:schemeClr val="bg1"/>
              </a:solidFill>
            </a:rPr>
            <a:t>PREHRANA I BIO-EKONOMIJA</a:t>
          </a:r>
        </a:p>
      </dgm:t>
    </dgm:pt>
    <dgm:pt modelId="{3FF84AF2-13ED-4855-A798-ED81D88A58C2}" type="parTrans" cxnId="{7F041CE5-2FD0-4D21-ACB9-B5A8C73D1129}">
      <dgm:prSet/>
      <dgm:spPr/>
      <dgm:t>
        <a:bodyPr/>
        <a:lstStyle/>
        <a:p>
          <a:endParaRPr lang="hr-HR"/>
        </a:p>
      </dgm:t>
    </dgm:pt>
    <dgm:pt modelId="{272FF8F4-30DB-4D6B-94AB-FC119EEF172F}" type="sibTrans" cxnId="{7F041CE5-2FD0-4D21-ACB9-B5A8C73D1129}">
      <dgm:prSet/>
      <dgm:spPr/>
      <dgm:t>
        <a:bodyPr/>
        <a:lstStyle/>
        <a:p>
          <a:endParaRPr lang="hr-HR"/>
        </a:p>
      </dgm:t>
    </dgm:pt>
    <dgm:pt modelId="{A3B5F6D9-E380-4C97-B63C-B154F256E5B5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800" b="1" dirty="0" smtClean="0">
              <a:solidFill>
                <a:schemeClr val="bg1"/>
              </a:solidFill>
            </a:rPr>
            <a:t>SIGURNOST</a:t>
          </a:r>
        </a:p>
      </dgm:t>
    </dgm:pt>
    <dgm:pt modelId="{8DFC2810-941C-4D0F-9ED0-1B5814AF8A81}" type="parTrans" cxnId="{A16049DA-BC4C-4D94-8F31-8DC606393464}">
      <dgm:prSet/>
      <dgm:spPr/>
      <dgm:t>
        <a:bodyPr/>
        <a:lstStyle/>
        <a:p>
          <a:endParaRPr lang="en-US"/>
        </a:p>
      </dgm:t>
    </dgm:pt>
    <dgm:pt modelId="{2615F127-9B8F-49D4-B08B-052E05B051BD}" type="sibTrans" cxnId="{A16049DA-BC4C-4D94-8F31-8DC606393464}">
      <dgm:prSet/>
      <dgm:spPr/>
      <dgm:t>
        <a:bodyPr/>
        <a:lstStyle/>
        <a:p>
          <a:endParaRPr lang="en-US"/>
        </a:p>
      </dgm:t>
    </dgm:pt>
    <dgm:pt modelId="{2DB5A3F7-3DC8-433D-9DF3-D03DEE79BE36}" type="pres">
      <dgm:prSet presAssocID="{397EC16B-835B-4CAE-9276-6E14891F0E23}" presName="Name0" presStyleCnt="0">
        <dgm:presLayoutVars>
          <dgm:dir/>
          <dgm:resizeHandles val="exact"/>
        </dgm:presLayoutVars>
      </dgm:prSet>
      <dgm:spPr/>
    </dgm:pt>
    <dgm:pt modelId="{1737812C-B012-46B2-BFA4-06C3F24BE355}" type="pres">
      <dgm:prSet presAssocID="{397EC16B-835B-4CAE-9276-6E14891F0E23}" presName="bkgdShp" presStyleLbl="alignAccFollowNode1" presStyleIdx="0" presStyleCnt="1"/>
      <dgm:spPr/>
    </dgm:pt>
    <dgm:pt modelId="{D80A7C70-CC1D-4EA2-B0A7-B69D01A063AA}" type="pres">
      <dgm:prSet presAssocID="{397EC16B-835B-4CAE-9276-6E14891F0E23}" presName="linComp" presStyleCnt="0"/>
      <dgm:spPr/>
    </dgm:pt>
    <dgm:pt modelId="{BF063031-085E-41BD-858A-4E24BF1A2DE4}" type="pres">
      <dgm:prSet presAssocID="{60E2CCE9-CD12-4F72-8802-2E014330BB19}" presName="compNode" presStyleCnt="0"/>
      <dgm:spPr/>
    </dgm:pt>
    <dgm:pt modelId="{F2C6E588-C5E0-448A-8AEF-6E63B2D99F97}" type="pres">
      <dgm:prSet presAssocID="{60E2CCE9-CD12-4F72-8802-2E014330BB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527F87-73A0-4D14-8DFB-4EF44787C75B}" type="pres">
      <dgm:prSet presAssocID="{60E2CCE9-CD12-4F72-8802-2E014330BB19}" presName="invisiNode" presStyleLbl="node1" presStyleIdx="0" presStyleCnt="5"/>
      <dgm:spPr/>
    </dgm:pt>
    <dgm:pt modelId="{40D90F86-1DD4-43EC-8231-F66285BCC847}" type="pres">
      <dgm:prSet presAssocID="{60E2CCE9-CD12-4F72-8802-2E014330BB19}" presName="imagNode" presStyleLbl="fgImgPlace1" presStyleIdx="0" presStyleCnt="5" custLinFactNeighborX="861" custLinFactNeighborY="-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57785118-B5FD-41B1-B6FF-4830943C6C87}" type="pres">
      <dgm:prSet presAssocID="{CC0C01D6-DFC3-4E65-835F-227E5E6049E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6F943A8-42D4-4F58-BAA9-7D4C19C3E10F}" type="pres">
      <dgm:prSet presAssocID="{A195C4C1-CC89-435F-9E8E-C532144F7445}" presName="compNode" presStyleCnt="0"/>
      <dgm:spPr/>
    </dgm:pt>
    <dgm:pt modelId="{10156FCF-751B-41FA-B896-1B7708AB8653}" type="pres">
      <dgm:prSet presAssocID="{A195C4C1-CC89-435F-9E8E-C532144F7445}" presName="node" presStyleLbl="node1" presStyleIdx="1" presStyleCnt="5" custScaleX="118136" custLinFactNeighborX="-5141" custLinFactNeighborY="3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2D6C1C-5E70-4FCE-93E6-C329C49900E3}" type="pres">
      <dgm:prSet presAssocID="{A195C4C1-CC89-435F-9E8E-C532144F7445}" presName="invisiNode" presStyleLbl="node1" presStyleIdx="1" presStyleCnt="5"/>
      <dgm:spPr/>
    </dgm:pt>
    <dgm:pt modelId="{D78712DC-5E4C-4A3D-A5AD-B7C7EEBC865F}" type="pres">
      <dgm:prSet presAssocID="{A195C4C1-CC89-435F-9E8E-C532144F7445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7A04235-D95C-448D-9CB7-92F415794CFF}" type="pres">
      <dgm:prSet presAssocID="{649BFA22-2F0C-4A7C-9EA0-E302DFA2EC45}" presName="sibTrans" presStyleLbl="sibTrans2D1" presStyleIdx="0" presStyleCnt="0"/>
      <dgm:spPr/>
      <dgm:t>
        <a:bodyPr/>
        <a:lstStyle/>
        <a:p>
          <a:endParaRPr lang="hr-HR"/>
        </a:p>
      </dgm:t>
    </dgm:pt>
    <dgm:pt modelId="{09AA2433-8587-4D47-AF8E-785861541413}" type="pres">
      <dgm:prSet presAssocID="{A32BA6AD-6E5B-498D-999F-68E2E2CE63AA}" presName="compNode" presStyleCnt="0"/>
      <dgm:spPr/>
    </dgm:pt>
    <dgm:pt modelId="{CA5F352C-1C6A-49C5-993B-9F0D169578D1}" type="pres">
      <dgm:prSet presAssocID="{A32BA6AD-6E5B-498D-999F-68E2E2CE63AA}" presName="node" presStyleLbl="node1" presStyleIdx="2" presStyleCnt="5" custScaleX="109565" custLinFactNeighborX="2515" custLinFactNeighborY="3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C7FFF6-F1F1-4D2B-89AF-CD354078FB91}" type="pres">
      <dgm:prSet presAssocID="{A32BA6AD-6E5B-498D-999F-68E2E2CE63AA}" presName="invisiNode" presStyleLbl="node1" presStyleIdx="2" presStyleCnt="5"/>
      <dgm:spPr/>
    </dgm:pt>
    <dgm:pt modelId="{36E6B852-94E8-4AC1-BE87-2ED3DBDA2A77}" type="pres">
      <dgm:prSet presAssocID="{A32BA6AD-6E5B-498D-999F-68E2E2CE63AA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159B9FF-1A7E-403F-BD03-B24E0F453399}" type="pres">
      <dgm:prSet presAssocID="{07B01441-518C-4956-A142-D0A003F76B3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916D4352-04A6-4CBC-94FD-54533903381C}" type="pres">
      <dgm:prSet presAssocID="{A3B5F6D9-E380-4C97-B63C-B154F256E5B5}" presName="compNode" presStyleCnt="0"/>
      <dgm:spPr/>
    </dgm:pt>
    <dgm:pt modelId="{8380F928-B65F-4C3A-A5DA-9CA7C586FE3D}" type="pres">
      <dgm:prSet presAssocID="{A3B5F6D9-E380-4C97-B63C-B154F256E5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8CBBC3-6F08-43AE-92D3-4AEFD9631771}" type="pres">
      <dgm:prSet presAssocID="{A3B5F6D9-E380-4C97-B63C-B154F256E5B5}" presName="invisiNode" presStyleLbl="node1" presStyleIdx="3" presStyleCnt="5"/>
      <dgm:spPr/>
    </dgm:pt>
    <dgm:pt modelId="{8ED3AE45-542C-432B-B94F-7FC0499400D5}" type="pres">
      <dgm:prSet presAssocID="{A3B5F6D9-E380-4C97-B63C-B154F256E5B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F7FE97CE-493B-4379-B0A9-0573C17846CB}" type="pres">
      <dgm:prSet presAssocID="{2615F127-9B8F-49D4-B08B-052E05B051B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027EE6-F189-46E6-BEE4-0E6429D74789}" type="pres">
      <dgm:prSet presAssocID="{85D252CE-5117-4640-99E1-962677F59002}" presName="compNode" presStyleCnt="0"/>
      <dgm:spPr/>
    </dgm:pt>
    <dgm:pt modelId="{8002929D-DA16-44B2-B585-5AF84797120C}" type="pres">
      <dgm:prSet presAssocID="{85D252CE-5117-4640-99E1-962677F59002}" presName="node" presStyleLbl="node1" presStyleIdx="4" presStyleCnt="5" custScaleX="1178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812750-D0D8-42E5-96E8-1F7628DA7EE2}" type="pres">
      <dgm:prSet presAssocID="{85D252CE-5117-4640-99E1-962677F59002}" presName="invisiNode" presStyleLbl="node1" presStyleIdx="4" presStyleCnt="5"/>
      <dgm:spPr/>
    </dgm:pt>
    <dgm:pt modelId="{9C69ABC1-F092-46C9-8A3A-9BF56650B129}" type="pres">
      <dgm:prSet presAssocID="{85D252CE-5117-4640-99E1-962677F59002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/>
        </a:p>
      </dgm:t>
    </dgm:pt>
  </dgm:ptLst>
  <dgm:cxnLst>
    <dgm:cxn modelId="{705172BD-C3BA-43F9-BD4A-5C50B9113111}" type="presOf" srcId="{85D252CE-5117-4640-99E1-962677F59002}" destId="{8002929D-DA16-44B2-B585-5AF84797120C}" srcOrd="0" destOrd="0" presId="urn:microsoft.com/office/officeart/2005/8/layout/pList2#1"/>
    <dgm:cxn modelId="{C469938D-A33B-4F24-A25A-69C0BC0DE7C1}" type="presOf" srcId="{A3B5F6D9-E380-4C97-B63C-B154F256E5B5}" destId="{8380F928-B65F-4C3A-A5DA-9CA7C586FE3D}" srcOrd="0" destOrd="0" presId="urn:microsoft.com/office/officeart/2005/8/layout/pList2#1"/>
    <dgm:cxn modelId="{4FB13851-99B4-4787-8138-A6DD85068260}" type="presOf" srcId="{07B01441-518C-4956-A142-D0A003F76B3A}" destId="{E159B9FF-1A7E-403F-BD03-B24E0F453399}" srcOrd="0" destOrd="0" presId="urn:microsoft.com/office/officeart/2005/8/layout/pList2#1"/>
    <dgm:cxn modelId="{454CEEA1-3534-4BB4-984F-C0656DA2E5AB}" type="presOf" srcId="{2615F127-9B8F-49D4-B08B-052E05B051BD}" destId="{F7FE97CE-493B-4379-B0A9-0573C17846CB}" srcOrd="0" destOrd="0" presId="urn:microsoft.com/office/officeart/2005/8/layout/pList2#1"/>
    <dgm:cxn modelId="{7F041CE5-2FD0-4D21-ACB9-B5A8C73D1129}" srcId="{397EC16B-835B-4CAE-9276-6E14891F0E23}" destId="{85D252CE-5117-4640-99E1-962677F59002}" srcOrd="4" destOrd="0" parTransId="{3FF84AF2-13ED-4855-A798-ED81D88A58C2}" sibTransId="{272FF8F4-30DB-4D6B-94AB-FC119EEF172F}"/>
    <dgm:cxn modelId="{A16049DA-BC4C-4D94-8F31-8DC606393464}" srcId="{397EC16B-835B-4CAE-9276-6E14891F0E23}" destId="{A3B5F6D9-E380-4C97-B63C-B154F256E5B5}" srcOrd="3" destOrd="0" parTransId="{8DFC2810-941C-4D0F-9ED0-1B5814AF8A81}" sibTransId="{2615F127-9B8F-49D4-B08B-052E05B051BD}"/>
    <dgm:cxn modelId="{60E22C13-E0D8-4E38-BCB4-F00DC9C93D51}" srcId="{397EC16B-835B-4CAE-9276-6E14891F0E23}" destId="{A195C4C1-CC89-435F-9E8E-C532144F7445}" srcOrd="1" destOrd="0" parTransId="{D61489CD-19F4-435A-AEC2-5CF09101DA80}" sibTransId="{649BFA22-2F0C-4A7C-9EA0-E302DFA2EC45}"/>
    <dgm:cxn modelId="{0BB78028-FAF5-4282-9884-99BDAEE557FF}" type="presOf" srcId="{A32BA6AD-6E5B-498D-999F-68E2E2CE63AA}" destId="{CA5F352C-1C6A-49C5-993B-9F0D169578D1}" srcOrd="0" destOrd="0" presId="urn:microsoft.com/office/officeart/2005/8/layout/pList2#1"/>
    <dgm:cxn modelId="{5EF556A0-5A4B-4151-A786-89D7776A14BD}" srcId="{397EC16B-835B-4CAE-9276-6E14891F0E23}" destId="{A32BA6AD-6E5B-498D-999F-68E2E2CE63AA}" srcOrd="2" destOrd="0" parTransId="{1C36E1C8-DC9C-4AB4-9607-313133994628}" sibTransId="{07B01441-518C-4956-A142-D0A003F76B3A}"/>
    <dgm:cxn modelId="{421045D0-CC4C-4277-80AA-D94739868A4C}" srcId="{397EC16B-835B-4CAE-9276-6E14891F0E23}" destId="{60E2CCE9-CD12-4F72-8802-2E014330BB19}" srcOrd="0" destOrd="0" parTransId="{BAEE6227-2F04-4E45-A2C8-8DA3DF9A305C}" sibTransId="{CC0C01D6-DFC3-4E65-835F-227E5E6049EF}"/>
    <dgm:cxn modelId="{032196B8-72E1-4CBF-8448-D56A85D33DB4}" type="presOf" srcId="{649BFA22-2F0C-4A7C-9EA0-E302DFA2EC45}" destId="{D7A04235-D95C-448D-9CB7-92F415794CFF}" srcOrd="0" destOrd="0" presId="urn:microsoft.com/office/officeart/2005/8/layout/pList2#1"/>
    <dgm:cxn modelId="{73B23C12-DC36-4815-AF06-1470ABB95F1D}" type="presOf" srcId="{A195C4C1-CC89-435F-9E8E-C532144F7445}" destId="{10156FCF-751B-41FA-B896-1B7708AB8653}" srcOrd="0" destOrd="0" presId="urn:microsoft.com/office/officeart/2005/8/layout/pList2#1"/>
    <dgm:cxn modelId="{6205A39E-16C6-4ABE-A24C-324254AD04FE}" type="presOf" srcId="{397EC16B-835B-4CAE-9276-6E14891F0E23}" destId="{2DB5A3F7-3DC8-433D-9DF3-D03DEE79BE36}" srcOrd="0" destOrd="0" presId="urn:microsoft.com/office/officeart/2005/8/layout/pList2#1"/>
    <dgm:cxn modelId="{35CD05B6-463B-41DA-B44F-8E371AD6F19E}" type="presOf" srcId="{60E2CCE9-CD12-4F72-8802-2E014330BB19}" destId="{F2C6E588-C5E0-448A-8AEF-6E63B2D99F97}" srcOrd="0" destOrd="0" presId="urn:microsoft.com/office/officeart/2005/8/layout/pList2#1"/>
    <dgm:cxn modelId="{4F122591-FAEF-46D7-BB27-D94EECB24DA4}" type="presOf" srcId="{CC0C01D6-DFC3-4E65-835F-227E5E6049EF}" destId="{57785118-B5FD-41B1-B6FF-4830943C6C87}" srcOrd="0" destOrd="0" presId="urn:microsoft.com/office/officeart/2005/8/layout/pList2#1"/>
    <dgm:cxn modelId="{D229734D-D939-4022-BE1E-6F1262EAE404}" type="presParOf" srcId="{2DB5A3F7-3DC8-433D-9DF3-D03DEE79BE36}" destId="{1737812C-B012-46B2-BFA4-06C3F24BE355}" srcOrd="0" destOrd="0" presId="urn:microsoft.com/office/officeart/2005/8/layout/pList2#1"/>
    <dgm:cxn modelId="{99D7ACA9-5F3C-42CF-8734-329146A19465}" type="presParOf" srcId="{2DB5A3F7-3DC8-433D-9DF3-D03DEE79BE36}" destId="{D80A7C70-CC1D-4EA2-B0A7-B69D01A063AA}" srcOrd="1" destOrd="0" presId="urn:microsoft.com/office/officeart/2005/8/layout/pList2#1"/>
    <dgm:cxn modelId="{4F20122D-438C-4DDE-A1B7-E3ACD19785E9}" type="presParOf" srcId="{D80A7C70-CC1D-4EA2-B0A7-B69D01A063AA}" destId="{BF063031-085E-41BD-858A-4E24BF1A2DE4}" srcOrd="0" destOrd="0" presId="urn:microsoft.com/office/officeart/2005/8/layout/pList2#1"/>
    <dgm:cxn modelId="{970A8D56-ED19-4456-8D20-10EA95E128D1}" type="presParOf" srcId="{BF063031-085E-41BD-858A-4E24BF1A2DE4}" destId="{F2C6E588-C5E0-448A-8AEF-6E63B2D99F97}" srcOrd="0" destOrd="0" presId="urn:microsoft.com/office/officeart/2005/8/layout/pList2#1"/>
    <dgm:cxn modelId="{C0B2BB2E-C895-4894-8060-2E584CF92B59}" type="presParOf" srcId="{BF063031-085E-41BD-858A-4E24BF1A2DE4}" destId="{D8527F87-73A0-4D14-8DFB-4EF44787C75B}" srcOrd="1" destOrd="0" presId="urn:microsoft.com/office/officeart/2005/8/layout/pList2#1"/>
    <dgm:cxn modelId="{E7E4B60D-5F09-4862-9A96-1ED82B5DD86F}" type="presParOf" srcId="{BF063031-085E-41BD-858A-4E24BF1A2DE4}" destId="{40D90F86-1DD4-43EC-8231-F66285BCC847}" srcOrd="2" destOrd="0" presId="urn:microsoft.com/office/officeart/2005/8/layout/pList2#1"/>
    <dgm:cxn modelId="{4AD5CEB3-7A93-4350-94E2-6C06C0064503}" type="presParOf" srcId="{D80A7C70-CC1D-4EA2-B0A7-B69D01A063AA}" destId="{57785118-B5FD-41B1-B6FF-4830943C6C87}" srcOrd="1" destOrd="0" presId="urn:microsoft.com/office/officeart/2005/8/layout/pList2#1"/>
    <dgm:cxn modelId="{97E1C7EE-08EC-43C5-9D1F-93124DC72D51}" type="presParOf" srcId="{D80A7C70-CC1D-4EA2-B0A7-B69D01A063AA}" destId="{D6F943A8-42D4-4F58-BAA9-7D4C19C3E10F}" srcOrd="2" destOrd="0" presId="urn:microsoft.com/office/officeart/2005/8/layout/pList2#1"/>
    <dgm:cxn modelId="{A7277204-CFCF-40CC-8D6D-D442D79CE9B4}" type="presParOf" srcId="{D6F943A8-42D4-4F58-BAA9-7D4C19C3E10F}" destId="{10156FCF-751B-41FA-B896-1B7708AB8653}" srcOrd="0" destOrd="0" presId="urn:microsoft.com/office/officeart/2005/8/layout/pList2#1"/>
    <dgm:cxn modelId="{2992C0F2-4865-40D2-99E5-F221011AA2A5}" type="presParOf" srcId="{D6F943A8-42D4-4F58-BAA9-7D4C19C3E10F}" destId="{F12D6C1C-5E70-4FCE-93E6-C329C49900E3}" srcOrd="1" destOrd="0" presId="urn:microsoft.com/office/officeart/2005/8/layout/pList2#1"/>
    <dgm:cxn modelId="{DC6284A0-57E0-4387-8734-BBC1FF9BE329}" type="presParOf" srcId="{D6F943A8-42D4-4F58-BAA9-7D4C19C3E10F}" destId="{D78712DC-5E4C-4A3D-A5AD-B7C7EEBC865F}" srcOrd="2" destOrd="0" presId="urn:microsoft.com/office/officeart/2005/8/layout/pList2#1"/>
    <dgm:cxn modelId="{02B0777E-B619-4514-8597-A3D24BF3FCEC}" type="presParOf" srcId="{D80A7C70-CC1D-4EA2-B0A7-B69D01A063AA}" destId="{D7A04235-D95C-448D-9CB7-92F415794CFF}" srcOrd="3" destOrd="0" presId="urn:microsoft.com/office/officeart/2005/8/layout/pList2#1"/>
    <dgm:cxn modelId="{A72BF532-D3AB-4518-9170-1E6431357AC2}" type="presParOf" srcId="{D80A7C70-CC1D-4EA2-B0A7-B69D01A063AA}" destId="{09AA2433-8587-4D47-AF8E-785861541413}" srcOrd="4" destOrd="0" presId="urn:microsoft.com/office/officeart/2005/8/layout/pList2#1"/>
    <dgm:cxn modelId="{2D9BF68A-3CAD-4362-A4C2-BCC0AEAA2A65}" type="presParOf" srcId="{09AA2433-8587-4D47-AF8E-785861541413}" destId="{CA5F352C-1C6A-49C5-993B-9F0D169578D1}" srcOrd="0" destOrd="0" presId="urn:microsoft.com/office/officeart/2005/8/layout/pList2#1"/>
    <dgm:cxn modelId="{84C9C2D1-9A18-42E7-B063-7ACACCD9E346}" type="presParOf" srcId="{09AA2433-8587-4D47-AF8E-785861541413}" destId="{C5C7FFF6-F1F1-4D2B-89AF-CD354078FB91}" srcOrd="1" destOrd="0" presId="urn:microsoft.com/office/officeart/2005/8/layout/pList2#1"/>
    <dgm:cxn modelId="{FB4012DB-E975-47C4-9DB7-C5AFD5E69909}" type="presParOf" srcId="{09AA2433-8587-4D47-AF8E-785861541413}" destId="{36E6B852-94E8-4AC1-BE87-2ED3DBDA2A77}" srcOrd="2" destOrd="0" presId="urn:microsoft.com/office/officeart/2005/8/layout/pList2#1"/>
    <dgm:cxn modelId="{D08EE7DF-AA63-4AA2-9554-A3CBC39F5BA6}" type="presParOf" srcId="{D80A7C70-CC1D-4EA2-B0A7-B69D01A063AA}" destId="{E159B9FF-1A7E-403F-BD03-B24E0F453399}" srcOrd="5" destOrd="0" presId="urn:microsoft.com/office/officeart/2005/8/layout/pList2#1"/>
    <dgm:cxn modelId="{7A0F6DF3-BA0C-4347-8592-371C11F65E45}" type="presParOf" srcId="{D80A7C70-CC1D-4EA2-B0A7-B69D01A063AA}" destId="{916D4352-04A6-4CBC-94FD-54533903381C}" srcOrd="6" destOrd="0" presId="urn:microsoft.com/office/officeart/2005/8/layout/pList2#1"/>
    <dgm:cxn modelId="{CD97F68E-0A6F-4EBF-A5FD-98627719CF4B}" type="presParOf" srcId="{916D4352-04A6-4CBC-94FD-54533903381C}" destId="{8380F928-B65F-4C3A-A5DA-9CA7C586FE3D}" srcOrd="0" destOrd="0" presId="urn:microsoft.com/office/officeart/2005/8/layout/pList2#1"/>
    <dgm:cxn modelId="{A75DB80B-B441-412D-A2C8-09B432430D42}" type="presParOf" srcId="{916D4352-04A6-4CBC-94FD-54533903381C}" destId="{9A8CBBC3-6F08-43AE-92D3-4AEFD9631771}" srcOrd="1" destOrd="0" presId="urn:microsoft.com/office/officeart/2005/8/layout/pList2#1"/>
    <dgm:cxn modelId="{5471D355-9575-4B72-99A1-230BB76D6C46}" type="presParOf" srcId="{916D4352-04A6-4CBC-94FD-54533903381C}" destId="{8ED3AE45-542C-432B-B94F-7FC0499400D5}" srcOrd="2" destOrd="0" presId="urn:microsoft.com/office/officeart/2005/8/layout/pList2#1"/>
    <dgm:cxn modelId="{13B93CF7-8D24-4B1D-BF43-76387BCD12F0}" type="presParOf" srcId="{D80A7C70-CC1D-4EA2-B0A7-B69D01A063AA}" destId="{F7FE97CE-493B-4379-B0A9-0573C17846CB}" srcOrd="7" destOrd="0" presId="urn:microsoft.com/office/officeart/2005/8/layout/pList2#1"/>
    <dgm:cxn modelId="{5A1C2FF0-1E26-43CF-92B4-0F7988507C55}" type="presParOf" srcId="{D80A7C70-CC1D-4EA2-B0A7-B69D01A063AA}" destId="{3D027EE6-F189-46E6-BEE4-0E6429D74789}" srcOrd="8" destOrd="0" presId="urn:microsoft.com/office/officeart/2005/8/layout/pList2#1"/>
    <dgm:cxn modelId="{4F9A2699-320E-4ECE-9282-492293A3570D}" type="presParOf" srcId="{3D027EE6-F189-46E6-BEE4-0E6429D74789}" destId="{8002929D-DA16-44B2-B585-5AF84797120C}" srcOrd="0" destOrd="0" presId="urn:microsoft.com/office/officeart/2005/8/layout/pList2#1"/>
    <dgm:cxn modelId="{3ABE74BB-3A4D-4799-87C4-CD1039AC5810}" type="presParOf" srcId="{3D027EE6-F189-46E6-BEE4-0E6429D74789}" destId="{12812750-D0D8-42E5-96E8-1F7628DA7EE2}" srcOrd="1" destOrd="0" presId="urn:microsoft.com/office/officeart/2005/8/layout/pList2#1"/>
    <dgm:cxn modelId="{06D1BBA6-F6B8-4FA2-A6EA-883465D45290}" type="presParOf" srcId="{3D027EE6-F189-46E6-BEE4-0E6429D74789}" destId="{9C69ABC1-F092-46C9-8A3A-9BF56650B12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7812C-B012-46B2-BFA4-06C3F24BE355}">
      <dsp:nvSpPr>
        <dsp:cNvPr id="0" name=""/>
        <dsp:cNvSpPr/>
      </dsp:nvSpPr>
      <dsp:spPr>
        <a:xfrm>
          <a:off x="0" y="0"/>
          <a:ext cx="6800045" cy="20907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90F86-1DD4-43EC-8231-F66285BCC847}">
      <dsp:nvSpPr>
        <dsp:cNvPr id="0" name=""/>
        <dsp:cNvSpPr/>
      </dsp:nvSpPr>
      <dsp:spPr>
        <a:xfrm>
          <a:off x="215782" y="278064"/>
          <a:ext cx="1090829" cy="15332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6E588-C5E0-448A-8AEF-6E63B2D99F97}">
      <dsp:nvSpPr>
        <dsp:cNvPr id="0" name=""/>
        <dsp:cNvSpPr/>
      </dsp:nvSpPr>
      <dsp:spPr>
        <a:xfrm rot="10800000">
          <a:off x="206390" y="2090775"/>
          <a:ext cx="1090829" cy="2555392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>
              <a:solidFill>
                <a:schemeClr val="bg1"/>
              </a:solidFill>
            </a:rPr>
            <a:t>ZDRAVLJE I KVALITETA ŽIVOTA</a:t>
          </a:r>
        </a:p>
      </dsp:txBody>
      <dsp:txXfrm rot="10800000">
        <a:off x="239937" y="2090775"/>
        <a:ext cx="1023735" cy="2521845"/>
      </dsp:txXfrm>
    </dsp:sp>
    <dsp:sp modelId="{D78712DC-5E4C-4A3D-A5AD-B7C7EEBC865F}">
      <dsp:nvSpPr>
        <dsp:cNvPr id="0" name=""/>
        <dsp:cNvSpPr/>
      </dsp:nvSpPr>
      <dsp:spPr>
        <a:xfrm>
          <a:off x="1505218" y="278770"/>
          <a:ext cx="1090829" cy="15332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56FCF-751B-41FA-B896-1B7708AB8653}">
      <dsp:nvSpPr>
        <dsp:cNvPr id="0" name=""/>
        <dsp:cNvSpPr/>
      </dsp:nvSpPr>
      <dsp:spPr>
        <a:xfrm rot="10800000">
          <a:off x="1350222" y="2090775"/>
          <a:ext cx="1288662" cy="2555392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>
              <a:solidFill>
                <a:schemeClr val="bg1"/>
              </a:solidFill>
            </a:rPr>
            <a:t>ENERGIJA I ODRŽIVI OKOLIŠ</a:t>
          </a:r>
        </a:p>
      </dsp:txBody>
      <dsp:txXfrm rot="10800000">
        <a:off x="1389853" y="2090775"/>
        <a:ext cx="1209400" cy="2515761"/>
      </dsp:txXfrm>
    </dsp:sp>
    <dsp:sp modelId="{36E6B852-94E8-4AC1-BE87-2ED3DBDA2A77}">
      <dsp:nvSpPr>
        <dsp:cNvPr id="0" name=""/>
        <dsp:cNvSpPr/>
      </dsp:nvSpPr>
      <dsp:spPr>
        <a:xfrm>
          <a:off x="2856216" y="278770"/>
          <a:ext cx="1090829" cy="15332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F352C-1C6A-49C5-993B-9F0D169578D1}">
      <dsp:nvSpPr>
        <dsp:cNvPr id="0" name=""/>
        <dsp:cNvSpPr/>
      </dsp:nvSpPr>
      <dsp:spPr>
        <a:xfrm rot="10800000">
          <a:off x="2831482" y="2090775"/>
          <a:ext cx="1195167" cy="2555392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>
              <a:solidFill>
                <a:schemeClr val="bg1"/>
              </a:solidFill>
            </a:rPr>
            <a:t>PROMET I MOBILNOST</a:t>
          </a:r>
        </a:p>
      </dsp:txBody>
      <dsp:txXfrm rot="10800000">
        <a:off x="2868238" y="2090775"/>
        <a:ext cx="1121655" cy="2518636"/>
      </dsp:txXfrm>
    </dsp:sp>
    <dsp:sp modelId="{8ED3AE45-542C-432B-B94F-7FC0499400D5}">
      <dsp:nvSpPr>
        <dsp:cNvPr id="0" name=""/>
        <dsp:cNvSpPr/>
      </dsp:nvSpPr>
      <dsp:spPr>
        <a:xfrm>
          <a:off x="4108298" y="278770"/>
          <a:ext cx="1090829" cy="15332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0F928-B65F-4C3A-A5DA-9CA7C586FE3D}">
      <dsp:nvSpPr>
        <dsp:cNvPr id="0" name=""/>
        <dsp:cNvSpPr/>
      </dsp:nvSpPr>
      <dsp:spPr>
        <a:xfrm rot="10800000">
          <a:off x="4108298" y="2090775"/>
          <a:ext cx="1090829" cy="2555392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>
              <a:solidFill>
                <a:schemeClr val="bg1"/>
              </a:solidFill>
            </a:rPr>
            <a:t>SIGURNOST</a:t>
          </a:r>
        </a:p>
      </dsp:txBody>
      <dsp:txXfrm rot="10800000">
        <a:off x="4141845" y="2090775"/>
        <a:ext cx="1023735" cy="2521845"/>
      </dsp:txXfrm>
    </dsp:sp>
    <dsp:sp modelId="{9C69ABC1-F092-46C9-8A3A-9BF56650B129}">
      <dsp:nvSpPr>
        <dsp:cNvPr id="0" name=""/>
        <dsp:cNvSpPr/>
      </dsp:nvSpPr>
      <dsp:spPr>
        <a:xfrm>
          <a:off x="5405517" y="278770"/>
          <a:ext cx="1090829" cy="15332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929D-DA16-44B2-B585-5AF84797120C}">
      <dsp:nvSpPr>
        <dsp:cNvPr id="0" name=""/>
        <dsp:cNvSpPr/>
      </dsp:nvSpPr>
      <dsp:spPr>
        <a:xfrm rot="10800000">
          <a:off x="5308210" y="2090775"/>
          <a:ext cx="1285444" cy="2555392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>
              <a:solidFill>
                <a:schemeClr val="bg1"/>
              </a:solidFill>
            </a:rPr>
            <a:t>PREHRANA I BIO-EKONOMIJA</a:t>
          </a:r>
        </a:p>
      </dsp:txBody>
      <dsp:txXfrm rot="10800000">
        <a:off x="5347742" y="2090775"/>
        <a:ext cx="1206380" cy="251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ED841-BB42-437E-B4BC-038C0994D8F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62D40-CA1B-4F20-B4E6-5F20E8B72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3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Neo Sans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Neo Sans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Neo Sans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Neo Sans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Neo Sans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Neo San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50D53F-086F-41DE-9822-156193579756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4174D3E-39AA-4036-BBC2-3E06484BAB84}" type="slidenum">
              <a:rPr lang="en-US" altLang="en-US" smtClean="0">
                <a:latin typeface="Neo Sans" charset="0"/>
              </a:rPr>
              <a:pPr eaLnBrk="1" hangingPunct="1"/>
              <a:t>2</a:t>
            </a:fld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E087-BFD3-4C5F-82C6-CCB0D1F486B4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752B-79B2-4A8B-86EE-2EDCE621F86B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143000"/>
            <a:ext cx="5638800" cy="24384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886202"/>
            <a:ext cx="5334000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35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166" name="Rectangle 9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6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7BE582-C6D6-42C1-9349-E2A84CC8A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6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B647-AD83-4603-B7BF-FFAD3CBD6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286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A3655-1E44-4424-9E39-7DA470DC4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703F-34EE-47CC-8CBF-BA0ABAA76D1E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BF24-CDE2-4DED-9BF5-82E72565B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52672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59" y="5883247"/>
            <a:ext cx="1531619" cy="4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52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D2A5-65DD-4F8F-B037-8510FF63041E}" type="datetime1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6B0C-A169-425B-91F4-5C793518F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52672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59" y="5883247"/>
            <a:ext cx="1531619" cy="4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26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06361-70C8-432A-93F0-141DC7F2B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8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4406902"/>
            <a:ext cx="7046913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799" y="2906713"/>
            <a:ext cx="7046913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7405-60FD-4A25-B3DD-05BF605EA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4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304800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04800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DF076-3FBF-4A8F-80EC-28CA0F9DD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4290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4290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291BC-C0BE-4454-B6FD-E10313E72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4675C-63F2-4474-8BB9-0E7CEB072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33C3B-11B0-46D4-8DAE-F9DF6935F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88" y="273050"/>
            <a:ext cx="27797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2"/>
            <a:ext cx="441960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288" y="1435102"/>
            <a:ext cx="27797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3750-4AB4-48A8-B763-37883CEE0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C3572-32B7-45E0-9C7C-9AB15D44F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55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624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524000" y="6324600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75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7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latin typeface="+mn-lt"/>
              </a:defRPr>
            </a:lvl1pPr>
          </a:lstStyle>
          <a:p>
            <a:fld id="{95C5CA75-96F3-42DA-8C73-E2B32B310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9" r:id="rId12"/>
    <p:sldLayoutId id="214748368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 sz="165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hr/imgres?imgurl=http://www.referenceforbusiness.com/photos/mission-and-vision-statements-8.jpg&amp;imgrefurl=http://www.referenceforbusiness.com/management/Mar-No/Mission-and-Vision-Statements.html&amp;h=315&amp;w=420&amp;tbnid=yDeEMh-_bgw8tM:&amp;zoom=1&amp;docid=gFslgycAx3JEqM&amp;ei=tu2aU--fMcrNygPKiIHABQ&amp;tbm=isch&amp;ved=0CC8QMygnMCc4yAE&amp;iact=rc&amp;uact=3&amp;dur=393&amp;page=9&amp;start=218&amp;ndsp=2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6364" y="1562100"/>
            <a:ext cx="3843337" cy="4191000"/>
          </a:xfrm>
          <a:prstGeom prst="rect">
            <a:avLst/>
          </a:prstGeom>
          <a:solidFill>
            <a:srgbClr val="1717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eo San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520826" y="2245785"/>
            <a:ext cx="3584575" cy="322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OPERATIVNI PROGRAM  KONKURENTNOST I KOHEZIJA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2014.-2020.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MINISTARSTVO GOSPODARSTVA,PODUZETNIŠTVA I OBRTA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hr-HR" altLang="sr-Latn-RS" sz="1200" b="1" dirty="0">
              <a:solidFill>
                <a:schemeClr val="bg1"/>
              </a:solidFill>
              <a:latin typeface="VladaRHSans Med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hr-HR" altLang="sr-Latn-RS" sz="1200" b="1" dirty="0">
              <a:solidFill>
                <a:schemeClr val="bg1"/>
              </a:solidFill>
              <a:latin typeface="VladaRHSans Med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Ograničeni poziva na dostavu projektnih prijedloga za dodjelu bespovratnih sredstava za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„Podršku razvoju Centara kompetencija”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 - CEKOM 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hr-HR" altLang="sr-Latn-RS" sz="1200" b="1" dirty="0">
              <a:solidFill>
                <a:schemeClr val="bg1"/>
              </a:solidFill>
              <a:latin typeface="VladaRHSans Med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Referentni broj poziva KK.01.2.2.03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hr-HR" altLang="sr-Latn-RS" sz="1200" b="1" dirty="0">
              <a:solidFill>
                <a:schemeClr val="bg1"/>
              </a:solidFill>
              <a:latin typeface="VladaRHSans Med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hr-HR" altLang="sr-Latn-RS" sz="1200" b="1" dirty="0">
              <a:solidFill>
                <a:schemeClr val="bg1"/>
              </a:solidFill>
              <a:latin typeface="VladaRHSans Med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Zagreb, 29. </a:t>
            </a:r>
            <a:r>
              <a:rPr lang="hr-HR" altLang="sr-Latn-RS" sz="1200" b="1" dirty="0" smtClean="0">
                <a:solidFill>
                  <a:schemeClr val="bg1"/>
                </a:solidFill>
                <a:latin typeface="VladaRHSans Med" charset="0"/>
              </a:rPr>
              <a:t>ožujka </a:t>
            </a:r>
            <a:r>
              <a:rPr lang="hr-HR" altLang="sr-Latn-RS" sz="1200" b="1" dirty="0">
                <a:solidFill>
                  <a:schemeClr val="bg1"/>
                </a:solidFill>
                <a:latin typeface="VladaRHSans Med" charset="0"/>
              </a:rPr>
              <a:t>2017.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hr-HR" altLang="sr-Latn-R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1520826" y="5467351"/>
            <a:ext cx="3584575" cy="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r-HR" altLang="sr-Latn-RS" sz="800" b="1" i="1" dirty="0">
                <a:solidFill>
                  <a:schemeClr val="bg1"/>
                </a:solidFill>
                <a:latin typeface="VladaRHSans Med" charset="0"/>
              </a:rPr>
              <a:t>Ovaj poziv se financira iz Europskog fonda za regionalni razvoj</a:t>
            </a:r>
            <a:endParaRPr lang="en-US" altLang="sr-Latn-RS" sz="800" dirty="0">
              <a:solidFill>
                <a:schemeClr val="bg1"/>
              </a:solidFill>
              <a:latin typeface="VladaRHSans Med" charset="0"/>
            </a:endParaRPr>
          </a:p>
        </p:txBody>
      </p:sp>
      <p:pic>
        <p:nvPicPr>
          <p:cNvPr id="6149" name="Picture 2" descr="paper clip priori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95251"/>
            <a:ext cx="1911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6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C7738CF-3CB6-42FB-8B0F-A9680CF2475B}" type="slidenum">
              <a:rPr lang="en-US" altLang="en-US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10</a:t>
            </a:fld>
            <a:endParaRPr lang="en-US" altLang="en-US" smtClean="0">
              <a:solidFill>
                <a:schemeClr val="bg1"/>
              </a:solidFill>
              <a:latin typeface="VladaRHSans Reg" charset="0"/>
            </a:endParaRPr>
          </a:p>
        </p:txBody>
      </p:sp>
      <p:graphicFrame>
        <p:nvGraphicFramePr>
          <p:cNvPr id="1536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578899"/>
              </p:ext>
            </p:extLst>
          </p:nvPr>
        </p:nvGraphicFramePr>
        <p:xfrm>
          <a:off x="1485900" y="1623907"/>
          <a:ext cx="6987540" cy="476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4" imgW="6925656" imgH="4023709" progId="Excel.Chart.8">
                  <p:embed/>
                </p:oleObj>
              </mc:Choice>
              <mc:Fallback>
                <p:oleObj r:id="rId4" imgW="6925656" imgH="40237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623907"/>
                        <a:ext cx="6987540" cy="4766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485900" y="345229"/>
            <a:ext cx="6987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en-US" sz="2400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Broj prihvatljivih prijavitelja za C</a:t>
            </a:r>
            <a:r>
              <a:rPr lang="en-US" altLang="en-US" sz="2400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E</a:t>
            </a:r>
            <a:r>
              <a:rPr lang="hr-HR" altLang="en-US" sz="2400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KOM javni poziv prema S3 tematskim područjima</a:t>
            </a:r>
            <a:r>
              <a:rPr lang="en-US" altLang="en-US" sz="2400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 u </a:t>
            </a:r>
            <a:r>
              <a:rPr lang="hr-HR" altLang="en-US" sz="2400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okviru CEKOM pred-odabira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00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_tata\2013-01-09 PDCi prezentacija\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19216"/>
            <a:ext cx="7053943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57150"/>
            <a:ext cx="6553200" cy="990600"/>
          </a:xfrm>
        </p:spPr>
        <p:txBody>
          <a:bodyPr/>
          <a:lstStyle/>
          <a:p>
            <a:r>
              <a:rPr lang="hr-HR" dirty="0" smtClean="0"/>
              <a:t>Primjer: Panonski drvni centar kompetencija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97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6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059" name="Picture 14" descr="C:\Users\gleskova\Documents\PREZENTACIJE\billboard_EN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08760"/>
            <a:ext cx="7063739" cy="477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FF5B-E39B-4509-804C-AFDE5D50EAB9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714500" y="278130"/>
            <a:ext cx="655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hr-HR" dirty="0" smtClean="0">
                <a:solidFill>
                  <a:schemeClr val="tx1"/>
                </a:solidFill>
              </a:rPr>
              <a:t>Primjer:</a:t>
            </a:r>
            <a:r>
              <a:rPr lang="en-US" dirty="0" smtClean="0">
                <a:solidFill>
                  <a:schemeClr val="tx1"/>
                </a:solidFill>
              </a:rPr>
              <a:t> I</a:t>
            </a:r>
            <a:r>
              <a:rPr lang="pl-PL" dirty="0" smtClean="0">
                <a:solidFill>
                  <a:schemeClr val="tx1"/>
                </a:solidFill>
              </a:rPr>
              <a:t>nkubacijski </a:t>
            </a:r>
            <a:r>
              <a:rPr lang="pl-PL" dirty="0">
                <a:solidFill>
                  <a:schemeClr val="tx1"/>
                </a:solidFill>
              </a:rPr>
              <a:t>centar za bio-znanosti i komercijalizaciju tehnologije – </a:t>
            </a:r>
            <a:r>
              <a:rPr lang="pl-PL" dirty="0" smtClean="0">
                <a:solidFill>
                  <a:schemeClr val="tx1"/>
                </a:solidFill>
              </a:rPr>
              <a:t>BIOCentar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8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40480" y="4576431"/>
            <a:ext cx="7046913" cy="1500187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rgbClr val="002060"/>
                </a:solidFill>
              </a:rPr>
              <a:t>Hvala na pažnji!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hr-HR" sz="2800" b="1" dirty="0" smtClean="0">
                <a:solidFill>
                  <a:srgbClr val="002060"/>
                </a:solidFill>
              </a:rPr>
              <a:t>Mr.Sc. Marija </a:t>
            </a:r>
            <a:r>
              <a:rPr lang="en-US" sz="2800" b="1" dirty="0" smtClean="0">
                <a:solidFill>
                  <a:srgbClr val="002060"/>
                </a:solidFill>
              </a:rPr>
              <a:t>Rajaković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710" y="1365161"/>
            <a:ext cx="6053070" cy="27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6364" y="1532467"/>
            <a:ext cx="3843337" cy="4191000"/>
          </a:xfrm>
          <a:prstGeom prst="rect">
            <a:avLst/>
          </a:prstGeom>
          <a:solidFill>
            <a:srgbClr val="1717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eo Sans"/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1504951" y="2245785"/>
            <a:ext cx="3584575" cy="322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hr-HR" sz="800" i="1" dirty="0"/>
              <a:t>„</a:t>
            </a:r>
            <a:endParaRPr lang="en-US" sz="800" i="1" dirty="0"/>
          </a:p>
          <a:p>
            <a:pPr algn="ctr" eaLnBrk="1" hangingPunct="1"/>
            <a:endParaRPr lang="en-US" sz="800" b="1" i="1" dirty="0">
              <a:solidFill>
                <a:schemeClr val="bg1"/>
              </a:solidFill>
            </a:endParaRPr>
          </a:p>
          <a:p>
            <a:pPr algn="ctr" eaLnBrk="1" hangingPunct="1"/>
            <a:endParaRPr lang="en-US" sz="800" b="1" i="1" dirty="0">
              <a:solidFill>
                <a:schemeClr val="bg1"/>
              </a:solidFill>
            </a:endParaRPr>
          </a:p>
          <a:p>
            <a:pPr algn="ctr" eaLnBrk="1" hangingPunct="1"/>
            <a:endParaRPr lang="en-US" sz="800" b="1" i="1" dirty="0">
              <a:solidFill>
                <a:schemeClr val="bg1"/>
              </a:solidFill>
            </a:endParaRPr>
          </a:p>
          <a:p>
            <a:pPr algn="ctr" eaLnBrk="1" hangingPunct="1"/>
            <a:endParaRPr lang="en-US" sz="800" b="1" i="1" dirty="0">
              <a:solidFill>
                <a:schemeClr val="bg1"/>
              </a:solidFill>
            </a:endParaRPr>
          </a:p>
          <a:p>
            <a:pPr algn="ctr" eaLnBrk="1" hangingPunct="1"/>
            <a:endParaRPr lang="en-US" sz="800" b="1" i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hr-HR" sz="2000" b="1" dirty="0">
                <a:solidFill>
                  <a:schemeClr val="bg1"/>
                </a:solidFill>
              </a:rPr>
              <a:t>Uloga CEKOM-a u okviru Strategije pametne specijalizacije Republike Hrvatske 2016. – 2020</a:t>
            </a:r>
            <a:r>
              <a:rPr lang="hr-HR" sz="2000" b="1" dirty="0" smtClean="0">
                <a:solidFill>
                  <a:schemeClr val="bg1"/>
                </a:solidFill>
              </a:rPr>
              <a:t>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altLang="sr-Latn-R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2000" b="1" dirty="0" smtClean="0">
                <a:solidFill>
                  <a:schemeClr val="bg1"/>
                </a:solidFill>
              </a:rPr>
              <a:t>Zagreb, 29. </a:t>
            </a:r>
            <a:r>
              <a:rPr lang="en-US" altLang="sr-Latn-RS" sz="2000" b="1" dirty="0" err="1" smtClean="0">
                <a:solidFill>
                  <a:schemeClr val="bg1"/>
                </a:solidFill>
              </a:rPr>
              <a:t>ožujk</a:t>
            </a:r>
            <a:r>
              <a:rPr lang="hr-HR" altLang="sr-Latn-RS" sz="2000" b="1" dirty="0" smtClean="0">
                <a:solidFill>
                  <a:schemeClr val="bg1"/>
                </a:solidFill>
              </a:rPr>
              <a:t>a</a:t>
            </a:r>
            <a:r>
              <a:rPr lang="en-US" altLang="sr-Latn-RS" sz="2000" b="1" dirty="0" smtClean="0">
                <a:solidFill>
                  <a:schemeClr val="bg1"/>
                </a:solidFill>
              </a:rPr>
              <a:t> 2017.</a:t>
            </a:r>
            <a:endParaRPr lang="hr-HR" altLang="sr-Latn-RS" sz="2000" b="1" dirty="0">
              <a:solidFill>
                <a:schemeClr val="bg1"/>
              </a:solidFill>
            </a:endParaRPr>
          </a:p>
        </p:txBody>
      </p:sp>
      <p:pic>
        <p:nvPicPr>
          <p:cNvPr id="8197" name="Picture 2" descr="paper clip priori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95251"/>
            <a:ext cx="1911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520826" y="5467351"/>
            <a:ext cx="3584575" cy="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r-HR" altLang="sr-Latn-RS" sz="800" b="1" i="1" dirty="0">
                <a:solidFill>
                  <a:schemeClr val="bg1"/>
                </a:solidFill>
                <a:latin typeface="VladaRHSans Med" charset="0"/>
              </a:rPr>
              <a:t>Ovaj poziv se financira iz Europskog fonda za regionalni razvoj</a:t>
            </a:r>
            <a:endParaRPr lang="en-US" altLang="sr-Latn-RS" sz="800" dirty="0">
              <a:solidFill>
                <a:schemeClr val="bg1"/>
              </a:solidFill>
              <a:latin typeface="VladaRHSans M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433513" y="393700"/>
            <a:ext cx="7212467" cy="56134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  <a:buNone/>
            </a:pPr>
            <a:r>
              <a:rPr lang="hr-HR" altLang="sr-Latn-RS" b="1" dirty="0" smtClean="0">
                <a:solidFill>
                  <a:srgbClr val="0033CC"/>
                </a:solidFill>
                <a:latin typeface="VladaRHSans Reg" charset="0"/>
                <a:cs typeface="VladaRHSans Reg" charset="0"/>
              </a:rPr>
              <a:t>Operativni program „Konkurentnost i kohezija 2014. – 2020.”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</a:pPr>
            <a:endParaRPr lang="hr-HR" altLang="sr-Latn-RS" sz="1400" b="1" dirty="0" smtClean="0">
              <a:solidFill>
                <a:srgbClr val="000000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</a:pPr>
            <a:endParaRPr lang="hr-HR" altLang="sr-Latn-RS" sz="1400" b="1" dirty="0" smtClean="0">
              <a:solidFill>
                <a:srgbClr val="000000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400" b="1" dirty="0" smtClean="0">
                <a:latin typeface="VladaRHSans Reg" charset="0"/>
                <a:cs typeface="VladaRHSans Reg" charset="0"/>
              </a:rPr>
              <a:t>INVESTICIJSKI PRIORITET: </a:t>
            </a:r>
            <a:r>
              <a:rPr lang="hr-HR" altLang="en-US" sz="1400" dirty="0" smtClean="0">
                <a:latin typeface="VladaRHSans Reg" charset="0"/>
                <a:cs typeface="VladaRHSans Reg" charset="0"/>
              </a:rPr>
              <a:t>1.b Promicanje poslovnih ulaganja u inovacijama i istraživanjima te razvoj veza i sinergija između poduzeća, IR centara i visokog obrazovanja, posebno razvoja proizvoda i usluga, tehnološko povezivanje, socijalna inovacija, ekološka inovacija, usluge javnog servisa, zahtjevi za poticajima, umrežavanje, klasteri i otvorena inovacija kroz pametnu specijalizaciju, tehnološko jačanje i primijenjeno istraživanje, pilot linije, pred proizvodna provjera valjanosti, napredne proizvodne mogućnosti i početne proizvodnje, posebno u Ključnim tehnologijama koje potiču razvoj i inovacije i širenje tehnologija za opću namjenu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400" dirty="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400" b="1" dirty="0" smtClean="0">
                <a:latin typeface="VladaRHSans Reg" charset="0"/>
                <a:cs typeface="VladaRHSans Reg" charset="0"/>
              </a:rPr>
              <a:t>Specifični cilj 1.b.1 Novi proizvodi i usluge kao rezultat djelatnosti istraživanja, razvoja i inovacija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400" b="1" dirty="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400" b="1" dirty="0" smtClean="0">
                <a:latin typeface="VladaRHSans Reg" charset="0"/>
                <a:cs typeface="VladaRHSans Reg" charset="0"/>
              </a:rPr>
              <a:t>Specifični cilj 1.b.2 povećanje aktivnosti istraživanja i razvoja poslovnog sektora kroz stvaranje povoljnog inovacijskog okruženja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400" b="1" dirty="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endParaRPr lang="hr-HR" altLang="en-US" sz="1400" b="1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D28EEA2-65C1-4252-9FB1-4340B82C5963}" type="slidenum">
              <a:rPr lang="en-US" altLang="en-US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3</a:t>
            </a:fld>
            <a:endParaRPr lang="en-US" altLang="en-US" dirty="0" smtClean="0">
              <a:solidFill>
                <a:schemeClr val="bg1"/>
              </a:solidFill>
              <a:latin typeface="VladaRHSans Reg" charset="0"/>
            </a:endParaRP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2094820" y="4652433"/>
            <a:ext cx="5918200" cy="113877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en-US" b="1" dirty="0">
                <a:solidFill>
                  <a:srgbClr val="0033CC"/>
                </a:solidFill>
                <a:latin typeface="VladaRHSans Reg" charset="0"/>
              </a:rPr>
              <a:t>Ex-ante preduvjet: Strategija pametne </a:t>
            </a:r>
            <a:r>
              <a:rPr lang="hr-HR" altLang="en-US" b="1" dirty="0" smtClean="0">
                <a:solidFill>
                  <a:srgbClr val="0033CC"/>
                </a:solidFill>
                <a:latin typeface="VladaRHSans Reg" charset="0"/>
              </a:rPr>
              <a:t>specijalizacije</a:t>
            </a:r>
            <a:endParaRPr lang="en-US" altLang="en-US" b="1" dirty="0" smtClean="0">
              <a:solidFill>
                <a:srgbClr val="0033CC"/>
              </a:solidFill>
              <a:latin typeface="VladaRHSans Reg" charset="0"/>
            </a:endParaRPr>
          </a:p>
          <a:p>
            <a:pPr algn="ctr"/>
            <a:endParaRPr lang="en-US" sz="1600" i="1" dirty="0" smtClean="0">
              <a:latin typeface="VladaRHSans Med"/>
            </a:endParaRPr>
          </a:p>
          <a:p>
            <a:pPr algn="ctr"/>
            <a:r>
              <a:rPr lang="en-US" sz="1600" i="1" dirty="0" smtClean="0">
                <a:latin typeface="VladaRHSans Med"/>
              </a:rPr>
              <a:t>(</a:t>
            </a:r>
            <a:r>
              <a:rPr lang="hr-HR" sz="1600" i="1" dirty="0" smtClean="0">
                <a:latin typeface="VladaRHSans Med"/>
              </a:rPr>
              <a:t>Usvojena </a:t>
            </a:r>
            <a:r>
              <a:rPr lang="hr-HR" sz="1600" i="1" dirty="0">
                <a:latin typeface="VladaRHSans Med"/>
              </a:rPr>
              <a:t>na Vladi RH  </a:t>
            </a:r>
            <a:r>
              <a:rPr lang="hr-HR" sz="1600" i="1" dirty="0" smtClean="0">
                <a:latin typeface="VladaRHSans Med"/>
              </a:rPr>
              <a:t>29</a:t>
            </a:r>
            <a:r>
              <a:rPr lang="hr-HR" sz="1600" i="1" dirty="0">
                <a:latin typeface="VladaRHSans Med"/>
              </a:rPr>
              <a:t>. </a:t>
            </a:r>
            <a:r>
              <a:rPr lang="en-US" sz="1600" i="1" dirty="0">
                <a:latin typeface="VladaRHSans Med"/>
              </a:rPr>
              <a:t>o</a:t>
            </a:r>
            <a:r>
              <a:rPr lang="hr-HR" sz="1600" i="1" dirty="0">
                <a:latin typeface="VladaRHSans Med"/>
              </a:rPr>
              <a:t>žujka 2016. </a:t>
            </a:r>
            <a:r>
              <a:rPr lang="hr-HR" sz="1600" i="1" dirty="0" smtClean="0">
                <a:latin typeface="VladaRHSans Med"/>
              </a:rPr>
              <a:t>godine</a:t>
            </a:r>
            <a:r>
              <a:rPr lang="en-US" sz="1600" i="1" dirty="0" smtClean="0">
                <a:latin typeface="VladaRHSans Med"/>
              </a:rPr>
              <a:t>)</a:t>
            </a:r>
            <a:endParaRPr lang="hr-HR" sz="1600" i="1" dirty="0">
              <a:latin typeface="VladaRHSans Med"/>
            </a:endParaRPr>
          </a:p>
          <a:p>
            <a:pPr algn="ctr"/>
            <a:endParaRPr lang="hr-HR" altLang="en-US" b="1" dirty="0">
              <a:solidFill>
                <a:srgbClr val="0033CC"/>
              </a:solidFill>
              <a:latin typeface="VladaRHSans Re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Strategija pametne specijalizacije Republike Hrvatske 2016. – 2020.</a:t>
            </a:r>
            <a:endParaRPr lang="hr-HR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045591"/>
              </p:ext>
            </p:extLst>
          </p:nvPr>
        </p:nvGraphicFramePr>
        <p:xfrm>
          <a:off x="1725386" y="1419897"/>
          <a:ext cx="6800045" cy="464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3580" y="6042223"/>
            <a:ext cx="6347460" cy="307777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2"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</a:rPr>
              <a:t>ICT I KET (Ključne napredne tehnologije)</a:t>
            </a:r>
            <a:endParaRPr lang="hr-H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71" y="-228600"/>
            <a:ext cx="6553200" cy="9906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S3 provedbeni instrumenti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:\Users\tzoretic\Desktop\policy mix graf 2 slik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97" y="991959"/>
            <a:ext cx="7282542" cy="5559879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5" name="Oval 4"/>
          <p:cNvSpPr/>
          <p:nvPr/>
        </p:nvSpPr>
        <p:spPr bwMode="auto">
          <a:xfrm>
            <a:off x="3396160" y="2749187"/>
            <a:ext cx="2012785" cy="244928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93799" y="3307080"/>
            <a:ext cx="2012785" cy="441683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70660" y="3649980"/>
            <a:ext cx="1599111" cy="62130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40827" y="3833127"/>
            <a:ext cx="1363437" cy="438153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Pregled financijske alokacije</a:t>
            </a:r>
            <a:r>
              <a:rPr lang="en-US" dirty="0" smtClean="0">
                <a:solidFill>
                  <a:srgbClr val="002060"/>
                </a:solidFill>
              </a:rPr>
              <a:t> MGPO</a:t>
            </a:r>
            <a:r>
              <a:rPr lang="hr-HR" dirty="0" smtClean="0">
                <a:solidFill>
                  <a:srgbClr val="002060"/>
                </a:solidFill>
              </a:rPr>
              <a:t> po aktivnostima</a:t>
            </a:r>
            <a:endParaRPr lang="hr-HR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47820"/>
              </p:ext>
            </p:extLst>
          </p:nvPr>
        </p:nvGraphicFramePr>
        <p:xfrm>
          <a:off x="1396538" y="1371600"/>
          <a:ext cx="7306886" cy="517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620"/>
                <a:gridCol w="1922865"/>
                <a:gridCol w="1648170"/>
                <a:gridCol w="1593231"/>
              </a:tblGrid>
              <a:tr h="563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AKTIVNOST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UKUPNI IZNOS SREDSTAVA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(u kunama)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PRORAČUNSKA SREDSTVA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 (u kunama)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SREDSTVA IZ ESI FONDOVA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 (u kunama)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</a:tr>
              <a:tr h="170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1. Javni poziv IRI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kern="1200" dirty="0">
                          <a:effectLst/>
                        </a:rPr>
                        <a:t>748.000.000,00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kern="1200">
                          <a:effectLst/>
                        </a:rPr>
                        <a:t>748.000.000,00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</a:tr>
              <a:tr h="6828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2. Javni poziv IRI (5 pod-poziva za svako S3 tematsko prioritetno područje)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105 milijuna eura (protuvrijednost u kunama na dan objave Javnog poziva)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Protuvrijednost u kunama 105 milijuna eura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</a:tr>
              <a:tr h="170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Javni poziv CEKOM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785.977.500,00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785.977.500,00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</a:tr>
              <a:tr h="853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Strateški projekt za podršku uspostavi Inovacijske mreže za industriju I tematskih inovacijskih platformi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66.294.768,00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(od čega partner HGK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29.099.60,00)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9.944.215,00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(od čega partner HGK 4.364.940,00) 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56.350.552,00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(od čega partner HGK 24.734.660,00)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</a:tr>
              <a:tr h="5121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Strateški projekt za podršku provedbi klaster inicijativa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67.494.068,00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(od čega partner HGK 12.598.900,00)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10.124.110,20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(od čega partner HGK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1.889.835,00)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57.369.957,80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(od čega partner HGK 10.709.065,00)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</a:tr>
              <a:tr h="6828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Provedba Tehničke pomoći za podršku sustavu upravljanja ESI fondova 2007. -2013.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1.152.212,86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172.831,93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979.380,93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</a:tr>
              <a:tr h="6828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Provedba Tehničke pomoći za podršku sustavu upravljanja ESI fondova 2014. -2020.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28.190.000,00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4.229.000,00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23.961.000,00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</a:tr>
              <a:tr h="8434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Strateški projekt tehničke pomoći u okviru TC 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5 milijuna eura (protuvrijednost u kunama na dan objave Javnog poziva)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750.000</a:t>
                      </a:r>
                      <a:r>
                        <a:rPr lang="en-US" sz="900" baseline="0" dirty="0" smtClean="0">
                          <a:effectLst/>
                        </a:rPr>
                        <a:t> eura </a:t>
                      </a:r>
                      <a:r>
                        <a:rPr lang="hr-HR" sz="900" dirty="0" smtClean="0">
                          <a:effectLst/>
                        </a:rPr>
                        <a:t>(protuvrijednost u kunama na dan objave Javnog poziva)</a:t>
                      </a:r>
                      <a:endParaRPr lang="en-US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4.250.000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hr-HR" sz="900" dirty="0" smtClean="0">
                          <a:effectLst/>
                        </a:rPr>
                        <a:t>(protuvrijednost u kunama na dan objave Javnog poziva)</a:t>
                      </a:r>
                      <a:endParaRPr lang="en-US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2" marR="60402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32088" y="1204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29" y="555171"/>
            <a:ext cx="696176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036241" y="653140"/>
            <a:ext cx="2012785" cy="930731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29" y="1469569"/>
            <a:ext cx="6961760" cy="84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5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660" y="621452"/>
            <a:ext cx="7123007" cy="62653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Specifični kriterij prihvatljivosti za CEKOM javni poziv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hr-HR" dirty="0" smtClean="0">
                <a:solidFill>
                  <a:srgbClr val="002060"/>
                </a:solidFill>
              </a:rPr>
              <a:t>usklađenost sa S3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0" y="1662006"/>
            <a:ext cx="7200900" cy="4944534"/>
          </a:xfrm>
        </p:spPr>
        <p:txBody>
          <a:bodyPr/>
          <a:lstStyle/>
          <a:p>
            <a:r>
              <a:rPr lang="hr-HR" dirty="0" smtClean="0">
                <a:latin typeface="+mj-lt"/>
                <a:cs typeface="VladaRHSans Reg" charset="0"/>
              </a:rPr>
              <a:t>Jedan </a:t>
            </a:r>
            <a:r>
              <a:rPr lang="hr-HR" dirty="0">
                <a:latin typeface="+mj-lt"/>
                <a:cs typeface="VladaRHSans Reg" charset="0"/>
              </a:rPr>
              <a:t>od kriterija za javljanje na Poziv je relevantnost  predloženog CEKOM-a i tematskih područja istraživanja i razvoja za jedno ili više S3 prioritetnih tematskih i pod-tematskih područja </a:t>
            </a:r>
            <a:endParaRPr lang="en-US" dirty="0" smtClean="0">
              <a:latin typeface="+mj-lt"/>
            </a:endParaRPr>
          </a:p>
          <a:p>
            <a:r>
              <a:rPr lang="hr-HR" dirty="0" smtClean="0"/>
              <a:t>U CEKOM pred-natječaju –usklađenost projektnog prijedloga sa S3 se dokazivala u </a:t>
            </a:r>
            <a:r>
              <a:rPr lang="hr-HR" b="1" dirty="0" smtClean="0"/>
              <a:t>Prilogu 4</a:t>
            </a:r>
            <a:r>
              <a:rPr lang="hr-HR" dirty="0" smtClean="0"/>
              <a:t> (Strategija istraživanja i razvoja Centra Kompetencije) i </a:t>
            </a:r>
            <a:r>
              <a:rPr lang="hr-HR" b="1" dirty="0" smtClean="0"/>
              <a:t>Prilogu 3 </a:t>
            </a:r>
            <a:r>
              <a:rPr lang="hr-HR" dirty="0" smtClean="0"/>
              <a:t>(Dodjeljivanje PNI oznake projektu CEKOM-a)</a:t>
            </a:r>
          </a:p>
          <a:p>
            <a:r>
              <a:rPr lang="en-US" dirty="0" smtClean="0"/>
              <a:t>U </a:t>
            </a:r>
            <a:r>
              <a:rPr lang="hr-HR" dirty="0" smtClean="0"/>
              <a:t>CEKOM javno</a:t>
            </a:r>
            <a:r>
              <a:rPr lang="en-US" dirty="0" smtClean="0"/>
              <a:t>m</a:t>
            </a:r>
            <a:r>
              <a:rPr lang="hr-HR" dirty="0" smtClean="0"/>
              <a:t> poziv</a:t>
            </a:r>
            <a:r>
              <a:rPr lang="en-US" dirty="0" smtClean="0"/>
              <a:t>u</a:t>
            </a:r>
            <a:r>
              <a:rPr lang="hr-HR" dirty="0" smtClean="0"/>
              <a:t> – Usklađenost projektnog prijedloga sa S3 dokazivat će se u </a:t>
            </a:r>
            <a:r>
              <a:rPr lang="hr-HR" b="1" dirty="0" smtClean="0"/>
              <a:t>Prijavnom obrasc</a:t>
            </a:r>
            <a:r>
              <a:rPr lang="en-US" b="1" dirty="0" smtClean="0"/>
              <a:t>u</a:t>
            </a:r>
            <a:r>
              <a:rPr lang="hr-HR" b="1" dirty="0" smtClean="0"/>
              <a:t> A</a:t>
            </a:r>
            <a:endParaRPr lang="hr-HR" dirty="0"/>
          </a:p>
        </p:txBody>
      </p:sp>
      <p:pic>
        <p:nvPicPr>
          <p:cNvPr id="4" name="Picture 3" descr="https://encrypted-tbn0.gstatic.com/images?q=tbn:ANd9GcSk38wJsx_YAoWlqMWR2j7yWxHV_f7q831PZDi3Dtrh_BDpP-I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419" y="5128259"/>
            <a:ext cx="6949321" cy="137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2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91641" y="541868"/>
            <a:ext cx="6505575" cy="867833"/>
          </a:xfrm>
        </p:spPr>
        <p:txBody>
          <a:bodyPr/>
          <a:lstStyle/>
          <a:p>
            <a:pPr algn="ctr"/>
            <a:r>
              <a:rPr lang="hr-HR" altLang="en-US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Indikativni udio bespovratnih sredstva prema </a:t>
            </a:r>
            <a:r>
              <a:rPr lang="en-US" altLang="en-US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S</a:t>
            </a:r>
            <a:r>
              <a:rPr lang="hr-HR" altLang="en-US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3 tematskim područjima</a:t>
            </a:r>
            <a:r>
              <a:rPr lang="en-US" altLang="en-US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 u </a:t>
            </a:r>
            <a:r>
              <a:rPr lang="hr-HR" altLang="en-US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okviru CEKOM </a:t>
            </a:r>
            <a:r>
              <a:rPr lang="hr-HR" altLang="en-US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p</a:t>
            </a:r>
            <a:r>
              <a:rPr lang="hr-HR" altLang="en-US" b="1" dirty="0" smtClean="0">
                <a:solidFill>
                  <a:srgbClr val="002060"/>
                </a:solidFill>
                <a:latin typeface="VladaRHSans Med" charset="0"/>
                <a:cs typeface="VladaRHSans Med" charset="0"/>
              </a:rPr>
              <a:t>red-odabira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D8F26F3-9231-4A9A-80E8-2BAFCA855A06}" type="slidenum">
              <a:rPr lang="en-US" altLang="en-US" smtClean="0">
                <a:solidFill>
                  <a:schemeClr val="bg1"/>
                </a:solidFill>
                <a:latin typeface="VladaRHSans Reg" charset="0"/>
              </a:rPr>
              <a:pPr eaLnBrk="1" hangingPunct="1"/>
              <a:t>9</a:t>
            </a:fld>
            <a:endParaRPr lang="en-US" altLang="en-US" smtClean="0">
              <a:solidFill>
                <a:schemeClr val="bg1"/>
              </a:solidFill>
              <a:latin typeface="VladaRHSans Reg" charset="0"/>
            </a:endParaRPr>
          </a:p>
        </p:txBody>
      </p:sp>
      <p:graphicFrame>
        <p:nvGraphicFramePr>
          <p:cNvPr id="1434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618950"/>
              </p:ext>
            </p:extLst>
          </p:nvPr>
        </p:nvGraphicFramePr>
        <p:xfrm>
          <a:off x="1504950" y="1514687"/>
          <a:ext cx="7035800" cy="432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7035394" imgH="3243353" progId="Excel.Chart.8">
                  <p:embed/>
                </p:oleObj>
              </mc:Choice>
              <mc:Fallback>
                <p:oleObj r:id="rId4" imgW="7035394" imgH="324335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514687"/>
                        <a:ext cx="7035800" cy="432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6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207074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1053</TotalTime>
  <Words>657</Words>
  <Application>Microsoft Office PowerPoint</Application>
  <PresentationFormat>On-screen Show (4:3)</PresentationFormat>
  <Paragraphs>110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06207074</vt:lpstr>
      <vt:lpstr>Microsoft Excel Chart</vt:lpstr>
      <vt:lpstr>PowerPoint Presentation</vt:lpstr>
      <vt:lpstr>PowerPoint Presentation</vt:lpstr>
      <vt:lpstr>PowerPoint Presentation</vt:lpstr>
      <vt:lpstr>Strategija pametne specijalizacije Republike Hrvatske 2016. – 2020.</vt:lpstr>
      <vt:lpstr>S3 provedbeni instrumenti</vt:lpstr>
      <vt:lpstr>Pregled financijske alokacije MGPO po aktivnostima</vt:lpstr>
      <vt:lpstr>PowerPoint Presentation</vt:lpstr>
      <vt:lpstr>Specifični kriterij prihvatljivosti za CEKOM javni poziv – usklađenost sa S3</vt:lpstr>
      <vt:lpstr>Indikativni udio bespovratnih sredstva prema S3 tematskim područjima u okviru CEKOM pred-odabira</vt:lpstr>
      <vt:lpstr>PowerPoint Presentation</vt:lpstr>
      <vt:lpstr>Primjer: Panonski drvni centar kompetencija</vt:lpstr>
      <vt:lpstr>PowerPoint Presentation</vt:lpstr>
      <vt:lpstr>PowerPoint Presentation</vt:lpstr>
    </vt:vector>
  </TitlesOfParts>
  <Company>VRH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Sadržaj prezentacije</dc:title>
  <dc:creator>Jakša Puljiz</dc:creator>
  <cp:lastModifiedBy>Danijela Ban</cp:lastModifiedBy>
  <cp:revision>99</cp:revision>
  <dcterms:created xsi:type="dcterms:W3CDTF">2016-03-24T09:22:22Z</dcterms:created>
  <dcterms:modified xsi:type="dcterms:W3CDTF">2017-03-30T12:54:22Z</dcterms:modified>
</cp:coreProperties>
</file>