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0" r:id="rId4"/>
    <p:sldId id="259" r:id="rId5"/>
    <p:sldId id="274" r:id="rId6"/>
    <p:sldId id="272" r:id="rId7"/>
    <p:sldId id="281" r:id="rId8"/>
    <p:sldId id="283" r:id="rId9"/>
    <p:sldId id="277" r:id="rId10"/>
    <p:sldId id="280" r:id="rId11"/>
  </p:sldIdLst>
  <p:sldSz cx="9144000" cy="6858000" type="screen4x3"/>
  <p:notesSz cx="6797675" cy="9928225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-3894" y="-90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B0406D-E58E-4926-8DEE-A16A7E0E43D9}" type="datetimeFigureOut">
              <a:rPr lang="hr-HR" smtClean="0"/>
              <a:pPr/>
              <a:t>4.1.2017.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137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137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3BB240-42D6-4E7B-8986-A9A8CA17A430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19939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732153-BCB0-432D-B63D-96420DF6E6B8}" type="datetimeFigureOut">
              <a:rPr lang="hr-HR" smtClean="0"/>
              <a:pPr/>
              <a:t>4.1.2017.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867"/>
            <a:ext cx="5438140" cy="446842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137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137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A8ED36-99B9-47C6-A68F-31A92732D3E0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330301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A870D-BB5F-4934-A8F0-43DBB6F457D1}" type="datetime1">
              <a:rPr lang="hr-HR" smtClean="0"/>
              <a:pPr/>
              <a:t>4.1.2017.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8BE0E-14B5-4EAE-8CC0-FED628E5DDB3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81094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22DA3-B948-4F4D-8307-B9B55B3AEF04}" type="datetime1">
              <a:rPr lang="hr-HR" smtClean="0"/>
              <a:pPr/>
              <a:t>4.1.2017.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8BE0E-14B5-4EAE-8CC0-FED628E5DDB3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46723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0833-B1A1-4F39-BF76-7D85C748172E}" type="datetime1">
              <a:rPr lang="hr-HR" smtClean="0"/>
              <a:pPr/>
              <a:t>4.1.2017.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8BE0E-14B5-4EAE-8CC0-FED628E5DDB3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71257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52742-AC64-4763-973E-F1A9D5BC7E35}" type="datetime1">
              <a:rPr lang="hr-HR" smtClean="0"/>
              <a:pPr/>
              <a:t>4.1.2017.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8BE0E-14B5-4EAE-8CC0-FED628E5DDB3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30040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DBD2E-5ACE-4973-A86C-672DDF25494D}" type="datetime1">
              <a:rPr lang="hr-HR" smtClean="0"/>
              <a:pPr/>
              <a:t>4.1.2017.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8BE0E-14B5-4EAE-8CC0-FED628E5DDB3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29678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7FA57-461B-4E24-A984-CC87C530EC71}" type="datetime1">
              <a:rPr lang="hr-HR" smtClean="0"/>
              <a:pPr/>
              <a:t>4.1.2017.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8BE0E-14B5-4EAE-8CC0-FED628E5DDB3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72421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69966-AB6F-497C-874F-F8F1DBABF76D}" type="datetime1">
              <a:rPr lang="hr-HR" smtClean="0"/>
              <a:pPr/>
              <a:t>4.1.2017.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8BE0E-14B5-4EAE-8CC0-FED628E5DDB3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54584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D6C9A-8950-4F7F-9E39-A20C67145F0C}" type="datetime1">
              <a:rPr lang="hr-HR" smtClean="0"/>
              <a:pPr/>
              <a:t>4.1.2017.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8BE0E-14B5-4EAE-8CC0-FED628E5DDB3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3189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1A0F3-8747-4762-9DB8-9AFE06870F1D}" type="datetime1">
              <a:rPr lang="hr-HR" smtClean="0"/>
              <a:pPr/>
              <a:t>4.1.2017.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8BE0E-14B5-4EAE-8CC0-FED628E5DDB3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8421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DA23-CCDC-43E7-B1D1-1EAF6886B0EE}" type="datetime1">
              <a:rPr lang="hr-HR" smtClean="0"/>
              <a:pPr/>
              <a:t>4.1.2017.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8BE0E-14B5-4EAE-8CC0-FED628E5DDB3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48284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0B0DB-3555-4567-8909-8997E1BFD93F}" type="datetime1">
              <a:rPr lang="hr-HR" smtClean="0"/>
              <a:pPr/>
              <a:t>4.1.2017.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8BE0E-14B5-4EAE-8CC0-FED628E5DDB3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50690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A31FA3-B60E-4F73-8475-08E169C96204}" type="datetime1">
              <a:rPr lang="hr-HR" smtClean="0"/>
              <a:pPr/>
              <a:t>4.1.2017.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18BE0E-14B5-4EAE-8CC0-FED628E5DDB3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88230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5010" y="309015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hr-HR" sz="30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hr-HR" sz="30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hr-HR" sz="30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Započinje sustavno rezanje </a:t>
            </a:r>
            <a:br>
              <a:rPr lang="hr-HR" sz="30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sz="30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troškova gospodarstvu</a:t>
            </a: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hr-HR" sz="30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2549" y="4581128"/>
            <a:ext cx="6768752" cy="478904"/>
          </a:xfrm>
        </p:spPr>
        <p:txBody>
          <a:bodyPr>
            <a:normAutofit/>
          </a:bodyPr>
          <a:lstStyle/>
          <a:p>
            <a:r>
              <a:rPr lang="pl-PL" sz="18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Akcijski plan za administrativno rasterećenje gospodarstva </a:t>
            </a:r>
            <a:endParaRPr lang="hr-HR" sz="18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6" descr="weiler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448477"/>
            <a:ext cx="698500" cy="842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1259632" y="1412776"/>
            <a:ext cx="6400800" cy="3834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600" dirty="0" smtClean="0">
                <a:solidFill>
                  <a:schemeClr val="tx2">
                    <a:lumMod val="75000"/>
                  </a:schemeClr>
                </a:solidFill>
              </a:rPr>
              <a:t>MINISTARSTVO GOSPODARSTVA, PODUZETNIŠTVA I OBRTA</a:t>
            </a:r>
            <a:endParaRPr lang="hr-HR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550501" y="5301208"/>
            <a:ext cx="6400800" cy="7669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7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Siječanj 2017.</a:t>
            </a:r>
            <a:endParaRPr lang="hr-HR" sz="17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1916832"/>
            <a:ext cx="5040560" cy="1153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4285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HR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2017. režemo administrativne troškove poslovanja. </a:t>
            </a:r>
            <a:br>
              <a:rPr lang="hr-HR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r-HR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Želimo da poslovanje bude jeftinije i jednostavnije.</a:t>
            </a:r>
            <a:br>
              <a:rPr lang="hr-HR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hr-HR" sz="2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3501008"/>
            <a:ext cx="6120680" cy="1752600"/>
          </a:xfrm>
        </p:spPr>
        <p:txBody>
          <a:bodyPr>
            <a:normAutofit/>
          </a:bodyPr>
          <a:lstStyle/>
          <a:p>
            <a:r>
              <a:rPr lang="hr-H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Svakim administrativnim rasterećenjem stvara se ušteda vremena i novca koje poslovni sektor može uložiti u tržišna rješenja, inovacije i zapošljavanje.</a:t>
            </a:r>
            <a:endParaRPr lang="hr-H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 descr="C:\Users\skelemen\Pictures\slide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4580" y="4725144"/>
            <a:ext cx="2225532" cy="50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0005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C:\Users\skelemen\Pictures\slide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309320"/>
            <a:ext cx="1527459" cy="345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8BE0E-14B5-4EAE-8CC0-FED628E5DDB3}" type="slidenum">
              <a:rPr lang="hr-HR" smtClean="0"/>
              <a:pPr/>
              <a:t>2</a:t>
            </a:fld>
            <a:endParaRPr lang="hr-HR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75" y="116633"/>
            <a:ext cx="8934450" cy="6192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4046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9844" y="836712"/>
            <a:ext cx="3464124" cy="576064"/>
          </a:xfrm>
          <a:solidFill>
            <a:schemeClr val="bg2">
              <a:lumMod val="75000"/>
            </a:schemeClr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hr-HR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Stanje 2016.</a:t>
            </a:r>
            <a:endParaRPr lang="hr-HR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584" y="1772816"/>
            <a:ext cx="3456384" cy="395128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hr-HR" sz="16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prekomjerna administracija</a:t>
            </a:r>
          </a:p>
          <a:p>
            <a:pPr>
              <a:buFont typeface="Wingdings" panose="05000000000000000000" pitchFamily="2" charset="2"/>
              <a:buChar char="q"/>
            </a:pPr>
            <a:endParaRPr lang="hr-HR" sz="1600" dirty="0" smtClean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hr-HR" sz="1600" noProof="1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prenormiranost</a:t>
            </a:r>
            <a:r>
              <a:rPr lang="hr-HR" sz="16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poslovanja </a:t>
            </a:r>
          </a:p>
          <a:p>
            <a:pPr marL="0" indent="0">
              <a:buNone/>
            </a:pPr>
            <a:endParaRPr lang="hr-HR" sz="1600" dirty="0" smtClean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hr-HR" sz="16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hr-HR" sz="16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rimjenom SCM </a:t>
            </a:r>
            <a:r>
              <a:rPr lang="hr-HR" sz="16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metode u 8 područja </a:t>
            </a:r>
            <a:r>
              <a:rPr lang="hr-HR" sz="16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poslovanja izmjereni su </a:t>
            </a:r>
            <a:r>
              <a:rPr lang="hr-HR" sz="1600" b="1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administrativni troškovi udovoljavanja zahtjevima zakonodavstva kojima gospodarstvo gubi čak 5 milijardi kuna</a:t>
            </a:r>
            <a:endParaRPr lang="hr-H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2673" y="836712"/>
            <a:ext cx="3609727" cy="576064"/>
          </a:xfrm>
          <a:solidFill>
            <a:schemeClr val="accent1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hr-HR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Što činimo 2017.</a:t>
            </a:r>
            <a:endParaRPr lang="hr-HR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76057" y="1743769"/>
            <a:ext cx="3672407" cy="51125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20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pojeftiniti</a:t>
            </a:r>
            <a:r>
              <a:rPr lang="hr-HR" sz="16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poslovanje</a:t>
            </a:r>
          </a:p>
          <a:p>
            <a:pPr>
              <a:buFont typeface="Wingdings" panose="05000000000000000000" pitchFamily="2" charset="2"/>
              <a:buChar char="Ø"/>
            </a:pPr>
            <a:endParaRPr lang="hr-HR" sz="16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hr-HR" sz="20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pojednostaviti</a:t>
            </a:r>
            <a:r>
              <a:rPr lang="hr-HR" sz="16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poslovanje </a:t>
            </a:r>
          </a:p>
          <a:p>
            <a:pPr>
              <a:buFont typeface="Wingdings" panose="05000000000000000000" pitchFamily="2" charset="2"/>
              <a:buChar char="Ø"/>
            </a:pPr>
            <a:endParaRPr lang="hr-HR" sz="16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hr-HR" sz="16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 </a:t>
            </a:r>
            <a:r>
              <a:rPr lang="hr-HR" sz="20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30 % režemo prekomjerne administrativne troškove       </a:t>
            </a:r>
            <a:r>
              <a:rPr lang="hr-HR" sz="20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hr-HR" sz="20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gospodarstvu uštedjeti          do 1,5 milijardi kuna </a:t>
            </a:r>
          </a:p>
          <a:p>
            <a:pPr marL="0" indent="0">
              <a:buNone/>
            </a:pPr>
            <a:r>
              <a:rPr lang="hr-HR" sz="20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hr-HR" sz="20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ustavno ćemo rezati i ukidati razne namete</a:t>
            </a:r>
          </a:p>
          <a:p>
            <a:pPr marL="0" indent="0">
              <a:buNone/>
            </a:pPr>
            <a:r>
              <a:rPr lang="hr-HR" sz="20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hr-HR" sz="20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klanjat ćemo prepreke tržišnoj konkurenciji</a:t>
            </a:r>
          </a:p>
          <a:p>
            <a:pPr>
              <a:buFont typeface="Wingdings" panose="05000000000000000000" pitchFamily="2" charset="2"/>
              <a:buChar char="Ø"/>
            </a:pPr>
            <a:endParaRPr lang="hr-HR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3" descr="C:\Users\skelemen\Pictures\slide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309320"/>
            <a:ext cx="1527459" cy="345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2" descr="Slikovni rezultat za arrow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AutoShape 4" descr="Slikovni rezultat za arrow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pic>
        <p:nvPicPr>
          <p:cNvPr id="11271" name="Picture 7" descr="Slikovni rezultat za arrow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674261" y="1803069"/>
            <a:ext cx="299533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7" descr="Slikovni rezultat za arrow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674261" y="2451141"/>
            <a:ext cx="299533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7" descr="Slikovni rezultat za arrow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674261" y="3110715"/>
            <a:ext cx="299533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8BE0E-14B5-4EAE-8CC0-FED628E5DDB3}" type="slidenum">
              <a:rPr lang="hr-HR" smtClean="0"/>
              <a:pPr/>
              <a:t>3</a:t>
            </a:fld>
            <a:endParaRPr lang="hr-HR"/>
          </a:p>
        </p:txBody>
      </p:sp>
      <p:pic>
        <p:nvPicPr>
          <p:cNvPr id="15" name="Picture 7" descr="Slikovni rezultat za arrow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669112" y="4378548"/>
            <a:ext cx="299533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7" descr="Slikovni rezultat za arrow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674261" y="5054931"/>
            <a:ext cx="299533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3528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likovni rezultat za cutting costs"/>
          <p:cNvPicPr/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443" t="13390"/>
          <a:stretch/>
        </p:blipFill>
        <p:spPr bwMode="auto">
          <a:xfrm>
            <a:off x="5796136" y="5614204"/>
            <a:ext cx="3335747" cy="1199171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1195621" y="1052736"/>
            <a:ext cx="6832763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r-HR" sz="1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hr-HR" sz="1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Pojednostavljuju se vrlo skupe obveze zaštite na radu, </a:t>
            </a:r>
            <a:r>
              <a:rPr lang="hr-HR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 zadržavanje</a:t>
            </a:r>
          </a:p>
          <a:p>
            <a:pPr algn="just"/>
            <a:r>
              <a:rPr lang="hr-HR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nužnih standarda opravdane zaštite zdravlja radnika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hr-HR" sz="1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hr-HR" sz="14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ušteda  gospodarstvu </a:t>
            </a:r>
            <a:r>
              <a:rPr lang="hr-HR" sz="14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 čak </a:t>
            </a:r>
            <a:r>
              <a:rPr lang="hr-HR" sz="14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1,3 milijardi kuna</a:t>
            </a:r>
            <a:endParaRPr lang="hr-HR" sz="14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hr-HR" sz="14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hr-HR" sz="1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Olakšavamo </a:t>
            </a:r>
            <a:r>
              <a:rPr lang="hr-HR" sz="1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sanitarne i zdravstvene uvjete</a:t>
            </a:r>
          </a:p>
          <a:p>
            <a:pPr algn="just"/>
            <a:endParaRPr lang="hr-HR" sz="1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hr-HR" sz="14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ušteda gospodarstvu </a:t>
            </a:r>
            <a:r>
              <a:rPr lang="hr-HR" sz="14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gotovo</a:t>
            </a:r>
            <a:r>
              <a:rPr lang="hr-HR" sz="14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100 milijuna kuna</a:t>
            </a:r>
            <a:r>
              <a:rPr lang="hr-HR" sz="14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endParaRPr lang="hr-HR" sz="14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hr-HR" sz="1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1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Cjelokupan proces pokretanja poslovanja elektroničkim putem</a:t>
            </a:r>
            <a:r>
              <a:rPr lang="hr-HR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                </a:t>
            </a:r>
          </a:p>
          <a:p>
            <a:pPr algn="just"/>
            <a:r>
              <a:rPr lang="hr-HR" sz="1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1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bez obveze ovjere dokumenata kod bilježnika i izrade pečata </a:t>
            </a:r>
          </a:p>
          <a:p>
            <a:pPr algn="just"/>
            <a:endParaRPr lang="hr-HR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hr-HR" sz="14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kod osnivanja trgovačkih društava gospodarstvu se štedi oko 4</a:t>
            </a:r>
            <a:r>
              <a:rPr lang="hr-HR" sz="14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milijuna kuna</a:t>
            </a:r>
            <a:r>
              <a:rPr lang="hr-HR" sz="14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 kod osnivanja obrta </a:t>
            </a:r>
            <a:r>
              <a:rPr lang="hr-HR" sz="14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gospodarstvo dobiva oko </a:t>
            </a:r>
            <a:r>
              <a:rPr lang="hr-HR" sz="14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milijuna kuna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hr-HR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hr-HR" sz="1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Sektor trgovine i posredovanja u prometu nekretnina će jeftinije</a:t>
            </a:r>
          </a:p>
          <a:p>
            <a:pPr algn="just"/>
            <a:r>
              <a:rPr lang="hr-HR" sz="1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poslovati uz e-dozvole.</a:t>
            </a:r>
          </a:p>
          <a:p>
            <a:pPr algn="just"/>
            <a:endParaRPr lang="hr-HR" sz="14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hr-HR" sz="1400" b="1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ušteda gospodarstvu</a:t>
            </a:r>
            <a:r>
              <a:rPr lang="hr-HR" sz="14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od gotovo</a:t>
            </a:r>
            <a:r>
              <a:rPr lang="hr-HR" sz="1400" b="1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27 milijuna kuna</a:t>
            </a:r>
            <a:endParaRPr lang="hr-HR" sz="1400" dirty="0" smtClean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hr-HR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algn="just"/>
            <a:r>
              <a:rPr lang="hr-HR" sz="1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1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Olakšava se pristup tržištu profesionalnih usluga </a:t>
            </a:r>
            <a:r>
              <a:rPr lang="hr-HR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 više konkurencije</a:t>
            </a:r>
          </a:p>
          <a:p>
            <a:pPr algn="just"/>
            <a:endParaRPr lang="hr-HR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79512" y="346646"/>
            <a:ext cx="8229600" cy="70609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vi-VN" sz="2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</a:t>
            </a:r>
            <a:r>
              <a:rPr lang="hr-HR" sz="22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edbom</a:t>
            </a:r>
            <a:r>
              <a:rPr lang="hr-HR" sz="2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104 reformske mjere</a:t>
            </a:r>
            <a:r>
              <a:rPr lang="hr-HR" sz="2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ostvarujemo uštede:</a:t>
            </a:r>
            <a:endParaRPr lang="hr-HR" sz="2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3" descr="C:\Users\skelemen\Pictures\slide4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309320"/>
            <a:ext cx="1527459" cy="345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Slikovni rezultat za arrow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198227" y="1022483"/>
            <a:ext cx="299533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Slikovni rezultat za arrow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198221" y="5284417"/>
            <a:ext cx="299533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 descr="Slikovni rezultat za arrow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163302" y="2124689"/>
            <a:ext cx="288029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 descr="Slikovni rezultat za arrow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164167" y="4250549"/>
            <a:ext cx="299533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 descr="Slikovni rezultat za arrow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198224" y="2931233"/>
            <a:ext cx="299533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8BE0E-14B5-4EAE-8CC0-FED628E5DDB3}" type="slidenum">
              <a:rPr lang="hr-HR" smtClean="0"/>
              <a:pPr/>
              <a:t>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88422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hr-HR" sz="2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Primjeri pojeftinjenja </a:t>
            </a:r>
            <a:r>
              <a:rPr lang="hr-HR" sz="2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poslovanja </a:t>
            </a:r>
            <a:r>
              <a:rPr lang="hr-HR" sz="2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hr-HR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hr-HR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štita </a:t>
            </a:r>
            <a:r>
              <a:rPr lang="hr-HR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radu</a:t>
            </a:r>
            <a:r>
              <a:rPr lang="hr-HR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r-HR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hr-HR" sz="2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836712"/>
            <a:ext cx="7581528" cy="5184576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r-HR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poduzetnici </a:t>
            </a:r>
            <a:r>
              <a:rPr lang="hr-HR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će </a:t>
            </a:r>
            <a:r>
              <a:rPr lang="vi-VN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samostalno</a:t>
            </a:r>
            <a:r>
              <a:rPr lang="hr-HR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hr-HR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putem </a:t>
            </a:r>
            <a:r>
              <a:rPr lang="vi-VN" sz="1400" dirty="0">
                <a:solidFill>
                  <a:schemeClr val="tx2"/>
                </a:solidFill>
                <a:cs typeface="Arial" panose="020B0604020202020204" pitchFamily="34" charset="0"/>
              </a:rPr>
              <a:t>online obra</a:t>
            </a:r>
            <a:r>
              <a:rPr lang="hr-HR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vi-VN" sz="1400" dirty="0">
                <a:solidFill>
                  <a:schemeClr val="tx2"/>
                </a:solidFill>
                <a:cs typeface="Arial" panose="020B0604020202020204" pitchFamily="34" charset="0"/>
              </a:rPr>
              <a:t>c</a:t>
            </a:r>
            <a:r>
              <a:rPr lang="hr-HR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a,</a:t>
            </a:r>
            <a:r>
              <a:rPr lang="vi-VN" sz="1400" dirty="0" smtClean="0">
                <a:solidFill>
                  <a:schemeClr val="tx2"/>
                </a:solidFill>
                <a:cs typeface="Arial" panose="020B0604020202020204" pitchFamily="34" charset="0"/>
              </a:rPr>
              <a:t> </a:t>
            </a:r>
            <a:r>
              <a:rPr lang="vi-VN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izrađivati </a:t>
            </a:r>
            <a:r>
              <a:rPr lang="vi-VN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procjene rizika, čime prestaje potreba plaćanja skupe vanjske usluge </a:t>
            </a:r>
            <a:r>
              <a:rPr lang="hr-HR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hr-HR" sz="14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ušteda: </a:t>
            </a:r>
            <a:r>
              <a:rPr lang="hr-HR" sz="14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450</a:t>
            </a:r>
            <a:r>
              <a:rPr lang="hr-HR" sz="14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14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milijuna kuna</a:t>
            </a:r>
            <a:r>
              <a:rPr lang="hr-HR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vi-VN" sz="14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vi-VN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smanjuj</a:t>
            </a:r>
            <a:r>
              <a:rPr lang="hr-HR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vi-VN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 učestalost održavanja Odbora za zaštitu na radu s 4 puta godišnje na 2 puta godišnje (</a:t>
            </a:r>
            <a:r>
              <a:rPr lang="hr-HR" sz="14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ušteda</a:t>
            </a:r>
            <a:r>
              <a:rPr lang="hr-HR" sz="14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hr-HR" sz="14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160</a:t>
            </a:r>
            <a:r>
              <a:rPr lang="hr-HR" sz="14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14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milijuna kuna</a:t>
            </a:r>
            <a:r>
              <a:rPr lang="hr-HR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vi-VN" sz="1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vi-VN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trajanje </a:t>
            </a:r>
            <a:r>
              <a:rPr lang="vi-VN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cijena usavršavanja radnika za zaštitu na </a:t>
            </a:r>
            <a:r>
              <a:rPr lang="vi-VN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radu</a:t>
            </a:r>
            <a:r>
              <a:rPr lang="hr-HR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 smanjuje za 50% </a:t>
            </a:r>
            <a:r>
              <a:rPr lang="hr-HR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hr-HR" sz="14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ušteda: </a:t>
            </a:r>
            <a:r>
              <a:rPr lang="hr-HR" sz="14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230 </a:t>
            </a:r>
            <a:r>
              <a:rPr lang="hr-HR" sz="14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milijuna kuna</a:t>
            </a:r>
            <a:r>
              <a:rPr lang="hr-HR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vi-VN" sz="14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r-HR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smanjuje </a:t>
            </a:r>
            <a:r>
              <a:rPr lang="hr-HR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trošak edukacije osoba zaduženih za pružanje prve pomoći, tako što će u djelatnostima nižeg rizika biti dovoljna 1 osposobljena osoba za 50 radnika umjesto za </a:t>
            </a:r>
            <a:r>
              <a:rPr lang="hr-HR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20, </a:t>
            </a:r>
            <a:r>
              <a:rPr lang="hr-HR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kao do sada (</a:t>
            </a:r>
            <a:r>
              <a:rPr lang="hr-HR" sz="14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ušteda: </a:t>
            </a:r>
            <a:r>
              <a:rPr lang="hr-HR" sz="14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61 </a:t>
            </a:r>
            <a:r>
              <a:rPr lang="hr-HR" sz="14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milijuna kuna</a:t>
            </a:r>
            <a:r>
              <a:rPr lang="hr-HR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vi-VN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pojednostavljuje se vođenje registra radnika za poslodavce u nizu sektora</a:t>
            </a:r>
            <a:r>
              <a:rPr lang="hr-HR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vi-VN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poslovne usluge, </a:t>
            </a:r>
            <a:r>
              <a:rPr lang="hr-HR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ICT, </a:t>
            </a:r>
            <a:r>
              <a:rPr lang="vi-VN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trgovina, nekretni</a:t>
            </a:r>
            <a:r>
              <a:rPr lang="hr-HR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</a:t>
            </a:r>
            <a:r>
              <a:rPr lang="vi-VN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financije</a:t>
            </a:r>
            <a:r>
              <a:rPr lang="hr-HR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hr-HR" sz="14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ušteda: </a:t>
            </a:r>
            <a:r>
              <a:rPr lang="hr-HR" sz="14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 </a:t>
            </a:r>
            <a:r>
              <a:rPr lang="hr-HR" sz="14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milijuna kuna</a:t>
            </a:r>
            <a:r>
              <a:rPr lang="hr-HR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vi-VN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pojednostavljuje se i digitalizira postupak prijave gradilišta inspektoratu rada,</a:t>
            </a:r>
            <a:r>
              <a:rPr lang="hr-HR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vrijeme </a:t>
            </a:r>
            <a:r>
              <a:rPr lang="hr-HR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lang="vi-VN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smanjuje sa 16 sati na 15 minuta, bez ispunjavanja tiskanice</a:t>
            </a:r>
            <a:r>
              <a:rPr lang="hr-HR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hr-HR" sz="14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ušteda: 9 milijuna kuna</a:t>
            </a:r>
            <a:r>
              <a:rPr lang="hr-HR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r-HR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Objedinjuju se i pojednostavljuju procjene psihosomatskih rizika za prevenciju stresa (</a:t>
            </a:r>
            <a:r>
              <a:rPr lang="hr-HR" sz="14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ušteda 227 milijuna</a:t>
            </a:r>
            <a:r>
              <a:rPr lang="hr-HR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vi-VN" sz="14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vi-VN" sz="1400" b="1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  <a:r>
              <a:rPr lang="hr-HR" sz="14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14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zbog </a:t>
            </a:r>
            <a:r>
              <a:rPr lang="hr-HR" sz="14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smanjenih </a:t>
            </a:r>
            <a:r>
              <a:rPr lang="vi-VN" sz="14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obveza </a:t>
            </a:r>
            <a:r>
              <a:rPr lang="vi-VN" sz="1400" b="1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29% manji administrativni trošak</a:t>
            </a:r>
            <a:endParaRPr lang="hr-HR" sz="1400" b="1" dirty="0" smtClean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hr-HR" sz="3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hr-HR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vi-VN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3" descr="C:\Users\skelemen\Pictures\slide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309320"/>
            <a:ext cx="1527459" cy="345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76256" y="6356350"/>
            <a:ext cx="1810544" cy="365125"/>
          </a:xfrm>
        </p:spPr>
        <p:txBody>
          <a:bodyPr/>
          <a:lstStyle/>
          <a:p>
            <a:fld id="{4218BE0E-14B5-4EAE-8CC0-FED628E5DDB3}" type="slidenum">
              <a:rPr lang="hr-HR" smtClean="0"/>
              <a:pPr/>
              <a:t>5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24635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80066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hr-HR" sz="2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Primjeri pojeftinjenja poslovanja - </a:t>
            </a:r>
            <a:r>
              <a:rPr lang="hr-HR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sanitarni i zdravstveni uvjeti</a:t>
            </a:r>
            <a:r>
              <a:rPr lang="hr-HR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r-HR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hr-HR" sz="2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966738"/>
            <a:ext cx="7992888" cy="5198566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vi-VN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sanitarni </a:t>
            </a:r>
            <a:r>
              <a:rPr lang="vi-VN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zdravstveni pregledi 1 godišnje, umjesto 2 puta</a:t>
            </a:r>
            <a:r>
              <a:rPr lang="hr-HR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hr-HR" sz="14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ušteda: </a:t>
            </a:r>
            <a:r>
              <a:rPr lang="hr-HR" sz="14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83 </a:t>
            </a:r>
            <a:r>
              <a:rPr lang="hr-HR" sz="14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milijuna kuna</a:t>
            </a:r>
            <a:r>
              <a:rPr lang="hr-HR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r-HR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vrijeme </a:t>
            </a:r>
            <a:r>
              <a:rPr lang="hr-HR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predavanja o zdravstvenoj ispravnosti namirnica i osobnoj higijeni osoba koje rade u proizvodnji i prometu namirnica </a:t>
            </a:r>
            <a:r>
              <a:rPr lang="hr-HR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smanjuje na pola -  s 25 </a:t>
            </a:r>
            <a:r>
              <a:rPr lang="hr-HR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12 sati (</a:t>
            </a:r>
            <a:r>
              <a:rPr lang="hr-HR" sz="14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ušteda: </a:t>
            </a:r>
            <a:r>
              <a:rPr lang="hr-HR" sz="14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 </a:t>
            </a:r>
            <a:r>
              <a:rPr lang="hr-HR" sz="14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milijuna kuna</a:t>
            </a:r>
            <a:r>
              <a:rPr lang="hr-HR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vi-VN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oko 15.000 radnika koji rade u prometu originalno zapakiranih sredstava za održavanje osobne higijene više neće morati prolaziti sanitarne i zdravstvene preglede</a:t>
            </a:r>
            <a:r>
              <a:rPr lang="hr-HR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hr-HR" sz="14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ušteda: 7 milijuna kuna</a:t>
            </a:r>
            <a:r>
              <a:rPr lang="hr-HR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vi-VN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smanjuje se naknad</a:t>
            </a:r>
            <a:r>
              <a:rPr lang="hr-HR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vi-VN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sa 250 na 70 kuna </a:t>
            </a:r>
            <a:r>
              <a:rPr lang="hr-HR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 ishođenje </a:t>
            </a:r>
            <a:r>
              <a:rPr lang="vi-VN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rješenja o ispunjavanju uvjeta stručne spreme i </a:t>
            </a:r>
            <a:r>
              <a:rPr lang="vi-VN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drugih uvjeta za obavljanje </a:t>
            </a:r>
            <a:r>
              <a:rPr lang="vi-VN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dezinfekcije</a:t>
            </a:r>
            <a:r>
              <a:rPr lang="vi-VN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vi-VN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dezinsekcije i </a:t>
            </a:r>
            <a:r>
              <a:rPr lang="vi-VN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deratizacije</a:t>
            </a:r>
            <a:r>
              <a:rPr lang="hr-HR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hr-HR" sz="14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ušteda 100 milijuna kuna</a:t>
            </a:r>
            <a:r>
              <a:rPr lang="hr-HR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vi-VN" sz="14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hr-HR" sz="14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vi-VN" sz="14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  <a:r>
              <a:rPr lang="hr-HR" sz="14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14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zbog </a:t>
            </a:r>
            <a:r>
              <a:rPr lang="hr-HR" sz="14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smanjenih </a:t>
            </a:r>
            <a:r>
              <a:rPr lang="vi-VN" sz="14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obveza </a:t>
            </a:r>
            <a:r>
              <a:rPr lang="vi-VN" sz="1400" b="1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44% manji administrativni trošak</a:t>
            </a:r>
            <a:endParaRPr lang="hr-HR" sz="1400" b="1" dirty="0" smtClean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hr-HR" sz="1600" b="1" dirty="0" smtClean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vi-VN" sz="16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Energetska </a:t>
            </a:r>
            <a:r>
              <a:rPr lang="vi-VN" sz="1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učinkovitost u gradnji</a:t>
            </a:r>
            <a:r>
              <a:rPr lang="hr-HR" sz="1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hr-HR" sz="16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r-HR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preporučeno 58-postotno sniženje cijena izobrazbe za energetsko certificiranje u području gradnje sa 4000 na 1700 kuna (</a:t>
            </a:r>
            <a:r>
              <a:rPr lang="hr-HR" sz="14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ušteda: 9 </a:t>
            </a:r>
            <a:r>
              <a:rPr lang="hr-HR" sz="14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milijuna </a:t>
            </a:r>
            <a:r>
              <a:rPr lang="hr-HR" sz="14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kuna</a:t>
            </a:r>
            <a:r>
              <a:rPr lang="hr-HR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r-HR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vi-VN" sz="14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  <a:r>
              <a:rPr lang="hr-HR" sz="14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14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zbog </a:t>
            </a:r>
            <a:r>
              <a:rPr lang="hr-HR" sz="14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smanjenih </a:t>
            </a:r>
            <a:r>
              <a:rPr lang="vi-VN" sz="14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obveza </a:t>
            </a:r>
            <a:r>
              <a:rPr lang="vi-VN" sz="14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20% manji administrativni trošak</a:t>
            </a:r>
            <a:endParaRPr lang="hr-HR" sz="1400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hr-HR" sz="1400" b="1" dirty="0" smtClean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hr-HR" sz="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hr-HR" sz="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vi-VN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3" descr="C:\Users\skelemen\Pictures\slide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309320"/>
            <a:ext cx="1527459" cy="345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8BE0E-14B5-4EAE-8CC0-FED628E5DDB3}" type="slidenum">
              <a:rPr lang="hr-HR" smtClean="0"/>
              <a:pPr/>
              <a:t>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03966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95536" y="177614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hr-HR" sz="2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Primjeri </a:t>
            </a:r>
            <a:r>
              <a:rPr lang="hr-HR" sz="2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pojeftinjenja </a:t>
            </a:r>
            <a:r>
              <a:rPr lang="hr-HR" sz="2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poslovanja – </a:t>
            </a:r>
            <a:r>
              <a:rPr lang="hr-HR" sz="2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trgovina i promet nekretnina</a:t>
            </a:r>
            <a:endParaRPr lang="hr-HR" sz="2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908720"/>
            <a:ext cx="7848872" cy="504056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r-HR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uvodi </a:t>
            </a:r>
            <a:r>
              <a:rPr lang="hr-HR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e-dozvola za trgovce, čime se vrijeme za ispunjavanje formalnosti oko minimalnih tehničkih uvjeta skraćuje za barem 70% (</a:t>
            </a:r>
            <a:r>
              <a:rPr lang="hr-HR" sz="14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ušteda: 16 milijuna kuna</a:t>
            </a:r>
            <a:r>
              <a:rPr lang="hr-HR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r-HR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uvode </a:t>
            </a:r>
            <a:r>
              <a:rPr lang="hr-HR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e-dozvole za agente i posrednike u prometu nekretnina (</a:t>
            </a:r>
            <a:r>
              <a:rPr lang="hr-HR" sz="14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ušteda: 1 milijun kuna</a:t>
            </a:r>
            <a:r>
              <a:rPr lang="hr-HR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r-HR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snižava se cijena ispita za promet nekretnina sa 1500 na 1100 kuna (</a:t>
            </a:r>
            <a:r>
              <a:rPr lang="hr-HR" sz="14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ušteda: 1 milijun kuna</a:t>
            </a:r>
            <a:r>
              <a:rPr lang="hr-HR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vi-VN" sz="1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hr-HR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vi-VN" sz="14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  <a:r>
              <a:rPr lang="vi-VN" sz="14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4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manji administrativni trošak 33% u trgovini i 21% u prometu </a:t>
            </a:r>
            <a:r>
              <a:rPr lang="pl-PL" sz="1400" b="1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nekretnina</a:t>
            </a:r>
          </a:p>
          <a:p>
            <a:pPr marL="0" indent="0">
              <a:lnSpc>
                <a:spcPct val="150000"/>
              </a:lnSpc>
              <a:buNone/>
            </a:pPr>
            <a:endParaRPr lang="pl-PL" sz="14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pl-PL" sz="1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Mjere koje olakšavaju poduzetništvo i trgovinu</a:t>
            </a:r>
            <a:endParaRPr lang="pl-PL" sz="1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r-HR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jednostavnije </a:t>
            </a:r>
            <a:r>
              <a:rPr lang="vi-VN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evidentiranje radnog vremena</a:t>
            </a:r>
            <a:r>
              <a:rPr lang="hr-HR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r-HR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vi-VN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slobo</a:t>
            </a:r>
            <a:r>
              <a:rPr lang="hr-HR" sz="1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đenje</a:t>
            </a:r>
            <a:r>
              <a:rPr lang="hr-HR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član</a:t>
            </a:r>
            <a:r>
              <a:rPr lang="hr-HR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ova</a:t>
            </a:r>
            <a:r>
              <a:rPr lang="vi-VN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uprav</a:t>
            </a:r>
            <a:r>
              <a:rPr lang="hr-HR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i </a:t>
            </a:r>
            <a:r>
              <a:rPr lang="vi-VN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izvršni</a:t>
            </a:r>
            <a:r>
              <a:rPr lang="hr-HR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vi-VN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direktor</a:t>
            </a:r>
            <a:r>
              <a:rPr lang="hr-HR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vi-VN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trgovačk</a:t>
            </a:r>
            <a:r>
              <a:rPr lang="hr-HR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ih </a:t>
            </a:r>
            <a:r>
              <a:rPr lang="vi-VN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društ</a:t>
            </a:r>
            <a:r>
              <a:rPr lang="hr-HR" sz="1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</a:t>
            </a:r>
            <a:r>
              <a:rPr lang="vi-VN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obveze da sam</a:t>
            </a:r>
            <a:r>
              <a:rPr lang="hr-HR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vi-VN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sebi blokira</a:t>
            </a:r>
            <a:r>
              <a:rPr lang="hr-HR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</a:t>
            </a:r>
            <a:r>
              <a:rPr lang="vi-VN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račun</a:t>
            </a:r>
            <a:r>
              <a:rPr lang="hr-HR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pri FINA-i</a:t>
            </a:r>
            <a:r>
              <a:rPr lang="vi-VN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zbog neisplate plaće</a:t>
            </a:r>
            <a:r>
              <a:rPr lang="hr-HR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vrijeme</a:t>
            </a:r>
            <a:r>
              <a:rPr lang="hr-HR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vi-VN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elektroničko </a:t>
            </a:r>
            <a:r>
              <a:rPr lang="vi-VN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plaćanje pristojbi, bez obveze kupnje državnih biljega</a:t>
            </a:r>
            <a:r>
              <a:rPr lang="hr-HR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vi-VN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 </a:t>
            </a:r>
            <a:r>
              <a:rPr lang="vi-VN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poduzetnika </a:t>
            </a:r>
            <a:r>
              <a:rPr lang="hr-HR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neće </a:t>
            </a:r>
            <a:r>
              <a:rPr lang="vi-VN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tražiti podatke koje država već ima</a:t>
            </a:r>
            <a:r>
              <a:rPr lang="hr-HR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(npr. izvod</a:t>
            </a:r>
            <a:r>
              <a:rPr lang="hr-HR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vi-VN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iz regis</a:t>
            </a:r>
            <a:r>
              <a:rPr lang="hr-HR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tara</a:t>
            </a:r>
            <a:r>
              <a:rPr lang="vi-VN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sl.)</a:t>
            </a:r>
            <a:endParaRPr lang="hr-HR" sz="1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vi-VN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revizij</a:t>
            </a:r>
            <a:r>
              <a:rPr lang="hr-HR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vi-VN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sniženje visin</a:t>
            </a:r>
            <a:r>
              <a:rPr lang="hr-HR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vi-VN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javnobilježničk</a:t>
            </a:r>
            <a:r>
              <a:rPr lang="hr-HR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ih naknada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r-HR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preispitati mogućnost oslobođenja </a:t>
            </a:r>
            <a:r>
              <a:rPr lang="hr-HR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e-trgovine i e-poslovanja od fiskalizacije </a:t>
            </a:r>
            <a:endParaRPr lang="hr-HR" sz="1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hr-HR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hr-HR" sz="16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hr-HR" sz="1400" b="1" dirty="0" smtClean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vi-VN" sz="1400" b="1" dirty="0" smtClean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vi-VN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vi-VN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3" descr="C:\Users\skelemen\Pictures\slide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309320"/>
            <a:ext cx="1527459" cy="345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8BE0E-14B5-4EAE-8CC0-FED628E5DDB3}" type="slidenum">
              <a:rPr lang="hr-HR" smtClean="0"/>
              <a:pPr/>
              <a:t>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57619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229600" cy="778098"/>
          </a:xfrm>
        </p:spPr>
        <p:txBody>
          <a:bodyPr>
            <a:normAutofit/>
          </a:bodyPr>
          <a:lstStyle/>
          <a:p>
            <a:r>
              <a:rPr lang="hr-HR" sz="2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Lakše e-pokretanje poslovanja</a:t>
            </a:r>
            <a:endParaRPr lang="hr-HR" sz="2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022692"/>
            <a:ext cx="8064896" cy="4608512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hr-HR" sz="16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Otvaranje d.o.o. i </a:t>
            </a:r>
            <a:r>
              <a:rPr lang="hr-HR" sz="1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j.d.o.o</a:t>
            </a:r>
            <a:r>
              <a:rPr lang="hr-HR" sz="16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hr-HR" sz="16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hr-HR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trgovačka društva će se moći osnivati elektronički, bez bilježničke ovjere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hr-HR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neće trebati izraditi </a:t>
            </a:r>
            <a:r>
              <a:rPr lang="hr-HR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pečat (</a:t>
            </a:r>
            <a:r>
              <a:rPr lang="hr-HR" sz="14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ušteda: </a:t>
            </a:r>
            <a:r>
              <a:rPr lang="hr-HR" sz="14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</a:t>
            </a:r>
            <a:r>
              <a:rPr lang="hr-HR" sz="14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milijuna kuna</a:t>
            </a:r>
            <a:r>
              <a:rPr lang="hr-HR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hr-HR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prva </a:t>
            </a:r>
            <a:r>
              <a:rPr lang="hr-HR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prijava </a:t>
            </a:r>
            <a:r>
              <a:rPr lang="hr-HR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Poreznoj </a:t>
            </a:r>
            <a:r>
              <a:rPr lang="hr-HR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upravi </a:t>
            </a:r>
            <a:r>
              <a:rPr lang="hr-HR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za obvezna socijalna osiguranja elektroničkim </a:t>
            </a:r>
            <a:r>
              <a:rPr lang="hr-HR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putem (</a:t>
            </a:r>
            <a:r>
              <a:rPr lang="hr-HR" sz="14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ušteda: </a:t>
            </a:r>
            <a:r>
              <a:rPr lang="hr-HR" sz="14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hr-HR" sz="14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milijuna kuna</a:t>
            </a:r>
            <a:r>
              <a:rPr lang="hr-HR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hr-HR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ukida se praksa dokazivanja odabranog naziva društva na EU jeziku preslikom iz rječnika stranih riječi (</a:t>
            </a:r>
            <a:r>
              <a:rPr lang="hr-HR" sz="14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ušteda: 2 milijuna kuna</a:t>
            </a:r>
            <a:r>
              <a:rPr lang="hr-HR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hr-HR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elektroničko otvaranje poslovnog računa u bankama (</a:t>
            </a:r>
            <a:r>
              <a:rPr lang="hr-HR" sz="14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ušteda: 2 milijuna kuna</a:t>
            </a:r>
            <a:r>
              <a:rPr lang="hr-HR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hr-HR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hr-HR" sz="1600" b="1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  <a:r>
              <a:rPr lang="hr-HR" sz="14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14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zbog digitalizacije otvaranja d.o.o./j.d.o.o. </a:t>
            </a:r>
            <a:r>
              <a:rPr lang="hr-HR" sz="14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76% manji administrativni </a:t>
            </a:r>
            <a:r>
              <a:rPr lang="hr-HR" sz="1400" b="1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trošak</a:t>
            </a:r>
            <a:endParaRPr lang="hr-HR" sz="1000" b="1" dirty="0" smtClean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hr-HR" sz="1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Otvaranje </a:t>
            </a:r>
            <a:r>
              <a:rPr lang="hr-HR" sz="16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obrta</a:t>
            </a:r>
            <a:endParaRPr lang="hr-HR" sz="16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hr-HR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potiče se registracija obrta kroz uslugu e-Obrt putem e-Građani (nema više papira)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hr-HR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neće trebati izraditi pečat (</a:t>
            </a:r>
            <a:r>
              <a:rPr lang="hr-HR" sz="16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ušteda: 2 milijuna kuna</a:t>
            </a:r>
            <a:r>
              <a:rPr lang="hr-HR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hr-HR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prva prijava obrtnika Poreznoj upravi i za obvezna socijalna osiguranja    elektroničkim putem (</a:t>
            </a:r>
            <a:r>
              <a:rPr lang="hr-HR" sz="16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ušteda: 1 milijun kuna</a:t>
            </a:r>
            <a:r>
              <a:rPr lang="hr-HR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hr-HR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elektroničko otvaranje poslovnog računa u bankama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hr-HR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hr-HR" sz="16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→ zbog digitalizacije otvaranja obrta </a:t>
            </a:r>
            <a:r>
              <a:rPr lang="hr-HR" sz="16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41% manji administrativni trošak</a:t>
            </a:r>
          </a:p>
          <a:p>
            <a:pPr marL="0" indent="0">
              <a:lnSpc>
                <a:spcPct val="120000"/>
              </a:lnSpc>
              <a:buNone/>
            </a:pPr>
            <a:endParaRPr lang="hr-HR" sz="1600" b="1" dirty="0" smtClean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hr-H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lnSpc>
                <a:spcPct val="120000"/>
              </a:lnSpc>
              <a:buNone/>
            </a:pPr>
            <a:endParaRPr lang="hr-H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3" descr="C:\Users\skelemen\Pictures\slide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309320"/>
            <a:ext cx="1527459" cy="345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8BE0E-14B5-4EAE-8CC0-FED628E5DDB3}" type="slidenum">
              <a:rPr lang="hr-HR" smtClean="0"/>
              <a:pPr/>
              <a:t>8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657548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922114"/>
          </a:xfrm>
        </p:spPr>
        <p:txBody>
          <a:bodyPr>
            <a:normAutofit/>
          </a:bodyPr>
          <a:lstStyle/>
          <a:p>
            <a:r>
              <a:rPr lang="pl-PL" sz="2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pl-PL" sz="2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iberalizacija tržišta profesionalnih i poslovnih usluga</a:t>
            </a:r>
            <a:endParaRPr lang="hr-HR" sz="2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122" name="Picture 2" descr="Slikovni rezultat za reforms button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5805264"/>
            <a:ext cx="1475656" cy="1052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836712"/>
            <a:ext cx="7056784" cy="54006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vi-VN" sz="16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</a:t>
            </a:r>
            <a:r>
              <a:rPr lang="hr-HR" sz="16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16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škole</a:t>
            </a:r>
            <a:endParaRPr lang="vi-VN" sz="16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r-HR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ukida se ograničenje broja novoosnovanih autoškola po županiji ovisno o procjeni države (auto škole će se </a:t>
            </a:r>
            <a:r>
              <a:rPr lang="hr-HR" sz="1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osnivati </a:t>
            </a:r>
            <a:r>
              <a:rPr lang="hr-HR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prema tržišnim uvjetima)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r-HR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vi-VN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kid</a:t>
            </a:r>
            <a:r>
              <a:rPr lang="hr-HR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se</a:t>
            </a:r>
            <a:r>
              <a:rPr lang="vi-VN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fiksn</a:t>
            </a:r>
            <a:r>
              <a:rPr lang="hr-HR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vi-VN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tarif</a:t>
            </a:r>
            <a:r>
              <a:rPr lang="hr-HR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vi-VN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nastavnog sata u autoškoli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r-HR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vi-VN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kida</a:t>
            </a:r>
            <a:r>
              <a:rPr lang="hr-HR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</a:t>
            </a:r>
            <a:r>
              <a:rPr lang="vi-VN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propisivanj</a:t>
            </a:r>
            <a:r>
              <a:rPr lang="hr-HR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vi-VN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starosti autobusa kao uvjet da bude korišten</a:t>
            </a:r>
            <a:r>
              <a:rPr lang="hr-HR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</a:t>
            </a:r>
            <a:r>
              <a:rPr lang="vi-VN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za</a:t>
            </a:r>
            <a:r>
              <a:rPr lang="hr-HR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pohađanje vožnje (</a:t>
            </a:r>
            <a:r>
              <a:rPr lang="hr-HR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kriterij  će biti </a:t>
            </a:r>
            <a:r>
              <a:rPr lang="vi-VN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tehnička ispravnost autobusa)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vi-VN" sz="16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Reviz</a:t>
            </a:r>
            <a:r>
              <a:rPr lang="hr-HR" sz="1600" b="1" dirty="0" err="1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ija</a:t>
            </a:r>
            <a:endParaRPr lang="vi-VN" sz="1600" b="1" dirty="0" smtClean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r-HR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vi-VN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kida</a:t>
            </a:r>
            <a:r>
              <a:rPr lang="hr-HR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</a:t>
            </a:r>
            <a:r>
              <a:rPr lang="vi-VN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vremensko ograničenj</a:t>
            </a:r>
            <a:r>
              <a:rPr lang="hr-HR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vi-VN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trajanja ovlaštenja revizora</a:t>
            </a:r>
            <a:endParaRPr lang="hr-HR" sz="14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r-HR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vi-VN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vlašteni samostalni revizor može osnovati više revizorskih ureda</a:t>
            </a:r>
            <a:endParaRPr lang="hr-HR" sz="14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r-HR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30% niže cijene </a:t>
            </a:r>
            <a:r>
              <a:rPr lang="hr-HR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stručnih </a:t>
            </a:r>
            <a:r>
              <a:rPr lang="hr-HR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ispita i obveznih članarina za revizore i porezne </a:t>
            </a:r>
            <a:r>
              <a:rPr lang="hr-HR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savjetnike (3 kvartal 2017)</a:t>
            </a:r>
            <a:endParaRPr lang="hr-HR" sz="1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hr-HR" sz="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vi-VN" sz="1600" b="1" dirty="0" smtClean="0">
                <a:solidFill>
                  <a:schemeClr val="accent5">
                    <a:lumMod val="50000"/>
                  </a:schemeClr>
                </a:solidFill>
                <a:latin typeface="Arial (Body)"/>
              </a:rPr>
              <a:t>Odvjetni</a:t>
            </a:r>
            <a:r>
              <a:rPr lang="hr-HR" sz="1600" b="1" dirty="0" err="1" smtClean="0">
                <a:solidFill>
                  <a:schemeClr val="accent5">
                    <a:lumMod val="50000"/>
                  </a:schemeClr>
                </a:solidFill>
                <a:latin typeface="Arial (Body)"/>
              </a:rPr>
              <a:t>štvo</a:t>
            </a:r>
            <a:endParaRPr lang="vi-VN" sz="1600" b="1" dirty="0">
              <a:solidFill>
                <a:schemeClr val="accent5">
                  <a:lumMod val="50000"/>
                </a:schemeClr>
              </a:solidFill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vi-VN" sz="1400" dirty="0">
                <a:solidFill>
                  <a:schemeClr val="tx2"/>
                </a:solidFill>
              </a:rPr>
              <a:t>ukidanje minimalne fiksne tarife za izvansudske odvjetničke usluge pravnog savjetovanja i davanja </a:t>
            </a:r>
            <a:r>
              <a:rPr lang="vi-VN" sz="1400" dirty="0" smtClean="0">
                <a:solidFill>
                  <a:schemeClr val="tx2"/>
                </a:solidFill>
              </a:rPr>
              <a:t>mišljenja</a:t>
            </a:r>
            <a:r>
              <a:rPr lang="hr-HR" sz="1400" dirty="0" smtClean="0">
                <a:solidFill>
                  <a:schemeClr val="tx2"/>
                </a:solidFill>
              </a:rPr>
              <a:t> </a:t>
            </a:r>
            <a:r>
              <a:rPr lang="hr-HR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ukidanje ograničenja marketinga odvjetnika </a:t>
            </a:r>
            <a:endParaRPr lang="vi-VN" sz="14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vi-VN" sz="175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 descr="C:\Users\skelemen\Pictures\slide4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6467015"/>
            <a:ext cx="1440160" cy="345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8BE0E-14B5-4EAE-8CC0-FED628E5DDB3}" type="slidenum">
              <a:rPr lang="hr-HR" smtClean="0"/>
              <a:pPr/>
              <a:t>9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26565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2033</TotalTime>
  <Words>1057</Words>
  <Application>Microsoft Office PowerPoint</Application>
  <PresentationFormat>On-screen Show (4:3)</PresentationFormat>
  <Paragraphs>116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Arial (Body)</vt:lpstr>
      <vt:lpstr>Calibri</vt:lpstr>
      <vt:lpstr>Courier New</vt:lpstr>
      <vt:lpstr>Wingdings</vt:lpstr>
      <vt:lpstr>Office Theme</vt:lpstr>
      <vt:lpstr> Započinje sustavno rezanje  troškova gospodarstvu </vt:lpstr>
      <vt:lpstr>PowerPoint Presentation</vt:lpstr>
      <vt:lpstr>PowerPoint Presentation</vt:lpstr>
      <vt:lpstr>PowerPoint Presentation</vt:lpstr>
      <vt:lpstr>Primjeri pojeftinjenja poslovanja - zaštita na radu </vt:lpstr>
      <vt:lpstr>Primjeri pojeftinjenja poslovanja - sanitarni i zdravstveni uvjeti </vt:lpstr>
      <vt:lpstr>Primjeri pojeftinjenja poslovanja – trgovina i promet nekretnina</vt:lpstr>
      <vt:lpstr>Lakše e-pokretanje poslovanja</vt:lpstr>
      <vt:lpstr>Liberalizacija tržišta profesionalnih i poslovnih usluga</vt:lpstr>
      <vt:lpstr>U 2017. režemo administrativne troškove poslovanja.   Želimo da poslovanje bude jeftinije i jednostavnije.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Reforma kojom režemo administrativne prepreke poslovanju</dc:title>
  <dc:creator>Sandra Kelemen</dc:creator>
  <cp:lastModifiedBy>Martina Dalić</cp:lastModifiedBy>
  <cp:revision>80</cp:revision>
  <cp:lastPrinted>2017-01-04T15:41:05Z</cp:lastPrinted>
  <dcterms:created xsi:type="dcterms:W3CDTF">2016-12-28T22:20:43Z</dcterms:created>
  <dcterms:modified xsi:type="dcterms:W3CDTF">2017-01-05T07:23:15Z</dcterms:modified>
</cp:coreProperties>
</file>