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5" r:id="rId10"/>
    <p:sldId id="273" r:id="rId11"/>
    <p:sldId id="274" r:id="rId12"/>
    <p:sldId id="275" r:id="rId13"/>
    <p:sldId id="276" r:id="rId14"/>
    <p:sldId id="268" r:id="rId15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 snapToObjects="1">
      <p:cViewPr>
        <p:scale>
          <a:sx n="112" d="100"/>
          <a:sy n="112" d="100"/>
        </p:scale>
        <p:origin x="-128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A747-45B9-48DB-AD9D-F273F67287A5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2320-D821-4EBF-96F4-89B3C5397C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523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8A709-DD60-46C5-87AC-72CE1E9EBB88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9485-0F4F-4B13-ADC2-9E7832A9FA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99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52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09485-0F4F-4B13-ADC2-9E7832A9FAE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85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04E3-775D-403A-B8ED-6038FA196A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5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E04E3-775D-403A-B8ED-6038FA196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8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4B52-2B98-C149-979B-FDB16D32746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14B8-0683-3E42-A42F-5F8C95901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ZUAL ppt_NASLOVNI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211874"/>
            <a:ext cx="6934200" cy="1426926"/>
          </a:xfrm>
        </p:spPr>
        <p:txBody>
          <a:bodyPr/>
          <a:lstStyle/>
          <a:p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Potporne institucije i uloga </a:t>
            </a:r>
            <a:r>
              <a:rPr lang="hr-HR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JLS-a</a:t>
            </a:r>
          </a:p>
          <a:p>
            <a:endParaRPr lang="hr-HR" sz="18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Lato Light"/>
            </a:endParaRPr>
          </a:p>
          <a:p>
            <a:r>
              <a:rPr lang="ta-IN" sz="1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Lato Light"/>
              </a:rPr>
              <a:t> </a:t>
            </a:r>
            <a:r>
              <a:rPr lang="hr-HR" sz="1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Mario Antonić, državni tajnik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03" y="1095401"/>
            <a:ext cx="445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Uloga JLS-a</a:t>
            </a:r>
            <a:endParaRPr lang="hr-H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33" y="1820334"/>
            <a:ext cx="95334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usvajanje i provedba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usmjerenih na razvoj poduzetništva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u skladu sa strateškim planovima razvoja</a:t>
            </a:r>
          </a:p>
          <a:p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stvaranje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poticajnog poduzetničkog okruženja</a:t>
            </a:r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osnivanje poduzetničkih zona (PZ) / poduzetničkih potpornih institucija (PPI) –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prema potrebama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poduzetnika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(pravilan odabir kategorije PPI-a!)</a:t>
            </a:r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JLS kao osnivači / upravitelji PZ ili PPI –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ključni za dostavu podataka i dokumentacije za upis u JRPI</a:t>
            </a:r>
          </a:p>
          <a:p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upis u JRPI –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preduvjet za prijave na natječaje iz EU fondova</a:t>
            </a:r>
          </a:p>
          <a:p>
            <a:endParaRPr lang="hr-H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infrastrukturno opremanje PZ -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cilju privlačenja investicija </a:t>
            </a:r>
          </a:p>
          <a:p>
            <a:endParaRPr lang="hr-H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jačanje kapaciteta PPI-a –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cilju pružanja usluga poduzetnicima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266" y="1019201"/>
            <a:ext cx="927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JLS i razvoj poduzetničkih potpornih institucija </a:t>
            </a:r>
            <a:endParaRPr lang="hr-H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811868"/>
            <a:ext cx="953346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Cilj: </a:t>
            </a:r>
            <a:r>
              <a:rPr lang="hr-H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pružanje visokokvalitetnih usluga poduzetnicima prema njihovim </a:t>
            </a:r>
            <a:r>
              <a:rPr lang="hr-HR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potrebama</a:t>
            </a:r>
          </a:p>
          <a:p>
            <a:endParaRPr lang="hr-HR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informiranje i savjetovanje o pokretanju poslovanja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edukacije i stručna osposobljavanja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mentorstva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podrška 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poslovanju </a:t>
            </a:r>
            <a:endParaRPr lang="hr-HR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informiranje o natječajima, pomoć i/ili izrada projektnih prijava, pomoć u provedbi projekata</a:t>
            </a:r>
          </a:p>
          <a:p>
            <a:endParaRPr lang="hr-HR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umrežavanje 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poduzetnika</a:t>
            </a:r>
          </a:p>
          <a:p>
            <a:endParaRPr lang="hr-HR" sz="17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promidžba 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poduzetnika, pomoć u pripremi i sudjelovanju na sajmovima, konferencijama i sl.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povezivanje s potencijalnim investitorima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 u internacionalizaciji poslovanja </a:t>
            </a:r>
          </a:p>
          <a:p>
            <a:endParaRPr lang="hr-HR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prostori i oprema za 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rad, </a:t>
            </a: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sastanke, edukacije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promotivne </a:t>
            </a:r>
            <a:r>
              <a:rPr lang="hr-HR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aktivnosti, itd.</a:t>
            </a:r>
            <a:endParaRPr lang="hr-HR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6" name="Picture 2" descr="\\SERVANTOS\seecel server\PHOTOS\Construction site photos\09-03-2017\East south facade of the buil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3" y="304800"/>
            <a:ext cx="4030133" cy="30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3429000"/>
            <a:ext cx="9448800" cy="25569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snovan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2009.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godine: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Ministarstvo gospodarstva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poduzetništva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obrta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HGK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financiranje: EU (IPA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strukturni fondovi, centralni programi Unije,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WBIF)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 sredstva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stručno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tijelo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kompetencija za učenje za poduzetništvo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Jugoistočnoj Europi: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Albanija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Bosna i Hercegovina, Crna Gora, Hrvatska, Kosovo, Makedonija,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Srbija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Turska</a:t>
            </a:r>
            <a:endParaRPr lang="vi-V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provedeno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preko </a:t>
            </a:r>
            <a:r>
              <a:rPr lang="vi-V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vi-V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vi-V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projekata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obrazovnim institucijama u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jugoistočnoj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Europi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osnovne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srednje škole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fakulteti)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prati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ocjenjuje napredak u provedbi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Povelje o malom gospodarstvu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Business Act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Jugoistočnoj Europi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Turskoj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 E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OECD, EBRD, 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ETF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vi-V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871" y="1049398"/>
            <a:ext cx="464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Regionalni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centar za razvoj poduzetničkih kompetencija za zemlje jugoistočne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 (SEECEL)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0871" y="2125076"/>
            <a:ext cx="512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Vizija: </a:t>
            </a:r>
            <a:r>
              <a:rPr lang="vi-V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izgraditi 'poduzetnički pismeno' </a:t>
            </a:r>
            <a:r>
              <a:rPr lang="vi-V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društvo</a:t>
            </a:r>
            <a:endParaRPr lang="hr-H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870" y="2616143"/>
            <a:ext cx="512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vi-V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repoznat </a:t>
            </a:r>
            <a:r>
              <a:rPr lang="vi-V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kao </a:t>
            </a:r>
            <a:r>
              <a:rPr lang="vi-V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regionalna i međunarodna 'dobra praksa' u ključnim EU dokumentima</a:t>
            </a:r>
          </a:p>
        </p:txBody>
      </p:sp>
    </p:spTree>
    <p:extLst>
      <p:ext uri="{BB962C8B-B14F-4D97-AF65-F5344CB8AC3E}">
        <p14:creationId xmlns:p14="http://schemas.microsoft.com/office/powerpoint/2010/main" val="40842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7728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7867" y="1200606"/>
            <a:ext cx="4609703" cy="47599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Stručno tijelo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razvoj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ključnih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kompetencija: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poduzetništvo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(uključujući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inovativnost 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kreativnost)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digitalna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kompetencija:</a:t>
            </a:r>
          </a:p>
          <a:p>
            <a:pPr marL="0" indent="0">
              <a:buNone/>
            </a:pPr>
            <a:endParaRPr lang="hr-H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svrhu unapređenja kurikuluma, osmišljavanje modula ciljanih stručnih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izobrazbi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obrazovnih potreba pojedinih industrijskih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grana te integracija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sadržaja učenja za poduzetništvo te sadržaja za osnaživanje digitalne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kompetencije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instrumenata za jačanje provedbenih kapaciteta poduzetničkih potpornih institucija i drugih provedbenih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tijela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prijenos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znanja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 informativnih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edukativnih aktivnosti u zgradi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SEECEL-a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\\SERVANTOS\seecel server\PHOTOS\Construction site photos\09-03-2017\North south facade of the buil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669374"/>
            <a:ext cx="4782328" cy="38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" y="0"/>
            <a:ext cx="9888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268" y="3572933"/>
            <a:ext cx="862753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00" y="4572000"/>
            <a:ext cx="764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Ministarstvo gospodarstva, poduzetništva i obrta</a:t>
            </a:r>
          </a:p>
          <a:p>
            <a:pPr algn="ctr"/>
            <a:endParaRPr lang="hr-H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vi-VN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Uprava </a:t>
            </a:r>
            <a:r>
              <a:rPr lang="vi-VN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hr-H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investicije, industriju i</a:t>
            </a:r>
            <a:r>
              <a:rPr lang="vi-VN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inovacije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1033" y="2863671"/>
            <a:ext cx="560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Zahvaljujemo na pozornosti!</a:t>
            </a:r>
            <a:endParaRPr lang="vi-VN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4333" y="391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31801" y="1066800"/>
            <a:ext cx="922866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ZAKONODAVNI OKVIR 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Zakon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unapređenju poduzetničke infrastrukture*: </a:t>
            </a:r>
            <a:endParaRPr lang="hr-HR" altLang="sr-Latn-RS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Pojam, vrste i kategorizacija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poduzetničkih zona (PZ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 poduzetničkih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potpornih institucija (PPI)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Ustrojavanje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Jedinstvenog registra poduzetničke infrastrukture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(JRPI-a)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Preduvjeti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koje treba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ispuniti u cilju dobivanja potpora za unapređenje poduzetničke infrastrukture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Sustav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potpora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infrastrukturno opremanje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PZ povezan s intenzitetom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unutar pojedine PZ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Sustav poticaja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PPI za unapređenju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umrežavanje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PPI i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jačanje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konkurentnosti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poduzetnika</a:t>
            </a:r>
          </a:p>
          <a:p>
            <a:pPr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Raspolaganje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zemljištem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vlasništvu RH za 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izgradnju / proširenje 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PZ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altLang="sr-Latn-RS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Naputak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izradu i način korištenja </a:t>
            </a: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Jedinstvenog </a:t>
            </a: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 poduzetničke </a:t>
            </a:r>
            <a:r>
              <a:rPr lang="hr-HR" altLang="sr-Latn-RS" sz="1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 – JRPI**</a:t>
            </a: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kategorije podataka</a:t>
            </a:r>
            <a:r>
              <a:rPr lang="hr-HR" altLang="sr-Latn-RS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dostava podataka, način prijave u JRPI, način i uvjeti korištenja JRPI-a</a:t>
            </a: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hr-HR" altLang="sr-Latn-R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defTabSz="914400" fontAlgn="base"/>
            <a:r>
              <a:rPr lang="hr-HR" altLang="sr-Latn-RS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*Narodne novine, br.</a:t>
            </a:r>
            <a:r>
              <a:rPr lang="nn-NO" altLang="sr-Latn-RS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93/13, 114/13 i 41/14</a:t>
            </a:r>
            <a:endParaRPr lang="hr-HR" altLang="sr-Latn-RS" sz="14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 fontAlgn="base"/>
            <a:r>
              <a:rPr lang="hr-HR" altLang="sr-Latn-RS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Narodne novine, br.</a:t>
            </a:r>
            <a:r>
              <a:rPr lang="nn-NO" altLang="sr-Latn-RS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altLang="sr-Latn-RS" sz="1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123/13</a:t>
            </a:r>
          </a:p>
        </p:txBody>
      </p:sp>
    </p:spTree>
    <p:extLst>
      <p:ext uri="{BB962C8B-B14F-4D97-AF65-F5344CB8AC3E}">
        <p14:creationId xmlns:p14="http://schemas.microsoft.com/office/powerpoint/2010/main" val="38814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" y="76200"/>
            <a:ext cx="9888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959936"/>
            <a:ext cx="9414933" cy="379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" y="1134534"/>
            <a:ext cx="7772400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9138" y="1574801"/>
            <a:ext cx="3231547" cy="338666"/>
          </a:xfrm>
          <a:prstGeom prst="rect">
            <a:avLst/>
          </a:prstGeom>
          <a:solidFill>
            <a:srgbClr val="0070C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ZONE (PZ)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62818" y="1574801"/>
            <a:ext cx="4032448" cy="338666"/>
          </a:xfrm>
          <a:prstGeom prst="rect">
            <a:avLst/>
          </a:prstGeom>
          <a:solidFill>
            <a:srgbClr val="0070C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POTPORNE INSTITUCIJE (PPI)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5" y="2074335"/>
            <a:ext cx="3614152" cy="143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63864" y="1989548"/>
            <a:ext cx="4032447" cy="160043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azvojne agencije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oduzetnički centri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oslovni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inkubatori </a:t>
            </a:r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oduzetnički akceleratori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Poslovni parkovi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Znanstveno-tehnološki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parkovi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Centri kompetencija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9145" y="3550735"/>
            <a:ext cx="3531535" cy="7386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hr-H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Vlada RH </a:t>
            </a: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 </a:t>
            </a:r>
            <a:r>
              <a:rPr lang="hr-H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nadležnog ministarstva </a:t>
            </a: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sufinancirala izgradnju PZ </a:t>
            </a:r>
            <a:r>
              <a:rPr lang="hr-H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iznosu </a:t>
            </a:r>
            <a:r>
              <a:rPr lang="hr-H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hr-H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701.886.766,00 kn</a:t>
            </a:r>
            <a:endParaRPr lang="hr-HR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62818" y="3689523"/>
            <a:ext cx="4032447" cy="73866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Vlada RH </a:t>
            </a: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 </a:t>
            </a:r>
            <a:r>
              <a:rPr lang="hr-H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nadležnog ministarstva </a:t>
            </a: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sufinancirala projekte </a:t>
            </a:r>
            <a:r>
              <a:rPr lang="hr-H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PPI-a u </a:t>
            </a: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iznosu </a:t>
            </a:r>
            <a:r>
              <a:rPr lang="hr-H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hr-HR" sz="14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60.279.291,00 kn</a:t>
            </a:r>
            <a:endParaRPr lang="hr-HR" sz="1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5936" y="4478868"/>
            <a:ext cx="7772400" cy="2794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KONKURENTNOST I KOHEZIJA 2014.-2020. - POSLOVNA KONKURENTNOST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1032" y="4883779"/>
            <a:ext cx="3706582" cy="7386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r-HR" sz="14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infrastrukture poduzetničkih zona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 milijuna kn 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travanj 2017.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Prijave: 22.5. – 22.9.2017. 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7057" y="4883779"/>
            <a:ext cx="4319902" cy="11695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r-HR" sz="14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poslovne infrastrukture </a:t>
            </a:r>
            <a:endParaRPr lang="hr-HR" sz="1400" b="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380 milijuna kn 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1.10. – 31.12.2016. 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r-HR" sz="1400" b="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Pružanje visokokvalitetnih usluga MSP putem poduzetničkih potpornih institucija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r-HR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milijuna kn 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svibanj 2017. 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" y="0"/>
            <a:ext cx="98877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1202267"/>
            <a:ext cx="8686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135" y="5596354"/>
            <a:ext cx="737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Uloga osnivača PZ/PPI: ključna za dostavu podataka i dokumentacije!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91825" y="1002212"/>
            <a:ext cx="807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JEDINSTVENI 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REGISTAR PODUZETNIČKE INFRASTRUKTURE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10358" y="1540821"/>
            <a:ext cx="3336750" cy="360040"/>
          </a:xfrm>
          <a:prstGeom prst="rect">
            <a:avLst/>
          </a:prstGeom>
          <a:solidFill>
            <a:srgbClr val="0070C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ZONE (PZ)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01782" y="1540821"/>
            <a:ext cx="4032448" cy="360040"/>
          </a:xfrm>
          <a:prstGeom prst="rect">
            <a:avLst/>
          </a:prstGeom>
          <a:solidFill>
            <a:srgbClr val="0070C0"/>
          </a:solidFill>
          <a:ln w="57150" cmpd="thickThin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POTPORNE INSTITUCIJE (PPI)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782" y="2149789"/>
            <a:ext cx="3597679" cy="147732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upisano 423 PZ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verificirano 177 </a:t>
            </a:r>
            <a:r>
              <a:rPr lang="hr-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PZ </a:t>
            </a: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dostavljeni svi podatci i dokumentacija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246 </a:t>
            </a:r>
            <a:r>
              <a:rPr lang="hr-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PZ </a:t>
            </a: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potrebna dopuna podataka i dokumentacije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7631" y="2079127"/>
            <a:ext cx="4032448" cy="32778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upisano 169 / verificirano 145 PPI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PPI → potrebna dopuna podataka i dokumentacije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r-HR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Verificirani prema kategorijama PPI-a: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Razvojne agencije - 60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oduzetnički centri - 28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oslovni </a:t>
            </a:r>
            <a:r>
              <a:rPr lang="hr-HR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inkubatori 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- 45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oduzetnički akceleratori - 3 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Poslovni parkovi - 1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Znanstveno-tehnološki parkovi - 3 </a:t>
            </a:r>
            <a:endParaRPr lang="hr-H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hr-HR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Centri kompetencija – 5</a:t>
            </a:r>
          </a:p>
        </p:txBody>
      </p:sp>
    </p:spTree>
    <p:extLst>
      <p:ext uri="{BB962C8B-B14F-4D97-AF65-F5344CB8AC3E}">
        <p14:creationId xmlns:p14="http://schemas.microsoft.com/office/powerpoint/2010/main" val="29710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8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00666"/>
            <a:ext cx="91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</a:t>
            </a:r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POTPORNE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INSTITUCIJE:</a:t>
            </a:r>
            <a:r>
              <a:rPr lang="hr-H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kvalitetnog i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korisnički orijentiranog poduzetničkog okruženja u Republici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Hrvatskoj</a:t>
            </a:r>
          </a:p>
          <a:p>
            <a:pPr algn="just"/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provedba programa usmjerenih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razvoj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poduzetništva</a:t>
            </a:r>
          </a:p>
          <a:p>
            <a:endParaRPr lang="hr-H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267" y="2912532"/>
            <a:ext cx="8949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Osnivači i upravitelji poduzetničke </a:t>
            </a:r>
            <a:r>
              <a:rPr lang="hr-H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</a:t>
            </a:r>
          </a:p>
          <a:p>
            <a:pPr algn="just"/>
            <a:endParaRPr lang="hr-HR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pojedinačne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pravne osobe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konzorcij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sastavljen od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pravnih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subjekata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 samostalno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 u suradnji s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JLP(R)S ili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drugim pravnim osobama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JLP(R)S </a:t>
            </a:r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učilišta, znanstveni instituti i znanstvene organizacije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strukovne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druge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udruge/pravne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osobe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unapređuju razvoj poduzetničke infrastrukture i/ili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bave i/ili promoviraju istraživanje, inovacije i tehnološki razvoj u poslovnom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sektoru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888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933" y="1236133"/>
            <a:ext cx="8576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 </a:t>
            </a:r>
            <a:endParaRPr lang="hr-H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Zadužene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operativno provođenje mjera za razvoj gospodarstva i poduzetništva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lokalnoj (regionalnoj) i nacionalnoj razini,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poticanje i privlačenje investicija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iniciranje i realizaciju projekata poticanja gospodarskog razvitka 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poduzetništva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933" y="2785533"/>
            <a:ext cx="8445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 LOKALNE RAZVOJNE AGENCIJE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osnivač JLS</a:t>
            </a:r>
          </a:p>
          <a:p>
            <a:pPr algn="just"/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ŽUPANIJSKE RAZVOJNE AGENCIJE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osnivač JP(R)S </a:t>
            </a:r>
          </a:p>
          <a:p>
            <a:pPr algn="just"/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</a:t>
            </a:r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RAZVOJNE AGENCIJE ODREĐENE DJELATNOSTI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osnivač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JLP(R)S (npr. energetska)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633" y="5005864"/>
            <a:ext cx="8293099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iz Jedinstvenog registra poduzetničke infrastrukture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62                               Broj objavljenih: 60</a:t>
            </a:r>
          </a:p>
        </p:txBody>
      </p:sp>
    </p:spTree>
    <p:extLst>
      <p:ext uri="{BB962C8B-B14F-4D97-AF65-F5344CB8AC3E}">
        <p14:creationId xmlns:p14="http://schemas.microsoft.com/office/powerpoint/2010/main" val="36665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853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467" y="9906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PODUZETNIČKI CENTRI </a:t>
            </a:r>
            <a:endParaRPr lang="hr-H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Zaduženi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operativno provođenje mjera za razvoj i poticanje poduzetništva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lokalnom i/ili širem području (županija, regija), koji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središta stručne i edukativne pomoći poduzetnicima radi razvoja poduzetništva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sredinama u kojima su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osnovani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036" y="2314039"/>
            <a:ext cx="8712200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r-H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</a:t>
            </a:r>
            <a:r>
              <a:rPr lang="hr-H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Jedinstvenog registra </a:t>
            </a:r>
            <a:r>
              <a:rPr lang="hr-HR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</a:t>
            </a:r>
            <a:r>
              <a:rPr lang="hr-HR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</a:t>
            </a:r>
          </a:p>
          <a:p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35                              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objavljenih: 28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91934"/>
            <a:ext cx="87923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POSLOVNI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INKUBATORI </a:t>
            </a:r>
          </a:p>
          <a:p>
            <a:pPr algn="just"/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Zaduženi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 i podršku poduzetnicima u ranoj fazi razvoja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poduzetničkih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projekata (stručna, tehnička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edukativna pomoć)</a:t>
            </a:r>
          </a:p>
          <a:p>
            <a:pPr algn="just"/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 PODUZETNIČKI INKUBATORI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poslovne usluge i radni prostori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povoljnijim uvjetima za poduzetnike početnike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treće godine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poslovanja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 INKUBATORI ZA NOVE TEHNOLOGIJE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−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usmjereni na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područja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visoke tehnologije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303" y="5337258"/>
            <a:ext cx="8593666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Jedinstvenog registra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</a:t>
            </a: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54                              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objavljenih: 45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888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0" y="1202267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PODUZETNIČKI AKCELERATORI </a:t>
            </a:r>
            <a:endParaRPr lang="hr-HR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Zaduženi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pružanje usluga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podrške poduzetnicima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post-inkubacijskoj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fazi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odnosno u fazi razvoja i širenja poslovanja na domaćem i stranom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tržištu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533" y="2376508"/>
            <a:ext cx="8475134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Jedinstvenog registra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6                               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objavljenih: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567" y="3564467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POSLOVNI PARKOVI </a:t>
            </a:r>
          </a:p>
          <a:p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Osiguravaju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prostor, zemljište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resurse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smještaj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poduzetnika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komercijalnoj osnovi s posebnim fokusom na privlačenje domaćih i inozemnih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investicija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467" y="4789508"/>
            <a:ext cx="8525932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prema Jedinstvenom registru poduzetničke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1                              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objavljenih: 1</a:t>
            </a:r>
          </a:p>
        </p:txBody>
      </p:sp>
    </p:spTree>
    <p:extLst>
      <p:ext uri="{BB962C8B-B14F-4D97-AF65-F5344CB8AC3E}">
        <p14:creationId xmlns:p14="http://schemas.microsoft.com/office/powerpoint/2010/main" val="4077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ZUAL ppt_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" y="0"/>
            <a:ext cx="988772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" y="0"/>
            <a:ext cx="9888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0" y="1202267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ZNANSTVENO-TEHNOLOŠKI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PARKOVI</a:t>
            </a:r>
          </a:p>
          <a:p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Osnovani radi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komercijalizacije znanstvenih rezultata, poticanja suradnje znanstvenika 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gospodarstvenika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(čl. 30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Zakona o znanstvenoj djelatnosti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visokom obrazovanju)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1" y="2690336"/>
            <a:ext cx="8509000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Jedinstvenog registra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3                              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objavljenih: 3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3725333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CENTRI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KOMPETENCIJA </a:t>
            </a:r>
          </a:p>
          <a:p>
            <a:endParaRPr lang="hr-H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Provode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istraživačke projekte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razvojnog ili proizvodnog karaktera i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razvijaju kompetencije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pojedinim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područjima,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 pružati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usluge istraživanja i razvoja </a:t>
            </a:r>
            <a:r>
              <a:rPr lang="hr-H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drugim poslovnim subjektima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svrhu jačanja pojedinih industrijskih </a:t>
            </a:r>
            <a:r>
              <a:rPr lang="hr-H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grana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534" y="5291665"/>
            <a:ext cx="8509000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Podaci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Jedinstvenog registra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poduzetničke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infrastrukture: </a:t>
            </a:r>
            <a:endParaRPr lang="hr-H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upisanih: 8                              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-H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objavljenih: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97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1234</Words>
  <Application>Microsoft Office PowerPoint</Application>
  <PresentationFormat>A4 Paper (210x297 mm)</PresentationFormat>
  <Paragraphs>178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Mgm Studio Novel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 stapic</dc:creator>
  <cp:lastModifiedBy>Božena Gajica Uzelac</cp:lastModifiedBy>
  <cp:revision>74</cp:revision>
  <cp:lastPrinted>2017-05-03T08:43:17Z</cp:lastPrinted>
  <dcterms:created xsi:type="dcterms:W3CDTF">2017-04-21T14:14:03Z</dcterms:created>
  <dcterms:modified xsi:type="dcterms:W3CDTF">2017-05-03T11:54:00Z</dcterms:modified>
</cp:coreProperties>
</file>