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  <p:sldMasterId id="2147483683" r:id="rId2"/>
  </p:sldMasterIdLst>
  <p:notesMasterIdLst>
    <p:notesMasterId r:id="rId84"/>
  </p:notesMasterIdLst>
  <p:handoutMasterIdLst>
    <p:handoutMasterId r:id="rId85"/>
  </p:handoutMasterIdLst>
  <p:sldIdLst>
    <p:sldId id="293" r:id="rId3"/>
    <p:sldId id="295" r:id="rId4"/>
    <p:sldId id="387" r:id="rId5"/>
    <p:sldId id="388" r:id="rId6"/>
    <p:sldId id="389" r:id="rId7"/>
    <p:sldId id="390" r:id="rId8"/>
    <p:sldId id="383" r:id="rId9"/>
    <p:sldId id="356" r:id="rId10"/>
    <p:sldId id="415" r:id="rId11"/>
    <p:sldId id="308" r:id="rId12"/>
    <p:sldId id="305" r:id="rId13"/>
    <p:sldId id="342" r:id="rId14"/>
    <p:sldId id="451" r:id="rId15"/>
    <p:sldId id="392" r:id="rId16"/>
    <p:sldId id="393" r:id="rId17"/>
    <p:sldId id="394" r:id="rId18"/>
    <p:sldId id="395" r:id="rId19"/>
    <p:sldId id="396" r:id="rId20"/>
    <p:sldId id="397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55" r:id="rId34"/>
    <p:sldId id="456" r:id="rId35"/>
    <p:sldId id="457" r:id="rId36"/>
    <p:sldId id="458" r:id="rId37"/>
    <p:sldId id="459" r:id="rId38"/>
    <p:sldId id="460" r:id="rId39"/>
    <p:sldId id="461" r:id="rId40"/>
    <p:sldId id="462" r:id="rId41"/>
    <p:sldId id="411" r:id="rId42"/>
    <p:sldId id="412" r:id="rId43"/>
    <p:sldId id="413" r:id="rId44"/>
    <p:sldId id="414" r:id="rId45"/>
    <p:sldId id="422" r:id="rId46"/>
    <p:sldId id="427" r:id="rId47"/>
    <p:sldId id="452" r:id="rId48"/>
    <p:sldId id="428" r:id="rId49"/>
    <p:sldId id="429" r:id="rId50"/>
    <p:sldId id="430" r:id="rId51"/>
    <p:sldId id="431" r:id="rId52"/>
    <p:sldId id="432" r:id="rId53"/>
    <p:sldId id="433" r:id="rId54"/>
    <p:sldId id="434" r:id="rId55"/>
    <p:sldId id="435" r:id="rId56"/>
    <p:sldId id="436" r:id="rId57"/>
    <p:sldId id="437" r:id="rId58"/>
    <p:sldId id="438" r:id="rId59"/>
    <p:sldId id="439" r:id="rId60"/>
    <p:sldId id="440" r:id="rId61"/>
    <p:sldId id="441" r:id="rId62"/>
    <p:sldId id="442" r:id="rId63"/>
    <p:sldId id="443" r:id="rId64"/>
    <p:sldId id="444" r:id="rId65"/>
    <p:sldId id="445" r:id="rId66"/>
    <p:sldId id="446" r:id="rId67"/>
    <p:sldId id="447" r:id="rId68"/>
    <p:sldId id="448" r:id="rId69"/>
    <p:sldId id="449" r:id="rId70"/>
    <p:sldId id="453" r:id="rId71"/>
    <p:sldId id="450" r:id="rId72"/>
    <p:sldId id="467" r:id="rId73"/>
    <p:sldId id="468" r:id="rId74"/>
    <p:sldId id="469" r:id="rId75"/>
    <p:sldId id="470" r:id="rId76"/>
    <p:sldId id="471" r:id="rId77"/>
    <p:sldId id="472" r:id="rId78"/>
    <p:sldId id="463" r:id="rId79"/>
    <p:sldId id="464" r:id="rId80"/>
    <p:sldId id="465" r:id="rId81"/>
    <p:sldId id="466" r:id="rId82"/>
    <p:sldId id="385" r:id="rId83"/>
  </p:sldIdLst>
  <p:sldSz cx="9144000" cy="5143500" type="screen16x9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796"/>
    <a:srgbClr val="B0CB1F"/>
    <a:srgbClr val="FFED00"/>
    <a:srgbClr val="0093DD"/>
    <a:srgbClr val="EF7F24"/>
    <a:srgbClr val="008F43"/>
    <a:srgbClr val="008FFF"/>
    <a:srgbClr val="448CA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14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Neo Sans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Neo Sans" charset="0"/>
              </a:defRPr>
            </a:lvl1pPr>
          </a:lstStyle>
          <a:p>
            <a:pPr>
              <a:defRPr/>
            </a:pPr>
            <a:fld id="{47E1BDE4-F831-4068-B50D-18842FD4F1E0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Neo Sans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Neo Sans" charset="0"/>
              </a:defRPr>
            </a:lvl1pPr>
          </a:lstStyle>
          <a:p>
            <a:pPr>
              <a:defRPr/>
            </a:pPr>
            <a:fld id="{481E98DE-5E96-472A-B1EA-8573FB621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Neo Sans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Neo Sans" charset="0"/>
              </a:defRPr>
            </a:lvl1pPr>
          </a:lstStyle>
          <a:p>
            <a:pPr>
              <a:defRPr/>
            </a:pPr>
            <a:fld id="{DDA530B9-28C8-4C3D-8BDA-57A4904765E2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4838"/>
            <a:ext cx="5607050" cy="4184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a-IN" noProof="0" dirty="0" smtClean="0"/>
              <a:t>Click to edit Master text styles</a:t>
            </a:r>
          </a:p>
          <a:p>
            <a:pPr lvl="1"/>
            <a:r>
              <a:rPr lang="ta-IN" noProof="0" dirty="0" smtClean="0"/>
              <a:t>Second level</a:t>
            </a:r>
          </a:p>
          <a:p>
            <a:pPr lvl="2"/>
            <a:r>
              <a:rPr lang="ta-IN" noProof="0" dirty="0" smtClean="0"/>
              <a:t>Third level</a:t>
            </a:r>
          </a:p>
          <a:p>
            <a:pPr lvl="3"/>
            <a:r>
              <a:rPr lang="ta-IN" noProof="0" dirty="0" smtClean="0"/>
              <a:t>Fourth level</a:t>
            </a:r>
          </a:p>
          <a:p>
            <a:pPr lvl="4"/>
            <a:r>
              <a:rPr lang="ta-IN" noProof="0" dirty="0" smtClean="0"/>
              <a:t>Fifth level</a:t>
            </a:r>
            <a:endParaRPr lang="en-US" noProof="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Neo Sans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Neo Sans" charset="0"/>
              </a:defRPr>
            </a:lvl1pPr>
          </a:lstStyle>
          <a:p>
            <a:pPr>
              <a:defRPr/>
            </a:pPr>
            <a:fld id="{072771C7-3304-44FD-B15D-364F7BB3C3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o Sans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o Sans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Neo San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Neo San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Neo San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Neo San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Neo San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Neo San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Neo Sans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Neo San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Neo San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Neo San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Neo San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Neo San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Neo San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Neo San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Neo San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Neo San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MRRFEU pasica logotipi pptx 16x9 new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8570C-F26B-417E-B674-CE3CEEFE3BA6}" type="datetime1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3B66E-77B5-4125-9F65-58E99257E3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3400"/>
              </a:lnSpc>
              <a:spcBef>
                <a:spcPts val="576"/>
              </a:spcBef>
              <a:buFontTx/>
              <a:buNone/>
              <a:defRPr/>
            </a:lvl1pPr>
            <a:lvl2pPr marL="0" indent="0">
              <a:spcBef>
                <a:spcPts val="576"/>
              </a:spcBef>
              <a:buFontTx/>
              <a:buNone/>
              <a:defRPr/>
            </a:lvl2pPr>
            <a:lvl3pPr marL="0" indent="0">
              <a:spcBef>
                <a:spcPts val="576"/>
              </a:spcBef>
              <a:buFontTx/>
              <a:buNone/>
              <a:defRPr/>
            </a:lvl3pPr>
            <a:lvl4pPr marL="0" indent="0">
              <a:spcBef>
                <a:spcPts val="576"/>
              </a:spcBef>
              <a:buFontTx/>
              <a:buNone/>
              <a:defRPr/>
            </a:lvl4pPr>
            <a:lvl5pPr marL="0" indent="0">
              <a:spcBef>
                <a:spcPts val="576"/>
              </a:spcBef>
              <a:buFontTx/>
              <a:buNone/>
              <a:defRPr/>
            </a:lvl5pPr>
          </a:lstStyle>
          <a:p>
            <a:pPr lvl="0"/>
            <a:r>
              <a:rPr lang="ta-IN" dirty="0" smtClean="0"/>
              <a:t>Click to edit Master text styles</a:t>
            </a:r>
          </a:p>
          <a:p>
            <a:pPr lvl="1"/>
            <a:r>
              <a:rPr lang="ta-IN" dirty="0" smtClean="0"/>
              <a:t>Second level</a:t>
            </a:r>
          </a:p>
          <a:p>
            <a:pPr lvl="2"/>
            <a:r>
              <a:rPr lang="ta-IN" dirty="0" smtClean="0"/>
              <a:t>Third level</a:t>
            </a:r>
          </a:p>
          <a:p>
            <a:pPr lvl="3"/>
            <a:r>
              <a:rPr lang="ta-IN" dirty="0" smtClean="0"/>
              <a:t>Fourth level</a:t>
            </a:r>
          </a:p>
          <a:p>
            <a:pPr lvl="4"/>
            <a:r>
              <a:rPr lang="ta-IN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ECEAF-D0CD-4BA8-9B2C-B67F967E3389}" type="datetime1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DE25-DAFC-4A3A-8DE3-8F82B447E9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4350" y="1112838"/>
            <a:ext cx="8099425" cy="2838450"/>
          </a:xfrm>
        </p:spPr>
        <p:txBody>
          <a:bodyPr/>
          <a:lstStyle>
            <a:lvl1pPr>
              <a:lnSpc>
                <a:spcPts val="3400"/>
              </a:lnSpc>
              <a:defRPr/>
            </a:lvl1pPr>
          </a:lstStyle>
          <a:p>
            <a:pPr lvl="0"/>
            <a:r>
              <a:rPr lang="ta-IN" dirty="0" smtClean="0"/>
              <a:t>Click to edit Master text styles</a:t>
            </a:r>
          </a:p>
          <a:p>
            <a:pPr lvl="1"/>
            <a:r>
              <a:rPr lang="ta-IN" dirty="0" smtClean="0"/>
              <a:t>Second level</a:t>
            </a:r>
          </a:p>
          <a:p>
            <a:pPr lvl="2"/>
            <a:r>
              <a:rPr lang="ta-IN" dirty="0" smtClean="0"/>
              <a:t>Third level</a:t>
            </a:r>
          </a:p>
          <a:p>
            <a:pPr lvl="3"/>
            <a:r>
              <a:rPr lang="ta-IN" dirty="0" smtClean="0"/>
              <a:t>Fourth level</a:t>
            </a:r>
          </a:p>
          <a:p>
            <a:pPr lvl="4"/>
            <a:r>
              <a:rPr lang="ta-IN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B39A4-FD0D-49AD-B559-CAF052AD8959}" type="datetime1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22FE6-29E2-4F59-93DC-9ED9555BA5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MRRFEU pasica logotipi pptx 16x9 new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2425" y="42481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1F246-DB43-4246-9922-3BC5F14BDD9B}" type="datetime1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99250" y="4937125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75560-8FA1-4297-8E57-EC837EA391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1pPr>
            <a:lvl2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2pPr>
            <a:lvl3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3pPr>
            <a:lvl4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4pPr>
            <a:lvl5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5pPr>
          </a:lstStyle>
          <a:p>
            <a:pPr lvl="0"/>
            <a:r>
              <a:rPr lang="ta-IN" dirty="0" smtClean="0"/>
              <a:t>Click to edit Master text styles</a:t>
            </a:r>
          </a:p>
          <a:p>
            <a:pPr lvl="1"/>
            <a:r>
              <a:rPr lang="ta-IN" dirty="0" smtClean="0"/>
              <a:t>Second level</a:t>
            </a:r>
          </a:p>
          <a:p>
            <a:pPr lvl="2"/>
            <a:r>
              <a:rPr lang="ta-IN" dirty="0" smtClean="0"/>
              <a:t>Third level</a:t>
            </a:r>
          </a:p>
          <a:p>
            <a:pPr lvl="3"/>
            <a:r>
              <a:rPr lang="ta-IN" dirty="0" smtClean="0"/>
              <a:t>Fourth level</a:t>
            </a:r>
          </a:p>
          <a:p>
            <a:pPr lvl="4"/>
            <a:r>
              <a:rPr lang="ta-IN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13B2E-B918-4A68-AF36-339F741AF3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ackground pptx 16x9 inside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0" descr="MRRFEU pasica logotipi pptx 16x9 new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06375"/>
            <a:ext cx="8099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a-IN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112838"/>
            <a:ext cx="80994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a-IN" altLang="en-US" smtClean="0"/>
              <a:t>Click to edit Master text styles</a:t>
            </a:r>
          </a:p>
          <a:p>
            <a:pPr lvl="1"/>
            <a:r>
              <a:rPr lang="ta-IN" altLang="en-US" smtClean="0"/>
              <a:t>Second level</a:t>
            </a:r>
          </a:p>
          <a:p>
            <a:pPr lvl="2"/>
            <a:r>
              <a:rPr lang="ta-IN" altLang="en-US" smtClean="0"/>
              <a:t>Third level</a:t>
            </a:r>
          </a:p>
          <a:p>
            <a:pPr lvl="3"/>
            <a:r>
              <a:rPr lang="ta-IN" altLang="en-US" smtClean="0"/>
              <a:t>Fourth level</a:t>
            </a:r>
          </a:p>
          <a:p>
            <a:pPr lvl="4"/>
            <a:r>
              <a:rPr lang="ta-IN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1013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7CD95483-6F70-42B6-B19B-A415B101C394}" type="datetime1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7125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bg1"/>
                </a:solidFill>
                <a:latin typeface="VladaRHSans Reg" charset="0"/>
              </a:defRPr>
            </a:lvl1pPr>
          </a:lstStyle>
          <a:p>
            <a:pPr>
              <a:defRPr/>
            </a:pPr>
            <a:fld id="{1ED4069A-90BE-4042-B173-74948F2AC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  <p:sldLayoutId id="2147484812" r:id="rId2"/>
    <p:sldLayoutId id="2147484813" r:id="rId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18288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MRRFEU pasica logotipi pptx 16x9 new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2100" y="4132263"/>
            <a:ext cx="854392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06375"/>
            <a:ext cx="8099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a-IN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112838"/>
            <a:ext cx="80994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a-IN" altLang="en-US" smtClean="0"/>
              <a:t>Click to edit Master text styles</a:t>
            </a:r>
          </a:p>
          <a:p>
            <a:pPr lvl="1"/>
            <a:r>
              <a:rPr lang="ta-IN" altLang="en-US" smtClean="0"/>
              <a:t>Second level</a:t>
            </a:r>
          </a:p>
          <a:p>
            <a:pPr lvl="2"/>
            <a:r>
              <a:rPr lang="ta-IN" altLang="en-US" smtClean="0"/>
              <a:t>Third level</a:t>
            </a:r>
          </a:p>
          <a:p>
            <a:pPr lvl="3"/>
            <a:r>
              <a:rPr lang="ta-IN" altLang="en-US" smtClean="0"/>
              <a:t>Fourth level</a:t>
            </a:r>
          </a:p>
          <a:p>
            <a:pPr lvl="4"/>
            <a:r>
              <a:rPr lang="ta-IN" altLang="en-US" smtClean="0"/>
              <a:t>Fifth level</a:t>
            </a:r>
            <a:endParaRPr lang="en-US" altLang="en-US" smtClean="0"/>
          </a:p>
        </p:txBody>
      </p:sp>
      <p:pic>
        <p:nvPicPr>
          <p:cNvPr id="2053" name="Picture 6" descr="pattern pptx 16x9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278688" y="0"/>
            <a:ext cx="18653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670675" y="4291013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2BDA91E7-6557-4203-A10D-8489D99C5878}" type="datetime1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3088" y="4937125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VladaRHSans Reg" charset="0"/>
              </a:defRPr>
            </a:lvl1pPr>
          </a:lstStyle>
          <a:p>
            <a:pPr>
              <a:defRPr/>
            </a:pPr>
            <a:fld id="{5B8159FF-8445-4C77-8BEB-7B8E7F89A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5" r:id="rId1"/>
    <p:sldLayoutId id="2147484816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itchFamily="34" charset="-128"/>
          <a:cs typeface="VladaRHSans Med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sif-wf.mrrfeu.hr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esf.hr/" TargetMode="External"/><Relationship Id="rId4" Type="http://schemas.openxmlformats.org/officeDocument/2006/relationships/hyperlink" Target="http://www.strukturnifondovi.hr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Obrazac%202.-proracun_MODEL%201.A.xlsx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gional_policy/sources/docgener/studies/pdf/cba_guide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Obrazac%2011.%20Izjava%20suradnika%20na%20projektu10.04..docx" TargetMode="External"/><Relationship Id="rId2" Type="http://schemas.openxmlformats.org/officeDocument/2006/relationships/hyperlink" Target="Obrazac%2010.%20Izjava%20o%20suradnicima%20na%20projektu%2010.04.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Prilog%202.%20Posebni%20uvjetiCEKOM%2010.04.docx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ukturnifondovi.h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mailto:CEKOM@mingo.hr" TargetMode="External"/><Relationship Id="rId4" Type="http://schemas.openxmlformats.org/officeDocument/2006/relationships/hyperlink" Target="http://www.mingo.hr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76363" y="1171575"/>
            <a:ext cx="3843337" cy="3143250"/>
          </a:xfrm>
          <a:prstGeom prst="rect">
            <a:avLst/>
          </a:prstGeom>
          <a:solidFill>
            <a:srgbClr val="1717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Neo Sans"/>
            </a:endParaRPr>
          </a:p>
        </p:txBody>
      </p:sp>
      <p:sp>
        <p:nvSpPr>
          <p:cNvPr id="6147" name="Title 1"/>
          <p:cNvSpPr txBox="1">
            <a:spLocks/>
          </p:cNvSpPr>
          <p:nvPr/>
        </p:nvSpPr>
        <p:spPr bwMode="auto">
          <a:xfrm>
            <a:off x="1520825" y="1684338"/>
            <a:ext cx="358457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/>
            <a:r>
              <a:rPr lang="hr-HR" altLang="en-US" sz="1000" b="1">
                <a:solidFill>
                  <a:schemeClr val="bg1"/>
                </a:solidFill>
                <a:latin typeface="VladaRHSans Med" charset="0"/>
                <a:cs typeface="VladaRHSans Reg" charset="0"/>
              </a:rPr>
              <a:t>OPERATIVNI PROGRAM  KONKURENTNOST I KOHEZIJA </a:t>
            </a:r>
          </a:p>
          <a:p>
            <a:pPr algn="ctr" eaLnBrk="1" hangingPunct="1"/>
            <a:r>
              <a:rPr lang="hr-HR" altLang="en-US" sz="1000" b="1">
                <a:solidFill>
                  <a:schemeClr val="bg1"/>
                </a:solidFill>
                <a:latin typeface="VladaRHSans Med" charset="0"/>
                <a:cs typeface="VladaRHSans Reg" charset="0"/>
              </a:rPr>
              <a:t>2014.-2020.</a:t>
            </a:r>
          </a:p>
          <a:p>
            <a:pPr algn="ctr" eaLnBrk="1" hangingPunct="1"/>
            <a:r>
              <a:rPr lang="hr-HR" altLang="en-US" sz="1000" b="1">
                <a:solidFill>
                  <a:schemeClr val="bg1"/>
                </a:solidFill>
                <a:latin typeface="VladaRHSans Med" charset="0"/>
                <a:cs typeface="VladaRHSans Reg" charset="0"/>
              </a:rPr>
              <a:t>MINISTARSTVO GOSPODARSTVA, PODUZETNIŠTVA I OBRTA</a:t>
            </a:r>
          </a:p>
          <a:p>
            <a:pPr algn="ctr" eaLnBrk="1" hangingPunct="1"/>
            <a:endParaRPr lang="hr-HR" altLang="en-US" sz="1000" b="1">
              <a:solidFill>
                <a:schemeClr val="bg1"/>
              </a:solidFill>
              <a:latin typeface="VladaRHSans Med" charset="0"/>
              <a:cs typeface="VladaRHSans Reg" charset="0"/>
            </a:endParaRPr>
          </a:p>
          <a:p>
            <a:pPr algn="ctr" eaLnBrk="1" hangingPunct="1"/>
            <a:endParaRPr lang="hr-HR" altLang="en-US" sz="1000" b="1">
              <a:solidFill>
                <a:schemeClr val="bg1"/>
              </a:solidFill>
              <a:latin typeface="VladaRHSans Med" charset="0"/>
              <a:cs typeface="VladaRHSans Reg" charset="0"/>
            </a:endParaRPr>
          </a:p>
          <a:p>
            <a:pPr algn="ctr" eaLnBrk="1" hangingPunct="1"/>
            <a:r>
              <a:rPr lang="hr-HR" altLang="en-US" sz="1000" b="1">
                <a:solidFill>
                  <a:schemeClr val="bg1"/>
                </a:solidFill>
                <a:latin typeface="VladaRHSans Med" charset="0"/>
                <a:cs typeface="VladaRHSans Reg" charset="0"/>
              </a:rPr>
              <a:t>Ograničeni poziv na dostavu projektnih prijedloga za dodjelu bespovratnih sredstava za </a:t>
            </a:r>
          </a:p>
          <a:p>
            <a:pPr algn="ctr" eaLnBrk="1" hangingPunct="1"/>
            <a:r>
              <a:rPr lang="hr-HR" altLang="en-US" sz="1000" b="1">
                <a:solidFill>
                  <a:schemeClr val="bg1"/>
                </a:solidFill>
                <a:latin typeface="VladaRHSans Med" charset="0"/>
                <a:cs typeface="VladaRHSans Reg" charset="0"/>
              </a:rPr>
              <a:t>„Podršku razvoju Centara kompetencija”</a:t>
            </a:r>
          </a:p>
          <a:p>
            <a:pPr algn="ctr" eaLnBrk="1" hangingPunct="1"/>
            <a:r>
              <a:rPr lang="hr-HR" altLang="en-US" sz="1000" b="1">
                <a:solidFill>
                  <a:schemeClr val="bg1"/>
                </a:solidFill>
                <a:latin typeface="VladaRHSans Med" charset="0"/>
                <a:cs typeface="VladaRHSans Reg" charset="0"/>
              </a:rPr>
              <a:t> - CEKOM –</a:t>
            </a:r>
          </a:p>
          <a:p>
            <a:pPr algn="ctr" eaLnBrk="1" hangingPunct="1"/>
            <a:endParaRPr lang="hr-HR" altLang="en-US" sz="1000" b="1">
              <a:solidFill>
                <a:schemeClr val="bg1"/>
              </a:solidFill>
              <a:latin typeface="VladaRHSans Med" charset="0"/>
              <a:cs typeface="VladaRHSans Reg" charset="0"/>
            </a:endParaRPr>
          </a:p>
          <a:p>
            <a:pPr algn="ctr" eaLnBrk="1" hangingPunct="1"/>
            <a:r>
              <a:rPr lang="hr-HR" altLang="en-US" sz="1000" b="1">
                <a:solidFill>
                  <a:schemeClr val="bg1"/>
                </a:solidFill>
                <a:latin typeface="VladaRHSans Med" charset="0"/>
                <a:cs typeface="VladaRHSans Reg" charset="0"/>
              </a:rPr>
              <a:t>Referentni broj poziva KK.01.2.2.03</a:t>
            </a:r>
          </a:p>
          <a:p>
            <a:pPr algn="ctr" eaLnBrk="1" hangingPunct="1"/>
            <a:endParaRPr lang="hr-HR" altLang="en-US" sz="1000" b="1">
              <a:solidFill>
                <a:schemeClr val="bg1"/>
              </a:solidFill>
              <a:latin typeface="VladaRHSans Med" charset="0"/>
              <a:cs typeface="VladaRHSans Reg" charset="0"/>
            </a:endParaRPr>
          </a:p>
          <a:p>
            <a:pPr algn="ctr" eaLnBrk="1" hangingPunct="1"/>
            <a:endParaRPr lang="hr-HR" altLang="en-US" sz="1000" b="1">
              <a:solidFill>
                <a:schemeClr val="bg1"/>
              </a:solidFill>
              <a:latin typeface="VladaRHSans Med" charset="0"/>
              <a:cs typeface="VladaRHSans Reg" charset="0"/>
            </a:endParaRPr>
          </a:p>
          <a:p>
            <a:pPr algn="ctr" eaLnBrk="1" hangingPunct="1"/>
            <a:r>
              <a:rPr lang="hr-HR" altLang="en-US" sz="1000" b="1">
                <a:solidFill>
                  <a:schemeClr val="bg1"/>
                </a:solidFill>
                <a:latin typeface="VladaRHSans Med" charset="0"/>
                <a:cs typeface="VladaRHSans Reg" charset="0"/>
              </a:rPr>
              <a:t>Travanj, 2017. godine</a:t>
            </a:r>
          </a:p>
        </p:txBody>
      </p:sp>
      <p:sp>
        <p:nvSpPr>
          <p:cNvPr id="6148" name="Subtitle 2"/>
          <p:cNvSpPr txBox="1">
            <a:spLocks/>
          </p:cNvSpPr>
          <p:nvPr/>
        </p:nvSpPr>
        <p:spPr bwMode="auto">
          <a:xfrm>
            <a:off x="1520825" y="4100513"/>
            <a:ext cx="3584575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hr-HR" altLang="en-US" sz="800" b="1" i="1">
                <a:solidFill>
                  <a:schemeClr val="bg1"/>
                </a:solidFill>
                <a:latin typeface="VladaRHSans Med" charset="0"/>
                <a:cs typeface="VladaRHSans Reg" charset="0"/>
              </a:rPr>
              <a:t>Ovaj poziv se financira iz Europskog fonda za regionalni razvoj</a:t>
            </a:r>
            <a:endParaRPr lang="en-US" altLang="en-US" sz="800">
              <a:solidFill>
                <a:schemeClr val="bg1"/>
              </a:solidFill>
              <a:latin typeface="VladaRHSans Med" charset="0"/>
              <a:cs typeface="VladaRHSans Reg" charset="0"/>
            </a:endParaRPr>
          </a:p>
        </p:txBody>
      </p:sp>
      <p:pic>
        <p:nvPicPr>
          <p:cNvPr id="6149" name="Picture 2" descr="paper clip priorite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5225" y="71438"/>
            <a:ext cx="19113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14350" y="296863"/>
            <a:ext cx="6711950" cy="352425"/>
          </a:xfrm>
        </p:spPr>
        <p:txBody>
          <a:bodyPr/>
          <a:lstStyle/>
          <a:p>
            <a:r>
              <a:rPr lang="hr-H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PRIHVATLJIVE AKTIVNOSTI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14350" y="1651000"/>
            <a:ext cx="2389188" cy="2386013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hr-HR" altLang="en-US" sz="1000" b="1" smtClean="0">
                <a:solidFill>
                  <a:schemeClr val="tx2"/>
                </a:solidFill>
                <a:latin typeface="VladaRHSans Reg" charset="0"/>
                <a:cs typeface="VladaRHSans Reg" charset="0"/>
              </a:rPr>
              <a:t>1.Ulaganja u istraživačku infrastrukturu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hr-HR" altLang="en-US" sz="1000" smtClean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hr-HR" altLang="en-US" sz="1000" b="1" smtClean="0">
              <a:solidFill>
                <a:schemeClr val="tx2"/>
              </a:solidFill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hr-HR" altLang="en-US" sz="1000" b="1" smtClean="0">
                <a:solidFill>
                  <a:schemeClr val="tx2"/>
                </a:solidFill>
                <a:latin typeface="VladaRHSans Reg" charset="0"/>
                <a:cs typeface="VladaRHSans Reg" charset="0"/>
              </a:rPr>
              <a:t>2.Aktivnosti istraživanja i razvoja</a:t>
            </a:r>
            <a:r>
              <a:rPr lang="hr-HR" altLang="en-US" sz="1000" smtClean="0">
                <a:solidFill>
                  <a:schemeClr val="tx2"/>
                </a:solidFill>
                <a:latin typeface="VladaRHSans Reg" charset="0"/>
                <a:cs typeface="VladaRHSans Reg" charset="0"/>
              </a:rPr>
              <a:t> </a:t>
            </a:r>
            <a:r>
              <a:rPr lang="hr-HR" altLang="en-US" sz="1000" b="1" smtClean="0">
                <a:solidFill>
                  <a:schemeClr val="tx2"/>
                </a:solidFill>
                <a:latin typeface="VladaRHSans Reg" charset="0"/>
                <a:cs typeface="VladaRHSans Reg" charset="0"/>
              </a:rPr>
              <a:t>koje uključuju učinkovitu suradnju između poduzetnika i  organizacija za istraživanje i širenje znanja</a:t>
            </a:r>
            <a:r>
              <a:rPr lang="hr-HR" altLang="en-US" sz="1000" smtClean="0">
                <a:solidFill>
                  <a:schemeClr val="tx2"/>
                </a:solidFill>
                <a:latin typeface="VladaRHSans Reg" charset="0"/>
                <a:cs typeface="VladaRHSans Reg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hr-HR" altLang="en-US" sz="1000" smtClean="0">
              <a:solidFill>
                <a:schemeClr val="tx2"/>
              </a:solidFill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hr-HR" altLang="en-US" sz="1000" smtClean="0">
                <a:latin typeface="VladaRHSans Reg" charset="0"/>
                <a:cs typeface="VladaRHSans Reg" charset="0"/>
              </a:rPr>
              <a:t>Aktivnosti će se provoditi</a:t>
            </a:r>
            <a:r>
              <a:rPr lang="hr-HR" altLang="en-US" sz="1000" b="1" smtClean="0">
                <a:latin typeface="VladaRHSans Reg" charset="0"/>
                <a:cs typeface="VladaRHSans Reg" charset="0"/>
              </a:rPr>
              <a:t> </a:t>
            </a:r>
            <a:r>
              <a:rPr lang="hr-HR" altLang="en-US" sz="1000" smtClean="0">
                <a:latin typeface="VladaRHSans Reg" charset="0"/>
                <a:cs typeface="VladaRHSans Reg" charset="0"/>
              </a:rPr>
              <a:t>u sljedećim kategorijama istraživanja i razvoja: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hr-HR" altLang="en-US" sz="1000" smtClean="0">
                <a:latin typeface="VladaRHSans Reg" charset="0"/>
                <a:cs typeface="VladaRHSans Reg" charset="0"/>
              </a:rPr>
              <a:t>temeljno istraživanje,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hr-HR" altLang="en-US" sz="1000" smtClean="0">
                <a:latin typeface="VladaRHSans Reg" charset="0"/>
                <a:cs typeface="VladaRHSans Reg" charset="0"/>
              </a:rPr>
              <a:t>industrijsko istraživanje,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hr-HR" altLang="en-US" sz="1000" smtClean="0">
                <a:latin typeface="VladaRHSans Reg" charset="0"/>
                <a:cs typeface="VladaRHSans Reg" charset="0"/>
              </a:rPr>
              <a:t>eksperimentalni razvoj,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 typeface="Calibri" pitchFamily="34" charset="0"/>
              <a:buAutoNum type="arabicPeriod"/>
            </a:pPr>
            <a:r>
              <a:rPr lang="hr-HR" altLang="en-US" sz="1000" smtClean="0">
                <a:latin typeface="VladaRHSans Reg" charset="0"/>
                <a:cs typeface="VladaRHSans Reg" charset="0"/>
              </a:rPr>
              <a:t>studije izvodljivosti.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hr-HR" altLang="en-US" sz="1200" smtClean="0">
              <a:latin typeface="VladaRHSans Reg" charset="0"/>
              <a:cs typeface="VladaRHSans Reg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5BF342-90AB-4B90-BDD2-45C11641A556}" type="slidenum">
              <a:rPr lang="en-US" altLang="en-US" smtClean="0">
                <a:cs typeface="VladaRHSans Reg" charset="0"/>
              </a:rPr>
              <a:pPr/>
              <a:t>9</a:t>
            </a:fld>
            <a:endParaRPr lang="en-US" altLang="en-US" smtClean="0">
              <a:cs typeface="VladaRHSans Reg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350" y="909638"/>
            <a:ext cx="2389188" cy="4572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altLang="sr-Latn-RS" sz="1600" b="1" dirty="0">
                <a:latin typeface="VladaRHSans Reg" charset="0"/>
                <a:cs typeface="VladaRHSans Reg" charset="0"/>
              </a:rPr>
              <a:t>Model 1.A i 1.B</a:t>
            </a:r>
            <a:endParaRPr lang="hr-HR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3055938" y="909638"/>
            <a:ext cx="2389187" cy="4572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altLang="sr-Latn-RS" sz="1600" b="1" dirty="0">
                <a:latin typeface="VladaRHSans Reg" charset="0"/>
                <a:cs typeface="VladaRHSans Reg" charset="0"/>
              </a:rPr>
              <a:t>Model 2.</a:t>
            </a:r>
            <a:endParaRPr lang="hr-HR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5630863" y="909638"/>
            <a:ext cx="2389187" cy="4572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altLang="sr-Latn-RS" sz="1600" b="1" dirty="0">
                <a:latin typeface="VladaRHSans Reg" charset="0"/>
                <a:cs typeface="VladaRHSans Reg" charset="0"/>
              </a:rPr>
              <a:t>Model 3.</a:t>
            </a:r>
            <a:endParaRPr lang="hr-HR" sz="1600" b="1" dirty="0"/>
          </a:p>
        </p:txBody>
      </p:sp>
      <p:sp>
        <p:nvSpPr>
          <p:cNvPr id="15368" name="Content Placeholder 2"/>
          <p:cNvSpPr txBox="1">
            <a:spLocks/>
          </p:cNvSpPr>
          <p:nvPr/>
        </p:nvSpPr>
        <p:spPr bwMode="auto">
          <a:xfrm>
            <a:off x="3055938" y="1651000"/>
            <a:ext cx="2389187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/>
            <a:r>
              <a:rPr lang="hr-HR" altLang="en-US" sz="1000" b="1">
                <a:solidFill>
                  <a:schemeClr val="tx2"/>
                </a:solidFill>
                <a:latin typeface="VladaRHSans Reg" charset="0"/>
                <a:cs typeface="VladaRHSans Reg" charset="0"/>
              </a:rPr>
              <a:t>1.Ulaganje u izgradnju ili nadogradnju inovacijskih klastera </a:t>
            </a:r>
            <a:r>
              <a:rPr lang="hr-HR" altLang="en-US" sz="1000" b="1">
                <a:latin typeface="VladaRHSans Reg" charset="0"/>
                <a:cs typeface="VladaRHSans Reg" charset="0"/>
              </a:rPr>
              <a:t>u cilju razvoja kapaciteta za istraživanje i razvoj u okviru inovacijskih klastera.</a:t>
            </a:r>
          </a:p>
          <a:p>
            <a:pPr algn="just"/>
            <a:endParaRPr lang="hr-HR" altLang="en-US" sz="1000">
              <a:latin typeface="VladaRHSans Reg" charset="0"/>
              <a:cs typeface="VladaRHSans Reg" charset="0"/>
            </a:endParaRPr>
          </a:p>
          <a:p>
            <a:pPr algn="just"/>
            <a:r>
              <a:rPr lang="hr-HR" altLang="en-US" sz="1000" b="1">
                <a:solidFill>
                  <a:schemeClr val="tx2"/>
                </a:solidFill>
                <a:latin typeface="VladaRHSans Reg" charset="0"/>
                <a:cs typeface="VladaRHSans Reg" charset="0"/>
              </a:rPr>
              <a:t>2. </a:t>
            </a:r>
            <a:r>
              <a:rPr lang="vi-VN" altLang="en-US" sz="1000" b="1">
                <a:solidFill>
                  <a:schemeClr val="tx2"/>
                </a:solidFill>
                <a:latin typeface="VladaRHSans Reg" charset="0"/>
                <a:cs typeface="VladaRHSans Reg" charset="0"/>
              </a:rPr>
              <a:t>Rad inovacijskih klastera za vrijeme trajanja projekta</a:t>
            </a:r>
            <a:r>
              <a:rPr lang="hr-HR" altLang="en-US" sz="1000" b="1">
                <a:solidFill>
                  <a:schemeClr val="tx2"/>
                </a:solidFill>
                <a:latin typeface="VladaRHSans Reg" charset="0"/>
                <a:cs typeface="VladaRHSans Reg" charset="0"/>
              </a:rPr>
              <a:t>.</a:t>
            </a:r>
          </a:p>
          <a:p>
            <a:pPr algn="just"/>
            <a:endParaRPr lang="hr-HR" altLang="en-US" sz="1000" b="1">
              <a:solidFill>
                <a:schemeClr val="tx2"/>
              </a:solidFill>
              <a:latin typeface="VladaRHSans Reg" charset="0"/>
              <a:cs typeface="VladaRHSans Reg" charset="0"/>
            </a:endParaRPr>
          </a:p>
          <a:p>
            <a:pPr algn="just"/>
            <a:r>
              <a:rPr lang="hr-HR" altLang="en-US" sz="1000" b="1">
                <a:solidFill>
                  <a:schemeClr val="tx2"/>
                </a:solidFill>
                <a:latin typeface="VladaRHSans Reg" charset="0"/>
                <a:cs typeface="VladaRHSans Reg" charset="0"/>
              </a:rPr>
              <a:t>3.</a:t>
            </a:r>
            <a:r>
              <a:rPr lang="vi-VN" altLang="en-US" sz="1000" b="1">
                <a:solidFill>
                  <a:schemeClr val="tx2"/>
                </a:solidFill>
                <a:latin typeface="VladaRHSans Reg" charset="0"/>
                <a:cs typeface="VladaRHSans Reg" charset="0"/>
              </a:rPr>
              <a:t> Aktivnosti istraživanja i razvoja koje uključuju učinkovitu suradnju između poduzetnika</a:t>
            </a:r>
            <a:r>
              <a:rPr lang="hr-HR" altLang="en-US" sz="1000" b="1">
                <a:solidFill>
                  <a:schemeClr val="tx2"/>
                </a:solidFill>
                <a:latin typeface="VladaRHSans Reg" charset="0"/>
                <a:cs typeface="VladaRHSans Reg" charset="0"/>
              </a:rPr>
              <a:t> i </a:t>
            </a:r>
            <a:r>
              <a:rPr lang="vi-VN" altLang="en-US" sz="1000" b="1">
                <a:solidFill>
                  <a:schemeClr val="tx2"/>
                </a:solidFill>
                <a:latin typeface="VladaRHSans Reg" charset="0"/>
                <a:cs typeface="VladaRHSans Reg" charset="0"/>
              </a:rPr>
              <a:t>organizacija za istraživanje i širenje znanja</a:t>
            </a:r>
            <a:r>
              <a:rPr lang="hr-HR" altLang="en-US" sz="1000" b="1">
                <a:solidFill>
                  <a:schemeClr val="tx2"/>
                </a:solidFill>
                <a:latin typeface="VladaRHSans Reg" charset="0"/>
                <a:cs typeface="VladaRHSans Reg" charset="0"/>
              </a:rPr>
              <a:t>.</a:t>
            </a:r>
          </a:p>
          <a:p>
            <a:pPr algn="just"/>
            <a:endParaRPr lang="hr-HR" altLang="en-US" sz="1000" b="1">
              <a:latin typeface="VladaRHSans Reg" charset="0"/>
              <a:cs typeface="VladaRHSans Reg" charset="0"/>
            </a:endParaRPr>
          </a:p>
          <a:p>
            <a:pPr algn="just"/>
            <a:endParaRPr lang="hr-HR" altLang="en-US" sz="1200">
              <a:latin typeface="VladaRHSans Reg" charset="0"/>
              <a:cs typeface="VladaRHSans Reg" charset="0"/>
            </a:endParaRPr>
          </a:p>
        </p:txBody>
      </p:sp>
      <p:sp>
        <p:nvSpPr>
          <p:cNvPr id="15369" name="Content Placeholder 2"/>
          <p:cNvSpPr txBox="1">
            <a:spLocks/>
          </p:cNvSpPr>
          <p:nvPr/>
        </p:nvSpPr>
        <p:spPr bwMode="auto">
          <a:xfrm>
            <a:off x="5630863" y="1651000"/>
            <a:ext cx="23876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just"/>
            <a:r>
              <a:rPr lang="hr-HR" altLang="en-US" sz="1000" b="1">
                <a:solidFill>
                  <a:schemeClr val="tx2"/>
                </a:solidFill>
                <a:latin typeface="VladaRHSans Reg" charset="0"/>
                <a:cs typeface="VladaRHSans Reg" charset="0"/>
              </a:rPr>
              <a:t>1.Ulaganje u istraživačku infrastrukturu</a:t>
            </a:r>
          </a:p>
          <a:p>
            <a:pPr algn="just"/>
            <a:endParaRPr lang="hr-HR" altLang="en-US" sz="1000" b="1">
              <a:solidFill>
                <a:schemeClr val="tx2"/>
              </a:solidFill>
              <a:latin typeface="VladaRHSans Reg" charset="0"/>
              <a:cs typeface="VladaRHSans Reg" charset="0"/>
            </a:endParaRPr>
          </a:p>
          <a:p>
            <a:pPr algn="just"/>
            <a:r>
              <a:rPr lang="hr-HR" altLang="en-US" sz="1000">
                <a:latin typeface="VladaRHSans Reg" charset="0"/>
                <a:cs typeface="VladaRHSans Reg" charset="0"/>
              </a:rPr>
              <a:t>Aktivnosti se odnose na izgradnju i nadogradnju  istraživačke infrastrukture.</a:t>
            </a:r>
            <a:endParaRPr lang="hr-HR" altLang="en-US" sz="1200">
              <a:latin typeface="VladaRHSans Reg" charset="0"/>
              <a:cs typeface="VladaRHSans Reg" charset="0"/>
            </a:endParaRPr>
          </a:p>
        </p:txBody>
      </p:sp>
      <p:pic>
        <p:nvPicPr>
          <p:cNvPr id="1537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14350" y="2478088"/>
            <a:ext cx="6808788" cy="1473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hr-HR" altLang="en-US" sz="1400" smtClean="0">
              <a:latin typeface="VladaRHSans Reg" charset="0"/>
              <a:cs typeface="VladaRHSans Reg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vi-VN" altLang="en-US" sz="1400" smtClean="0">
                <a:latin typeface="VladaRHSans Reg" charset="0"/>
                <a:cs typeface="VladaRHSans Reg" charset="0"/>
              </a:rPr>
              <a:t>Prijavitelj može prijaviti jedan projektni prijedlog po ovom Pozivu, za samo jedan određeni model CEKOM-a. </a:t>
            </a:r>
            <a:endParaRPr lang="hr-HR" altLang="en-US" sz="1400" smtClean="0">
              <a:latin typeface="VladaRHSans Reg" charset="0"/>
              <a:cs typeface="VladaRHSans Reg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r-HR" altLang="en-US" sz="1400" smtClean="0">
              <a:latin typeface="VladaRHSans Reg" charset="0"/>
              <a:cs typeface="VladaRHSans Reg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vi-VN" altLang="en-US" sz="1400" smtClean="0">
                <a:latin typeface="VladaRHSans Reg" charset="0"/>
                <a:cs typeface="VladaRHSans Reg" charset="0"/>
              </a:rPr>
              <a:t>Jedan partner može sudjelovati u više projektnih prijedloga. </a:t>
            </a:r>
            <a:endParaRPr lang="hr-HR" altLang="en-US" smtClean="0">
              <a:latin typeface="VladaRHSans Reg" charset="0"/>
              <a:cs typeface="VladaRHSans Reg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7B37F8-DC6E-49AB-BC0C-C83BB1F249F5}" type="slidenum">
              <a:rPr lang="en-US" altLang="en-US" smtClean="0">
                <a:cs typeface="VladaRHSans Reg" charset="0"/>
              </a:rPr>
              <a:pPr/>
              <a:t>10</a:t>
            </a:fld>
            <a:endParaRPr lang="en-US" altLang="en-US" smtClean="0">
              <a:cs typeface="VladaRHSans Reg" charset="0"/>
            </a:endParaRPr>
          </a:p>
        </p:txBody>
      </p:sp>
      <p:sp>
        <p:nvSpPr>
          <p:cNvPr id="6" name="Title 9"/>
          <p:cNvSpPr txBox="1">
            <a:spLocks noGrp="1"/>
          </p:cNvSpPr>
          <p:nvPr>
            <p:ph type="title"/>
          </p:nvPr>
        </p:nvSpPr>
        <p:spPr>
          <a:xfrm>
            <a:off x="514350" y="379413"/>
            <a:ext cx="6621463" cy="500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91440" tIns="45720" rIns="91440" bIns="45720" spcCol="0" rtlCol="0" fromWordArt="0" anchor="ctr" forceAA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800" b="1" dirty="0" smtClean="0">
                <a:latin typeface="VladaRHSans Med"/>
              </a:rPr>
              <a:t>BROJ PROJEKTNIH PRIJEDLOGA PO PRIJAVITELJU</a:t>
            </a:r>
            <a:endParaRPr lang="hr-HR" sz="1800" b="1" dirty="0">
              <a:latin typeface="VladaRHSans Med"/>
            </a:endParaRPr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3350" y="942975"/>
            <a:ext cx="22621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14350" y="301625"/>
            <a:ext cx="6577013" cy="366713"/>
          </a:xfrm>
        </p:spPr>
        <p:txBody>
          <a:bodyPr/>
          <a:lstStyle/>
          <a:p>
            <a:r>
              <a:rPr lang="hr-H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Početak/razdoblje/trajanje provedbe projekta</a:t>
            </a:r>
            <a:endParaRPr lang="en-US" altLang="en-US" sz="1800" b="1" smtClean="0">
              <a:solidFill>
                <a:schemeClr val="bg1"/>
              </a:solidFill>
              <a:latin typeface="VladaRHSans Med" charset="0"/>
              <a:cs typeface="VladaRHSans Me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5" y="927100"/>
            <a:ext cx="6784975" cy="3338513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hr-HR" sz="1100" b="1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hr-HR" sz="1100" dirty="0"/>
              <a:t>Provedba projekta ne smije započeti prije predaje projektnog prijedloga u okviru Poziva </a:t>
            </a:r>
            <a:r>
              <a:rPr lang="hr-HR" sz="1100" dirty="0" smtClean="0"/>
              <a:t>niti </a:t>
            </a:r>
            <a:r>
              <a:rPr lang="hr-HR" sz="1100" dirty="0"/>
              <a:t>završiti prije potpisa Ugovora. </a:t>
            </a:r>
            <a:endParaRPr lang="hr-HR" sz="11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endParaRPr lang="hr-HR" sz="11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hr-HR" sz="1100" b="1" dirty="0">
                <a:solidFill>
                  <a:srgbClr val="171796"/>
                </a:solidFill>
              </a:rPr>
              <a:t>Početkom provedbe projekta</a:t>
            </a:r>
            <a:r>
              <a:rPr lang="hr-HR" sz="1100" dirty="0"/>
              <a:t> smatra se zakonski obvezujuća obveza za naručivanje dobara ili </a:t>
            </a:r>
            <a:r>
              <a:rPr lang="hr-HR" sz="1100" dirty="0" smtClean="0"/>
              <a:t>usluga </a:t>
            </a:r>
            <a:r>
              <a:rPr lang="hr-HR" sz="1100" dirty="0"/>
              <a:t>ili bilo koja druga obveza koja ulaganje čini neopozivim (npr. potpis ugovora s dobavljačem, izdavanje narudžbenice, itd.). Stoga, razdoblje provedbe projekta može započeti datumom kada nastaje navedena obveza ili ranije, ali najranije s datumom predaje projektne prijave</a:t>
            </a:r>
            <a:r>
              <a:rPr lang="hr-HR" sz="1100" dirty="0" smtClean="0"/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endParaRPr lang="hr-HR" sz="11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hr-HR" sz="1100" dirty="0"/>
              <a:t>Ugovor stupa na snagu onoga dana kada ga potpiše posljednja strana te je na snazi do izvršenja svih obaveza ugovornih strana.</a:t>
            </a:r>
            <a:endParaRPr lang="hr-HR" sz="11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defRPr/>
            </a:pPr>
            <a:endParaRPr lang="hr-HR" sz="1100" b="1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hr-HR" sz="1100" b="1" dirty="0" smtClean="0">
                <a:solidFill>
                  <a:srgbClr val="171796"/>
                </a:solidFill>
              </a:rPr>
              <a:t>Razdoblje </a:t>
            </a:r>
            <a:r>
              <a:rPr lang="hr-HR" sz="1100" b="1" dirty="0">
                <a:solidFill>
                  <a:srgbClr val="171796"/>
                </a:solidFill>
              </a:rPr>
              <a:t>provedbe projekta </a:t>
            </a:r>
            <a:r>
              <a:rPr lang="hr-HR" sz="1100" dirty="0"/>
              <a:t>je do 36 (trideset i šest) mjeseci od dana sklapanja Ugovora u slučaju da projektni prijedlog uključuje samo aktivnosti istraživanja i razvoja odnosno do 60 (šezdeset) mjeseci od dana sklapanja Ugovora, u slučaju da projektni prijedlog uključuje i ulaganje u izgradnju ili nadogradnju istraživačke infrastrukture. </a:t>
            </a:r>
            <a:endParaRPr lang="hr-HR" sz="11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defRPr/>
            </a:pPr>
            <a:endParaRPr lang="hr-HR" sz="11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hr-HR" sz="1100" dirty="0"/>
              <a:t>Razdoblje provedbe projekta bit će jasno definirano u </a:t>
            </a:r>
            <a:r>
              <a:rPr lang="hr-HR" sz="1100" dirty="0" smtClean="0"/>
              <a:t>Posebnim </a:t>
            </a:r>
            <a:r>
              <a:rPr lang="hr-HR" sz="1100" dirty="0"/>
              <a:t>uvjetima Ugovora. </a:t>
            </a:r>
            <a:endParaRPr lang="hr-HR" sz="1100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en-US" sz="1100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3CCCD8-8EB4-41C2-8A94-E993E5B6676C}" type="slidenum">
              <a:rPr lang="en-US" altLang="en-US" smtClean="0">
                <a:cs typeface="VladaRHSans Reg" charset="0"/>
              </a:rPr>
              <a:pPr/>
              <a:t>11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14350" y="304800"/>
            <a:ext cx="6711950" cy="366713"/>
          </a:xfrm>
        </p:spPr>
        <p:txBody>
          <a:bodyPr/>
          <a:lstStyle/>
          <a:p>
            <a:r>
              <a:rPr lang="hr-H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Podnošenje projektnih prijedloga </a:t>
            </a:r>
            <a:r>
              <a:rPr lang="hr-HR" altLang="en-US" smtClean="0">
                <a:solidFill>
                  <a:schemeClr val="accent1"/>
                </a:solidFill>
                <a:latin typeface="VladaRHSans Med" charset="0"/>
                <a:cs typeface="VladaRHSans Med" charset="0"/>
              </a:rPr>
              <a:t/>
            </a:r>
            <a:br>
              <a:rPr lang="hr-HR" altLang="en-US" smtClean="0">
                <a:solidFill>
                  <a:schemeClr val="accent1"/>
                </a:solidFill>
                <a:latin typeface="VladaRHSans Med" charset="0"/>
                <a:cs typeface="VladaRHSans Med" charset="0"/>
              </a:rPr>
            </a:br>
            <a:endParaRPr lang="hr-HR" altLang="en-US" smtClean="0">
              <a:latin typeface="VladaRHSans Med" charset="0"/>
              <a:cs typeface="VladaRHSans Med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929399-8D69-4471-BA9C-AA1269B195F8}" type="slidenum">
              <a:rPr lang="en-US" altLang="en-US" smtClean="0">
                <a:cs typeface="VladaRHSans Reg" charset="0"/>
              </a:rPr>
              <a:pPr/>
              <a:t>12</a:t>
            </a:fld>
            <a:endParaRPr lang="en-US" altLang="en-US" smtClean="0">
              <a:cs typeface="VladaRHSans Reg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gray">
          <a:xfrm>
            <a:off x="1816100" y="2093913"/>
            <a:ext cx="5600700" cy="760412"/>
          </a:xfrm>
          <a:prstGeom prst="roundRect">
            <a:avLst>
              <a:gd name="adj" fmla="val 49106"/>
            </a:avLst>
          </a:prstGeom>
          <a:solidFill>
            <a:schemeClr val="tx2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hr-HR" sz="1600" dirty="0"/>
              <a:t>      </a:t>
            </a:r>
            <a:r>
              <a:rPr lang="hr-HR" sz="1100" dirty="0">
                <a:solidFill>
                  <a:schemeClr val="bg1"/>
                </a:solidFill>
                <a:latin typeface="VladaRHSans Med" charset="0"/>
                <a:ea typeface="MS PGothic" pitchFamily="34" charset="-128"/>
                <a:cs typeface="VladaRHSans Reg" charset="0"/>
              </a:rPr>
              <a:t>Središnja agencija za financiranje i ugovaranje programa i projekata Europske unije          </a:t>
            </a:r>
          </a:p>
          <a:p>
            <a:pPr algn="ctr" eaLnBrk="1" hangingPunct="1">
              <a:defRPr/>
            </a:pPr>
            <a:r>
              <a:rPr lang="hr-HR" sz="1100" dirty="0">
                <a:solidFill>
                  <a:schemeClr val="bg1"/>
                </a:solidFill>
                <a:latin typeface="VladaRHSans Med" charset="0"/>
                <a:ea typeface="MS PGothic" pitchFamily="34" charset="-128"/>
                <a:cs typeface="VladaRHSans Reg" charset="0"/>
              </a:rPr>
              <a:t>Ulica grada Vukovara 284 (objekt C)</a:t>
            </a:r>
          </a:p>
          <a:p>
            <a:pPr algn="ctr" eaLnBrk="1" hangingPunct="1">
              <a:defRPr/>
            </a:pPr>
            <a:r>
              <a:rPr lang="hr-HR" sz="1100" dirty="0">
                <a:solidFill>
                  <a:schemeClr val="bg1"/>
                </a:solidFill>
                <a:latin typeface="VladaRHSans Med" charset="0"/>
                <a:ea typeface="MS PGothic" pitchFamily="34" charset="-128"/>
                <a:cs typeface="VladaRHSans Reg" charset="0"/>
              </a:rPr>
              <a:t>10 000 Zagreb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gray">
          <a:xfrm>
            <a:off x="1816100" y="1041400"/>
            <a:ext cx="5600700" cy="644525"/>
          </a:xfrm>
          <a:prstGeom prst="roundRect">
            <a:avLst>
              <a:gd name="adj" fmla="val 49106"/>
            </a:avLst>
          </a:prstGeom>
          <a:solidFill>
            <a:schemeClr val="tx2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hr-HR" sz="1100" dirty="0">
                <a:solidFill>
                  <a:schemeClr val="bg1"/>
                </a:solidFill>
                <a:latin typeface="VladaRHSans Med" charset="0"/>
                <a:ea typeface="MS PGothic" pitchFamily="34" charset="-128"/>
                <a:cs typeface="VladaRHSans Reg" charset="0"/>
              </a:rPr>
              <a:t>Od 15. svibnja 2017. do iskorištenja  raspoloživih sredstava, </a:t>
            </a:r>
          </a:p>
          <a:p>
            <a:pPr algn="ctr" eaLnBrk="1" hangingPunct="1">
              <a:defRPr/>
            </a:pPr>
            <a:r>
              <a:rPr lang="hr-HR" sz="1100" dirty="0">
                <a:solidFill>
                  <a:schemeClr val="bg1"/>
                </a:solidFill>
                <a:latin typeface="VladaRHSans Med" charset="0"/>
                <a:ea typeface="MS PGothic" pitchFamily="34" charset="-128"/>
                <a:cs typeface="VladaRHSans Reg" charset="0"/>
              </a:rPr>
              <a:t>najkasnije do 31. prosinca 2017. 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815346" y="3161866"/>
            <a:ext cx="5601454" cy="1099584"/>
          </a:xfrm>
          <a:prstGeom prst="roundRect">
            <a:avLst>
              <a:gd name="adj" fmla="val 49106"/>
            </a:avLst>
          </a:prstGeom>
          <a:solidFill>
            <a:schemeClr val="tx2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hr-HR" sz="1000" dirty="0"/>
              <a:t>         </a:t>
            </a:r>
            <a:r>
              <a:rPr lang="vi-VN" sz="1000" dirty="0">
                <a:solidFill>
                  <a:schemeClr val="bg1"/>
                </a:solidFill>
                <a:latin typeface="VladaRHSans Med" charset="0"/>
                <a:ea typeface="MS PGothic" pitchFamily="34" charset="-128"/>
                <a:cs typeface="VladaRHSans Reg" charset="0"/>
              </a:rPr>
              <a:t>Projektni prijedlozi podnose se u zatvorenom paketu/omotnici isključivo preporučenom </a:t>
            </a:r>
            <a:endParaRPr lang="hr-HR" sz="1000" dirty="0">
              <a:solidFill>
                <a:schemeClr val="bg1"/>
              </a:solidFill>
              <a:latin typeface="VladaRHSans Med" charset="0"/>
              <a:ea typeface="MS PGothic" pitchFamily="34" charset="-128"/>
              <a:cs typeface="VladaRHSans Reg" charset="0"/>
            </a:endParaRPr>
          </a:p>
          <a:p>
            <a:pPr algn="ctr" eaLnBrk="1" hangingPunct="1">
              <a:defRPr/>
            </a:pPr>
            <a:r>
              <a:rPr lang="vi-VN" sz="1000" dirty="0">
                <a:solidFill>
                  <a:schemeClr val="bg1"/>
                </a:solidFill>
                <a:latin typeface="VladaRHSans Med" charset="0"/>
                <a:ea typeface="MS PGothic" pitchFamily="34" charset="-128"/>
                <a:cs typeface="VladaRHSans Reg" charset="0"/>
              </a:rPr>
              <a:t>poštanskom pošiljkom</a:t>
            </a:r>
            <a:r>
              <a:rPr lang="hr-HR" sz="1000" dirty="0">
                <a:solidFill>
                  <a:schemeClr val="bg1"/>
                </a:solidFill>
                <a:latin typeface="VladaRHSans Med" charset="0"/>
                <a:ea typeface="MS PGothic" pitchFamily="34" charset="-128"/>
                <a:cs typeface="VladaRHSans Reg" charset="0"/>
              </a:rPr>
              <a:t> </a:t>
            </a:r>
            <a:r>
              <a:rPr lang="vi-VN" sz="1000" dirty="0">
                <a:solidFill>
                  <a:schemeClr val="bg1"/>
                </a:solidFill>
                <a:latin typeface="VladaRHSans Med" charset="0"/>
                <a:ea typeface="MS PGothic" pitchFamily="34" charset="-128"/>
                <a:cs typeface="VladaRHSans Reg" charset="0"/>
              </a:rPr>
              <a:t> ili osobnom dostavom.</a:t>
            </a:r>
          </a:p>
          <a:p>
            <a:pPr algn="ctr" eaLnBrk="1" hangingPunct="1">
              <a:defRPr/>
            </a:pPr>
            <a:r>
              <a:rPr lang="vi-VN" sz="1000" dirty="0">
                <a:solidFill>
                  <a:schemeClr val="bg1"/>
                </a:solidFill>
                <a:latin typeface="VladaRHSans Med" charset="0"/>
                <a:ea typeface="MS PGothic" pitchFamily="34" charset="-128"/>
                <a:cs typeface="VladaRHSans Reg" charset="0"/>
              </a:rPr>
              <a:t>Projektni prijedlog podnosi se u jednom izvorniku.</a:t>
            </a:r>
          </a:p>
          <a:p>
            <a:pPr algn="ctr" eaLnBrk="1" hangingPunct="1">
              <a:defRPr/>
            </a:pPr>
            <a:r>
              <a:rPr lang="vi-VN" sz="1000" dirty="0">
                <a:solidFill>
                  <a:schemeClr val="bg1"/>
                </a:solidFill>
                <a:latin typeface="VladaRHSans Med" charset="0"/>
                <a:ea typeface="MS PGothic" pitchFamily="34" charset="-128"/>
                <a:cs typeface="VladaRHSans Reg" charset="0"/>
              </a:rPr>
              <a:t>Projektni prijedlog također mora biti podnesen u jednom primjerku u elektroničkom formatu </a:t>
            </a:r>
            <a:endParaRPr lang="hr-HR" sz="1000" dirty="0">
              <a:solidFill>
                <a:schemeClr val="bg1"/>
              </a:solidFill>
              <a:latin typeface="VladaRHSans Med" charset="0"/>
              <a:ea typeface="MS PGothic" pitchFamily="34" charset="-128"/>
              <a:cs typeface="VladaRHSans Reg" charset="0"/>
            </a:endParaRPr>
          </a:p>
          <a:p>
            <a:pPr algn="ctr" eaLnBrk="1" hangingPunct="1">
              <a:defRPr/>
            </a:pPr>
            <a:r>
              <a:rPr lang="vi-VN" sz="1000" dirty="0">
                <a:solidFill>
                  <a:schemeClr val="bg1"/>
                </a:solidFill>
                <a:latin typeface="VladaRHSans Med" charset="0"/>
                <a:ea typeface="MS PGothic" pitchFamily="34" charset="-128"/>
                <a:cs typeface="VladaRHSans Reg" charset="0"/>
              </a:rPr>
              <a:t>(u zaštićenom formatu na elektroničkom mediju: CD, DVD, prijenosna memorija) </a:t>
            </a:r>
            <a:endParaRPr lang="hr-HR" sz="1000" dirty="0">
              <a:solidFill>
                <a:schemeClr val="bg1"/>
              </a:solidFill>
              <a:latin typeface="VladaRHSans Med" charset="0"/>
              <a:ea typeface="MS PGothic" pitchFamily="34" charset="-128"/>
              <a:cs typeface="VladaRHSans Reg" charset="0"/>
            </a:endParaRPr>
          </a:p>
          <a:p>
            <a:pPr algn="ctr" eaLnBrk="1" hangingPunct="1">
              <a:defRPr/>
            </a:pPr>
            <a:r>
              <a:rPr lang="vi-VN" sz="1000" dirty="0">
                <a:solidFill>
                  <a:schemeClr val="bg1"/>
                </a:solidFill>
                <a:latin typeface="VladaRHSans Med" charset="0"/>
                <a:ea typeface="MS PGothic" pitchFamily="34" charset="-128"/>
                <a:cs typeface="VladaRHSans Reg" charset="0"/>
              </a:rPr>
              <a:t>koji je istovjetan papirnatoj verziji</a:t>
            </a:r>
            <a:r>
              <a:rPr lang="vi-VN" sz="1000" dirty="0"/>
              <a:t>.</a:t>
            </a:r>
            <a:endParaRPr lang="hr-HR" sz="1000" b="1" dirty="0">
              <a:ln w="1905">
                <a:solidFill>
                  <a:schemeClr val="bg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703263" y="2138363"/>
            <a:ext cx="815975" cy="71596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1100" b="1" dirty="0"/>
              <a:t>GDJE?</a:t>
            </a:r>
          </a:p>
        </p:txBody>
      </p:sp>
      <p:sp>
        <p:nvSpPr>
          <p:cNvPr id="12" name="Oval 11"/>
          <p:cNvSpPr/>
          <p:nvPr/>
        </p:nvSpPr>
        <p:spPr>
          <a:xfrm>
            <a:off x="696913" y="1041400"/>
            <a:ext cx="828675" cy="71755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1100" b="1" dirty="0"/>
              <a:t>KADA?</a:t>
            </a:r>
          </a:p>
        </p:txBody>
      </p:sp>
      <p:sp>
        <p:nvSpPr>
          <p:cNvPr id="13" name="Oval 12"/>
          <p:cNvSpPr/>
          <p:nvPr/>
        </p:nvSpPr>
        <p:spPr>
          <a:xfrm>
            <a:off x="703263" y="3352800"/>
            <a:ext cx="827087" cy="71755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1100" b="1" dirty="0"/>
              <a:t>KAKO?</a:t>
            </a:r>
          </a:p>
        </p:txBody>
      </p:sp>
      <p:pic>
        <p:nvPicPr>
          <p:cNvPr id="1844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2697163"/>
            <a:ext cx="1271588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14350" y="206375"/>
            <a:ext cx="6705600" cy="396875"/>
          </a:xfrm>
        </p:spPr>
        <p:txBody>
          <a:bodyPr/>
          <a:lstStyle/>
          <a:p>
            <a:r>
              <a:rPr lang="hr-H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OBAVEZNI SADRŽAJ PROJEKTNOG PRIJEDLOGA </a:t>
            </a:r>
            <a:endParaRPr lang="en-US" altLang="en-US" sz="1800" b="1" smtClean="0">
              <a:solidFill>
                <a:schemeClr val="bg1"/>
              </a:solidFill>
              <a:latin typeface="VladaRHSans Med" charset="0"/>
              <a:cs typeface="VladaRHSans Med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37D464-70BF-40D6-80B2-F6DEDAB17B43}" type="slidenum">
              <a:rPr lang="en-US" altLang="en-US" smtClean="0">
                <a:cs typeface="VladaRHSans Reg" charset="0"/>
              </a:rPr>
              <a:pPr/>
              <a:t>13</a:t>
            </a:fld>
            <a:endParaRPr lang="en-US" altLang="en-US" smtClean="0">
              <a:cs typeface="VladaRHSans Reg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350" y="819150"/>
            <a:ext cx="4076700" cy="35877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1400" dirty="0">
                <a:solidFill>
                  <a:srgbClr val="FFFFFF"/>
                </a:solidFill>
                <a:latin typeface="VladaRHSans Med"/>
              </a:rPr>
              <a:t>OBRASCI</a:t>
            </a:r>
          </a:p>
        </p:txBody>
      </p:sp>
      <p:sp>
        <p:nvSpPr>
          <p:cNvPr id="6" name="Rectangle 5"/>
          <p:cNvSpPr/>
          <p:nvPr/>
        </p:nvSpPr>
        <p:spPr>
          <a:xfrm>
            <a:off x="4900613" y="806450"/>
            <a:ext cx="3043237" cy="35877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1200" dirty="0">
                <a:solidFill>
                  <a:srgbClr val="FFFFFF"/>
                </a:solidFill>
                <a:latin typeface="VladaRHSans Med"/>
              </a:rPr>
              <a:t>OSTATAK DOKUMENTACIJE – UKOLIKO JE PRIMJENJIVO</a:t>
            </a:r>
          </a:p>
        </p:txBody>
      </p:sp>
      <p:sp>
        <p:nvSpPr>
          <p:cNvPr id="58375" name="TextBox 1"/>
          <p:cNvSpPr txBox="1">
            <a:spLocks noChangeArrowheads="1"/>
          </p:cNvSpPr>
          <p:nvPr/>
        </p:nvSpPr>
        <p:spPr bwMode="auto">
          <a:xfrm>
            <a:off x="514350" y="1192213"/>
            <a:ext cx="4076700" cy="28384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1pPr>
            <a:lvl2pPr marL="742950" indent="-28575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2pPr>
            <a:lvl3pPr marL="11430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3pPr>
            <a:lvl4pPr marL="16002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4pPr>
            <a:lvl5pPr marL="20574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050" b="1" dirty="0" smtClean="0">
                <a:latin typeface="VladaRHSans Med" charset="0"/>
              </a:rPr>
              <a:t>Obrazac 1. </a:t>
            </a:r>
            <a:r>
              <a:rPr lang="hr-HR" altLang="en-US" sz="1050" dirty="0" smtClean="0">
                <a:latin typeface="VladaRHSans Med" charset="0"/>
              </a:rPr>
              <a:t>Prijavni obrazac A;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050" b="1" dirty="0" smtClean="0">
                <a:latin typeface="VladaRHSans Med" charset="0"/>
              </a:rPr>
              <a:t>Obrazac 2. </a:t>
            </a:r>
            <a:r>
              <a:rPr lang="hr-HR" altLang="en-US" sz="1050" dirty="0" smtClean="0">
                <a:latin typeface="VladaRHSans Med" charset="0"/>
              </a:rPr>
              <a:t>Proračun;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050" b="1" dirty="0" smtClean="0">
                <a:latin typeface="VladaRHSans Med" charset="0"/>
              </a:rPr>
              <a:t>Obrazac 3. </a:t>
            </a:r>
            <a:r>
              <a:rPr lang="pl-PL" altLang="en-US" sz="1050" dirty="0" smtClean="0">
                <a:latin typeface="VladaRHSans Med" charset="0"/>
              </a:rPr>
              <a:t>Popis minimalnog sadržaja Sporazuma o partnerstvu</a:t>
            </a:r>
            <a:r>
              <a:rPr lang="hr-HR" altLang="en-US" sz="1050" dirty="0" smtClean="0">
                <a:latin typeface="VladaRHSans Med" charset="0"/>
              </a:rPr>
              <a:t>;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050" b="1" dirty="0" smtClean="0">
                <a:latin typeface="VladaRHSans Med" charset="0"/>
              </a:rPr>
              <a:t>Obrazac 4. </a:t>
            </a:r>
            <a:r>
              <a:rPr lang="hr-HR" altLang="en-US" sz="1050" dirty="0" smtClean="0">
                <a:latin typeface="VladaRHSans Med" charset="0"/>
              </a:rPr>
              <a:t>Izjava o korištenim potporama;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050" b="1" dirty="0" smtClean="0">
                <a:latin typeface="VladaRHSans Med" charset="0"/>
              </a:rPr>
              <a:t>Obrazac 5. </a:t>
            </a:r>
            <a:r>
              <a:rPr lang="hr-HR" altLang="en-US" sz="1050" dirty="0" smtClean="0">
                <a:latin typeface="VladaRHSans Med" charset="0"/>
              </a:rPr>
              <a:t>Izjava prijavitelja;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050" b="1" dirty="0" smtClean="0">
                <a:latin typeface="VladaRHSans Med" charset="0"/>
              </a:rPr>
              <a:t>Obrazac 6. </a:t>
            </a:r>
            <a:r>
              <a:rPr lang="hr-HR" altLang="en-US" sz="1050" dirty="0" smtClean="0">
                <a:latin typeface="VladaRHSans Med" charset="0"/>
              </a:rPr>
              <a:t>Izjava partnera;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050" b="1" dirty="0" smtClean="0">
                <a:latin typeface="VladaRHSans Med" charset="0"/>
              </a:rPr>
              <a:t>Obrazac 7. </a:t>
            </a:r>
            <a:r>
              <a:rPr lang="hr-HR" altLang="en-US" sz="1050" dirty="0" smtClean="0">
                <a:latin typeface="VladaRHSans Med" charset="0"/>
              </a:rPr>
              <a:t>Skupna izjava prijavitelja – nije primjenjivo za prijavitelje koji su proračunski korisnici;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050" b="1" dirty="0" smtClean="0">
                <a:latin typeface="VladaRHSans Med" charset="0"/>
              </a:rPr>
              <a:t>Obrazac 8. </a:t>
            </a:r>
            <a:r>
              <a:rPr lang="hr-HR" altLang="en-US" sz="1050" dirty="0" smtClean="0">
                <a:latin typeface="VladaRHSans Med" charset="0"/>
              </a:rPr>
              <a:t>Skupna izjava partnera - nije primjenjivo za partnere koji su proračunski korisnici;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050" b="1" dirty="0" smtClean="0">
                <a:latin typeface="VladaRHSans Med" charset="0"/>
              </a:rPr>
              <a:t>Obrazac 9. </a:t>
            </a:r>
            <a:r>
              <a:rPr lang="hr-HR" altLang="en-US" sz="1050" dirty="0" smtClean="0">
                <a:latin typeface="VladaRHSans Med" charset="0"/>
              </a:rPr>
              <a:t>Studija izvedivosti;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050" b="1" dirty="0" smtClean="0">
                <a:latin typeface="VladaRHSans Med" charset="0"/>
              </a:rPr>
              <a:t>Obrazac 9.a </a:t>
            </a:r>
            <a:r>
              <a:rPr lang="hr-HR" altLang="en-US" sz="1050" dirty="0" smtClean="0">
                <a:latin typeface="VladaRHSans Med" charset="0"/>
              </a:rPr>
              <a:t>Studija izvedivosti - Troškovi i likvidnost razvoja projekta;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050" b="1" dirty="0" smtClean="0">
                <a:latin typeface="VladaRHSans Med" charset="0"/>
              </a:rPr>
              <a:t>Obrazac 9.b. </a:t>
            </a:r>
            <a:r>
              <a:rPr lang="hr-HR" altLang="en-US" sz="1050" dirty="0" smtClean="0">
                <a:latin typeface="VladaRHSans Med" charset="0"/>
              </a:rPr>
              <a:t>Studija izvedivosti – Analiza troškova i koristi, ukoliko je primjenjivo;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050" b="1" dirty="0" smtClean="0">
                <a:latin typeface="VladaRHSans Med" charset="0"/>
              </a:rPr>
              <a:t>Obrazac 10. </a:t>
            </a:r>
            <a:r>
              <a:rPr lang="hr-HR" altLang="en-US" sz="1050" dirty="0" smtClean="0">
                <a:latin typeface="VladaRHSans Med" charset="0"/>
              </a:rPr>
              <a:t>Izjava o suradnicima na projektu;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050" b="1" dirty="0" smtClean="0">
                <a:latin typeface="VladaRHSans Med" charset="0"/>
              </a:rPr>
              <a:t>Obrazac 11. </a:t>
            </a:r>
            <a:r>
              <a:rPr lang="hr-HR" altLang="en-US" sz="1050" dirty="0" smtClean="0">
                <a:latin typeface="VladaRHSans Med" charset="0"/>
              </a:rPr>
              <a:t>Izjava suradnika na projektu</a:t>
            </a:r>
          </a:p>
        </p:txBody>
      </p:sp>
      <p:sp>
        <p:nvSpPr>
          <p:cNvPr id="58376" name="TextBox 2"/>
          <p:cNvSpPr txBox="1">
            <a:spLocks noChangeArrowheads="1"/>
          </p:cNvSpPr>
          <p:nvPr/>
        </p:nvSpPr>
        <p:spPr bwMode="auto">
          <a:xfrm>
            <a:off x="4900613" y="1182688"/>
            <a:ext cx="3043237" cy="2678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1pPr>
            <a:lvl2pPr marL="742950" indent="-28575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2pPr>
            <a:lvl3pPr marL="11430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3pPr>
            <a:lvl4pPr marL="16002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4pPr>
            <a:lvl5pPr marL="20574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vi-VN" altLang="en-US" sz="1050" dirty="0">
                <a:latin typeface="VladaRHSans Med" charset="0"/>
              </a:rPr>
              <a:t>U slučaju da prijavitelj nekretninom upravlja putem zakupa, najma, </a:t>
            </a:r>
            <a:r>
              <a:rPr lang="vi-VN" altLang="en-US" sz="1050" b="1" dirty="0">
                <a:latin typeface="VladaRHSans Med" charset="0"/>
              </a:rPr>
              <a:t>ugovora o koncesiji, ugovora o upravljanju ili slično</a:t>
            </a:r>
            <a:r>
              <a:rPr lang="vi-VN" altLang="en-US" sz="1050" dirty="0">
                <a:latin typeface="VladaRHSans Med" charset="0"/>
              </a:rPr>
              <a:t>, prijavitelj mora dostaviti ugovor koji mora </a:t>
            </a:r>
            <a:r>
              <a:rPr lang="hr-HR" altLang="en-US" sz="1050" dirty="0" smtClean="0">
                <a:latin typeface="VladaRHSans Med" charset="0"/>
              </a:rPr>
              <a:t>p</a:t>
            </a:r>
            <a:r>
              <a:rPr lang="vi-VN" altLang="en-US" sz="1050" dirty="0" smtClean="0">
                <a:latin typeface="VladaRHSans Med" charset="0"/>
              </a:rPr>
              <a:t>rijavitelju </a:t>
            </a:r>
            <a:r>
              <a:rPr lang="vi-VN" altLang="en-US" sz="1050" dirty="0">
                <a:latin typeface="VladaRHSans Med" charset="0"/>
              </a:rPr>
              <a:t>pružiti pravo na navedenu nekretninu tijekom razdoblja od minimalno 5 (pet) godina od završetka projekta. Navedeno vrijedi i za rekonstrukciju građevine u </a:t>
            </a:r>
            <a:r>
              <a:rPr lang="vi-VN" altLang="en-US" sz="1050" dirty="0" smtClean="0">
                <a:latin typeface="VladaRHSans Med" charset="0"/>
              </a:rPr>
              <a:t>najmu</a:t>
            </a:r>
            <a:r>
              <a:rPr lang="hr-HR" altLang="en-US" sz="1050" dirty="0" smtClean="0">
                <a:latin typeface="VladaRHSans Med" charset="0"/>
              </a:rPr>
              <a:t>;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050" b="1" dirty="0" smtClean="0">
                <a:latin typeface="VladaRHSans Med" charset="0"/>
              </a:rPr>
              <a:t>Dokazi vezani </a:t>
            </a:r>
            <a:r>
              <a:rPr lang="hr-HR" altLang="en-US" sz="1050" b="1" dirty="0">
                <a:latin typeface="VladaRHSans Med" charset="0"/>
              </a:rPr>
              <a:t>uz </a:t>
            </a:r>
            <a:r>
              <a:rPr lang="hr-HR" altLang="en-US" sz="1050" b="1" dirty="0" smtClean="0">
                <a:latin typeface="VladaRHSans Med" charset="0"/>
              </a:rPr>
              <a:t>gradnju</a:t>
            </a:r>
            <a:r>
              <a:rPr lang="hr-HR" altLang="en-US" sz="1050" dirty="0" smtClean="0">
                <a:latin typeface="VladaRHSans Med" charset="0"/>
              </a:rPr>
              <a:t>;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050" b="1" dirty="0">
                <a:latin typeface="VladaRHSans Med" charset="0"/>
              </a:rPr>
              <a:t>Konsolidirano financijsko izviješće </a:t>
            </a:r>
            <a:r>
              <a:rPr lang="hr-HR" altLang="en-US" sz="1050" dirty="0">
                <a:latin typeface="VladaRHSans Med" charset="0"/>
              </a:rPr>
              <a:t>za povezana društva – nije primjenjivo za prijavitelje/partnere koji su proračunski </a:t>
            </a:r>
            <a:r>
              <a:rPr lang="hr-HR" altLang="en-US" sz="1050" dirty="0" smtClean="0">
                <a:latin typeface="VladaRHSans Med" charset="0"/>
              </a:rPr>
              <a:t>korisnici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050" b="1" dirty="0">
                <a:latin typeface="VladaRHSans Med" charset="0"/>
              </a:rPr>
              <a:t>Bon </a:t>
            </a:r>
            <a:r>
              <a:rPr lang="hr-HR" altLang="en-US" sz="1050" b="1" dirty="0" smtClean="0">
                <a:latin typeface="VladaRHSans Med" charset="0"/>
              </a:rPr>
              <a:t>Plus</a:t>
            </a:r>
            <a:r>
              <a:rPr lang="hr-HR" altLang="en-US" sz="1050" dirty="0" smtClean="0">
                <a:latin typeface="VladaRHSans Med" charset="0"/>
              </a:rPr>
              <a:t>;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050" b="1" dirty="0">
                <a:latin typeface="VladaRHSans Med" charset="0"/>
              </a:rPr>
              <a:t>Potvrda Porezne </a:t>
            </a:r>
            <a:r>
              <a:rPr lang="hr-HR" altLang="en-US" sz="1050" b="1" dirty="0" smtClean="0">
                <a:latin typeface="VladaRHSans Med" charset="0"/>
              </a:rPr>
              <a:t>uprave;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pl-PL" altLang="en-US" sz="1050" b="1" dirty="0">
                <a:latin typeface="VladaRHSans Med" charset="0"/>
              </a:rPr>
              <a:t>P</a:t>
            </a:r>
            <a:r>
              <a:rPr lang="pl-PL" altLang="en-US" sz="1050" b="1" dirty="0" smtClean="0">
                <a:latin typeface="VladaRHSans Med" charset="0"/>
              </a:rPr>
              <a:t>latne </a:t>
            </a:r>
            <a:r>
              <a:rPr lang="pl-PL" altLang="en-US" sz="1050" b="1" dirty="0">
                <a:latin typeface="VladaRHSans Med" charset="0"/>
              </a:rPr>
              <a:t>liste</a:t>
            </a:r>
            <a:r>
              <a:rPr lang="pl-PL" altLang="en-US" sz="1050" dirty="0">
                <a:latin typeface="VladaRHSans Med" charset="0"/>
              </a:rPr>
              <a:t> za razdoblje od 12 mjeseci koje prethode prijavi. </a:t>
            </a:r>
            <a:endParaRPr lang="hr-HR" altLang="en-US" sz="1050" dirty="0" smtClean="0">
              <a:latin typeface="VladaRHSans Med" charset="0"/>
            </a:endParaRP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96938" y="4173538"/>
            <a:ext cx="7046912" cy="27622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1200" b="1" dirty="0">
                <a:solidFill>
                  <a:srgbClr val="171796"/>
                </a:solidFill>
              </a:rPr>
              <a:t>* I ostala popratna dokumentacija koju prijavitelj treba dostaviti prilikom podnošenja projektnog prijedloga.</a:t>
            </a:r>
            <a:endParaRPr lang="en-US" sz="1200" b="1" dirty="0">
              <a:solidFill>
                <a:srgbClr val="171796"/>
              </a:solidFill>
              <a:latin typeface="VladaRHSans M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14350" y="206375"/>
            <a:ext cx="6705600" cy="396875"/>
          </a:xfrm>
        </p:spPr>
        <p:txBody>
          <a:bodyPr/>
          <a:lstStyle/>
          <a:p>
            <a:r>
              <a:rPr lang="hr-H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SADRŽAJ PROJEKTNOG PRIJEDLOGA </a:t>
            </a:r>
            <a:endParaRPr lang="en-US" altLang="en-US" sz="1800" b="1" smtClean="0">
              <a:solidFill>
                <a:schemeClr val="bg1"/>
              </a:solidFill>
              <a:latin typeface="VladaRHSans Med" charset="0"/>
              <a:cs typeface="VladaRHSans Med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DACB5-424F-4FE0-89E0-C2AF47FC65A5}" type="slidenum">
              <a:rPr lang="en-US" altLang="en-US" smtClean="0">
                <a:cs typeface="VladaRHSans Reg" charset="0"/>
              </a:rPr>
              <a:pPr/>
              <a:t>14</a:t>
            </a:fld>
            <a:endParaRPr lang="en-US" altLang="en-US" smtClean="0">
              <a:cs typeface="VladaRHSans Reg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0088" y="806450"/>
            <a:ext cx="6535737" cy="35877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1400" dirty="0">
                <a:solidFill>
                  <a:srgbClr val="FFFFFF"/>
                </a:solidFill>
                <a:latin typeface="VladaRHSans Med"/>
              </a:rPr>
              <a:t>PRILOZI</a:t>
            </a:r>
          </a:p>
        </p:txBody>
      </p:sp>
      <p:sp>
        <p:nvSpPr>
          <p:cNvPr id="58376" name="TextBox 2"/>
          <p:cNvSpPr txBox="1">
            <a:spLocks noChangeArrowheads="1"/>
          </p:cNvSpPr>
          <p:nvPr/>
        </p:nvSpPr>
        <p:spPr bwMode="auto">
          <a:xfrm>
            <a:off x="700088" y="1184275"/>
            <a:ext cx="6535737" cy="2516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lnSpc>
                <a:spcPts val="3400"/>
              </a:lnSpc>
              <a:spcBef>
                <a:spcPts val="575"/>
              </a:spcBef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1pPr>
            <a:lvl2pPr marL="742950" indent="-28575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2pPr>
            <a:lvl3pPr marL="11430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3pPr>
            <a:lvl4pPr marL="16002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4pPr>
            <a:lvl5pPr marL="2057400" indent="-228600" eaLnBrk="0" hangingPunct="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charset="0"/>
                <a:ea typeface="MS PGothic" pitchFamily="34" charset="-128"/>
                <a:cs typeface="VladaRHSans Reg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050" b="1" dirty="0" smtClean="0">
                <a:latin typeface="VladaRHSans Med" charset="0"/>
              </a:rPr>
              <a:t>Prilog 1. </a:t>
            </a:r>
            <a:r>
              <a:rPr lang="hr-HR" altLang="en-US" sz="1050" dirty="0" smtClean="0">
                <a:latin typeface="VladaRHSans Med" charset="0"/>
              </a:rPr>
              <a:t>Opći uvjeti Nacrt ugovora;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050" b="1" dirty="0" smtClean="0">
                <a:latin typeface="VladaRHSans Med" charset="0"/>
              </a:rPr>
              <a:t>Prilog 2. </a:t>
            </a:r>
            <a:r>
              <a:rPr lang="hr-HR" altLang="en-US" sz="1050" dirty="0" smtClean="0">
                <a:latin typeface="VladaRHSans Med" charset="0"/>
              </a:rPr>
              <a:t>Posebni uvjeti Nacrt ugovora;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050" b="1" dirty="0" smtClean="0">
                <a:latin typeface="VladaRHSans Med" charset="0"/>
              </a:rPr>
              <a:t>Prilog 3. </a:t>
            </a:r>
            <a:r>
              <a:rPr lang="hr-HR" altLang="en-US" sz="1050" dirty="0" smtClean="0">
                <a:latin typeface="VladaRHSans Med" charset="0"/>
              </a:rPr>
              <a:t>Postupak dodjele sredstava;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050" b="1" dirty="0" smtClean="0">
                <a:latin typeface="VladaRHSans Med" charset="0"/>
              </a:rPr>
              <a:t>Prilog 4. </a:t>
            </a:r>
            <a:r>
              <a:rPr lang="hr-HR" altLang="en-US" sz="1050" dirty="0" smtClean="0">
                <a:latin typeface="VladaRHSans Med" charset="0"/>
              </a:rPr>
              <a:t>Postupci nabave za osobe koje nisu obveznici Zakona o javnoj nabavi;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050" b="1" dirty="0" smtClean="0">
                <a:latin typeface="VladaRHSans Med" charset="0"/>
              </a:rPr>
              <a:t>Prilog 5. </a:t>
            </a:r>
            <a:r>
              <a:rPr lang="hr-HR" altLang="en-US" sz="1050" dirty="0" smtClean="0">
                <a:latin typeface="VladaRHSans Med" charset="0"/>
              </a:rPr>
              <a:t>Plan nabave;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050" b="1" dirty="0" smtClean="0">
                <a:latin typeface="VladaRHSans Med" charset="0"/>
              </a:rPr>
              <a:t>Prilog 6. </a:t>
            </a:r>
            <a:r>
              <a:rPr lang="hr-HR" altLang="en-US" sz="1050" dirty="0" smtClean="0">
                <a:latin typeface="VladaRHSans Med" charset="0"/>
              </a:rPr>
              <a:t>Zahtjev za predujam;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050" b="1" dirty="0" smtClean="0">
                <a:latin typeface="VladaRHSans Med" charset="0"/>
              </a:rPr>
              <a:t>Prilog 7. </a:t>
            </a:r>
            <a:r>
              <a:rPr lang="hr-HR" altLang="en-US" sz="1050" dirty="0" smtClean="0">
                <a:latin typeface="VladaRHSans Med" charset="0"/>
              </a:rPr>
              <a:t>Završno Izvješće;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050" b="1" dirty="0" smtClean="0">
                <a:latin typeface="VladaRHSans Med" charset="0"/>
              </a:rPr>
              <a:t>Prilog 8. </a:t>
            </a:r>
            <a:r>
              <a:rPr lang="hr-HR" altLang="en-US" sz="1050" dirty="0" smtClean="0">
                <a:latin typeface="VladaRHSans Med" charset="0"/>
              </a:rPr>
              <a:t>Izvješće nakon provedbe projekta;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050" b="1" dirty="0" smtClean="0">
                <a:latin typeface="VladaRHSans Med" charset="0"/>
              </a:rPr>
              <a:t>Prilog 9. </a:t>
            </a:r>
            <a:r>
              <a:rPr lang="hr-HR" altLang="en-US" sz="1050" dirty="0" smtClean="0">
                <a:latin typeface="VladaRHSans Med" charset="0"/>
              </a:rPr>
              <a:t>Zahtjev za nadoknadom sredstava;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050" b="1" dirty="0" smtClean="0">
                <a:latin typeface="VladaRHSans Med" charset="0"/>
              </a:rPr>
              <a:t>Prilog 10. </a:t>
            </a:r>
            <a:r>
              <a:rPr lang="hr-HR" altLang="en-US" sz="1050" dirty="0" smtClean="0">
                <a:latin typeface="VladaRHSans Med" charset="0"/>
              </a:rPr>
              <a:t>Minimalni sadržaj garancije za predujam;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050" b="1" dirty="0" smtClean="0">
                <a:latin typeface="VladaRHSans Med" charset="0"/>
              </a:rPr>
              <a:t>Prilog 11. </a:t>
            </a:r>
            <a:r>
              <a:rPr lang="hr-HR" altLang="en-US" sz="1050" dirty="0" smtClean="0">
                <a:latin typeface="VladaRHSans Med" charset="0"/>
              </a:rPr>
              <a:t>Lista odabranih prijavitelja;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050" b="1" dirty="0" smtClean="0">
                <a:latin typeface="VladaRHSans Med" charset="0"/>
              </a:rPr>
              <a:t>Prilog 11.a </a:t>
            </a:r>
            <a:r>
              <a:rPr lang="hr-HR" altLang="en-US" sz="1050" dirty="0" smtClean="0">
                <a:latin typeface="VladaRHSans Med" charset="0"/>
              </a:rPr>
              <a:t>Lista prijavitelja i partnera;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050" b="1" dirty="0" smtClean="0">
                <a:latin typeface="VladaRHSans Med" charset="0"/>
              </a:rPr>
              <a:t>Prilog 12. </a:t>
            </a:r>
            <a:r>
              <a:rPr lang="hr-HR" altLang="en-US" sz="1050" dirty="0" smtClean="0">
                <a:latin typeface="VladaRHSans Med" charset="0"/>
              </a:rPr>
              <a:t>Izjava prijavitelja o odricanju od prava na prigovor (ako je primjenjivo);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050" b="1" dirty="0" smtClean="0">
                <a:latin typeface="VladaRHSans Med" charset="0"/>
              </a:rPr>
              <a:t>Prilog 13. </a:t>
            </a:r>
            <a:r>
              <a:rPr lang="hr-HR" altLang="en-US" sz="1050" dirty="0" smtClean="0">
                <a:latin typeface="VladaRHSans Med" charset="0"/>
              </a:rPr>
              <a:t>Sažetak Poziva CEKOM;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050" b="1" dirty="0" smtClean="0">
                <a:latin typeface="VladaRHSans Med" charset="0"/>
              </a:rPr>
              <a:t>Prilog 14. </a:t>
            </a:r>
            <a:r>
              <a:rPr lang="hr-HR" altLang="en-US" sz="1050" dirty="0" smtClean="0">
                <a:latin typeface="VladaRHSans Med" charset="0"/>
              </a:rPr>
              <a:t>Izjava glavnog projektanta</a:t>
            </a:r>
          </a:p>
        </p:txBody>
      </p:sp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14350" y="261938"/>
            <a:ext cx="6705600" cy="396875"/>
          </a:xfrm>
        </p:spPr>
        <p:txBody>
          <a:bodyPr/>
          <a:lstStyle/>
          <a:p>
            <a:r>
              <a:rPr lang="hr-H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PRIJAVNI OBRAZAC A. DIO</a:t>
            </a:r>
            <a:endParaRPr lang="en-US" altLang="en-US" sz="1800" b="1" smtClean="0">
              <a:solidFill>
                <a:schemeClr val="bg1"/>
              </a:solidFill>
              <a:latin typeface="VladaRHSans Med" charset="0"/>
              <a:cs typeface="VladaRHSans Med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E0BD0B-0D78-4AFD-8788-9D8D8B360F98}" type="slidenum">
              <a:rPr lang="en-US" altLang="en-US" smtClean="0">
                <a:cs typeface="VladaRHSans Reg" charset="0"/>
              </a:rPr>
              <a:pPr/>
              <a:t>15</a:t>
            </a:fld>
            <a:endParaRPr lang="en-US" altLang="en-US" smtClean="0">
              <a:cs typeface="VladaRHSans Reg" charset="0"/>
            </a:endParaRP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684213" y="869950"/>
            <a:ext cx="663098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altLang="en-US" sz="1400">
                <a:latin typeface="VladaRHSans Reg" charset="0"/>
                <a:cs typeface="VladaRHSans Reg" charset="0"/>
              </a:rPr>
              <a:t>Dostupan na poveznici:</a:t>
            </a:r>
          </a:p>
          <a:p>
            <a:pPr algn="just"/>
            <a:endParaRPr lang="pl-PL" altLang="en-US" sz="1400">
              <a:latin typeface="VladaRHSans Reg" charset="0"/>
              <a:cs typeface="VladaRHSans Reg" charset="0"/>
            </a:endParaRPr>
          </a:p>
          <a:p>
            <a:pPr algn="just"/>
            <a:r>
              <a:rPr lang="pl-PL" altLang="en-US" sz="1400">
                <a:latin typeface="VladaRHSans Reg" charset="0"/>
                <a:cs typeface="VladaRHSans Reg" charset="0"/>
              </a:rPr>
              <a:t> </a:t>
            </a:r>
            <a:r>
              <a:rPr lang="hr-HR" altLang="en-US" sz="1400" u="sng">
                <a:latin typeface="VladaRHSans Reg" charset="0"/>
                <a:cs typeface="VladaRHSans Reg" charset="0"/>
                <a:hlinkClick r:id="rId3"/>
              </a:rPr>
              <a:t>https://esif-wf.mrrfeu.hr</a:t>
            </a:r>
            <a:endParaRPr lang="pl-PL" altLang="en-US" sz="1400">
              <a:latin typeface="VladaRHSans Reg" charset="0"/>
              <a:cs typeface="VladaRHSans Reg" charset="0"/>
            </a:endParaRPr>
          </a:p>
          <a:p>
            <a:pPr algn="just"/>
            <a:endParaRPr lang="pl-PL" altLang="en-US" sz="1400">
              <a:latin typeface="VladaRHSans Reg" charset="0"/>
              <a:cs typeface="VladaRHSans Reg" charset="0"/>
            </a:endParaRPr>
          </a:p>
          <a:p>
            <a:pPr algn="just"/>
            <a:r>
              <a:rPr lang="hr-HR" altLang="en-US" sz="1400">
                <a:latin typeface="VladaRHSans Reg" charset="0"/>
                <a:cs typeface="VladaRHSans Reg" charset="0"/>
              </a:rPr>
              <a:t>Prijava mora biti na hrvatskom jeziku i latiničnom pismu te elektronički ispunjena u Prijavnom obrascu  A. dio.</a:t>
            </a:r>
          </a:p>
          <a:p>
            <a:pPr algn="just"/>
            <a:endParaRPr lang="en-US" altLang="en-US" sz="1400">
              <a:latin typeface="VladaRHSans Reg" charset="0"/>
              <a:cs typeface="VladaRHSans Reg" charset="0"/>
            </a:endParaRPr>
          </a:p>
          <a:p>
            <a:pPr algn="just"/>
            <a:r>
              <a:rPr lang="hr-HR" altLang="en-US" sz="1400">
                <a:latin typeface="VladaRHSans Reg" charset="0"/>
                <a:cs typeface="VladaRHSans Reg" charset="0"/>
              </a:rPr>
              <a:t>Korisnički priručnik za Prijavni obrazac A. dio može se preuzeti na sljedećim poveznicama:</a:t>
            </a:r>
          </a:p>
          <a:p>
            <a:pPr algn="just"/>
            <a:endParaRPr lang="hr-HR" altLang="en-US" sz="1400">
              <a:latin typeface="VladaRHSans Reg" charset="0"/>
              <a:cs typeface="VladaRHSans Reg" charset="0"/>
              <a:hlinkClick r:id="rId4"/>
            </a:endParaRPr>
          </a:p>
          <a:p>
            <a:pPr algn="just"/>
            <a:r>
              <a:rPr lang="en-US" altLang="en-US" sz="1400">
                <a:latin typeface="VladaRHSans Reg" charset="0"/>
                <a:cs typeface="VladaRHSans Reg" charset="0"/>
                <a:hlinkClick r:id="rId4"/>
              </a:rPr>
              <a:t>http://www.strukturnifondovi.hr</a:t>
            </a:r>
            <a:r>
              <a:rPr lang="hr-HR" altLang="en-US" sz="1400">
                <a:latin typeface="VladaRHSans Reg" charset="0"/>
                <a:cs typeface="VladaRHSans Reg" charset="0"/>
              </a:rPr>
              <a:t>  </a:t>
            </a:r>
            <a:r>
              <a:rPr lang="en-US" altLang="en-US" sz="1400">
                <a:latin typeface="VladaRHSans Reg" charset="0"/>
                <a:cs typeface="VladaRHSans Reg" charset="0"/>
              </a:rPr>
              <a:t>i</a:t>
            </a:r>
            <a:r>
              <a:rPr lang="hr-HR" altLang="en-US" sz="1400">
                <a:latin typeface="VladaRHSans Reg" charset="0"/>
                <a:cs typeface="VladaRHSans Reg" charset="0"/>
              </a:rPr>
              <a:t>  </a:t>
            </a:r>
            <a:r>
              <a:rPr lang="en-US" altLang="en-US" sz="1400">
                <a:latin typeface="VladaRHSans Reg" charset="0"/>
                <a:cs typeface="VladaRHSans Reg" charset="0"/>
                <a:hlinkClick r:id="rId5"/>
              </a:rPr>
              <a:t>http://www.esf.hr/</a:t>
            </a:r>
            <a:r>
              <a:rPr lang="hr-HR" altLang="en-US" sz="1400">
                <a:latin typeface="VladaRHSans Reg" charset="0"/>
                <a:cs typeface="VladaRHSans Reg" charset="0"/>
              </a:rPr>
              <a:t>  </a:t>
            </a:r>
          </a:p>
          <a:p>
            <a:pPr algn="just"/>
            <a:endParaRPr lang="hr-HR" altLang="en-US" sz="1400">
              <a:latin typeface="VladaRHSans Med" charset="0"/>
              <a:cs typeface="VladaRHSans Reg" charset="0"/>
            </a:endParaRPr>
          </a:p>
        </p:txBody>
      </p:sp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59638" y="2301875"/>
            <a:ext cx="16002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14350" y="206375"/>
            <a:ext cx="6705600" cy="396875"/>
          </a:xfrm>
        </p:spPr>
        <p:txBody>
          <a:bodyPr/>
          <a:lstStyle/>
          <a:p>
            <a:r>
              <a:rPr lang="hr-H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PRIJAVNI OBRAZAC A. DIO</a:t>
            </a:r>
            <a:endParaRPr lang="en-US" altLang="en-US" sz="1800" b="1" smtClean="0">
              <a:solidFill>
                <a:schemeClr val="bg1"/>
              </a:solidFill>
              <a:latin typeface="VladaRHSans Med" charset="0"/>
              <a:cs typeface="VladaRHSans Med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A031AD-680E-46FA-B824-DCD1F32F705A}" type="slidenum">
              <a:rPr lang="en-US" altLang="en-US" smtClean="0">
                <a:cs typeface="VladaRHSans Reg" charset="0"/>
              </a:rPr>
              <a:pPr/>
              <a:t>16</a:t>
            </a:fld>
            <a:endParaRPr lang="en-US" altLang="en-US" smtClean="0">
              <a:cs typeface="VladaRHSans Reg" charset="0"/>
            </a:endParaRPr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700088" y="1184275"/>
            <a:ext cx="659765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r-HR" altLang="en-US" sz="1400">
                <a:latin typeface="VladaRHSans Reg" charset="0"/>
                <a:cs typeface="VladaRHSans Reg" charset="0"/>
              </a:rPr>
              <a:t>Format u kojem se dostavlja: </a:t>
            </a:r>
            <a:r>
              <a:rPr lang="hr-HR" altLang="en-US" sz="1400" b="1">
                <a:latin typeface="VladaRHSans Reg" charset="0"/>
                <a:cs typeface="VladaRHSans Reg" charset="0"/>
              </a:rPr>
              <a:t>papirnata </a:t>
            </a:r>
            <a:r>
              <a:rPr lang="hr-HR" altLang="en-US" sz="1400">
                <a:latin typeface="VladaRHSans Reg" charset="0"/>
                <a:cs typeface="VladaRHSans Reg" charset="0"/>
              </a:rPr>
              <a:t>i </a:t>
            </a:r>
            <a:r>
              <a:rPr lang="hr-HR" altLang="en-US" sz="1400" b="1">
                <a:latin typeface="VladaRHSans Reg" charset="0"/>
                <a:cs typeface="VladaRHSans Reg" charset="0"/>
              </a:rPr>
              <a:t>elektronička </a:t>
            </a:r>
            <a:r>
              <a:rPr lang="hr-HR" altLang="en-US" sz="1400">
                <a:latin typeface="VladaRHSans Reg" charset="0"/>
                <a:cs typeface="VladaRHSans Reg" charset="0"/>
              </a:rPr>
              <a:t>verzija u izvornom PDF formatu izvezenom iz ESIF MIS sustava.</a:t>
            </a:r>
          </a:p>
          <a:p>
            <a:pPr algn="just"/>
            <a:r>
              <a:rPr lang="hr-HR" altLang="en-US" sz="1400">
                <a:latin typeface="VladaRHSans Reg" charset="0"/>
                <a:cs typeface="VladaRHSans Reg" charset="0"/>
              </a:rPr>
              <a:t> </a:t>
            </a:r>
          </a:p>
          <a:p>
            <a:pPr algn="just"/>
            <a:r>
              <a:rPr lang="hr-HR" altLang="en-US" sz="1400">
                <a:latin typeface="VladaRHSans Reg" charset="0"/>
                <a:cs typeface="VladaRHSans Reg" charset="0"/>
              </a:rPr>
              <a:t>Mora biti spremljen za službeno podnošenje sa zabilježenim datumom i vremenom kad je izvezen iz ESIF MIS sustava te ne smije biti spremljen kao skica. </a:t>
            </a:r>
          </a:p>
          <a:p>
            <a:pPr algn="just"/>
            <a:endParaRPr lang="hr-HR" altLang="en-US" sz="1400">
              <a:latin typeface="VladaRHSans Reg" charset="0"/>
              <a:cs typeface="VladaRHSans Reg" charset="0"/>
            </a:endParaRPr>
          </a:p>
          <a:p>
            <a:pPr algn="just"/>
            <a:r>
              <a:rPr lang="hr-HR" altLang="en-US" sz="1400">
                <a:latin typeface="VladaRHSans Reg" charset="0"/>
                <a:cs typeface="VladaRHSans Reg" charset="0"/>
              </a:rPr>
              <a:t>Elektronička verzija treba biti dostavljena na CD/R-u ili drugom eletroničkom mediju.</a:t>
            </a:r>
          </a:p>
          <a:p>
            <a:pPr algn="just"/>
            <a:endParaRPr lang="hr-HR" altLang="en-US" sz="1400">
              <a:latin typeface="VladaRHSans Reg" charset="0"/>
              <a:cs typeface="VladaRHSans Reg" charset="0"/>
            </a:endParaRPr>
          </a:p>
          <a:p>
            <a:pPr algn="just"/>
            <a:r>
              <a:rPr lang="hr-HR" altLang="en-US" sz="1400">
                <a:latin typeface="VladaRHSans Reg" charset="0"/>
                <a:cs typeface="VladaRHSans Reg" charset="0"/>
              </a:rPr>
              <a:t>Napomena: Papirnata/tiskana verzija Prijavnog obrasca A. dio izvezenog u PDF-u mora biti istovjetna elektroničkoj verziji (datum i vrijeme obje verzije su identični).</a:t>
            </a:r>
            <a:endParaRPr lang="hr-HR" altLang="en-US" sz="1400">
              <a:latin typeface="VladaRHSans Med" charset="0"/>
              <a:cs typeface="VladaRHSans Reg" charset="0"/>
            </a:endParaRPr>
          </a:p>
        </p:txBody>
      </p:sp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85F774-EA0C-4E51-B218-DB07214FD25C}" type="slidenum">
              <a:rPr lang="en-US" altLang="en-US" smtClean="0">
                <a:cs typeface="VladaRHSans Reg" charset="0"/>
              </a:rPr>
              <a:pPr/>
              <a:t>17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2355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6950" y="531813"/>
            <a:ext cx="6508750" cy="3695700"/>
          </a:xfrm>
        </p:spPr>
      </p:pic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860425" y="3643313"/>
            <a:ext cx="6796088" cy="40957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362659-C405-426A-80C6-C5FEE55A195D}" type="slidenum">
              <a:rPr lang="en-US" altLang="en-US" smtClean="0">
                <a:cs typeface="VladaRHSans Reg" charset="0"/>
              </a:rPr>
              <a:pPr/>
              <a:t>18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504825"/>
            <a:ext cx="6632575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6632575" y="504825"/>
            <a:ext cx="928688" cy="314325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590550" y="1190625"/>
            <a:ext cx="2379663" cy="431800"/>
          </a:xfrm>
          <a:prstGeom prst="homePlat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1400" dirty="0">
                <a:solidFill>
                  <a:srgbClr val="FFFFFF"/>
                </a:solidFill>
                <a:latin typeface="VladaRHSans Med"/>
              </a:rPr>
              <a:t>TIP NATJEČAJA</a:t>
            </a:r>
          </a:p>
        </p:txBody>
      </p:sp>
      <p:sp>
        <p:nvSpPr>
          <p:cNvPr id="9" name="Pentagon 8"/>
          <p:cNvSpPr/>
          <p:nvPr/>
        </p:nvSpPr>
        <p:spPr>
          <a:xfrm>
            <a:off x="590550" y="2217738"/>
            <a:ext cx="2379663" cy="474662"/>
          </a:xfrm>
          <a:prstGeom prst="homePlat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1400" dirty="0">
                <a:solidFill>
                  <a:srgbClr val="FFFFFF"/>
                </a:solidFill>
                <a:latin typeface="VladaRHSans Med"/>
              </a:rPr>
              <a:t>UKUPAN IZNOS SREDSTAVA</a:t>
            </a:r>
          </a:p>
        </p:txBody>
      </p:sp>
      <p:sp>
        <p:nvSpPr>
          <p:cNvPr id="10" name="Pentagon 9"/>
          <p:cNvSpPr/>
          <p:nvPr/>
        </p:nvSpPr>
        <p:spPr>
          <a:xfrm>
            <a:off x="590550" y="3171825"/>
            <a:ext cx="2379663" cy="496888"/>
          </a:xfrm>
          <a:prstGeom prst="homePlat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1400" dirty="0">
                <a:solidFill>
                  <a:srgbClr val="FFFFFF"/>
                </a:solidFill>
                <a:latin typeface="VladaRHSans Med"/>
              </a:rPr>
              <a:t>ROK ZA PODNOŠENJE PRIJAVA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09938" y="1114425"/>
            <a:ext cx="2941637" cy="68103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1200" dirty="0">
                <a:solidFill>
                  <a:srgbClr val="000000"/>
                </a:solidFill>
                <a:latin typeface="VladaRHSans Med"/>
              </a:rPr>
              <a:t>Ograničeni postupak za </a:t>
            </a:r>
            <a:r>
              <a:rPr lang="hr-HR" sz="1200" b="1" dirty="0">
                <a:solidFill>
                  <a:srgbClr val="000000"/>
                </a:solidFill>
                <a:latin typeface="VladaRHSans Med"/>
              </a:rPr>
              <a:t>unaprijed odabrane Prijavitelje </a:t>
            </a:r>
            <a:r>
              <a:rPr lang="hr-HR" sz="1200" dirty="0">
                <a:solidFill>
                  <a:srgbClr val="000000"/>
                </a:solidFill>
                <a:latin typeface="VladaRHSans Med"/>
              </a:rPr>
              <a:t>u modalitetu trajnog poziva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09938" y="2243138"/>
            <a:ext cx="3984625" cy="4222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1200" b="1" dirty="0">
                <a:solidFill>
                  <a:srgbClr val="000000"/>
                </a:solidFill>
                <a:latin typeface="VladaRHSans Med"/>
              </a:rPr>
              <a:t>785.977.500,00 HRK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98825" y="3159125"/>
            <a:ext cx="3984625" cy="5873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altLang="en-US" sz="1200" dirty="0">
                <a:solidFill>
                  <a:schemeClr val="tx1"/>
                </a:solidFill>
                <a:latin typeface="VladaRHSans Med" charset="0"/>
              </a:rPr>
              <a:t>Od 15. svibnja 2017.</a:t>
            </a:r>
          </a:p>
          <a:p>
            <a:pPr algn="ctr"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latin typeface="VladaRHSans Med" charset="0"/>
              </a:rPr>
              <a:t>d</a:t>
            </a:r>
            <a:r>
              <a:rPr lang="hr-HR" altLang="en-US" sz="1200" dirty="0">
                <a:solidFill>
                  <a:schemeClr val="tx1"/>
                </a:solidFill>
                <a:latin typeface="VladaRHSans Med" charset="0"/>
              </a:rPr>
              <a:t>o iskorištenja raspoloživih sredstava, </a:t>
            </a:r>
          </a:p>
          <a:p>
            <a:pPr algn="ctr" eaLnBrk="1" hangingPunct="1">
              <a:defRPr/>
            </a:pPr>
            <a:r>
              <a:rPr lang="hr-HR" altLang="en-US" sz="1200" dirty="0">
                <a:solidFill>
                  <a:schemeClr val="tx1"/>
                </a:solidFill>
                <a:latin typeface="VladaRHSans Med" charset="0"/>
              </a:rPr>
              <a:t>najkasnije do 31. prosinca 2017.</a:t>
            </a:r>
            <a:endParaRPr lang="hr-HR" sz="1200" dirty="0">
              <a:solidFill>
                <a:schemeClr val="tx1"/>
              </a:solidFill>
              <a:latin typeface="VladaRHSans Med"/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514350" y="269875"/>
            <a:ext cx="6681788" cy="379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91440" tIns="45720" rIns="91440" bIns="45720" spcCol="0" rtlCol="0" fromWordArt="0" anchor="ctr" forceAA="0">
            <a:noAutofit/>
          </a:bodyPr>
          <a:lstStyle/>
          <a:p>
            <a:pPr>
              <a:defRPr/>
            </a:pPr>
            <a:r>
              <a:rPr lang="hr-HR" sz="1800" b="1" dirty="0" smtClean="0">
                <a:solidFill>
                  <a:srgbClr val="FFFFFF"/>
                </a:solidFill>
                <a:latin typeface="VladaRHSans Med"/>
              </a:rPr>
              <a:t>Osnovne informacije</a:t>
            </a:r>
            <a:endParaRPr lang="hr-HR" sz="1800" b="1" dirty="0">
              <a:solidFill>
                <a:srgbClr val="FFFFFF"/>
              </a:solidFill>
              <a:latin typeface="VladaRHSans Med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11900" y="1114425"/>
            <a:ext cx="982663" cy="6746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8207" name="TextBox 26"/>
          <p:cNvSpPr txBox="1">
            <a:spLocks noChangeArrowheads="1"/>
          </p:cNvSpPr>
          <p:nvPr/>
        </p:nvSpPr>
        <p:spPr bwMode="auto">
          <a:xfrm>
            <a:off x="6300788" y="1200150"/>
            <a:ext cx="982662" cy="600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hr-HR" altLang="sr-Latn-R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ladaRHSans Med" charset="0"/>
              </a:rPr>
              <a:t>Lista odabranih Prijavitelja</a:t>
            </a:r>
          </a:p>
        </p:txBody>
      </p:sp>
      <p:pic>
        <p:nvPicPr>
          <p:cNvPr id="717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70EF9A-484E-4F03-BF0A-36494CE0A8A5}" type="slidenum">
              <a:rPr lang="en-US" altLang="en-US" smtClean="0">
                <a:cs typeface="VladaRHSans Reg" charset="0"/>
              </a:rPr>
              <a:pPr/>
              <a:t>1</a:t>
            </a:fld>
            <a:endParaRPr lang="en-US" altLang="en-US" smtClean="0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14350" y="327025"/>
            <a:ext cx="6691313" cy="587375"/>
          </a:xfrm>
        </p:spPr>
        <p:txBody>
          <a:bodyPr/>
          <a:lstStyle/>
          <a:p>
            <a:r>
              <a:rPr lang="hr-H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Prijavni obrazac A - Spremanje prijavnog obrasca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14350" y="1112838"/>
            <a:ext cx="6691313" cy="2838450"/>
          </a:xfrm>
        </p:spPr>
        <p:txBody>
          <a:bodyPr/>
          <a:lstStyle/>
          <a:p>
            <a:pPr marL="285750" indent="-285750"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anose="05000000000000000000" pitchFamily="2" charset="2"/>
              <a:buChar char="Ø"/>
              <a:defRPr/>
            </a:pPr>
            <a:r>
              <a:rPr lang="vi-VN" altLang="sr-Latn-RS" sz="1400" dirty="0" smtClean="0">
                <a:latin typeface="VladaRHSans Reg" charset="0"/>
                <a:cs typeface="VladaRHSans Reg" charset="0"/>
              </a:rPr>
              <a:t>Nije potrebno spremati podatke nakon prelaska na novu stranicu.Spremanje se vrši odabirom gumba „SPREMI KAO NACRT“.</a:t>
            </a:r>
            <a:endParaRPr lang="hr-HR" altLang="sr-Latn-RS" sz="1400" dirty="0" smtClean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defRPr/>
            </a:pPr>
            <a:endParaRPr lang="vi-VN" altLang="sr-Latn-RS" sz="1400" dirty="0" smtClean="0">
              <a:latin typeface="VladaRHSans Reg" charset="0"/>
              <a:cs typeface="VladaRHSans Reg" charset="0"/>
            </a:endParaRP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anose="05000000000000000000" pitchFamily="2" charset="2"/>
              <a:buChar char="Ø"/>
              <a:defRPr/>
            </a:pPr>
            <a:r>
              <a:rPr lang="vi-VN" altLang="sr-Latn-RS" sz="1400" dirty="0" smtClean="0">
                <a:latin typeface="VladaRHSans Reg" charset="0"/>
                <a:cs typeface="VladaRHSans Reg" charset="0"/>
              </a:rPr>
              <a:t>Nakon spremanja nacrta, Vaše podatke možete ponovo uređivati.</a:t>
            </a:r>
            <a:endParaRPr lang="hr-HR" altLang="sr-Latn-RS" sz="1400" dirty="0" smtClean="0">
              <a:latin typeface="VladaRHSans Reg" charset="0"/>
              <a:cs typeface="VladaRHSans Reg" charset="0"/>
            </a:endParaRP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anose="05000000000000000000" pitchFamily="2" charset="2"/>
              <a:buChar char="Ø"/>
              <a:defRPr/>
            </a:pPr>
            <a:endParaRPr lang="hr-HR" altLang="sr-Latn-RS" sz="1400" dirty="0" smtClean="0">
              <a:latin typeface="VladaRHSans Reg" charset="0"/>
              <a:cs typeface="VladaRHSans Reg" charset="0"/>
            </a:endParaRP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anose="05000000000000000000" pitchFamily="2" charset="2"/>
              <a:buChar char="Ø"/>
              <a:defRPr/>
            </a:pPr>
            <a:r>
              <a:rPr lang="vi-VN" altLang="sr-Latn-RS" sz="1400" dirty="0" smtClean="0">
                <a:latin typeface="VladaRHSans Reg" charset="0"/>
                <a:cs typeface="VladaRHSans Reg" charset="0"/>
              </a:rPr>
              <a:t>Spremanje nacrta prijavnog obrasca možete izvršiti u bilo kojem trenutku.</a:t>
            </a:r>
            <a:r>
              <a:rPr lang="hr-HR" altLang="sr-Latn-RS" sz="1400" dirty="0" smtClean="0">
                <a:latin typeface="VladaRHSans Reg" charset="0"/>
                <a:cs typeface="VladaRHSans Reg" charset="0"/>
              </a:rPr>
              <a:t> </a:t>
            </a: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anose="05000000000000000000" pitchFamily="2" charset="2"/>
              <a:buChar char="Ø"/>
              <a:defRPr/>
            </a:pPr>
            <a:endParaRPr lang="hr-HR" altLang="sr-Latn-RS" sz="1400" dirty="0">
              <a:latin typeface="VladaRHSans Reg" charset="0"/>
              <a:cs typeface="VladaRHSans Reg" charset="0"/>
            </a:endParaRPr>
          </a:p>
          <a:p>
            <a:pPr marL="285750" indent="-285750"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anose="05000000000000000000" pitchFamily="2" charset="2"/>
              <a:buChar char="Ø"/>
              <a:defRPr/>
            </a:pPr>
            <a:r>
              <a:rPr lang="vi-VN" altLang="sr-Latn-RS" sz="1400" dirty="0" smtClean="0">
                <a:latin typeface="VladaRHSans Reg" charset="0"/>
                <a:cs typeface="VladaRHSans Reg" charset="0"/>
              </a:rPr>
              <a:t>Za spremanje obrasca koji ćete službeno podnijeti, podaci moraju biti formalno ispravni.</a:t>
            </a:r>
            <a:endParaRPr lang="hr-HR" altLang="sr-Latn-RS" sz="1400" dirty="0" smtClean="0">
              <a:latin typeface="VladaRHSans Reg" charset="0"/>
              <a:cs typeface="VladaRHSans Reg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0E3AC8-7C42-4706-9B61-CA0A44B77B47}" type="slidenum">
              <a:rPr lang="en-US" altLang="en-US" smtClean="0">
                <a:cs typeface="VladaRHSans Reg" charset="0"/>
              </a:rPr>
              <a:pPr/>
              <a:t>19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14350" y="206375"/>
            <a:ext cx="6664325" cy="557213"/>
          </a:xfrm>
        </p:spPr>
        <p:txBody>
          <a:bodyPr/>
          <a:lstStyle/>
          <a:p>
            <a:r>
              <a:rPr lang="pl-PL" altLang="en-US" sz="20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Prijavni obrazac A. dio – stranica 1.</a:t>
            </a:r>
            <a:endParaRPr lang="hr-HR" altLang="en-US" sz="2000" b="1" smtClean="0">
              <a:solidFill>
                <a:schemeClr val="bg1"/>
              </a:solidFill>
              <a:latin typeface="VladaRHSans Med" charset="0"/>
              <a:cs typeface="VladaRHSans Med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65150" y="1208088"/>
            <a:ext cx="6707188" cy="2838450"/>
          </a:xfrm>
        </p:spPr>
        <p:txBody>
          <a:bodyPr/>
          <a:lstStyle/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r>
              <a:rPr lang="hr-HR" altLang="en-US" sz="1400" smtClean="0">
                <a:latin typeface="VladaRHSans Reg" charset="0"/>
                <a:cs typeface="VladaRHSans Reg" charset="0"/>
              </a:rPr>
              <a:t>Opći podaci o projektu.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endParaRPr lang="hr-HR" altLang="en-US" sz="1400" smtClean="0">
              <a:latin typeface="VladaRHSans Reg" charset="0"/>
              <a:cs typeface="VladaRHSans Reg" charset="0"/>
            </a:endParaRP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r>
              <a:rPr lang="hr-HR" altLang="en-US" sz="1400" smtClean="0">
                <a:latin typeface="VladaRHSans Reg" charset="0"/>
                <a:cs typeface="VladaRHSans Reg" charset="0"/>
              </a:rPr>
              <a:t>Osnovne informacije o identifikaciji projekta.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endParaRPr lang="hr-HR" altLang="en-US" sz="1400" smtClean="0">
              <a:latin typeface="VladaRHSans Reg" charset="0"/>
              <a:cs typeface="VladaRHSans Reg" charset="0"/>
            </a:endParaRP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r>
              <a:rPr lang="hr-HR" altLang="en-US" sz="1400" smtClean="0">
                <a:latin typeface="VladaRHSans Reg" charset="0"/>
                <a:cs typeface="VladaRHSans Reg" charset="0"/>
              </a:rPr>
              <a:t>Opći podaci o prijavitelju.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endParaRPr lang="hr-HR" altLang="en-US" sz="1400" smtClean="0">
              <a:latin typeface="VladaRHSans Reg" charset="0"/>
              <a:cs typeface="VladaRHSans Reg" charset="0"/>
            </a:endParaRP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r>
              <a:rPr lang="hr-HR" altLang="en-US" sz="1400" smtClean="0">
                <a:latin typeface="VladaRHSans Reg" charset="0"/>
                <a:cs typeface="VladaRHSans Reg" charset="0"/>
              </a:rPr>
              <a:t>Potrebno je identificirati isključivo jednog poduzetnika/organizaciju/pravnog subjekta koji će biti zaduženi za upravljanje projektom.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endParaRPr lang="hr-HR" altLang="en-US" sz="1400" smtClean="0">
              <a:latin typeface="VladaRHSans Reg" charset="0"/>
              <a:cs typeface="VladaRHSans Reg" charset="0"/>
            </a:endParaRP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r>
              <a:rPr lang="hr-HR" altLang="en-US" sz="1400" smtClean="0">
                <a:latin typeface="VladaRHSans Reg" charset="0"/>
                <a:cs typeface="VladaRHSans Reg" charset="0"/>
              </a:rPr>
              <a:t>Prijavitelj mora biti pravna osoba koja ispunjava uvjete prihvatljivosti navedene u Uputama za prijavitelje.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D32CF8-AEB9-4DEB-84BB-FCDB4F6BB4B4}" type="slidenum">
              <a:rPr lang="en-US" altLang="en-US" smtClean="0">
                <a:cs typeface="VladaRHSans Reg" charset="0"/>
              </a:rPr>
              <a:pPr/>
              <a:t>20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2662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9B7972-C683-446B-BB63-068881A8C878}" type="slidenum">
              <a:rPr lang="en-US" altLang="en-US" smtClean="0">
                <a:cs typeface="VladaRHSans Reg" charset="0"/>
              </a:rPr>
              <a:pPr/>
              <a:t>21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27651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1350" y="573088"/>
            <a:ext cx="6946900" cy="3862387"/>
          </a:xfrm>
        </p:spPr>
      </p:pic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14350" y="206375"/>
            <a:ext cx="6759575" cy="857250"/>
          </a:xfrm>
        </p:spPr>
        <p:txBody>
          <a:bodyPr/>
          <a:lstStyle/>
          <a:p>
            <a:r>
              <a:rPr lang="pl-PL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Prijavni obrazac A. dio – stranica 1.</a:t>
            </a:r>
            <a:endParaRPr lang="hr-HR" altLang="en-US" sz="1800" b="1" smtClean="0">
              <a:solidFill>
                <a:schemeClr val="bg1"/>
              </a:solidFill>
              <a:latin typeface="VladaRHSans Med" charset="0"/>
              <a:cs typeface="VladaRHSans Me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112838"/>
            <a:ext cx="6759575" cy="283845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sz="1400" b="1" dirty="0"/>
              <a:t>Odgovorna osoba: </a:t>
            </a:r>
            <a:endParaRPr lang="hr-HR" sz="1400" b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hr-HR" sz="14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§"/>
              <a:defRPr/>
            </a:pPr>
            <a:r>
              <a:rPr lang="pl-PL" sz="1400" dirty="0" smtClean="0"/>
              <a:t>ključna </a:t>
            </a:r>
            <a:r>
              <a:rPr lang="pl-PL" sz="1400" dirty="0"/>
              <a:t>osoba za provedbu projekta, </a:t>
            </a:r>
            <a:r>
              <a:rPr lang="hr-HR" sz="1400" dirty="0" smtClean="0"/>
              <a:t>ima </a:t>
            </a:r>
            <a:r>
              <a:rPr lang="hr-HR" sz="1400" dirty="0"/>
              <a:t>ovlasti da donosi odluke tijekom provedbe, ovlaštena za potpisivanje sve dokumentacije vezane uz projekt u ime prijavitelja.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endParaRPr lang="hr-HR" sz="1400" dirty="0"/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pl-PL" sz="1400" dirty="0"/>
              <a:t>Samo jedna osoba može biti identificirana kao odgovorna osoba za projekt.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endParaRPr lang="hr-HR" sz="1400" b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400" b="1" dirty="0" smtClean="0"/>
              <a:t>Kontakt </a:t>
            </a:r>
            <a:r>
              <a:rPr lang="hr-HR" sz="1400" b="1" dirty="0"/>
              <a:t>osoba</a:t>
            </a:r>
            <a:r>
              <a:rPr lang="hr-HR" sz="1400" b="1" dirty="0" smtClean="0"/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endParaRPr lang="hr-HR" sz="14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§"/>
              <a:defRPr/>
            </a:pPr>
            <a:r>
              <a:rPr lang="pl-PL" sz="1400" dirty="0" smtClean="0"/>
              <a:t>osoba </a:t>
            </a:r>
            <a:r>
              <a:rPr lang="pl-PL" sz="1400" dirty="0"/>
              <a:t>odgovorna za pripremu projektne </a:t>
            </a:r>
            <a:r>
              <a:rPr lang="pl-PL" sz="1400" dirty="0" smtClean="0"/>
              <a:t>prijave; može </a:t>
            </a:r>
            <a:r>
              <a:rPr lang="pl-PL" sz="1400" dirty="0"/>
              <a:t>pružiti relevantne informacije, lako dostupna za </a:t>
            </a:r>
            <a:r>
              <a:rPr lang="pl-PL" sz="1400" dirty="0" smtClean="0"/>
              <a:t>komunikaciju.</a:t>
            </a:r>
            <a:endParaRPr lang="hr-HR" sz="1400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5970DF-6356-41F0-9AD7-EFCA36C0686B}" type="slidenum">
              <a:rPr lang="en-US" altLang="en-US" smtClean="0">
                <a:cs typeface="VladaRHSans Reg" charset="0"/>
              </a:rPr>
              <a:pPr/>
              <a:t>22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17AC7C-1EAB-45F2-9F75-393355A61616}" type="slidenum">
              <a:rPr lang="en-US" altLang="en-US" smtClean="0">
                <a:cs typeface="VladaRHSans Reg" charset="0"/>
              </a:rPr>
              <a:pPr/>
              <a:t>23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8" y="509588"/>
            <a:ext cx="6937375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14350" y="225425"/>
            <a:ext cx="6746875" cy="461963"/>
          </a:xfrm>
        </p:spPr>
        <p:txBody>
          <a:bodyPr/>
          <a:lstStyle/>
          <a:p>
            <a:r>
              <a:rPr lang="pl-PL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Prijavni obrazac A –stranica 2</a:t>
            </a:r>
            <a:endParaRPr lang="hr-HR" altLang="en-US" sz="1800" b="1" smtClean="0">
              <a:solidFill>
                <a:schemeClr val="bg1"/>
              </a:solidFill>
              <a:latin typeface="VladaRHSans Med" charset="0"/>
              <a:cs typeface="VladaRHSans Me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935038"/>
            <a:ext cx="6896100" cy="3186112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sz="1400" b="1" dirty="0"/>
              <a:t>Podaci o projektnom partneru/ima: </a:t>
            </a:r>
            <a:endParaRPr lang="hr-HR" sz="1400" b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hr-HR" sz="14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§"/>
              <a:defRPr/>
            </a:pPr>
            <a:r>
              <a:rPr lang="pl-PL" sz="1400" dirty="0" smtClean="0"/>
              <a:t>partner </a:t>
            </a:r>
            <a:r>
              <a:rPr lang="pl-PL" sz="1400" dirty="0"/>
              <a:t>ima značajnu ulogu u provedbi </a:t>
            </a:r>
            <a:r>
              <a:rPr lang="pl-PL" sz="1400" dirty="0" smtClean="0"/>
              <a:t>projekta; </a:t>
            </a:r>
            <a:endParaRPr lang="pl-PL" sz="14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§"/>
              <a:defRPr/>
            </a:pPr>
            <a:r>
              <a:rPr lang="hr-HR" sz="1400" dirty="0" smtClean="0"/>
              <a:t>partneri </a:t>
            </a:r>
            <a:r>
              <a:rPr lang="hr-HR" sz="1400" dirty="0"/>
              <a:t>su oni pravni subjekti koji su odgovorni za i/ili sudjeluju u provedbi prihvatljivih projektnih </a:t>
            </a:r>
            <a:r>
              <a:rPr lang="hr-HR" sz="1400" dirty="0" smtClean="0"/>
              <a:t>aktivnosti;</a:t>
            </a:r>
            <a:endParaRPr lang="hr-HR" sz="14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§"/>
              <a:defRPr/>
            </a:pPr>
            <a:r>
              <a:rPr lang="hr-HR" sz="1400" dirty="0" smtClean="0"/>
              <a:t>partner </a:t>
            </a:r>
            <a:r>
              <a:rPr lang="hr-HR" sz="1400" dirty="0"/>
              <a:t>mora biti </a:t>
            </a:r>
            <a:r>
              <a:rPr lang="hr-HR" sz="1400" dirty="0" smtClean="0"/>
              <a:t>pravni subjekt koji </a:t>
            </a:r>
            <a:r>
              <a:rPr lang="hr-HR" sz="1400" dirty="0"/>
              <a:t>ispunjava uvjete prihvatljivosti navedene u Uputama za </a:t>
            </a:r>
            <a:r>
              <a:rPr lang="hr-HR" sz="1400" dirty="0" smtClean="0"/>
              <a:t>prijavitelje.</a:t>
            </a:r>
            <a:endParaRPr lang="hr-HR" sz="1400" dirty="0"/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endParaRPr lang="hr-HR" sz="1400" dirty="0"/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400" dirty="0"/>
              <a:t>U ovom Pozivu projektno partnerstvo čine </a:t>
            </a:r>
            <a:r>
              <a:rPr lang="hr-HR" sz="1400" dirty="0" smtClean="0"/>
              <a:t>pravne </a:t>
            </a:r>
            <a:r>
              <a:rPr lang="hr-HR" sz="1400" dirty="0"/>
              <a:t>osobe </a:t>
            </a:r>
            <a:r>
              <a:rPr lang="hr-HR" sz="1400" dirty="0" smtClean="0"/>
              <a:t>ovisno o modelu CEKOM-a.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endParaRPr lang="hr-HR" sz="1400" dirty="0"/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400" b="1" dirty="0"/>
              <a:t>Podaci o lokaciji projekta</a:t>
            </a:r>
            <a:r>
              <a:rPr lang="hr-HR" sz="1400" b="1" dirty="0" smtClean="0"/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endParaRPr lang="hr-HR" sz="14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§"/>
              <a:defRPr/>
            </a:pPr>
            <a:r>
              <a:rPr lang="hr-HR" sz="1400" dirty="0" smtClean="0"/>
              <a:t>naznačite </a:t>
            </a:r>
            <a:r>
              <a:rPr lang="hr-HR" sz="1400" dirty="0"/>
              <a:t>oznakom „x“ županiju/županije u kojima će se provoditi projektne aktivnosti 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738B7E-9836-418C-BFBD-606E24F87F62}" type="slidenum">
              <a:rPr lang="en-US" altLang="en-US" smtClean="0">
                <a:cs typeface="VladaRHSans Reg" charset="0"/>
              </a:rPr>
              <a:pPr/>
              <a:t>24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C534A8-39CB-4E6E-A47F-EDC27F644AEE}" type="slidenum">
              <a:rPr lang="en-US" altLang="en-US" smtClean="0">
                <a:cs typeface="VladaRHSans Reg" charset="0"/>
              </a:rPr>
              <a:pPr/>
              <a:t>25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3174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588" y="249238"/>
            <a:ext cx="6946900" cy="41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14350" y="341313"/>
            <a:ext cx="6765925" cy="395287"/>
          </a:xfrm>
        </p:spPr>
        <p:txBody>
          <a:bodyPr/>
          <a:lstStyle/>
          <a:p>
            <a:r>
              <a:rPr lang="pl-PL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Prijavni obrazac A – stranica 4.</a:t>
            </a:r>
            <a:endParaRPr lang="hr-HR" altLang="en-US" sz="1800" b="1" smtClean="0">
              <a:solidFill>
                <a:schemeClr val="bg1"/>
              </a:solidFill>
              <a:latin typeface="VladaRHSans Med" charset="0"/>
              <a:cs typeface="VladaRHSans Med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514350" y="860425"/>
            <a:ext cx="6883400" cy="3090863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hr-HR" altLang="en-US" sz="1400" b="1" smtClean="0">
                <a:latin typeface="VladaRHSans Reg" charset="0"/>
                <a:cs typeface="VladaRHSans Reg" charset="0"/>
              </a:rPr>
              <a:t>Ciljevi projekta s pokazateljima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hr-HR" altLang="en-US" sz="1400" smtClean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hr-HR" altLang="en-US" sz="1400" smtClean="0">
                <a:latin typeface="VladaRHSans Reg" charset="0"/>
                <a:cs typeface="VladaRHSans Reg" charset="0"/>
              </a:rPr>
              <a:t>Ciljevi projekta su konkretne izjave koje opisuju što projekt nastoji postići.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hr-HR" altLang="en-US" sz="1400" smtClean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hr-HR" altLang="en-US" sz="1400" smtClean="0">
                <a:latin typeface="VladaRHSans Reg" charset="0"/>
                <a:cs typeface="VladaRHSans Reg" charset="0"/>
              </a:rPr>
              <a:t>Ciljeve je potrebno formulirati na način da budu temeljeni na realističnim očekivanjima i ostvarivi kako bi se omogućila provjera njihovih ostvarenja po završetku provedbe projekta.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hr-HR" altLang="en-US" sz="1400" smtClean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vi-VN" altLang="en-US" sz="1400" smtClean="0">
                <a:latin typeface="VladaRHSans Reg" charset="0"/>
                <a:cs typeface="VladaRHSans Reg" charset="0"/>
              </a:rPr>
              <a:t>Ciljevi projekta ujedno pomažu utvrđivanju na koji se način projekt uklapa u ciljeve definirane u Uputama za prijavitelje, </a:t>
            </a:r>
            <a:r>
              <a:rPr lang="hr-HR" altLang="en-US" sz="1400" smtClean="0">
                <a:latin typeface="VladaRHSans Reg" charset="0"/>
                <a:cs typeface="VladaRHSans Reg" charset="0"/>
              </a:rPr>
              <a:t>i u skladu sa Strategijom pametne specijalizacije.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hr-HR" altLang="en-US" sz="1400" smtClean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hr-HR" altLang="en-US" sz="1400" smtClean="0">
                <a:latin typeface="VladaRHSans Reg" charset="0"/>
                <a:cs typeface="VladaRHSans Reg" charset="0"/>
              </a:rPr>
              <a:t>U Prijavnom obrascu A. dio potrebno je definirati ciljeve i elemente projekta. Jedan element projekta može biti povezan s više ciljeva; isti cilj može biti naveden u više elemenata projekta.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vi-VN" altLang="en-US" sz="1400" smtClean="0">
              <a:latin typeface="VladaRHSans Reg" charset="0"/>
              <a:cs typeface="VladaRHSans Reg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201E2B-2417-4EC8-812E-448ED3F71781}" type="slidenum">
              <a:rPr lang="en-US" altLang="en-US" smtClean="0">
                <a:cs typeface="VladaRHSans Reg" charset="0"/>
              </a:rPr>
              <a:pPr/>
              <a:t>26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3277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AAA1BB-FEA4-4266-90CE-F8174BBCA8A3}" type="slidenum">
              <a:rPr lang="en-US" altLang="en-US" smtClean="0">
                <a:cs typeface="VladaRHSans Reg" charset="0"/>
              </a:rPr>
              <a:pPr/>
              <a:t>27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523875"/>
            <a:ext cx="67913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CDD489-C77B-41C3-BDE7-5E6FC13C83FE}" type="slidenum">
              <a:rPr lang="en-US" altLang="en-US" smtClean="0">
                <a:cs typeface="VladaRHSans Reg" charset="0"/>
              </a:rPr>
              <a:pPr/>
              <a:t>28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938" y="409575"/>
            <a:ext cx="6708775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3357563" y="979488"/>
            <a:ext cx="658812" cy="344487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14350" y="206375"/>
            <a:ext cx="6742113" cy="352425"/>
          </a:xfrm>
        </p:spPr>
        <p:txBody>
          <a:bodyPr/>
          <a:lstStyle/>
          <a:p>
            <a:r>
              <a:rPr lang="hr-H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FINANCIJSKA  ALOKACIJA</a:t>
            </a:r>
            <a:endParaRPr lang="en-US" altLang="en-US" sz="1800" b="1" smtClean="0">
              <a:solidFill>
                <a:schemeClr val="bg1"/>
              </a:solidFill>
              <a:latin typeface="VladaRHSans Med" charset="0"/>
              <a:cs typeface="VladaRHSans Med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14350" y="582613"/>
            <a:ext cx="7002463" cy="771525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Financijska alokacija je podijeljena u pet tematskih prioritetnih područja kako bi se ostvario uvjet propisan u S3 da se uspostavi minimalno jedan CEKOM za svako tematsko područje definirano kroz S3.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hr-HR" altLang="en-US" sz="1200" b="1" smtClean="0">
                <a:latin typeface="VladaRHSans Reg" charset="0"/>
                <a:cs typeface="VladaRHSans Reg" charset="0"/>
              </a:rPr>
              <a:t>Indikativna financijska alokacija:</a:t>
            </a:r>
            <a:endParaRPr lang="en-US" altLang="en-US" sz="1200" b="1" smtClean="0">
              <a:latin typeface="VladaRHSans Reg" charset="0"/>
              <a:cs typeface="VladaRHSans Reg" charset="0"/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579438" y="1449388"/>
          <a:ext cx="6937375" cy="2193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0683">
                  <a:extLst>
                    <a:ext uri="{9D8B030D-6E8A-4147-A177-3AD203B41FA5}"/>
                  </a:extLst>
                </a:gridCol>
                <a:gridCol w="3256692">
                  <a:extLst>
                    <a:ext uri="{9D8B030D-6E8A-4147-A177-3AD203B41FA5}"/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kern="1200" dirty="0">
                          <a:solidFill>
                            <a:schemeClr val="bg1"/>
                          </a:solidFill>
                          <a:latin typeface="VladaRHSans Reg" charset="0"/>
                          <a:ea typeface="MS PGothic" pitchFamily="34" charset="-128"/>
                          <a:cs typeface="VladaRHSans Reg" charset="0"/>
                        </a:rPr>
                        <a:t>Tematsko područje S3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VladaRHSans Reg" charset="0"/>
                        <a:ea typeface="MS PGothic" pitchFamily="34" charset="-128"/>
                        <a:cs typeface="VladaRHSans Reg" charset="0"/>
                      </a:endParaRPr>
                    </a:p>
                  </a:txBody>
                  <a:tcPr marL="68585" marR="68585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kern="1200" dirty="0">
                          <a:solidFill>
                            <a:schemeClr val="bg1"/>
                          </a:solidFill>
                          <a:latin typeface="VladaRHSans Reg" charset="0"/>
                          <a:ea typeface="MS PGothic" pitchFamily="34" charset="-128"/>
                          <a:cs typeface="VladaRHSans Reg" charset="0"/>
                        </a:rPr>
                        <a:t>Indikativne alokacije u </a:t>
                      </a:r>
                      <a:r>
                        <a:rPr lang="hr-HR" sz="1400" kern="1200" dirty="0" smtClean="0">
                          <a:solidFill>
                            <a:schemeClr val="bg1"/>
                          </a:solidFill>
                          <a:latin typeface="VladaRHSans Reg" charset="0"/>
                          <a:ea typeface="MS PGothic" pitchFamily="34" charset="-128"/>
                          <a:cs typeface="VladaRHSans Reg" charset="0"/>
                        </a:rPr>
                        <a:t>HRK*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VladaRHSans Reg" charset="0"/>
                        <a:ea typeface="MS PGothic" pitchFamily="34" charset="-128"/>
                        <a:cs typeface="VladaRHSans Reg" charset="0"/>
                      </a:endParaRPr>
                    </a:p>
                  </a:txBody>
                  <a:tcPr marL="68585" marR="68585" marT="0" marB="0">
                    <a:solidFill>
                      <a:srgbClr val="171796"/>
                    </a:solidFill>
                  </a:tcPr>
                </a:tc>
                <a:extLst>
                  <a:ext uri="{0D108BD9-81ED-4DB2-BD59-A6C34878D82A}"/>
                </a:extLst>
              </a:tr>
              <a:tr h="365654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kern="1200" dirty="0">
                          <a:solidFill>
                            <a:schemeClr val="bg1"/>
                          </a:solidFill>
                          <a:latin typeface="VladaRHSans Reg" charset="0"/>
                          <a:ea typeface="MS PGothic" pitchFamily="34" charset="-128"/>
                          <a:cs typeface="VladaRHSans Reg" charset="0"/>
                        </a:rPr>
                        <a:t>Zdravlje i kvaliteta života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VladaRHSans Reg" charset="0"/>
                        <a:ea typeface="MS PGothic" pitchFamily="34" charset="-128"/>
                        <a:cs typeface="VladaRHSans Reg" charset="0"/>
                      </a:endParaRPr>
                    </a:p>
                  </a:txBody>
                  <a:tcPr marL="68585" marR="68585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VladaRHSans Reg" charset="0"/>
                          <a:ea typeface="MS PGothic" pitchFamily="34" charset="-128"/>
                          <a:cs typeface="VladaRHSans Reg" charset="0"/>
                        </a:rPr>
                        <a:t>157.195.500,00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VladaRHSans Reg" charset="0"/>
                        <a:ea typeface="MS PGothic" pitchFamily="34" charset="-128"/>
                        <a:cs typeface="VladaRHSans Reg" charset="0"/>
                      </a:endParaRPr>
                    </a:p>
                  </a:txBody>
                  <a:tcPr marL="68585" marR="68585" marT="0" marB="0">
                    <a:noFill/>
                  </a:tcPr>
                </a:tc>
                <a:extLst>
                  <a:ext uri="{0D108BD9-81ED-4DB2-BD59-A6C34878D82A}"/>
                </a:extLst>
              </a:tr>
              <a:tr h="365654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kern="1200" dirty="0">
                          <a:solidFill>
                            <a:schemeClr val="bg1"/>
                          </a:solidFill>
                          <a:latin typeface="VladaRHSans Reg" charset="0"/>
                          <a:ea typeface="MS PGothic" pitchFamily="34" charset="-128"/>
                          <a:cs typeface="VladaRHSans Reg" charset="0"/>
                        </a:rPr>
                        <a:t>Energija i održivi okoliš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VladaRHSans Reg" charset="0"/>
                        <a:ea typeface="MS PGothic" pitchFamily="34" charset="-128"/>
                        <a:cs typeface="VladaRHSans Reg" charset="0"/>
                      </a:endParaRPr>
                    </a:p>
                  </a:txBody>
                  <a:tcPr marL="68585" marR="68585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VladaRHSans Reg" charset="0"/>
                          <a:ea typeface="MS PGothic" pitchFamily="34" charset="-128"/>
                          <a:cs typeface="VladaRHSans Reg" charset="0"/>
                        </a:rPr>
                        <a:t>157.195.500,00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VladaRHSans Reg" charset="0"/>
                        <a:ea typeface="MS PGothic" pitchFamily="34" charset="-128"/>
                        <a:cs typeface="VladaRHSans Reg" charset="0"/>
                      </a:endParaRPr>
                    </a:p>
                  </a:txBody>
                  <a:tcPr marL="68585" marR="68585" marT="0" marB="0">
                    <a:noFill/>
                  </a:tcPr>
                </a:tc>
                <a:extLst>
                  <a:ext uri="{0D108BD9-81ED-4DB2-BD59-A6C34878D82A}"/>
                </a:extLst>
              </a:tr>
              <a:tr h="365654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kern="1200" dirty="0">
                          <a:solidFill>
                            <a:schemeClr val="bg1"/>
                          </a:solidFill>
                          <a:latin typeface="VladaRHSans Reg" charset="0"/>
                          <a:ea typeface="MS PGothic" pitchFamily="34" charset="-128"/>
                          <a:cs typeface="VladaRHSans Reg" charset="0"/>
                        </a:rPr>
                        <a:t>Promet i mobilnost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VladaRHSans Reg" charset="0"/>
                        <a:ea typeface="MS PGothic" pitchFamily="34" charset="-128"/>
                        <a:cs typeface="VladaRHSans Reg" charset="0"/>
                      </a:endParaRPr>
                    </a:p>
                  </a:txBody>
                  <a:tcPr marL="68585" marR="68585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VladaRHSans Reg" charset="0"/>
                          <a:ea typeface="MS PGothic" pitchFamily="34" charset="-128"/>
                          <a:cs typeface="VladaRHSans Reg" charset="0"/>
                        </a:rPr>
                        <a:t>157.195.500,00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VladaRHSans Reg" charset="0"/>
                        <a:ea typeface="MS PGothic" pitchFamily="34" charset="-128"/>
                        <a:cs typeface="VladaRHSans Reg" charset="0"/>
                      </a:endParaRPr>
                    </a:p>
                  </a:txBody>
                  <a:tcPr marL="68585" marR="68585" marT="0" marB="0">
                    <a:noFill/>
                  </a:tcPr>
                </a:tc>
                <a:extLst>
                  <a:ext uri="{0D108BD9-81ED-4DB2-BD59-A6C34878D82A}"/>
                </a:extLst>
              </a:tr>
              <a:tr h="365654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kern="1200" dirty="0">
                          <a:solidFill>
                            <a:schemeClr val="bg1"/>
                          </a:solidFill>
                          <a:latin typeface="VladaRHSans Reg" charset="0"/>
                          <a:ea typeface="MS PGothic" pitchFamily="34" charset="-128"/>
                          <a:cs typeface="VladaRHSans Reg" charset="0"/>
                        </a:rPr>
                        <a:t>Sigurnost 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VladaRHSans Reg" charset="0"/>
                        <a:ea typeface="MS PGothic" pitchFamily="34" charset="-128"/>
                        <a:cs typeface="VladaRHSans Reg" charset="0"/>
                      </a:endParaRPr>
                    </a:p>
                  </a:txBody>
                  <a:tcPr marL="68585" marR="68585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VladaRHSans Reg" charset="0"/>
                          <a:ea typeface="MS PGothic" pitchFamily="34" charset="-128"/>
                          <a:cs typeface="VladaRHSans Reg" charset="0"/>
                        </a:rPr>
                        <a:t>157.195.500,00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VladaRHSans Reg" charset="0"/>
                        <a:ea typeface="MS PGothic" pitchFamily="34" charset="-128"/>
                        <a:cs typeface="VladaRHSans Reg" charset="0"/>
                      </a:endParaRPr>
                    </a:p>
                  </a:txBody>
                  <a:tcPr marL="68585" marR="68585" marT="0" marB="0">
                    <a:noFill/>
                  </a:tcPr>
                </a:tc>
                <a:extLst>
                  <a:ext uri="{0D108BD9-81ED-4DB2-BD59-A6C34878D82A}"/>
                </a:extLst>
              </a:tr>
              <a:tr h="365654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kern="1200" dirty="0">
                          <a:solidFill>
                            <a:schemeClr val="bg1"/>
                          </a:solidFill>
                          <a:latin typeface="VladaRHSans Reg" charset="0"/>
                          <a:ea typeface="MS PGothic" pitchFamily="34" charset="-128"/>
                          <a:cs typeface="VladaRHSans Reg" charset="0"/>
                        </a:rPr>
                        <a:t>Hrana i bio-ekonomija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VladaRHSans Reg" charset="0"/>
                        <a:ea typeface="MS PGothic" pitchFamily="34" charset="-128"/>
                        <a:cs typeface="VladaRHSans Reg" charset="0"/>
                      </a:endParaRPr>
                    </a:p>
                  </a:txBody>
                  <a:tcPr marL="68585" marR="68585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400" b="1" kern="1200" dirty="0">
                          <a:solidFill>
                            <a:schemeClr val="tx1"/>
                          </a:solidFill>
                          <a:latin typeface="VladaRHSans Reg" charset="0"/>
                          <a:ea typeface="MS PGothic" pitchFamily="34" charset="-128"/>
                          <a:cs typeface="VladaRHSans Reg" charset="0"/>
                        </a:rPr>
                        <a:t>157.195.500,00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VladaRHSans Reg" charset="0"/>
                        <a:ea typeface="MS PGothic" pitchFamily="34" charset="-128"/>
                        <a:cs typeface="VladaRHSans Reg" charset="0"/>
                      </a:endParaRPr>
                    </a:p>
                  </a:txBody>
                  <a:tcPr marL="68585" marR="68585" marT="0" marB="0"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219" name="TextBox 5"/>
          <p:cNvSpPr txBox="1">
            <a:spLocks noChangeArrowheads="1"/>
          </p:cNvSpPr>
          <p:nvPr/>
        </p:nvSpPr>
        <p:spPr bwMode="auto">
          <a:xfrm>
            <a:off x="582613" y="3759200"/>
            <a:ext cx="69373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hr-HR" altLang="en-US" sz="900">
                <a:latin typeface="VladaRHSans Med" charset="0"/>
                <a:cs typeface="VladaRHSans Reg" charset="0"/>
              </a:rPr>
              <a:t>*Ukoliko PT1, prije isteka roka za podnošenje prijava, utvrdi da neka područja imaju veće zahtjeve za potrošnju sredstava, a za neka S3 tematska područja nema interesa, PT1 može prealocirati sredstva u područja za koja ima interesa poštujući načelo zaprimanja projektnih prijedloga, ali tek nakon što se zadovolji uvjet od minimalno jednog CEKOM-a po S3 prioritetnom tematskom području.</a:t>
            </a:r>
            <a:endParaRPr lang="en-US" altLang="en-US" sz="900">
              <a:latin typeface="VladaRHSans Med" charset="0"/>
              <a:cs typeface="VladaRHSans Reg" charset="0"/>
            </a:endParaRPr>
          </a:p>
        </p:txBody>
      </p:sp>
      <p:pic>
        <p:nvPicPr>
          <p:cNvPr id="8220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1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DE679E-8BA3-4572-92AC-32E6F942A4CF}" type="slidenum">
              <a:rPr lang="en-US" altLang="en-US" smtClean="0">
                <a:cs typeface="VladaRHSans Reg" charset="0"/>
              </a:rPr>
              <a:pPr/>
              <a:t>2</a:t>
            </a:fld>
            <a:endParaRPr lang="en-US" altLang="en-US" smtClean="0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23E8C8-7F01-4CDE-B619-700A868EB55F}" type="slidenum">
              <a:rPr lang="en-US" altLang="en-US" smtClean="0">
                <a:cs typeface="VladaRHSans Reg" charset="0"/>
              </a:rPr>
              <a:pPr/>
              <a:t>29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" y="450850"/>
            <a:ext cx="7077075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282A50-3973-41A9-A5DE-8F80646ED2B6}" type="slidenum">
              <a:rPr lang="en-US" altLang="en-US" smtClean="0">
                <a:cs typeface="VladaRHSans Reg" charset="0"/>
              </a:rPr>
              <a:pPr/>
              <a:t>30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490538"/>
            <a:ext cx="7246938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514350" y="206375"/>
            <a:ext cx="6742113" cy="577850"/>
          </a:xfrm>
        </p:spPr>
        <p:txBody>
          <a:bodyPr/>
          <a:lstStyle/>
          <a:p>
            <a:r>
              <a:rPr lang="hr-H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Obrazac 2. Proračun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784225"/>
            <a:ext cx="6742113" cy="356235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vi-VN" sz="1200" b="1" dirty="0">
                <a:solidFill>
                  <a:srgbClr val="171796"/>
                </a:solidFill>
              </a:rPr>
              <a:t>Proračun projekta </a:t>
            </a:r>
            <a:r>
              <a:rPr lang="hr-HR" sz="1200" dirty="0" smtClean="0"/>
              <a:t>treba </a:t>
            </a:r>
            <a:r>
              <a:rPr lang="vi-VN" sz="1200" dirty="0" smtClean="0"/>
              <a:t>biti </a:t>
            </a:r>
            <a:r>
              <a:rPr lang="vi-VN" sz="1200" dirty="0"/>
              <a:t>razrađen  za svaki element  projekta i projektne aktivnosti i to po kategorijama prihvatljivih troškova, navodeći opis troška, udio nositelja projektne aktivnosti i udio partnera u ukupnoj vrijednosti troška te postotak njihovog vlastitog sufinanciranja sukladno intenzitetu potpora. </a:t>
            </a:r>
            <a:r>
              <a:rPr lang="hr-HR" sz="1200" dirty="0" smtClean="0">
                <a:hlinkClick r:id="rId2" action="ppaction://hlinkfile"/>
              </a:rPr>
              <a:t>Prijavni obrazac 2.-MODEL 1.A</a:t>
            </a:r>
            <a:endParaRPr lang="hr-HR" sz="12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hr-HR" sz="12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sz="1200" dirty="0" smtClean="0"/>
              <a:t>Prijavitelj ispunjava Obrazac 2. Proračun za svaki Model posebno: 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§"/>
              <a:defRPr/>
            </a:pPr>
            <a:r>
              <a:rPr lang="hr-HR" sz="1200" dirty="0" smtClean="0"/>
              <a:t>za Model 1.A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§"/>
              <a:defRPr/>
            </a:pPr>
            <a:r>
              <a:rPr lang="hr-HR" sz="1200" dirty="0" smtClean="0"/>
              <a:t>za Model 1.B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§"/>
              <a:defRPr/>
            </a:pPr>
            <a:r>
              <a:rPr lang="hr-HR" sz="1200" dirty="0" smtClean="0"/>
              <a:t>za Model 2.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§"/>
              <a:defRPr/>
            </a:pPr>
            <a:r>
              <a:rPr lang="hr-HR" sz="1200" dirty="0" smtClean="0"/>
              <a:t>za Model 3.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§"/>
              <a:defRPr/>
            </a:pPr>
            <a:endParaRPr lang="hr-HR" sz="1200" dirty="0"/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200" dirty="0"/>
              <a:t>Tablica koja se nalazi na Listu "I&amp;R AKTIVNOSTI" se popunjava za svaku aktivnost koja je sastavni dio CEKOM-a.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200" dirty="0"/>
              <a:t>Npr. PRIHVATLJIVI TROŠKOVI - ISTRAŽIVAČKO RAZVOJNIH AKTIVNOSTI 1.: - popunjavaju se troškovi za sve sudionike u toj aktivnosti.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200" dirty="0"/>
              <a:t>Zatim se </a:t>
            </a:r>
            <a:r>
              <a:rPr lang="hr-HR" sz="1200" dirty="0" err="1"/>
              <a:t>se</a:t>
            </a:r>
            <a:r>
              <a:rPr lang="hr-HR" sz="1200" dirty="0"/>
              <a:t> ubacuju troškovi za sljedeću aktivnost - PRIHVATLJIVI TROŠKOVI - ISTRAŽIVAČKO RAZVOJNIH AKTIVNOSTI 2.: - kroz pripadajuće faze I&amp;R aktivnosti, itd</a:t>
            </a:r>
            <a:r>
              <a:rPr lang="hr-HR" sz="1200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endParaRPr lang="hr-HR" sz="1200" dirty="0"/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endParaRPr lang="hr-HR" sz="1200" dirty="0" smtClean="0"/>
          </a:p>
          <a:p>
            <a:pPr algn="just">
              <a:defRPr/>
            </a:pPr>
            <a:endParaRPr lang="en-US" sz="1200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90D2EE-8DC0-4577-9EE2-A013E1852BFB}" type="slidenum">
              <a:rPr lang="en-US" altLang="en-US" smtClean="0">
                <a:cs typeface="VladaRHSans Reg" charset="0"/>
              </a:rPr>
              <a:pPr/>
              <a:t>31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3789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514350" y="206375"/>
            <a:ext cx="6742113" cy="565150"/>
          </a:xfrm>
        </p:spPr>
        <p:txBody>
          <a:bodyPr/>
          <a:lstStyle/>
          <a:p>
            <a:r>
              <a:rPr lang="en-US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PRIHVATLJIVI IZDACI</a:t>
            </a:r>
            <a:r>
              <a:rPr lang="hr-H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 – po Modelima CEKOM-a</a:t>
            </a:r>
            <a:endParaRPr lang="en-US" altLang="en-US" sz="1800" b="1" smtClean="0">
              <a:solidFill>
                <a:schemeClr val="bg1"/>
              </a:solidFill>
              <a:latin typeface="VladaRHSans Med" charset="0"/>
              <a:cs typeface="VladaRHSans Me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958850"/>
            <a:ext cx="6742113" cy="3551238"/>
          </a:xfrm>
        </p:spPr>
        <p:txBody>
          <a:bodyPr/>
          <a:lstStyle/>
          <a:p>
            <a:pPr marL="228600" indent="-22860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+mj-lt"/>
              <a:buAutoNum type="arabicPeriod"/>
              <a:defRPr/>
            </a:pPr>
            <a:r>
              <a:rPr lang="hr-HR" sz="1100" dirty="0" smtClean="0">
                <a:solidFill>
                  <a:srgbClr val="171796"/>
                </a:solidFill>
              </a:rPr>
              <a:t>Za aktivnosti istraživanja i razvoja koji uključuju učinkovitu suradnju (</a:t>
            </a:r>
            <a:r>
              <a:rPr lang="hr-HR" sz="1100" b="1" dirty="0" smtClean="0">
                <a:solidFill>
                  <a:srgbClr val="171796"/>
                </a:solidFill>
              </a:rPr>
              <a:t>državna potpora</a:t>
            </a:r>
            <a:r>
              <a:rPr lang="hr-HR" sz="1100" dirty="0" smtClean="0">
                <a:solidFill>
                  <a:srgbClr val="171796"/>
                </a:solidFill>
              </a:rPr>
              <a:t> prema čl. 25 Uredbe 651/2014)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100" dirty="0" smtClean="0"/>
              <a:t>1.1. </a:t>
            </a:r>
            <a:r>
              <a:rPr lang="vi-VN" sz="1100" b="1" dirty="0" smtClean="0"/>
              <a:t>Troškovi </a:t>
            </a:r>
            <a:r>
              <a:rPr lang="vi-VN" sz="1100" b="1" dirty="0"/>
              <a:t>plaća osoblja</a:t>
            </a:r>
            <a:r>
              <a:rPr lang="vi-VN" sz="1100" dirty="0"/>
              <a:t>, predviđeni inicijalnim proračunom (istraživača, tehničara i ostalog pomoćnog osoblja) koji će raditi na istraživačkom projektu, </a:t>
            </a:r>
            <a:r>
              <a:rPr lang="vi-VN" sz="1100" b="1" dirty="0"/>
              <a:t>a ne dobivaju plaću iz proračuna </a:t>
            </a:r>
            <a:r>
              <a:rPr lang="vi-VN" sz="1100" b="1" dirty="0" smtClean="0"/>
              <a:t>RH</a:t>
            </a:r>
            <a:r>
              <a:rPr lang="hr-HR" sz="1100" dirty="0" smtClean="0"/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100" dirty="0" smtClean="0"/>
              <a:t>1.2. </a:t>
            </a:r>
            <a:r>
              <a:rPr lang="vi-VN" sz="1100" b="1" dirty="0" smtClean="0"/>
              <a:t>Troškovi </a:t>
            </a:r>
            <a:r>
              <a:rPr lang="vi-VN" sz="1100" b="1" dirty="0"/>
              <a:t>plaća osoblja</a:t>
            </a:r>
            <a:r>
              <a:rPr lang="vi-VN" sz="1100" dirty="0"/>
              <a:t>, predviđeni inicijalnim proračunom (istraživača, tehničara i ostalog pomoćnog osoblja) koji će raditi na istraživačkom projektu, </a:t>
            </a:r>
            <a:r>
              <a:rPr lang="vi-VN" sz="1100" b="1" dirty="0"/>
              <a:t>a dobivaju plaću iz proračuna </a:t>
            </a:r>
            <a:r>
              <a:rPr lang="vi-VN" sz="1100" b="1" dirty="0" smtClean="0"/>
              <a:t>RH</a:t>
            </a:r>
            <a:r>
              <a:rPr lang="hr-HR" sz="1100" dirty="0" smtClean="0"/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100" dirty="0"/>
              <a:t>1.3. </a:t>
            </a:r>
            <a:r>
              <a:rPr lang="hr-HR" sz="1100" b="1" dirty="0" smtClean="0"/>
              <a:t>Neizravni troškovi</a:t>
            </a:r>
            <a:r>
              <a:rPr lang="hr-HR" sz="1100" dirty="0" smtClean="0"/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100" dirty="0"/>
              <a:t>1.4. </a:t>
            </a:r>
            <a:r>
              <a:rPr lang="hr-HR" sz="1100" b="1" dirty="0" smtClean="0"/>
              <a:t>Troškovi </a:t>
            </a:r>
            <a:r>
              <a:rPr lang="hr-HR" sz="1100" b="1" dirty="0"/>
              <a:t>savjetodavnih </a:t>
            </a:r>
            <a:r>
              <a:rPr lang="hr-HR" sz="1100" b="1" dirty="0" smtClean="0"/>
              <a:t>usluga</a:t>
            </a:r>
            <a:r>
              <a:rPr lang="hr-HR" sz="1100" dirty="0" smtClean="0"/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100" dirty="0" smtClean="0"/>
              <a:t>1.5. </a:t>
            </a:r>
            <a:r>
              <a:rPr lang="hr-HR" sz="1100" b="1" dirty="0" smtClean="0"/>
              <a:t>Troškovi </a:t>
            </a:r>
            <a:r>
              <a:rPr lang="hr-HR" sz="1100" b="1" dirty="0"/>
              <a:t>tehnoloških usluga različitog tipa  i sličnih </a:t>
            </a:r>
            <a:r>
              <a:rPr lang="hr-HR" sz="1100" b="1" dirty="0" smtClean="0"/>
              <a:t>usluga</a:t>
            </a:r>
            <a:r>
              <a:rPr lang="hr-HR" sz="1100" dirty="0" smtClean="0"/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100" dirty="0" smtClean="0"/>
              <a:t>1.6. </a:t>
            </a:r>
            <a:r>
              <a:rPr lang="hr-HR" sz="1100" b="1" dirty="0" smtClean="0"/>
              <a:t>Troškovi </a:t>
            </a:r>
            <a:r>
              <a:rPr lang="hr-HR" sz="1100" b="1" dirty="0"/>
              <a:t>istraživanja koje se provodi na temelju ugovora, znanja i </a:t>
            </a:r>
            <a:r>
              <a:rPr lang="hr-HR" sz="1100" b="1" dirty="0" smtClean="0"/>
              <a:t>patenata</a:t>
            </a:r>
            <a:r>
              <a:rPr lang="hr-HR" sz="1100" dirty="0" smtClean="0"/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100" dirty="0"/>
              <a:t>1.7. </a:t>
            </a:r>
            <a:r>
              <a:rPr lang="hr-HR" sz="1100" b="1" dirty="0" smtClean="0"/>
              <a:t>Ostali </a:t>
            </a:r>
            <a:r>
              <a:rPr lang="hr-HR" sz="1100" b="1" dirty="0"/>
              <a:t>izdaci poslovanja</a:t>
            </a:r>
            <a:r>
              <a:rPr lang="hr-HR" sz="1100" dirty="0"/>
              <a:t>: 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§"/>
              <a:defRPr/>
            </a:pPr>
            <a:r>
              <a:rPr lang="hr-HR" sz="1100" dirty="0" smtClean="0"/>
              <a:t>troškovi </a:t>
            </a:r>
            <a:r>
              <a:rPr lang="hr-HR" sz="1100" dirty="0"/>
              <a:t>repromaterijala, potrošne robe i sličnih proizvoda, </a:t>
            </a:r>
            <a:endParaRPr lang="hr-HR" sz="1100" dirty="0" smtClean="0"/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§"/>
              <a:defRPr/>
            </a:pPr>
            <a:r>
              <a:rPr lang="hr-HR" sz="1100" dirty="0" smtClean="0"/>
              <a:t>trošak </a:t>
            </a:r>
            <a:r>
              <a:rPr lang="hr-HR" sz="1100" dirty="0"/>
              <a:t>obaveznog informiranja i vidljivosti </a:t>
            </a:r>
            <a:endParaRPr lang="hr-HR" sz="1100" dirty="0" smtClean="0"/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§"/>
              <a:defRPr/>
            </a:pPr>
            <a:r>
              <a:rPr lang="hr-HR" sz="1100" dirty="0" smtClean="0"/>
              <a:t>trošak </a:t>
            </a:r>
            <a:r>
              <a:rPr lang="hr-HR" sz="1100" dirty="0"/>
              <a:t>dnevnica, smještaja i </a:t>
            </a:r>
            <a:r>
              <a:rPr lang="hr-HR" sz="1100" dirty="0" smtClean="0"/>
              <a:t>putovanja.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100" dirty="0" smtClean="0"/>
              <a:t>1.8. </a:t>
            </a:r>
            <a:r>
              <a:rPr lang="hr-HR" sz="1100" b="1" dirty="0" smtClean="0"/>
              <a:t>Troškovi </a:t>
            </a:r>
            <a:r>
              <a:rPr lang="hr-HR" sz="1100" b="1" dirty="0"/>
              <a:t>amortizacije </a:t>
            </a:r>
            <a:r>
              <a:rPr lang="hr-HR" sz="1100" b="1" dirty="0" smtClean="0"/>
              <a:t>zgrada</a:t>
            </a:r>
            <a:r>
              <a:rPr lang="hr-HR" sz="1100" dirty="0" smtClean="0"/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100" dirty="0" smtClean="0"/>
              <a:t>1.9. </a:t>
            </a:r>
            <a:r>
              <a:rPr lang="hr-HR" sz="1100" b="1" dirty="0" smtClean="0"/>
              <a:t>Troškovi amortizacije instrumenata i opreme</a:t>
            </a:r>
            <a:r>
              <a:rPr lang="hr-HR" sz="1100" dirty="0" smtClean="0"/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100" dirty="0"/>
              <a:t>1.10. </a:t>
            </a:r>
            <a:r>
              <a:rPr lang="hr-HR" sz="1100" b="1" dirty="0" smtClean="0"/>
              <a:t>Troškovi </a:t>
            </a:r>
            <a:r>
              <a:rPr lang="hr-HR" sz="1100" b="1" dirty="0"/>
              <a:t>studije </a:t>
            </a:r>
            <a:r>
              <a:rPr lang="hr-HR" sz="1100" b="1" dirty="0" smtClean="0"/>
              <a:t>izvedivosti</a:t>
            </a:r>
            <a:r>
              <a:rPr lang="hr-HR" sz="1100" dirty="0" smtClean="0"/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100" dirty="0"/>
              <a:t>1.11. </a:t>
            </a:r>
            <a:r>
              <a:rPr lang="hr-HR" sz="1100" dirty="0" smtClean="0"/>
              <a:t>Troškovi </a:t>
            </a:r>
            <a:r>
              <a:rPr lang="hr-HR" sz="1100" dirty="0"/>
              <a:t>za partnera koji nema sjedište, odnosno poslovnu jedinicu ili podružnicu u RH, a sudjeluje u projektu sa najviše do 15% prihvatljivih troškova </a:t>
            </a:r>
            <a:r>
              <a:rPr lang="hr-HR" sz="1100" dirty="0" smtClean="0"/>
              <a:t>projekta;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100" dirty="0"/>
              <a:t>1.12. </a:t>
            </a:r>
            <a:r>
              <a:rPr lang="hr-HR" sz="1100" b="1" dirty="0" smtClean="0"/>
              <a:t>PDV </a:t>
            </a:r>
            <a:r>
              <a:rPr lang="hr-HR" sz="1100" b="1" dirty="0"/>
              <a:t>na prihvatljive troškove </a:t>
            </a:r>
            <a:r>
              <a:rPr lang="hr-HR" sz="1100" dirty="0"/>
              <a:t>za koji prijavitelj ne može osigurati njegov </a:t>
            </a:r>
            <a:r>
              <a:rPr lang="hr-HR" sz="1100" dirty="0" smtClean="0"/>
              <a:t>povrat.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hr-HR" sz="1100" dirty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hr-HR" sz="1100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C1E190-CCAC-4FD3-AF54-74F3C06EC8E2}" type="slidenum">
              <a:rPr lang="en-US" altLang="en-US" smtClean="0">
                <a:cs typeface="VladaRHSans Reg" charset="0"/>
              </a:rPr>
              <a:pPr/>
              <a:t>32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3891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4350" y="542925"/>
            <a:ext cx="2389188" cy="3127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/>
              <a:t>Model 1.A i 1.B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14350" y="206375"/>
            <a:ext cx="6742113" cy="565150"/>
          </a:xfrm>
        </p:spPr>
        <p:txBody>
          <a:bodyPr/>
          <a:lstStyle/>
          <a:p>
            <a:r>
              <a:rPr lang="en-US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PRIHVATLJIVI IZDACI</a:t>
            </a:r>
            <a:r>
              <a:rPr lang="hr-H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 – po Modelima CEKOM-a</a:t>
            </a:r>
            <a:endParaRPr lang="en-US" altLang="en-US" sz="1800" b="1" smtClean="0">
              <a:solidFill>
                <a:schemeClr val="bg1"/>
              </a:solidFill>
              <a:latin typeface="VladaRHSans Med" charset="0"/>
              <a:cs typeface="VladaRHSans Me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958850"/>
            <a:ext cx="6742113" cy="3043238"/>
          </a:xfrm>
        </p:spPr>
        <p:txBody>
          <a:bodyPr/>
          <a:lstStyle/>
          <a:p>
            <a:pPr marL="228600" indent="-22860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+mj-lt"/>
              <a:buAutoNum type="arabicPeriod"/>
              <a:defRPr/>
            </a:pPr>
            <a:r>
              <a:rPr lang="hr-HR" sz="1100" dirty="0" smtClean="0">
                <a:solidFill>
                  <a:srgbClr val="171796"/>
                </a:solidFill>
              </a:rPr>
              <a:t>Za aktivnosti istraživanja i razvoja koji uključuju učinkovitu suradnju (</a:t>
            </a:r>
            <a:r>
              <a:rPr lang="pl-PL" sz="1100" b="1" dirty="0">
                <a:solidFill>
                  <a:srgbClr val="171796"/>
                </a:solidFill>
              </a:rPr>
              <a:t>potpora koja nije državna potpora</a:t>
            </a:r>
            <a:r>
              <a:rPr lang="hr-HR" sz="1100" dirty="0" smtClean="0">
                <a:solidFill>
                  <a:srgbClr val="171796"/>
                </a:solidFill>
              </a:rPr>
              <a:t>):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endParaRPr lang="hr-HR" sz="1100" dirty="0" smtClean="0">
              <a:solidFill>
                <a:srgbClr val="171796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100" dirty="0" smtClean="0"/>
              <a:t>1.1. </a:t>
            </a:r>
            <a:r>
              <a:rPr lang="vi-VN" sz="1100" dirty="0" smtClean="0"/>
              <a:t>Troškovi </a:t>
            </a:r>
            <a:r>
              <a:rPr lang="vi-VN" sz="1100" dirty="0"/>
              <a:t>plaća </a:t>
            </a:r>
            <a:r>
              <a:rPr lang="vi-VN" sz="1100" dirty="0" smtClean="0"/>
              <a:t>osoblja</a:t>
            </a:r>
            <a:r>
              <a:rPr lang="hr-HR" sz="1100" dirty="0" smtClean="0"/>
              <a:t>;</a:t>
            </a:r>
            <a:r>
              <a:rPr lang="vi-VN" sz="1100" dirty="0" smtClean="0"/>
              <a:t> </a:t>
            </a:r>
            <a:endParaRPr lang="hr-HR" sz="11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100" dirty="0" smtClean="0"/>
              <a:t>1.2</a:t>
            </a:r>
            <a:r>
              <a:rPr lang="hr-HR" sz="1100" dirty="0"/>
              <a:t>. </a:t>
            </a:r>
            <a:r>
              <a:rPr lang="hr-HR" sz="1100" dirty="0" smtClean="0"/>
              <a:t>Neizravni troškovi;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100" dirty="0" smtClean="0"/>
              <a:t>1.3. Troškovi </a:t>
            </a:r>
            <a:r>
              <a:rPr lang="hr-HR" sz="1100" dirty="0"/>
              <a:t>savjetodavnih </a:t>
            </a:r>
            <a:r>
              <a:rPr lang="hr-HR" sz="1100" dirty="0" smtClean="0"/>
              <a:t>usluga;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100" dirty="0" smtClean="0"/>
              <a:t>1.4.Troškovi </a:t>
            </a:r>
            <a:r>
              <a:rPr lang="hr-HR" sz="1100" dirty="0"/>
              <a:t>tehnoloških usluga različitog tipa  i sličnih </a:t>
            </a:r>
            <a:r>
              <a:rPr lang="hr-HR" sz="1100" dirty="0" smtClean="0"/>
              <a:t>usluga;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100" dirty="0" smtClean="0"/>
              <a:t>1.5.Troškovi </a:t>
            </a:r>
            <a:r>
              <a:rPr lang="hr-HR" sz="1100" dirty="0"/>
              <a:t>istraživanja koje se provodi na temelju ugovora, znanja i </a:t>
            </a:r>
            <a:r>
              <a:rPr lang="hr-HR" sz="1100" dirty="0" smtClean="0"/>
              <a:t>patenata;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100" dirty="0" smtClean="0"/>
              <a:t>1.6.Troškovi </a:t>
            </a:r>
            <a:r>
              <a:rPr lang="hr-HR" sz="1100" dirty="0"/>
              <a:t>repromaterijala, potrošne robe i sličnih proizvoda: </a:t>
            </a:r>
            <a:endParaRPr lang="hr-HR" sz="11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100" dirty="0"/>
              <a:t>1.7. </a:t>
            </a:r>
            <a:r>
              <a:rPr lang="hr-HR" sz="1100" dirty="0" smtClean="0"/>
              <a:t>Trošak </a:t>
            </a:r>
            <a:r>
              <a:rPr lang="hr-HR" sz="1100" dirty="0"/>
              <a:t>obaveznog informiranja i </a:t>
            </a:r>
            <a:r>
              <a:rPr lang="hr-HR" sz="1100" dirty="0" smtClean="0"/>
              <a:t>vidljivosti;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100" dirty="0"/>
              <a:t>1.8. </a:t>
            </a:r>
            <a:r>
              <a:rPr lang="hr-HR" sz="1100" dirty="0" smtClean="0"/>
              <a:t>Trošak </a:t>
            </a:r>
            <a:r>
              <a:rPr lang="hr-HR" sz="1100" dirty="0"/>
              <a:t>dnevnica, smještaja i putovanja koji su isključivo povezani sa aktivnostima istraživanja i </a:t>
            </a:r>
            <a:r>
              <a:rPr lang="hr-HR" sz="1100" dirty="0" smtClean="0"/>
              <a:t>razvoja;</a:t>
            </a:r>
            <a:endParaRPr lang="hr-HR" sz="1100" dirty="0"/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100" dirty="0" smtClean="0"/>
              <a:t>1.9.Troškovi </a:t>
            </a:r>
            <a:r>
              <a:rPr lang="hr-HR" sz="1100" dirty="0"/>
              <a:t>amortizacije </a:t>
            </a:r>
            <a:r>
              <a:rPr lang="hr-HR" sz="1100" dirty="0" smtClean="0"/>
              <a:t>zgrada;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100" dirty="0" smtClean="0"/>
              <a:t>1.10. Troškovi amortizacije instrumenata i opreme;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100" dirty="0" smtClean="0"/>
              <a:t>1.11. PDV </a:t>
            </a:r>
            <a:r>
              <a:rPr lang="hr-HR" sz="1100" dirty="0"/>
              <a:t>na prihvatljive troškove za koji prijavitelj ne može osigurati njegov </a:t>
            </a:r>
            <a:r>
              <a:rPr lang="hr-HR" sz="1100" dirty="0" smtClean="0"/>
              <a:t>povrat.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100" dirty="0"/>
              <a:t>1.12. </a:t>
            </a:r>
            <a:r>
              <a:rPr lang="hr-HR" sz="1100" dirty="0" smtClean="0"/>
              <a:t>Trošak </a:t>
            </a:r>
            <a:r>
              <a:rPr lang="hr-HR" sz="1100" dirty="0"/>
              <a:t>objavljivanja vlastitih rezultata istraživanja i trošak priopćavanja rezultata projekta širokom krugu na konferencijama, objavom, u repozitorijima s javnim </a:t>
            </a:r>
            <a:r>
              <a:rPr lang="hr-HR" sz="1100" dirty="0" smtClean="0"/>
              <a:t>pristupom;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hr-HR" sz="1100" dirty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hr-HR" sz="1100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86A84A-769F-4E19-B613-78AB2879430F}" type="slidenum">
              <a:rPr lang="en-US" altLang="en-US" smtClean="0">
                <a:cs typeface="VladaRHSans Reg" charset="0"/>
              </a:rPr>
              <a:pPr/>
              <a:t>33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3994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4350" y="542925"/>
            <a:ext cx="2389188" cy="3127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/>
              <a:t>Model 1.A i 1.B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514350" y="206375"/>
            <a:ext cx="6742113" cy="565150"/>
          </a:xfrm>
        </p:spPr>
        <p:txBody>
          <a:bodyPr/>
          <a:lstStyle/>
          <a:p>
            <a:r>
              <a:rPr lang="en-US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PRIHVATLJIVI IZDACI</a:t>
            </a:r>
            <a:r>
              <a:rPr lang="hr-H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 – po Modelima CEKOM-a</a:t>
            </a:r>
            <a:endParaRPr lang="en-US" altLang="en-US" sz="1800" b="1" smtClean="0">
              <a:solidFill>
                <a:schemeClr val="bg1"/>
              </a:solidFill>
              <a:latin typeface="VladaRHSans Med" charset="0"/>
              <a:cs typeface="VladaRHSans Med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514350" y="958850"/>
            <a:ext cx="6742113" cy="304323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</a:pPr>
            <a:r>
              <a:rPr lang="hr-HR" altLang="en-US" sz="1100" smtClean="0">
                <a:solidFill>
                  <a:srgbClr val="171796"/>
                </a:solidFill>
                <a:latin typeface="VladaRHSans Reg" charset="0"/>
                <a:cs typeface="VladaRHSans Reg" charset="0"/>
              </a:rPr>
              <a:t>2. </a:t>
            </a:r>
            <a:r>
              <a:rPr lang="vi-VN" altLang="en-US" sz="1100" smtClean="0">
                <a:solidFill>
                  <a:srgbClr val="171796"/>
                </a:solidFill>
                <a:latin typeface="VladaRHSans Reg" charset="0"/>
                <a:cs typeface="VladaRHSans Reg" charset="0"/>
              </a:rPr>
              <a:t>Za razvoj i unaprjeđenje istraživačke infrastrukture (primjenjivo samo za organizacije za istraživanje i širenje znanja koja je u Modelu 1.A prijavitelj i za sve znanstvene organizacije u Modelu 1.B kao potpora koja nije državna potpora)</a:t>
            </a:r>
            <a:r>
              <a:rPr lang="hr-HR" altLang="en-US" sz="1100" smtClean="0">
                <a:solidFill>
                  <a:srgbClr val="171796"/>
                </a:solidFill>
                <a:latin typeface="VladaRHSans Reg" charset="0"/>
                <a:cs typeface="VladaRHSans Reg" charset="0"/>
              </a:rPr>
              <a:t>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</a:pPr>
            <a:endParaRPr lang="hr-HR" altLang="en-US" sz="1100" smtClean="0">
              <a:solidFill>
                <a:srgbClr val="171796"/>
              </a:solidFill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</a:pPr>
            <a:r>
              <a:rPr lang="hr-HR" altLang="en-US" sz="1100" smtClean="0">
                <a:latin typeface="VladaRHSans Reg" charset="0"/>
                <a:cs typeface="VladaRHSans Reg" charset="0"/>
              </a:rPr>
              <a:t>2.1. </a:t>
            </a:r>
            <a:r>
              <a:rPr lang="vi-VN" altLang="en-US" sz="1100" smtClean="0">
                <a:latin typeface="VladaRHSans Reg" charset="0"/>
                <a:cs typeface="VladaRHSans Reg" charset="0"/>
              </a:rPr>
              <a:t>Troškovi ulaganja u materijalnu imovinu koja se sastoji od građevine  i postrojenja (prihvatljivo samo za Model 1.A) te novih strojeva i opreme (prihvatljivo za Modele 1.A i 1.B), </a:t>
            </a:r>
            <a:endParaRPr lang="hr-HR" altLang="en-US" sz="1100" smtClean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</a:pPr>
            <a:r>
              <a:rPr lang="hr-HR" altLang="en-US" sz="1100" smtClean="0">
                <a:latin typeface="VladaRHSans Reg" charset="0"/>
                <a:cs typeface="VladaRHSans Reg" charset="0"/>
              </a:rPr>
              <a:t>2.2. Troškovi ulaganja u nematerijalnu imovinu koja nema fizički ili financijski oblik, na primjer patenti, licence, znanje i iskustvo ili druga vrsta intelektualnog vlasništva.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</a:pPr>
            <a:r>
              <a:rPr lang="hr-HR" altLang="en-US" sz="1100" smtClean="0">
                <a:latin typeface="VladaRHSans Reg" charset="0"/>
                <a:cs typeface="VladaRHSans Reg" charset="0"/>
              </a:rPr>
              <a:t>2.3.</a:t>
            </a:r>
            <a:r>
              <a:rPr lang="vi-VN" altLang="en-US" sz="1100" smtClean="0">
                <a:latin typeface="VladaRHSans Reg" charset="0"/>
                <a:cs typeface="VladaRHSans Reg" charset="0"/>
              </a:rPr>
              <a:t>Također i troškovi priključenja na struju, vodu i/ili plin za novi objekt (ukoliko je primjenjivo) te trošak ishođenja uporabne dozvole (ukoliko je primjenjivo).</a:t>
            </a:r>
            <a:r>
              <a:rPr lang="hr-HR" altLang="en-US" sz="1100" smtClean="0">
                <a:latin typeface="VladaRHSans Reg" charset="0"/>
                <a:cs typeface="VladaRHSans Reg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</a:pPr>
            <a:r>
              <a:rPr lang="hr-HR" altLang="en-US" sz="1100" smtClean="0">
                <a:latin typeface="VladaRHSans Reg" charset="0"/>
                <a:cs typeface="VladaRHSans Reg" charset="0"/>
              </a:rPr>
              <a:t>2.4. PDV na prihvatljive troškove za koji prijavitelj/partner ne može osigurati njegov povrat.;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</a:pPr>
            <a:r>
              <a:rPr lang="hr-HR" altLang="en-US" sz="1100" smtClean="0">
                <a:latin typeface="VladaRHSans Reg" charset="0"/>
                <a:cs typeface="VladaRHSans Reg" charset="0"/>
              </a:rPr>
              <a:t>2.5. Troškovi povezani s uslugom revizije projekta (isključivo za Model 1.A) za projekte čiji ukupno prihvatljivi troškovi projekta, kako su navedeni u odredbama Posebnih uvjeta Ugovora, premašuju 1.500.000,00 HRK.;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</a:pPr>
            <a:r>
              <a:rPr lang="hr-HR" altLang="en-US" sz="1100" smtClean="0">
                <a:latin typeface="VladaRHSans Reg" charset="0"/>
                <a:cs typeface="VladaRHSans Reg" charset="0"/>
              </a:rPr>
              <a:t>2.6. Trošak objavljivanja vlastitih rezultata istraživanja i trošak priopćavanja rezultata projekta širokom krugu na konferencijama, objavom, u repozitorijima s javnim pristupom, ili besplatnim računalnim programima i računalnim programima s otvorenim kodom , primjenjivo samo za Organizacije za istraživanje i širenje znanja (na nivou CEKOM-a).: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</a:pPr>
            <a:r>
              <a:rPr lang="hr-HR" altLang="en-US" sz="1100" smtClean="0">
                <a:latin typeface="VladaRHSans Reg" charset="0"/>
                <a:cs typeface="VladaRHSans Reg" charset="0"/>
              </a:rPr>
              <a:t>2.7. Trošak jamstva za pred-financiranje koje izdaje banka ili druga financijska institucija;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</a:pPr>
            <a:endParaRPr lang="hr-HR" altLang="en-US" sz="1100" smtClean="0">
              <a:latin typeface="VladaRHSans Reg" charset="0"/>
              <a:cs typeface="VladaRHSans Reg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403C9C-F562-4632-A1FA-52A1DD46D4FF}" type="slidenum">
              <a:rPr lang="en-US" altLang="en-US" smtClean="0">
                <a:cs typeface="VladaRHSans Reg" charset="0"/>
              </a:rPr>
              <a:pPr/>
              <a:t>34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4096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4350" y="542925"/>
            <a:ext cx="2389188" cy="3127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/>
              <a:t>Model 1.A i 1.B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514350" y="206375"/>
            <a:ext cx="6742113" cy="565150"/>
          </a:xfrm>
        </p:spPr>
        <p:txBody>
          <a:bodyPr/>
          <a:lstStyle/>
          <a:p>
            <a:r>
              <a:rPr lang="en-US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PRIHVATLJIVI IZDACI</a:t>
            </a:r>
            <a:r>
              <a:rPr lang="hr-H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 – po Modelima CEKOM-a</a:t>
            </a:r>
            <a:endParaRPr lang="en-US" altLang="en-US" sz="1800" b="1" smtClean="0">
              <a:solidFill>
                <a:schemeClr val="bg1"/>
              </a:solidFill>
              <a:latin typeface="VladaRHSans Med" charset="0"/>
              <a:cs typeface="VladaRHSans Me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13" y="1200150"/>
            <a:ext cx="6742112" cy="2801938"/>
          </a:xfrm>
        </p:spPr>
        <p:txBody>
          <a:bodyPr/>
          <a:lstStyle/>
          <a:p>
            <a:pPr marL="228600" indent="-22860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Tx/>
              <a:buAutoNum type="arabicPeriod"/>
              <a:defRPr/>
            </a:pPr>
            <a:r>
              <a:rPr lang="vi-VN" sz="1100" dirty="0" smtClean="0">
                <a:solidFill>
                  <a:srgbClr val="171796"/>
                </a:solidFill>
              </a:rPr>
              <a:t>Za </a:t>
            </a:r>
            <a:r>
              <a:rPr lang="vi-VN" sz="1100" dirty="0">
                <a:solidFill>
                  <a:srgbClr val="171796"/>
                </a:solidFill>
              </a:rPr>
              <a:t>aktivnosti istraživanja i razvoja koji uključuju učinkovitu suradnju (državna potpora prema čl. 25 Uredbe 651/2014) – za prijavitelja i partnera (ukoliko je primjenjivo</a:t>
            </a:r>
            <a:r>
              <a:rPr lang="vi-VN" sz="1100" dirty="0" smtClean="0">
                <a:solidFill>
                  <a:srgbClr val="171796"/>
                </a:solidFill>
              </a:rPr>
              <a:t>)</a:t>
            </a:r>
            <a:endParaRPr lang="hr-HR" sz="1100" dirty="0" smtClean="0">
              <a:solidFill>
                <a:srgbClr val="171796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endParaRPr lang="hr-HR" sz="1100" dirty="0">
              <a:solidFill>
                <a:srgbClr val="171796"/>
              </a:solidFill>
            </a:endParaRP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Ø"/>
              <a:defRPr/>
            </a:pPr>
            <a:r>
              <a:rPr lang="hr-HR" sz="1100" dirty="0" smtClean="0"/>
              <a:t>Prema </a:t>
            </a:r>
            <a:r>
              <a:rPr lang="hr-HR" sz="1100" dirty="0"/>
              <a:t>listi i uvjetima troškova </a:t>
            </a:r>
            <a:r>
              <a:rPr lang="hr-HR" sz="1100" dirty="0" smtClean="0"/>
              <a:t>što su navedeni za Modele 1.A i 1.B, </a:t>
            </a:r>
            <a:r>
              <a:rPr lang="hr-HR" sz="1100" dirty="0"/>
              <a:t>izuzev troškova povezanih s uslugom revizije</a:t>
            </a:r>
            <a:r>
              <a:rPr lang="hr-HR" sz="1100" dirty="0" smtClean="0"/>
              <a:t>.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Ø"/>
              <a:defRPr/>
            </a:pPr>
            <a:endParaRPr lang="hr-HR" sz="1100" dirty="0">
              <a:solidFill>
                <a:srgbClr val="171796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100" dirty="0">
                <a:solidFill>
                  <a:srgbClr val="171796"/>
                </a:solidFill>
              </a:rPr>
              <a:t>2. Za aktivnosti istraživanja i razvoja koji uključuju učinkovitu suradnju (potpora koja nije državna potpora) – za </a:t>
            </a:r>
            <a:r>
              <a:rPr lang="hr-HR" sz="1100" dirty="0" smtClean="0">
                <a:solidFill>
                  <a:srgbClr val="171796"/>
                </a:solidFill>
              </a:rPr>
              <a:t>prijavitelja </a:t>
            </a:r>
            <a:r>
              <a:rPr lang="hr-HR" sz="1100" dirty="0">
                <a:solidFill>
                  <a:srgbClr val="171796"/>
                </a:solidFill>
              </a:rPr>
              <a:t>i partnera (ukoliko je primjenjivo</a:t>
            </a:r>
            <a:r>
              <a:rPr lang="hr-HR" sz="1100" dirty="0" smtClean="0">
                <a:solidFill>
                  <a:srgbClr val="171796"/>
                </a:solidFill>
              </a:rPr>
              <a:t>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endParaRPr lang="hr-HR" sz="1100" dirty="0">
              <a:solidFill>
                <a:srgbClr val="171796"/>
              </a:solidFill>
            </a:endParaRP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Ø"/>
              <a:defRPr/>
            </a:pPr>
            <a:r>
              <a:rPr lang="hr-HR" sz="1100" dirty="0"/>
              <a:t>Prema listi i uvjetima troškova što su navedeni za Modele 1.A i 1.B, izuzev troškova povezanih s uslugom revizije.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endParaRPr lang="hr-HR" sz="1100" dirty="0">
              <a:solidFill>
                <a:srgbClr val="171796"/>
              </a:solidFill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B5D780-343C-4CFF-899B-B6F6ED63B604}" type="slidenum">
              <a:rPr lang="en-US" altLang="en-US" smtClean="0">
                <a:cs typeface="VladaRHSans Reg" charset="0"/>
              </a:rPr>
              <a:pPr/>
              <a:t>35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4198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4350" y="542925"/>
            <a:ext cx="2389188" cy="3127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/>
              <a:t>Model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14350" y="206375"/>
            <a:ext cx="6742113" cy="565150"/>
          </a:xfrm>
        </p:spPr>
        <p:txBody>
          <a:bodyPr/>
          <a:lstStyle/>
          <a:p>
            <a:r>
              <a:rPr lang="en-US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PRIHVATLJIVI IZDACI</a:t>
            </a:r>
            <a:r>
              <a:rPr lang="hr-H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 – po Modelima CEKOM-a</a:t>
            </a:r>
            <a:endParaRPr lang="en-US" altLang="en-US" sz="1800" b="1" smtClean="0">
              <a:solidFill>
                <a:schemeClr val="bg1"/>
              </a:solidFill>
              <a:latin typeface="VladaRHSans Med" charset="0"/>
              <a:cs typeface="VladaRHSans Med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93713" y="1049338"/>
            <a:ext cx="6742112" cy="295275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</a:pPr>
            <a:r>
              <a:rPr lang="hr-HR" altLang="en-US" sz="1100" smtClean="0">
                <a:solidFill>
                  <a:srgbClr val="171796"/>
                </a:solidFill>
                <a:latin typeface="VladaRHSans Reg" charset="0"/>
                <a:cs typeface="VladaRHSans Reg" charset="0"/>
              </a:rPr>
              <a:t>3. </a:t>
            </a:r>
            <a:r>
              <a:rPr lang="vi-VN" altLang="en-US" sz="1100" smtClean="0">
                <a:solidFill>
                  <a:srgbClr val="171796"/>
                </a:solidFill>
                <a:latin typeface="VladaRHSans Reg" charset="0"/>
                <a:cs typeface="VladaRHSans Reg" charset="0"/>
              </a:rPr>
              <a:t>Za ulaganje za izgradnju ili nadogradnju inovacijskih klastera (primjenjivo samo za prijavitelja) - Organizaciju klastera (članak 27. Uredbe 651/2014)</a:t>
            </a:r>
            <a:r>
              <a:rPr lang="hr-HR" altLang="en-US" sz="1100" smtClean="0">
                <a:solidFill>
                  <a:srgbClr val="171796"/>
                </a:solidFill>
                <a:latin typeface="VladaRHSans Reg" charset="0"/>
                <a:cs typeface="VladaRHSans Reg" charset="0"/>
              </a:rPr>
              <a:t> 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</a:pPr>
            <a:endParaRPr lang="hr-HR" altLang="en-US" sz="1100" smtClean="0">
              <a:solidFill>
                <a:srgbClr val="171796"/>
              </a:solidFill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</a:pPr>
            <a:r>
              <a:rPr lang="hr-HR" altLang="en-US" sz="1100" smtClean="0">
                <a:latin typeface="VladaRHSans Reg" charset="0"/>
                <a:cs typeface="VladaRHSans Reg" charset="0"/>
              </a:rPr>
              <a:t>3.1. </a:t>
            </a:r>
            <a:r>
              <a:rPr lang="vi-VN" altLang="en-US" sz="1100" smtClean="0">
                <a:latin typeface="VladaRHSans Reg" charset="0"/>
                <a:cs typeface="VladaRHSans Reg" charset="0"/>
              </a:rPr>
              <a:t>Troškovi ulaganja u materijalnu imovinu koja se sastoji od građevina  i postrojenja, te novih strojeva i opreme te s njima povezane troškove aktiviranja, transporta, i stavljanja u pogon, ako ih u pogon stavlja dobavljač</a:t>
            </a:r>
            <a:r>
              <a:rPr lang="hr-HR" altLang="en-US" sz="1100" smtClean="0">
                <a:latin typeface="VladaRHSans Reg" charset="0"/>
                <a:cs typeface="VladaRHSans Reg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</a:pPr>
            <a:endParaRPr lang="hr-HR" altLang="en-US" sz="1100" smtClean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</a:pPr>
            <a:r>
              <a:rPr lang="hr-HR" altLang="en-US" sz="1100" smtClean="0">
                <a:latin typeface="VladaRHSans Reg" charset="0"/>
                <a:cs typeface="VladaRHSans Reg" charset="0"/>
              </a:rPr>
              <a:t>3.2. </a:t>
            </a:r>
            <a:r>
              <a:rPr lang="vi-VN" altLang="en-US" sz="1100" smtClean="0">
                <a:latin typeface="VladaRHSans Reg" charset="0"/>
                <a:cs typeface="VladaRHSans Reg" charset="0"/>
              </a:rPr>
              <a:t>Troškovi ulaganja u nematerijalnu imovinu koja nema fizički ili financijski oblik, na primjer patenti, licence, znanje i iskustvo ili druga vrsta intelektualnog vlasništva. Također i troškovi priključenja na struju, vodu i/ili plin za novi objekt (ukoliko je primjenjivo) te trošak ishođenja uporabne dozvole (ukoliko je primjenjivo)</a:t>
            </a:r>
            <a:r>
              <a:rPr lang="hr-HR" altLang="en-US" sz="1100" smtClean="0">
                <a:latin typeface="VladaRHSans Reg" charset="0"/>
                <a:cs typeface="VladaRHSans Reg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</a:pPr>
            <a:endParaRPr lang="hr-HR" altLang="en-US" sz="1100" smtClean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</a:pPr>
            <a:r>
              <a:rPr lang="hr-HR" altLang="en-US" sz="1100" smtClean="0">
                <a:latin typeface="VladaRHSans Reg" charset="0"/>
                <a:cs typeface="VladaRHSans Reg" charset="0"/>
              </a:rPr>
              <a:t>3.3. PDV na prihvatljive troškove za koji prijavitelj ne može osigurati njegov povrat.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F4867A-3980-4887-862A-317B7F7BD160}" type="slidenum">
              <a:rPr lang="en-US" altLang="en-US" smtClean="0">
                <a:cs typeface="VladaRHSans Reg" charset="0"/>
              </a:rPr>
              <a:pPr/>
              <a:t>36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4301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4350" y="542925"/>
            <a:ext cx="2389188" cy="3127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/>
              <a:t>Model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514350" y="206375"/>
            <a:ext cx="6742113" cy="565150"/>
          </a:xfrm>
        </p:spPr>
        <p:txBody>
          <a:bodyPr/>
          <a:lstStyle/>
          <a:p>
            <a:r>
              <a:rPr lang="en-US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PRIHVATLJIVI IZDACI</a:t>
            </a:r>
            <a:r>
              <a:rPr lang="hr-H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 – po Modelima CEKOM-a</a:t>
            </a:r>
            <a:endParaRPr lang="en-US" altLang="en-US" sz="1800" b="1" smtClean="0">
              <a:solidFill>
                <a:schemeClr val="bg1"/>
              </a:solidFill>
              <a:latin typeface="VladaRHSans Med" charset="0"/>
              <a:cs typeface="VladaRHSans Med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93713" y="1104900"/>
            <a:ext cx="6742112" cy="289718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</a:pPr>
            <a:r>
              <a:rPr lang="hr-HR" altLang="en-US" sz="1100" smtClean="0">
                <a:solidFill>
                  <a:srgbClr val="171796"/>
                </a:solidFill>
                <a:latin typeface="VladaRHSans Reg" charset="0"/>
                <a:cs typeface="VladaRHSans Reg" charset="0"/>
              </a:rPr>
              <a:t>4. </a:t>
            </a:r>
            <a:r>
              <a:rPr lang="vi-VN" altLang="en-US" sz="1100" smtClean="0">
                <a:solidFill>
                  <a:srgbClr val="171796"/>
                </a:solidFill>
                <a:latin typeface="VladaRHSans Reg" charset="0"/>
                <a:cs typeface="VladaRHSans Reg" charset="0"/>
              </a:rPr>
              <a:t>Za rad Inovacijskog klastera (članak 27. Uredbe)</a:t>
            </a:r>
            <a:r>
              <a:rPr lang="hr-HR" altLang="en-US" sz="1100" smtClean="0">
                <a:solidFill>
                  <a:srgbClr val="171796"/>
                </a:solidFill>
                <a:latin typeface="VladaRHSans Reg" charset="0"/>
                <a:cs typeface="VladaRHSans Reg" charset="0"/>
              </a:rPr>
              <a:t>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</a:pPr>
            <a:endParaRPr lang="hr-HR" altLang="en-US" sz="1100" smtClean="0">
              <a:solidFill>
                <a:srgbClr val="171796"/>
              </a:solidFill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</a:pPr>
            <a:r>
              <a:rPr lang="hr-HR" altLang="en-US" sz="1100" smtClean="0">
                <a:latin typeface="VladaRHSans Reg" charset="0"/>
                <a:cs typeface="VladaRHSans Reg" charset="0"/>
              </a:rPr>
              <a:t>4.1. </a:t>
            </a:r>
            <a:r>
              <a:rPr lang="vi-VN" altLang="en-US" sz="1100" smtClean="0">
                <a:latin typeface="VladaRHSans Reg" charset="0"/>
                <a:cs typeface="VladaRHSans Reg" charset="0"/>
              </a:rPr>
              <a:t>Troškovi plaća osoblja  kao dio troškova provedbe izračunavaju se primjenom pojednostavljene metode financiranja sukladno Uredbi 1303/2013 čl. 68. stavak 2. na način da se zadnji dokumentirani godišnji bruto 2 iznos troškova plaća osoblja podijeli s 1720 sati.</a:t>
            </a:r>
            <a:r>
              <a:rPr lang="hr-HR" altLang="en-US" sz="1100" smtClean="0">
                <a:latin typeface="VladaRHSans Reg" charset="0"/>
                <a:cs typeface="VladaRHSans Reg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</a:pPr>
            <a:endParaRPr lang="hr-HR" altLang="en-US" sz="1100" smtClean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</a:pPr>
            <a:r>
              <a:rPr lang="hr-HR" altLang="en-US" sz="1100" smtClean="0">
                <a:latin typeface="VladaRHSans Reg" charset="0"/>
                <a:cs typeface="VladaRHSans Reg" charset="0"/>
              </a:rPr>
              <a:t>4.2. </a:t>
            </a:r>
            <a:r>
              <a:rPr lang="vi-VN" altLang="en-US" sz="1100" smtClean="0">
                <a:latin typeface="VladaRHSans Reg" charset="0"/>
                <a:cs typeface="VladaRHSans Reg" charset="0"/>
              </a:rPr>
              <a:t>Neizravni troškovi</a:t>
            </a:r>
            <a:r>
              <a:rPr lang="hr-HR" altLang="en-US" sz="1100" smtClean="0">
                <a:latin typeface="VladaRHSans Reg" charset="0"/>
                <a:cs typeface="VladaRHSans Reg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</a:pPr>
            <a:endParaRPr lang="hr-HR" altLang="en-US" sz="1100" smtClean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</a:pPr>
            <a:r>
              <a:rPr lang="hr-HR" altLang="en-US" sz="1100" smtClean="0">
                <a:latin typeface="VladaRHSans Reg" charset="0"/>
                <a:cs typeface="VladaRHSans Reg" charset="0"/>
              </a:rPr>
              <a:t>4.3. Ostali troškovi koji se odnose na rad inovacijskog klastera (troškovi organiziranja i sudjelovanja na radionicama/treninzima/konferencijama, troškovi predavača, troškovi vezani za sajmove i sl.);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</a:pPr>
            <a:endParaRPr lang="hr-HR" altLang="en-US" sz="1100" smtClean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</a:pPr>
            <a:r>
              <a:rPr lang="hr-HR" altLang="en-US" sz="1100" smtClean="0">
                <a:latin typeface="VladaRHSans Reg" charset="0"/>
                <a:cs typeface="VladaRHSans Reg" charset="0"/>
              </a:rPr>
              <a:t>4.4. PDV na prihvatljive troškove za koji prijavitelj ne može osigurati njegov povrat.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</a:pPr>
            <a:endParaRPr lang="hr-HR" altLang="en-US" sz="1100" smtClean="0">
              <a:latin typeface="VladaRHSans Reg" charset="0"/>
              <a:cs typeface="VladaRHSans Reg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0BCB4D-FA54-4314-8809-C4A7D5FC38E4}" type="slidenum">
              <a:rPr lang="en-US" altLang="en-US" smtClean="0">
                <a:cs typeface="VladaRHSans Reg" charset="0"/>
              </a:rPr>
              <a:pPr/>
              <a:t>37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4403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4350" y="542925"/>
            <a:ext cx="2389188" cy="3127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/>
              <a:t>Model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14350" y="206375"/>
            <a:ext cx="6742113" cy="565150"/>
          </a:xfrm>
        </p:spPr>
        <p:txBody>
          <a:bodyPr/>
          <a:lstStyle/>
          <a:p>
            <a:r>
              <a:rPr lang="en-US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PRIHVATLJIVI IZDACI</a:t>
            </a:r>
            <a:r>
              <a:rPr lang="hr-H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 – po Modelima CEKOM-a</a:t>
            </a:r>
            <a:endParaRPr lang="en-US" altLang="en-US" sz="1800" b="1" smtClean="0">
              <a:solidFill>
                <a:schemeClr val="bg1"/>
              </a:solidFill>
              <a:latin typeface="VladaRHSans Med" charset="0"/>
              <a:cs typeface="VladaRHSans Me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13" y="1104900"/>
            <a:ext cx="6742112" cy="328930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100" b="1" dirty="0">
                <a:solidFill>
                  <a:srgbClr val="171796"/>
                </a:solidFill>
              </a:rPr>
              <a:t>Prihvatljivi troškovi za ulaganje u istraživačku infrastrukturu: </a:t>
            </a:r>
            <a:endParaRPr lang="hr-HR" sz="1100" b="1" dirty="0" smtClean="0">
              <a:solidFill>
                <a:srgbClr val="171796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endParaRPr lang="hr-HR" sz="1100" dirty="0">
              <a:solidFill>
                <a:srgbClr val="171796"/>
              </a:solidFill>
            </a:endParaRP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§"/>
              <a:defRPr/>
            </a:pPr>
            <a:r>
              <a:rPr lang="vi-VN" sz="1100" dirty="0" smtClean="0"/>
              <a:t>Troškovi </a:t>
            </a:r>
            <a:r>
              <a:rPr lang="vi-VN" sz="1100" dirty="0"/>
              <a:t>ulaganja u materijalnu imovinu; imovinu koja se sastoji od građevina , postrojenja, novih strojeva i opreme te s njima povezane troškove aktiviranja, transporta, i stavljanja u pogon, ako ih u pogon stavlja </a:t>
            </a:r>
            <a:r>
              <a:rPr lang="vi-VN" sz="1100" dirty="0" smtClean="0"/>
              <a:t>dobavljač</a:t>
            </a:r>
            <a:r>
              <a:rPr lang="hr-HR" sz="1100" dirty="0" smtClean="0"/>
              <a:t>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endParaRPr lang="hr-HR" sz="1100" dirty="0" smtClean="0"/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§"/>
              <a:defRPr/>
            </a:pPr>
            <a:r>
              <a:rPr lang="vi-VN" sz="1100" dirty="0" smtClean="0"/>
              <a:t>Troškovi </a:t>
            </a:r>
            <a:r>
              <a:rPr lang="vi-VN" sz="1100" dirty="0"/>
              <a:t>ulaganja u nematerijalnu imovinu (imovinu koja nema fizički ili financijski oblik, na primjer patenti, licence, znanje i iskustvo ili druga vrsta intelektualnog vlasništva). Također i troškovi priključenja na struju, vodu i/ili plin za novi objekt (ukoliko je primjenjivo) te trošak ishođenja uporabne dozvole (ukoliko je primjenjivo).</a:t>
            </a:r>
            <a:r>
              <a:rPr lang="hr-HR" sz="1100" dirty="0" smtClean="0"/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endParaRPr lang="hr-HR" sz="1100" dirty="0" smtClean="0"/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§"/>
              <a:defRPr/>
            </a:pPr>
            <a:r>
              <a:rPr lang="hr-HR" sz="1100" dirty="0" smtClean="0"/>
              <a:t>PDV </a:t>
            </a:r>
            <a:r>
              <a:rPr lang="hr-HR" sz="1100" dirty="0"/>
              <a:t>na prihvatljive troškove za koji prijavitelj ne može osigurati njegov </a:t>
            </a:r>
            <a:r>
              <a:rPr lang="hr-HR" sz="1100" dirty="0" smtClean="0"/>
              <a:t>povrat.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§"/>
              <a:defRPr/>
            </a:pPr>
            <a:endParaRPr lang="hr-HR" sz="1100" dirty="0"/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r>
              <a:rPr lang="hr-HR" sz="1100" dirty="0"/>
              <a:t>U slučaju da se ulaže u istraživačku infrastrukturu na kojoj će se provoditi neekonomske aktivnosti, prihvatljivi su i slijedeći troškovi: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Ø"/>
              <a:defRPr/>
            </a:pPr>
            <a:r>
              <a:rPr lang="hr-HR" sz="1100" dirty="0" smtClean="0"/>
              <a:t>Trošak </a:t>
            </a:r>
            <a:r>
              <a:rPr lang="hr-HR" sz="1100" dirty="0"/>
              <a:t>jamstva za pred-financiranje koje izdaje banka ili druga financijska </a:t>
            </a:r>
            <a:r>
              <a:rPr lang="hr-HR" sz="1100" dirty="0" smtClean="0"/>
              <a:t>institucija.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Ø"/>
              <a:defRPr/>
            </a:pPr>
            <a:r>
              <a:rPr lang="hr-HR" sz="1100" dirty="0" smtClean="0"/>
              <a:t>Trošak </a:t>
            </a:r>
            <a:r>
              <a:rPr lang="hr-HR" sz="1100" dirty="0"/>
              <a:t>obaveznog informiranja i vidljivosti sukladno Uputama za korisnike za razdoblje 2014.-2020. - Informiranje, komunikacija i vidljivost projekata.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endParaRPr lang="hr-HR" sz="11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defRPr/>
            </a:pPr>
            <a:endParaRPr lang="hr-HR" sz="1100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826D8F-6C7F-4780-A5D1-91A881D80F90}" type="slidenum">
              <a:rPr lang="en-US" altLang="en-US" smtClean="0">
                <a:cs typeface="VladaRHSans Reg" charset="0"/>
              </a:rPr>
              <a:pPr/>
              <a:t>38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4506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4350" y="542925"/>
            <a:ext cx="2389188" cy="31273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/>
              <a:t>Model 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14350" y="142875"/>
            <a:ext cx="6642100" cy="590550"/>
          </a:xfrm>
        </p:spPr>
        <p:txBody>
          <a:bodyPr/>
          <a:lstStyle/>
          <a:p>
            <a:r>
              <a:rPr lang="hr-HR" altLang="en-US" sz="1800" b="1" smtClean="0">
                <a:solidFill>
                  <a:srgbClr val="FFFFFF"/>
                </a:solidFill>
                <a:latin typeface="VladaRHSans Med" charset="0"/>
                <a:cs typeface="VladaRHSans Med" charset="0"/>
              </a:rPr>
              <a:t/>
            </a:r>
            <a:br>
              <a:rPr lang="hr-HR" altLang="en-US" sz="1800" b="1" smtClean="0">
                <a:solidFill>
                  <a:srgbClr val="FFFFFF"/>
                </a:solidFill>
                <a:latin typeface="VladaRHSans Med" charset="0"/>
                <a:cs typeface="VladaRHSans Med" charset="0"/>
              </a:rPr>
            </a:br>
            <a:r>
              <a:rPr lang="hr-HR" altLang="en-US" sz="1800" b="1" smtClean="0">
                <a:solidFill>
                  <a:srgbClr val="FFFFFF"/>
                </a:solidFill>
                <a:latin typeface="VladaRHSans Med" charset="0"/>
                <a:cs typeface="VladaRHSans Med" charset="0"/>
              </a:rPr>
              <a:t>MODELI CEKOM-a</a:t>
            </a:r>
            <a:endParaRPr lang="hr-HR" altLang="en-US" sz="1800" b="1" smtClean="0">
              <a:latin typeface="VladaRHSans Med" charset="0"/>
              <a:cs typeface="VladaRHSans Med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47675" y="990600"/>
            <a:ext cx="6821488" cy="285750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hr-HR" altLang="en-US" sz="1200" smtClean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Za potrebe Poziva definirana su tri modela centra kompetencija: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hr-HR" altLang="en-US" sz="1200" smtClean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hr-HR" altLang="en-US" sz="1200" b="1" smtClean="0">
                <a:solidFill>
                  <a:schemeClr val="tx2"/>
                </a:solidFill>
                <a:latin typeface="VladaRHSans Reg" charset="0"/>
                <a:cs typeface="VladaRHSans Reg" charset="0"/>
              </a:rPr>
              <a:t>Model 1.</a:t>
            </a:r>
            <a:r>
              <a:rPr lang="hr-HR" altLang="en-US" sz="1200" smtClean="0">
                <a:solidFill>
                  <a:schemeClr val="tx2"/>
                </a:solidFill>
                <a:latin typeface="VladaRHSans Reg" charset="0"/>
                <a:cs typeface="VladaRHSans Reg" charset="0"/>
              </a:rPr>
              <a:t> </a:t>
            </a:r>
            <a:r>
              <a:rPr lang="hr-HR" altLang="en-US" sz="1200" smtClean="0">
                <a:latin typeface="VladaRHSans Reg" charset="0"/>
                <a:cs typeface="VladaRHSans Reg" charset="0"/>
              </a:rPr>
              <a:t>(Model 1.A i Model 1.B)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hr-HR" altLang="en-US" sz="1200" smtClean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hr-HR" altLang="en-US" sz="1200" i="1" smtClean="0">
                <a:solidFill>
                  <a:schemeClr val="tx2"/>
                </a:solidFill>
                <a:latin typeface="VladaRHSans Reg" charset="0"/>
                <a:cs typeface="VladaRHSans Reg" charset="0"/>
              </a:rPr>
              <a:t>Model 1.A</a:t>
            </a:r>
            <a:r>
              <a:rPr lang="hr-HR" altLang="en-US" sz="1200" smtClean="0">
                <a:solidFill>
                  <a:schemeClr val="tx2"/>
                </a:solidFill>
                <a:latin typeface="VladaRHSans Reg" charset="0"/>
                <a:cs typeface="VladaRHSans Reg" charset="0"/>
              </a:rPr>
              <a:t>: </a:t>
            </a:r>
            <a:r>
              <a:rPr lang="hr-HR" altLang="en-US" sz="1200" smtClean="0">
                <a:latin typeface="VladaRHSans Reg" charset="0"/>
                <a:cs typeface="VladaRHSans Reg" charset="0"/>
              </a:rPr>
              <a:t>CEKOM je</a:t>
            </a:r>
            <a:r>
              <a:rPr lang="hr-HR" altLang="en-US" sz="1200" b="1" smtClean="0">
                <a:latin typeface="VladaRHSans Reg" charset="0"/>
                <a:cs typeface="VladaRHSans Reg" charset="0"/>
              </a:rPr>
              <a:t> </a:t>
            </a:r>
            <a:r>
              <a:rPr lang="hr-HR" altLang="en-US" sz="1200" smtClean="0">
                <a:latin typeface="VladaRHSans Reg" charset="0"/>
                <a:cs typeface="VladaRHSans Reg" charset="0"/>
              </a:rPr>
              <a:t>organizacija za istraživanje i širenje znanja (izuzev javnih znanstvenih organizacija upisanih u Upisnik znanstvenih organizacija)</a:t>
            </a:r>
            <a:r>
              <a:rPr lang="hr-HR" altLang="en-US" sz="1200" b="1" smtClean="0">
                <a:latin typeface="VladaRHSans Reg" charset="0"/>
                <a:cs typeface="VladaRHSans Reg" charset="0"/>
              </a:rPr>
              <a:t> </a:t>
            </a:r>
            <a:r>
              <a:rPr lang="hr-HR" altLang="en-US" sz="1200" smtClean="0">
                <a:latin typeface="VladaRHSans Reg" charset="0"/>
                <a:cs typeface="VladaRHSans Reg" charset="0"/>
              </a:rPr>
              <a:t>koja ima učinkovitu suradnju sa najmanje dva (2) poduzetnika i po potrebi jednom ili više organizacija za istraživanje i širenje znanja (javnih ili privatnih) na projektima istraživanja i razvoja.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hr-HR" altLang="en-US" sz="1200" smtClean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hr-HR" altLang="en-US" sz="1200" i="1" smtClean="0">
                <a:solidFill>
                  <a:schemeClr val="tx2"/>
                </a:solidFill>
                <a:latin typeface="VladaRHSans Reg" charset="0"/>
                <a:cs typeface="VladaRHSans Reg" charset="0"/>
              </a:rPr>
              <a:t>Model 1.B</a:t>
            </a:r>
            <a:r>
              <a:rPr lang="hr-HR" altLang="en-US" sz="1200" smtClean="0">
                <a:solidFill>
                  <a:schemeClr val="tx2"/>
                </a:solidFill>
                <a:latin typeface="VladaRHSans Reg" charset="0"/>
                <a:cs typeface="VladaRHSans Reg" charset="0"/>
              </a:rPr>
              <a:t>: </a:t>
            </a:r>
            <a:r>
              <a:rPr lang="hr-HR" altLang="en-US" sz="1200" smtClean="0">
                <a:latin typeface="VladaRHSans Reg" charset="0"/>
                <a:cs typeface="VladaRHSans Reg" charset="0"/>
              </a:rPr>
              <a:t>CEKOM</a:t>
            </a:r>
            <a:r>
              <a:rPr lang="hr-HR" altLang="en-US" sz="1200" b="1" smtClean="0">
                <a:latin typeface="VladaRHSans Reg" charset="0"/>
                <a:cs typeface="VladaRHSans Reg" charset="0"/>
              </a:rPr>
              <a:t> </a:t>
            </a:r>
            <a:r>
              <a:rPr lang="hr-HR" altLang="en-US" sz="1200" smtClean="0">
                <a:latin typeface="VladaRHSans Reg" charset="0"/>
                <a:cs typeface="VladaRHSans Reg" charset="0"/>
              </a:rPr>
              <a:t>je zajednica prijavitelja između najmanje dva (2) poduzetnika i jedne ili više javnih znanstvenih organizacija upisanih u Upisnik znanstvenih organizacija koji imaju učinkovitu suradnju na projektima istraživanja i razvoja.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7BB4CD-AFEC-41B5-96AC-667B64D2995C}" type="slidenum">
              <a:rPr lang="en-US" altLang="en-US" smtClean="0">
                <a:cs typeface="VladaRHSans Reg" charset="0"/>
              </a:rPr>
              <a:pPr/>
              <a:t>3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9221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4537075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900113" y="307975"/>
            <a:ext cx="5537200" cy="328613"/>
          </a:xfrm>
        </p:spPr>
        <p:txBody>
          <a:bodyPr/>
          <a:lstStyle/>
          <a:p>
            <a:r>
              <a:rPr lang="hr-H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 Obrazac 4.  Izjava o korištenim potporama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B90FF4-DFC1-4FB5-9065-7D46FD1CD3AF}" type="slidenum">
              <a:rPr lang="en-US" altLang="en-US" smtClean="0">
                <a:cs typeface="VladaRHSans Reg" charset="0"/>
              </a:rPr>
              <a:pPr/>
              <a:t>39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46084" name="Content Placeholder 6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3438" y="701675"/>
            <a:ext cx="6372225" cy="3533775"/>
          </a:xfrm>
        </p:spPr>
      </p:pic>
      <p:pic>
        <p:nvPicPr>
          <p:cNvPr id="4608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87363" y="406400"/>
            <a:ext cx="6735762" cy="400050"/>
          </a:xfrm>
        </p:spPr>
        <p:txBody>
          <a:bodyPr/>
          <a:lstStyle/>
          <a:p>
            <a:r>
              <a:rPr lang="hr-H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Obrazac 5./ 6.  Izjava prijavitelja / partnera</a:t>
            </a:r>
            <a:endParaRPr lang="hr-HR" altLang="en-US" sz="1800" smtClean="0">
              <a:latin typeface="VladaRHSans Med" charset="0"/>
              <a:cs typeface="VladaRHSans Med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87363" y="1071563"/>
            <a:ext cx="6683375" cy="796925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Ø"/>
              <a:defRPr/>
            </a:pPr>
            <a:r>
              <a:rPr lang="hr-HR" altLang="en-US" sz="1200" dirty="0" smtClean="0">
                <a:latin typeface="VladaRHSans Reg" charset="0"/>
                <a:cs typeface="VladaRHSans Reg" charset="0"/>
              </a:rPr>
              <a:t>Ukoliko je više osoba ovlaštenih za zastupanje prijavitelja/ partnera, svaka od njih mora potpisati Izjavu prijavitelja / partnera (na način da se dostave pojedinačne Izjave prijavitelja/ partnera).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defRPr/>
            </a:pPr>
            <a:endParaRPr lang="hr-HR" altLang="en-US" sz="1200" dirty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defRPr/>
            </a:pPr>
            <a:endParaRPr lang="hr-HR" altLang="en-US" sz="1200" dirty="0" smtClean="0">
              <a:latin typeface="VladaRHSans Reg" charset="0"/>
              <a:cs typeface="VladaRHSans Reg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28F353-071E-429C-B6BA-AB463F383ADF}" type="slidenum">
              <a:rPr lang="en-US" altLang="en-US" smtClean="0">
                <a:cs typeface="VladaRHSans Reg" charset="0"/>
              </a:rPr>
              <a:pPr/>
              <a:t>40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4710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itle 1"/>
          <p:cNvSpPr txBox="1">
            <a:spLocks/>
          </p:cNvSpPr>
          <p:nvPr/>
        </p:nvSpPr>
        <p:spPr bwMode="auto">
          <a:xfrm>
            <a:off x="487363" y="2097088"/>
            <a:ext cx="6735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hr-HR" altLang="en-US" b="1">
                <a:solidFill>
                  <a:schemeClr val="bg1"/>
                </a:solidFill>
                <a:latin typeface="VladaRHSans Med" charset="0"/>
                <a:cs typeface="VladaRHSans Reg" charset="0"/>
              </a:rPr>
              <a:t>Obrazac 7./ 8.  Skupna izjava prijavitelja / partnera</a:t>
            </a:r>
            <a:endParaRPr lang="hr-HR" altLang="en-US">
              <a:latin typeface="VladaRHSans Med" charset="0"/>
              <a:cs typeface="VladaRHSans Reg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14350" y="2689225"/>
            <a:ext cx="6683375" cy="7969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0" indent="0" algn="l" defTabSz="457200" rtl="0" eaLnBrk="0" fontAlgn="base" hangingPunct="0">
              <a:lnSpc>
                <a:spcPts val="3400"/>
              </a:lnSpc>
              <a:spcBef>
                <a:spcPts val="576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VladaRHSans Reg"/>
                <a:ea typeface="MS PGothic" pitchFamily="34" charset="-128"/>
                <a:cs typeface="VladaRHSans Reg"/>
              </a:defRPr>
            </a:lvl1pPr>
            <a:lvl2pPr marL="0" indent="0" algn="l" defTabSz="457200" rtl="0" eaLnBrk="0" fontAlgn="base" hangingPunct="0">
              <a:lnSpc>
                <a:spcPts val="3400"/>
              </a:lnSpc>
              <a:spcBef>
                <a:spcPts val="576"/>
              </a:spcBef>
              <a:spcAft>
                <a:spcPct val="0"/>
              </a:spcAft>
              <a:buClr>
                <a:srgbClr val="FFED00"/>
              </a:buClr>
              <a:buFontTx/>
              <a:buNone/>
              <a:defRPr sz="2400" kern="1200">
                <a:solidFill>
                  <a:schemeClr val="tx1"/>
                </a:solidFill>
                <a:latin typeface="VladaRHSans Reg"/>
                <a:ea typeface="MS PGothic" pitchFamily="34" charset="-128"/>
                <a:cs typeface="VladaRHSans Reg"/>
              </a:defRPr>
            </a:lvl2pPr>
            <a:lvl3pPr marL="0" indent="0" algn="l" defTabSz="457200" rtl="0" eaLnBrk="0" fontAlgn="base" hangingPunct="0">
              <a:lnSpc>
                <a:spcPts val="3400"/>
              </a:lnSpc>
              <a:spcBef>
                <a:spcPts val="576"/>
              </a:spcBef>
              <a:spcAft>
                <a:spcPct val="0"/>
              </a:spcAft>
              <a:buClr>
                <a:srgbClr val="FFED00"/>
              </a:buClr>
              <a:buFontTx/>
              <a:buNone/>
              <a:defRPr sz="2400" kern="1200">
                <a:solidFill>
                  <a:schemeClr val="tx1"/>
                </a:solidFill>
                <a:latin typeface="VladaRHSans Reg"/>
                <a:ea typeface="MS PGothic" pitchFamily="34" charset="-128"/>
                <a:cs typeface="VladaRHSans Reg"/>
              </a:defRPr>
            </a:lvl3pPr>
            <a:lvl4pPr marL="0" indent="0" algn="l" defTabSz="457200" rtl="0" eaLnBrk="0" fontAlgn="base" hangingPunct="0">
              <a:lnSpc>
                <a:spcPts val="3400"/>
              </a:lnSpc>
              <a:spcBef>
                <a:spcPts val="576"/>
              </a:spcBef>
              <a:spcAft>
                <a:spcPct val="0"/>
              </a:spcAft>
              <a:buClr>
                <a:srgbClr val="FFED00"/>
              </a:buClr>
              <a:buFontTx/>
              <a:buNone/>
              <a:defRPr sz="2400" kern="1200">
                <a:solidFill>
                  <a:schemeClr val="tx1"/>
                </a:solidFill>
                <a:latin typeface="VladaRHSans Reg"/>
                <a:ea typeface="MS PGothic" pitchFamily="34" charset="-128"/>
                <a:cs typeface="VladaRHSans Reg"/>
              </a:defRPr>
            </a:lvl4pPr>
            <a:lvl5pPr marL="0" indent="0" algn="l" defTabSz="457200" rtl="0" eaLnBrk="0" fontAlgn="base" hangingPunct="0">
              <a:lnSpc>
                <a:spcPts val="3400"/>
              </a:lnSpc>
              <a:spcBef>
                <a:spcPts val="576"/>
              </a:spcBef>
              <a:spcAft>
                <a:spcPct val="0"/>
              </a:spcAft>
              <a:buClr>
                <a:srgbClr val="FFED00"/>
              </a:buClr>
              <a:buFontTx/>
              <a:buNone/>
              <a:defRPr sz="2400" kern="1200">
                <a:solidFill>
                  <a:schemeClr val="tx1"/>
                </a:solidFill>
                <a:latin typeface="VladaRHSans Reg"/>
                <a:ea typeface="MS PGothic" pitchFamily="34" charset="-128"/>
                <a:cs typeface="VladaRHSans Reg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Ø"/>
              <a:defRPr/>
            </a:pPr>
            <a:r>
              <a:rPr lang="hr-HR" altLang="en-US" sz="1200" dirty="0" smtClean="0">
                <a:latin typeface="VladaRHSans Reg" charset="0"/>
                <a:cs typeface="VladaRHSans Reg" charset="0"/>
              </a:rPr>
              <a:t>Skupne izjave prijavitelja / partnera su obavezan </a:t>
            </a:r>
            <a:r>
              <a:rPr lang="hr-HR" altLang="en-US" sz="1200" dirty="0">
                <a:latin typeface="VladaRHSans Reg" charset="0"/>
                <a:cs typeface="VladaRHSans Reg" charset="0"/>
              </a:rPr>
              <a:t>dio natječajne dokumentacije </a:t>
            </a:r>
            <a:r>
              <a:rPr lang="hr-HR" altLang="en-US" sz="1200" dirty="0" smtClean="0">
                <a:latin typeface="VladaRHSans Reg" charset="0"/>
                <a:cs typeface="VladaRHSans Reg" charset="0"/>
              </a:rPr>
              <a:t>i </a:t>
            </a:r>
            <a:r>
              <a:rPr lang="hr-HR" altLang="en-US" sz="1200" dirty="0">
                <a:latin typeface="VladaRHSans Reg" charset="0"/>
                <a:cs typeface="VladaRHSans Reg" charset="0"/>
              </a:rPr>
              <a:t>popunjavaju ih svi subjekti uključeni u projekt (prijavitelj i </a:t>
            </a:r>
            <a:r>
              <a:rPr lang="hr-HR" altLang="en-US" sz="1200" dirty="0" smtClean="0">
                <a:latin typeface="VladaRHSans Reg" charset="0"/>
                <a:cs typeface="VladaRHSans Reg" charset="0"/>
              </a:rPr>
              <a:t>svaki partner zasebno). 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Ø"/>
              <a:defRPr/>
            </a:pPr>
            <a:r>
              <a:rPr lang="hr-HR" altLang="en-US" sz="1200" dirty="0" smtClean="0">
                <a:latin typeface="VladaRHSans Reg" charset="0"/>
                <a:cs typeface="VladaRHSans Reg" charset="0"/>
              </a:rPr>
              <a:t>Skupne </a:t>
            </a:r>
            <a:r>
              <a:rPr lang="hr-HR" altLang="en-US" sz="1200" dirty="0">
                <a:latin typeface="VladaRHSans Reg" charset="0"/>
                <a:cs typeface="VladaRHSans Reg" charset="0"/>
              </a:rPr>
              <a:t>izjave ne trebaju dostavljati  prijavitelji/partneri koji su proračunski korisnici.</a:t>
            </a:r>
            <a:endParaRPr lang="hr-HR" altLang="en-US" sz="1200" dirty="0" smtClean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defRPr/>
            </a:pPr>
            <a:endParaRPr lang="hr-HR" altLang="en-US" sz="1200" dirty="0" smtClean="0">
              <a:latin typeface="VladaRHSans Reg" charset="0"/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514350" y="206375"/>
            <a:ext cx="6778625" cy="422275"/>
          </a:xfrm>
        </p:spPr>
        <p:txBody>
          <a:bodyPr/>
          <a:lstStyle/>
          <a:p>
            <a:r>
              <a:rPr lang="hr-H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Obrazac 9.  Studija izvedivosti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14350" y="804863"/>
            <a:ext cx="6778625" cy="3146425"/>
          </a:xfrm>
        </p:spPr>
        <p:txBody>
          <a:bodyPr/>
          <a:lstStyle/>
          <a:p>
            <a:pPr marL="457200" indent="-45720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Tx/>
              <a:buAutoNum type="arabicPeriod"/>
              <a:defRPr/>
            </a:pPr>
            <a:r>
              <a:rPr lang="hr-HR" altLang="en-US" sz="1200" dirty="0" smtClean="0">
                <a:latin typeface="VladaRHSans Reg" charset="0"/>
                <a:cs typeface="VladaRHSans Reg" charset="0"/>
              </a:rPr>
              <a:t>Naziv projekta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Tx/>
              <a:buAutoNum type="arabicPeriod"/>
              <a:defRPr/>
            </a:pPr>
            <a:r>
              <a:rPr lang="hr-HR" altLang="en-US" sz="1200" dirty="0" smtClean="0">
                <a:latin typeface="VladaRHSans Reg" charset="0"/>
                <a:cs typeface="VladaRHSans Reg" charset="0"/>
              </a:rPr>
              <a:t>Kratki opis projekta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Tx/>
              <a:buAutoNum type="arabicPeriod"/>
              <a:defRPr/>
            </a:pPr>
            <a:r>
              <a:rPr lang="hr-HR" altLang="en-US" sz="1200" dirty="0" smtClean="0">
                <a:latin typeface="VladaRHSans Reg" charset="0"/>
                <a:cs typeface="VladaRHSans Reg" charset="0"/>
              </a:rPr>
              <a:t>Osnovne informacije o prijavitelju (podaci koji se odnose na nositelja CEKOM-a – predmet poslovanja, kratki opis interesa, opravdanost za ulaganje u istraživačku infrastrukturu…)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Tx/>
              <a:buAutoNum type="arabicPeriod"/>
              <a:defRPr/>
            </a:pPr>
            <a:r>
              <a:rPr lang="hr-HR" altLang="en-US" sz="1200" dirty="0" smtClean="0">
                <a:latin typeface="VladaRHSans Reg" charset="0"/>
                <a:cs typeface="VladaRHSans Reg" charset="0"/>
              </a:rPr>
              <a:t>Podaci o svakom članu zajednice prijavitelja (samo za Modele 1. i 2.) – podaci o partnerima koji su članovi zajednice prijavitelja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Tx/>
              <a:buAutoNum type="arabicPeriod"/>
              <a:defRPr/>
            </a:pPr>
            <a:r>
              <a:rPr lang="hr-HR" altLang="en-US" sz="1200" dirty="0" smtClean="0">
                <a:latin typeface="VladaRHSans Reg" charset="0"/>
                <a:cs typeface="VladaRHSans Reg" charset="0"/>
              </a:rPr>
              <a:t>Tehnološko – tehnička analiza CEKOM-a (osnovno o CEKOM-u – vizija, </a:t>
            </a:r>
            <a:r>
              <a:rPr lang="hr-HR" altLang="en-US" sz="1200" dirty="0" err="1" smtClean="0">
                <a:latin typeface="VladaRHSans Reg" charset="0"/>
                <a:cs typeface="VladaRHSans Reg" charset="0"/>
              </a:rPr>
              <a:t>cilj.</a:t>
            </a:r>
            <a:r>
              <a:rPr lang="hr-HR" altLang="en-US" sz="1200" dirty="0" smtClean="0">
                <a:latin typeface="VladaRHSans Reg" charset="0"/>
                <a:cs typeface="VladaRHSans Reg" charset="0"/>
              </a:rPr>
              <a:t>.; polazni rezultati CEKOM-a; ciljani rezultati CEKOM-a; stupanj inovativnosti; stručnost projektnog tima, itd.)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Tx/>
              <a:buAutoNum type="arabicPeriod"/>
              <a:defRPr/>
            </a:pPr>
            <a:r>
              <a:rPr lang="hr-HR" altLang="en-US" sz="1200" dirty="0" smtClean="0">
                <a:latin typeface="VladaRHSans Reg" charset="0"/>
                <a:cs typeface="VladaRHSans Reg" charset="0"/>
              </a:rPr>
              <a:t>Ekonomsko financijska analiza CEKOM-a 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Ø"/>
              <a:defRPr/>
            </a:pPr>
            <a:r>
              <a:rPr lang="hr-HR" altLang="en-US" sz="1200" dirty="0" err="1" smtClean="0">
                <a:latin typeface="VladaRHSans Reg" charset="0"/>
                <a:cs typeface="VladaRHSans Reg" charset="0"/>
              </a:rPr>
              <a:t>Podtočke</a:t>
            </a:r>
            <a:r>
              <a:rPr lang="hr-HR" altLang="en-US" sz="1200" dirty="0" smtClean="0">
                <a:latin typeface="VladaRHSans Reg" charset="0"/>
                <a:cs typeface="VladaRHSans Reg" charset="0"/>
              </a:rPr>
              <a:t> 6.1. i 6.3. odnose se na sve modele CEKOM-a. 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Ø"/>
              <a:defRPr/>
            </a:pPr>
            <a:r>
              <a:rPr lang="hr-HR" altLang="en-US" sz="1200" dirty="0" err="1" smtClean="0">
                <a:latin typeface="VladaRHSans Reg" charset="0"/>
                <a:cs typeface="VladaRHSans Reg" charset="0"/>
              </a:rPr>
              <a:t>Podtočka</a:t>
            </a:r>
            <a:r>
              <a:rPr lang="hr-HR" altLang="en-US" sz="1200" dirty="0" smtClean="0">
                <a:latin typeface="VladaRHSans Reg" charset="0"/>
                <a:cs typeface="VladaRHSans Reg" charset="0"/>
              </a:rPr>
              <a:t>  6.2. odnosi se samo na Modele 1.A; 1.B i 2. – koji imaju kolaborativno istraživačke razvojne aktivnosti. U ovoj </a:t>
            </a:r>
            <a:r>
              <a:rPr lang="hr-HR" altLang="en-US" sz="1200" dirty="0" err="1" smtClean="0">
                <a:latin typeface="VladaRHSans Reg" charset="0"/>
                <a:cs typeface="VladaRHSans Reg" charset="0"/>
              </a:rPr>
              <a:t>podtočci</a:t>
            </a:r>
            <a:r>
              <a:rPr lang="hr-HR" altLang="en-US" sz="1200" dirty="0" smtClean="0">
                <a:latin typeface="VladaRHSans Reg" charset="0"/>
                <a:cs typeface="VladaRHSans Reg" charset="0"/>
              </a:rPr>
              <a:t> se opisuje svaka pojedina aktivnost istraživanja i razvoja. </a:t>
            </a:r>
          </a:p>
          <a:p>
            <a:pPr marL="228600" indent="-22860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+mj-lt"/>
              <a:buAutoNum type="arabicPeriod" startAt="7"/>
              <a:defRPr/>
            </a:pPr>
            <a:r>
              <a:rPr lang="hr-HR" altLang="en-US" sz="1200" dirty="0">
                <a:latin typeface="VladaRHSans Reg" charset="0"/>
                <a:cs typeface="VladaRHSans Reg" charset="0"/>
              </a:rPr>
              <a:t> </a:t>
            </a:r>
            <a:r>
              <a:rPr lang="hr-HR" altLang="en-US" sz="1200" dirty="0" smtClean="0">
                <a:latin typeface="VladaRHSans Reg" charset="0"/>
                <a:cs typeface="VladaRHSans Reg" charset="0"/>
              </a:rPr>
              <a:t>     </a:t>
            </a:r>
            <a:r>
              <a:rPr lang="hr-HR" altLang="en-US" sz="1200" dirty="0" err="1" smtClean="0">
                <a:latin typeface="VladaRHSans Reg" charset="0"/>
                <a:cs typeface="VladaRHSans Reg" charset="0"/>
              </a:rPr>
              <a:t>Socio</a:t>
            </a:r>
            <a:r>
              <a:rPr lang="hr-HR" altLang="en-US" sz="1200" dirty="0" smtClean="0">
                <a:latin typeface="VladaRHSans Reg" charset="0"/>
                <a:cs typeface="VladaRHSans Reg" charset="0"/>
              </a:rPr>
              <a:t>-ekonomska analiza projekta CEKOM – primjenjivo za Modele 1.A i 3.</a:t>
            </a:r>
          </a:p>
          <a:p>
            <a:pPr marL="228600" indent="-22860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+mj-lt"/>
              <a:buAutoNum type="arabicPeriod" startAt="7"/>
              <a:defRPr/>
            </a:pPr>
            <a:r>
              <a:rPr lang="hr-HR" altLang="en-US" sz="1200" dirty="0" smtClean="0">
                <a:latin typeface="VladaRHSans Reg" charset="0"/>
                <a:cs typeface="VladaRHSans Reg" charset="0"/>
              </a:rPr>
              <a:t>      Analiza rizika</a:t>
            </a:r>
          </a:p>
          <a:p>
            <a:pPr marL="228600" indent="-22860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+mj-lt"/>
              <a:buAutoNum type="arabicPeriod" startAt="7"/>
              <a:defRPr/>
            </a:pPr>
            <a:r>
              <a:rPr lang="hr-HR" altLang="en-US" sz="1200" dirty="0" smtClean="0">
                <a:latin typeface="VladaRHSans Reg" charset="0"/>
                <a:cs typeface="VladaRHSans Reg" charset="0"/>
              </a:rPr>
              <a:t>      Održivost CEKOM-a</a:t>
            </a:r>
          </a:p>
          <a:p>
            <a:pPr marL="228600" indent="-22860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+mj-lt"/>
              <a:buAutoNum type="arabicPeriod" startAt="7"/>
              <a:defRPr/>
            </a:pPr>
            <a:r>
              <a:rPr lang="hr-HR" altLang="en-US" sz="1200" dirty="0" smtClean="0">
                <a:latin typeface="VladaRHSans Reg" charset="0"/>
                <a:cs typeface="VladaRHSans Reg" charset="0"/>
              </a:rPr>
              <a:t>     Infrastrukturna komponenta projekta</a:t>
            </a:r>
          </a:p>
          <a:p>
            <a:pPr marL="228600" indent="-22860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+mj-lt"/>
              <a:buAutoNum type="arabicPeriod" startAt="7"/>
              <a:defRPr/>
            </a:pPr>
            <a:r>
              <a:rPr lang="hr-HR" altLang="en-US" sz="1200" dirty="0" smtClean="0">
                <a:latin typeface="VladaRHSans Reg" charset="0"/>
                <a:cs typeface="VladaRHSans Reg" charset="0"/>
              </a:rPr>
              <a:t>     Financijska konstrukcija projekta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Tx/>
              <a:buAutoNum type="arabicPeriod"/>
              <a:defRPr/>
            </a:pPr>
            <a:endParaRPr lang="en-US" altLang="en-US" sz="1200" dirty="0" smtClean="0">
              <a:latin typeface="VladaRHSans Reg" charset="0"/>
              <a:cs typeface="VladaRHSans Reg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CFC880-7278-4E98-BD30-0D4AF4EA87A2}" type="slidenum">
              <a:rPr lang="en-US" altLang="en-US" smtClean="0">
                <a:cs typeface="VladaRHSans Reg" charset="0"/>
              </a:rPr>
              <a:pPr/>
              <a:t>41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4813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514350" y="234950"/>
            <a:ext cx="6735763" cy="584200"/>
          </a:xfrm>
        </p:spPr>
        <p:txBody>
          <a:bodyPr/>
          <a:lstStyle/>
          <a:p>
            <a:r>
              <a:rPr lang="hr-H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Obrazac 9.a.  Studija izvedivosti – Troškovi i likvidnost razvoja projekta</a:t>
            </a:r>
            <a:endParaRPr lang="hr-HR" altLang="en-US" sz="1800" smtClean="0">
              <a:latin typeface="VladaRHSans Med" charset="0"/>
              <a:cs typeface="VladaRHSans Med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14350" y="1160463"/>
            <a:ext cx="6683375" cy="427037"/>
          </a:xfrm>
        </p:spPr>
        <p:txBody>
          <a:bodyPr/>
          <a:lstStyle/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anose="05000000000000000000" pitchFamily="2" charset="2"/>
              <a:buChar char="Ø"/>
              <a:defRPr/>
            </a:pPr>
            <a:r>
              <a:rPr lang="hr-HR" altLang="en-US" sz="1400" dirty="0" smtClean="0">
                <a:latin typeface="VladaRHSans Reg" charset="0"/>
                <a:cs typeface="VladaRHSans Reg" charset="0"/>
              </a:rPr>
              <a:t>Obrazac se odnosi na analizu kompletnog projekta – likvidnost cjelokupnog CEKOM projekta.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defRPr/>
            </a:pPr>
            <a:endParaRPr lang="hr-HR" altLang="en-US" sz="1400" dirty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defRPr/>
            </a:pPr>
            <a:endParaRPr lang="hr-HR" altLang="en-US" sz="1400" dirty="0" smtClean="0">
              <a:latin typeface="VladaRHSans Reg" charset="0"/>
              <a:cs typeface="VladaRHSans Reg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D0A493-1811-44E2-A4D0-E5009E172E42}" type="slidenum">
              <a:rPr lang="en-US" altLang="en-US" smtClean="0">
                <a:cs typeface="VladaRHSans Reg" charset="0"/>
              </a:rPr>
              <a:pPr/>
              <a:t>42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4915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itle 1"/>
          <p:cNvSpPr txBox="1">
            <a:spLocks/>
          </p:cNvSpPr>
          <p:nvPr/>
        </p:nvSpPr>
        <p:spPr bwMode="auto">
          <a:xfrm>
            <a:off x="487363" y="1905000"/>
            <a:ext cx="6735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hr-HR" altLang="en-US" b="1">
                <a:solidFill>
                  <a:schemeClr val="bg1"/>
                </a:solidFill>
                <a:latin typeface="VladaRHSans Med" charset="0"/>
                <a:cs typeface="VladaRHSans Reg" charset="0"/>
              </a:rPr>
              <a:t>Obrazac 9.b. Studija izvedivosti – analiza troškova i koristi </a:t>
            </a:r>
            <a:endParaRPr lang="hr-HR" altLang="en-US">
              <a:latin typeface="VladaRHSans Med" charset="0"/>
              <a:cs typeface="VladaRHSans Reg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14350" y="2579688"/>
            <a:ext cx="6683375" cy="14335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0" indent="0" algn="l" defTabSz="457200" rtl="0" eaLnBrk="0" fontAlgn="base" hangingPunct="0">
              <a:lnSpc>
                <a:spcPts val="3400"/>
              </a:lnSpc>
              <a:spcBef>
                <a:spcPts val="576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VladaRHSans Reg"/>
                <a:ea typeface="MS PGothic" pitchFamily="34" charset="-128"/>
                <a:cs typeface="VladaRHSans Reg"/>
              </a:defRPr>
            </a:lvl1pPr>
            <a:lvl2pPr marL="0" indent="0" algn="l" defTabSz="457200" rtl="0" eaLnBrk="0" fontAlgn="base" hangingPunct="0">
              <a:lnSpc>
                <a:spcPts val="3400"/>
              </a:lnSpc>
              <a:spcBef>
                <a:spcPts val="576"/>
              </a:spcBef>
              <a:spcAft>
                <a:spcPct val="0"/>
              </a:spcAft>
              <a:buClr>
                <a:srgbClr val="FFED00"/>
              </a:buClr>
              <a:buFontTx/>
              <a:buNone/>
              <a:defRPr sz="2400" kern="1200">
                <a:solidFill>
                  <a:schemeClr val="tx1"/>
                </a:solidFill>
                <a:latin typeface="VladaRHSans Reg"/>
                <a:ea typeface="MS PGothic" pitchFamily="34" charset="-128"/>
                <a:cs typeface="VladaRHSans Reg"/>
              </a:defRPr>
            </a:lvl2pPr>
            <a:lvl3pPr marL="0" indent="0" algn="l" defTabSz="457200" rtl="0" eaLnBrk="0" fontAlgn="base" hangingPunct="0">
              <a:lnSpc>
                <a:spcPts val="3400"/>
              </a:lnSpc>
              <a:spcBef>
                <a:spcPts val="576"/>
              </a:spcBef>
              <a:spcAft>
                <a:spcPct val="0"/>
              </a:spcAft>
              <a:buClr>
                <a:srgbClr val="FFED00"/>
              </a:buClr>
              <a:buFontTx/>
              <a:buNone/>
              <a:defRPr sz="2400" kern="1200">
                <a:solidFill>
                  <a:schemeClr val="tx1"/>
                </a:solidFill>
                <a:latin typeface="VladaRHSans Reg"/>
                <a:ea typeface="MS PGothic" pitchFamily="34" charset="-128"/>
                <a:cs typeface="VladaRHSans Reg"/>
              </a:defRPr>
            </a:lvl3pPr>
            <a:lvl4pPr marL="0" indent="0" algn="l" defTabSz="457200" rtl="0" eaLnBrk="0" fontAlgn="base" hangingPunct="0">
              <a:lnSpc>
                <a:spcPts val="3400"/>
              </a:lnSpc>
              <a:spcBef>
                <a:spcPts val="576"/>
              </a:spcBef>
              <a:spcAft>
                <a:spcPct val="0"/>
              </a:spcAft>
              <a:buClr>
                <a:srgbClr val="FFED00"/>
              </a:buClr>
              <a:buFontTx/>
              <a:buNone/>
              <a:defRPr sz="2400" kern="1200">
                <a:solidFill>
                  <a:schemeClr val="tx1"/>
                </a:solidFill>
                <a:latin typeface="VladaRHSans Reg"/>
                <a:ea typeface="MS PGothic" pitchFamily="34" charset="-128"/>
                <a:cs typeface="VladaRHSans Reg"/>
              </a:defRPr>
            </a:lvl4pPr>
            <a:lvl5pPr marL="0" indent="0" algn="l" defTabSz="457200" rtl="0" eaLnBrk="0" fontAlgn="base" hangingPunct="0">
              <a:lnSpc>
                <a:spcPts val="3400"/>
              </a:lnSpc>
              <a:spcBef>
                <a:spcPts val="576"/>
              </a:spcBef>
              <a:spcAft>
                <a:spcPct val="0"/>
              </a:spcAft>
              <a:buClr>
                <a:srgbClr val="FFED00"/>
              </a:buClr>
              <a:buFontTx/>
              <a:buNone/>
              <a:defRPr sz="2400" kern="1200">
                <a:solidFill>
                  <a:schemeClr val="tx1"/>
                </a:solidFill>
                <a:latin typeface="VladaRHSans Reg"/>
                <a:ea typeface="MS PGothic" pitchFamily="34" charset="-128"/>
                <a:cs typeface="VladaRHSans Reg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anose="05000000000000000000" pitchFamily="2" charset="2"/>
              <a:buChar char="Ø"/>
              <a:defRPr/>
            </a:pPr>
            <a:r>
              <a:rPr lang="hr-HR" altLang="en-US" sz="1400" dirty="0">
                <a:latin typeface="VladaRHSans Reg" charset="0"/>
                <a:cs typeface="VladaRHSans Reg" charset="0"/>
              </a:rPr>
              <a:t>Potrebno napraviti u skladu s </a:t>
            </a:r>
            <a:r>
              <a:rPr lang="hr-HR" altLang="en-US" sz="1400" dirty="0" smtClean="0">
                <a:latin typeface="VladaRHSans Reg" charset="0"/>
                <a:cs typeface="VladaRHSans Reg" charset="0"/>
              </a:rPr>
              <a:t>Vodičem </a:t>
            </a:r>
            <a:r>
              <a:rPr lang="hr-HR" altLang="en-US" sz="1400" dirty="0">
                <a:latin typeface="VladaRHSans Reg" charset="0"/>
                <a:cs typeface="VladaRHSans Reg" charset="0"/>
              </a:rPr>
              <a:t>za izradu analize troškova i koristi EK objavljenim na</a:t>
            </a:r>
            <a:r>
              <a:rPr lang="hr-HR" altLang="en-US" sz="1400" dirty="0" smtClean="0">
                <a:latin typeface="VladaRHSans Reg" charset="0"/>
                <a:cs typeface="VladaRHSans Reg" charset="0"/>
              </a:rPr>
              <a:t>:</a:t>
            </a:r>
            <a:endParaRPr lang="hr-HR" altLang="en-US" sz="1400" dirty="0">
              <a:latin typeface="VladaRHSans Reg" charset="0"/>
              <a:cs typeface="VladaRHSans Reg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defRPr/>
            </a:pPr>
            <a:r>
              <a:rPr lang="hr-HR" altLang="en-US" sz="1400" dirty="0" smtClean="0">
                <a:latin typeface="VladaRHSans Reg" charset="0"/>
                <a:cs typeface="VladaRHSans Reg" charset="0"/>
                <a:hlinkClick r:id="rId3"/>
              </a:rPr>
              <a:t>http</a:t>
            </a:r>
            <a:r>
              <a:rPr lang="hr-HR" altLang="en-US" sz="1400" dirty="0">
                <a:latin typeface="VladaRHSans Reg" charset="0"/>
                <a:cs typeface="VladaRHSans Reg" charset="0"/>
                <a:hlinkClick r:id="rId3"/>
              </a:rPr>
              <a:t>://</a:t>
            </a:r>
            <a:r>
              <a:rPr lang="hr-HR" altLang="en-US" sz="1400" dirty="0" smtClean="0">
                <a:latin typeface="VladaRHSans Reg" charset="0"/>
                <a:cs typeface="VladaRHSans Reg" charset="0"/>
                <a:hlinkClick r:id="rId3"/>
              </a:rPr>
              <a:t>ec.europa.eu/</a:t>
            </a:r>
            <a:r>
              <a:rPr lang="hr-HR" altLang="en-US" sz="1400" dirty="0" err="1" smtClean="0">
                <a:latin typeface="VladaRHSans Reg" charset="0"/>
                <a:cs typeface="VladaRHSans Reg" charset="0"/>
                <a:hlinkClick r:id="rId3"/>
              </a:rPr>
              <a:t>regional</a:t>
            </a:r>
            <a:r>
              <a:rPr lang="hr-HR" altLang="en-US" sz="1400" dirty="0" smtClean="0">
                <a:latin typeface="VladaRHSans Reg" charset="0"/>
                <a:cs typeface="VladaRHSans Reg" charset="0"/>
                <a:hlinkClick r:id="rId3"/>
              </a:rPr>
              <a:t>_</a:t>
            </a:r>
            <a:r>
              <a:rPr lang="hr-HR" altLang="en-US" sz="1400" dirty="0" err="1" smtClean="0">
                <a:latin typeface="VladaRHSans Reg" charset="0"/>
                <a:cs typeface="VladaRHSans Reg" charset="0"/>
                <a:hlinkClick r:id="rId3"/>
              </a:rPr>
              <a:t>policy</a:t>
            </a:r>
            <a:r>
              <a:rPr lang="hr-HR" altLang="en-US" sz="1400" dirty="0" smtClean="0">
                <a:latin typeface="VladaRHSans Reg" charset="0"/>
                <a:cs typeface="VladaRHSans Reg" charset="0"/>
                <a:hlinkClick r:id="rId3"/>
              </a:rPr>
              <a:t>/</a:t>
            </a:r>
            <a:r>
              <a:rPr lang="hr-HR" altLang="en-US" sz="1400" dirty="0" err="1" smtClean="0">
                <a:latin typeface="VladaRHSans Reg" charset="0"/>
                <a:cs typeface="VladaRHSans Reg" charset="0"/>
                <a:hlinkClick r:id="rId3"/>
              </a:rPr>
              <a:t>sources</a:t>
            </a:r>
            <a:r>
              <a:rPr lang="hr-HR" altLang="en-US" sz="1400" dirty="0" smtClean="0">
                <a:latin typeface="VladaRHSans Reg" charset="0"/>
                <a:cs typeface="VladaRHSans Reg" charset="0"/>
                <a:hlinkClick r:id="rId3"/>
              </a:rPr>
              <a:t>/</a:t>
            </a:r>
            <a:r>
              <a:rPr lang="hr-HR" altLang="en-US" sz="1400" dirty="0" err="1" smtClean="0">
                <a:latin typeface="VladaRHSans Reg" charset="0"/>
                <a:cs typeface="VladaRHSans Reg" charset="0"/>
                <a:hlinkClick r:id="rId3"/>
              </a:rPr>
              <a:t>docgener</a:t>
            </a:r>
            <a:r>
              <a:rPr lang="hr-HR" altLang="en-US" sz="1400" dirty="0" smtClean="0">
                <a:latin typeface="VladaRHSans Reg" charset="0"/>
                <a:cs typeface="VladaRHSans Reg" charset="0"/>
                <a:hlinkClick r:id="rId3"/>
              </a:rPr>
              <a:t>/</a:t>
            </a:r>
            <a:r>
              <a:rPr lang="hr-HR" altLang="en-US" sz="1400" dirty="0" err="1" smtClean="0">
                <a:latin typeface="VladaRHSans Reg" charset="0"/>
                <a:cs typeface="VladaRHSans Reg" charset="0"/>
                <a:hlinkClick r:id="rId3"/>
              </a:rPr>
              <a:t>studies</a:t>
            </a:r>
            <a:r>
              <a:rPr lang="hr-HR" altLang="en-US" sz="1400" dirty="0" smtClean="0">
                <a:latin typeface="VladaRHSans Reg" charset="0"/>
                <a:cs typeface="VladaRHSans Reg" charset="0"/>
                <a:hlinkClick r:id="rId3"/>
              </a:rPr>
              <a:t>/</a:t>
            </a:r>
            <a:r>
              <a:rPr lang="hr-HR" altLang="en-US" sz="1400" dirty="0" err="1" smtClean="0">
                <a:latin typeface="VladaRHSans Reg" charset="0"/>
                <a:cs typeface="VladaRHSans Reg" charset="0"/>
                <a:hlinkClick r:id="rId3"/>
              </a:rPr>
              <a:t>pdf</a:t>
            </a:r>
            <a:r>
              <a:rPr lang="hr-HR" altLang="en-US" sz="1400" dirty="0" smtClean="0">
                <a:latin typeface="VladaRHSans Reg" charset="0"/>
                <a:cs typeface="VladaRHSans Reg" charset="0"/>
                <a:hlinkClick r:id="rId3"/>
              </a:rPr>
              <a:t>/</a:t>
            </a:r>
            <a:r>
              <a:rPr lang="hr-HR" altLang="en-US" sz="1400" dirty="0" err="1" smtClean="0">
                <a:latin typeface="VladaRHSans Reg" charset="0"/>
                <a:cs typeface="VladaRHSans Reg" charset="0"/>
                <a:hlinkClick r:id="rId3"/>
              </a:rPr>
              <a:t>cba</a:t>
            </a:r>
            <a:r>
              <a:rPr lang="hr-HR" altLang="en-US" sz="1400" dirty="0" smtClean="0">
                <a:latin typeface="VladaRHSans Reg" charset="0"/>
                <a:cs typeface="VladaRHSans Reg" charset="0"/>
                <a:hlinkClick r:id="rId3"/>
              </a:rPr>
              <a:t>_</a:t>
            </a:r>
            <a:r>
              <a:rPr lang="hr-HR" altLang="en-US" sz="1400" dirty="0" err="1" smtClean="0">
                <a:latin typeface="VladaRHSans Reg" charset="0"/>
                <a:cs typeface="VladaRHSans Reg" charset="0"/>
                <a:hlinkClick r:id="rId3"/>
              </a:rPr>
              <a:t>guide.pdf</a:t>
            </a:r>
            <a:r>
              <a:rPr lang="hr-HR" altLang="en-US" sz="1400" dirty="0" smtClean="0">
                <a:latin typeface="VladaRHSans Reg" charset="0"/>
                <a:cs typeface="VladaRHSans Reg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defRPr/>
            </a:pPr>
            <a:endParaRPr lang="hr-HR" altLang="en-US" sz="1400" dirty="0">
              <a:latin typeface="VladaRHSans Reg" charset="0"/>
              <a:cs typeface="VladaRHSans Reg" charset="0"/>
            </a:endParaRP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anose="05000000000000000000" pitchFamily="2" charset="2"/>
              <a:buChar char="Ø"/>
              <a:defRPr/>
            </a:pPr>
            <a:r>
              <a:rPr lang="hr-HR" altLang="en-US" sz="1400" dirty="0" smtClean="0">
                <a:latin typeface="VladaRHSans Reg" charset="0"/>
                <a:cs typeface="VladaRHSans Reg" charset="0"/>
              </a:rPr>
              <a:t>Primjenjivo </a:t>
            </a:r>
            <a:r>
              <a:rPr lang="hr-HR" altLang="en-US" sz="1400" dirty="0">
                <a:latin typeface="VladaRHSans Reg" charset="0"/>
                <a:cs typeface="VladaRHSans Reg" charset="0"/>
              </a:rPr>
              <a:t>samo za projekte  koji  uključuju izgradnju istraživačke infrastrukture!</a:t>
            </a:r>
            <a:endParaRPr lang="hr-HR" altLang="en-US" sz="1400" dirty="0" smtClean="0">
              <a:latin typeface="VladaRHSans Reg" charset="0"/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514350" y="544513"/>
            <a:ext cx="6588125" cy="423862"/>
          </a:xfrm>
        </p:spPr>
        <p:txBody>
          <a:bodyPr/>
          <a:lstStyle/>
          <a:p>
            <a:r>
              <a:rPr lang="hr-H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IZJAVE O SURADNICIMA</a:t>
            </a:r>
            <a:endParaRPr lang="en-US" altLang="en-US" sz="1600" b="1" smtClean="0">
              <a:solidFill>
                <a:schemeClr val="bg1"/>
              </a:solidFill>
              <a:latin typeface="VladaRHSans Med" charset="0"/>
              <a:cs typeface="VladaRHSans Med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514350" y="1112838"/>
            <a:ext cx="6800850" cy="28384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hr-HR" altLang="en-US" sz="1400" b="1" smtClean="0">
              <a:latin typeface="VladaRHSans Med" charset="0"/>
              <a:cs typeface="VladaRHSans Reg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hr-HR" altLang="en-US" sz="1400" b="1" smtClean="0">
                <a:latin typeface="VladaRHSans Med" charset="0"/>
                <a:cs typeface="VladaRHSans Reg" charset="0"/>
              </a:rPr>
              <a:t>Obrazac 10. </a:t>
            </a:r>
            <a:r>
              <a:rPr lang="hr-HR" altLang="en-US" sz="1400" smtClean="0">
                <a:latin typeface="VladaRHSans Med" charset="0"/>
                <a:cs typeface="VladaRHSans Reg" charset="0"/>
              </a:rPr>
              <a:t>Izjava o suradnicima na projektu; </a:t>
            </a:r>
            <a:r>
              <a:rPr lang="pl-PL" altLang="en-US" sz="1400" smtClean="0">
                <a:latin typeface="VladaRHSans Med" charset="0"/>
                <a:cs typeface="VladaRHSans Reg" charset="0"/>
                <a:hlinkClick r:id="rId2" action="ppaction://hlinkfile"/>
              </a:rPr>
              <a:t>Obrazac 10. Izjava o suradnicima na projektu 10.04..docx</a:t>
            </a:r>
            <a:endParaRPr lang="pl-PL" altLang="en-US" sz="1400" smtClean="0">
              <a:latin typeface="VladaRHSans Med" charset="0"/>
              <a:cs typeface="VladaRHSans Reg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hr-HR" altLang="en-US" sz="1400" smtClean="0">
              <a:latin typeface="VladaRHSans Med" charset="0"/>
              <a:cs typeface="VladaRHSans Reg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hr-HR" altLang="en-US" sz="1400" b="1" smtClean="0">
                <a:latin typeface="VladaRHSans Med" charset="0"/>
                <a:cs typeface="VladaRHSans Reg" charset="0"/>
              </a:rPr>
              <a:t>Obrazac 11. </a:t>
            </a:r>
            <a:r>
              <a:rPr lang="hr-HR" altLang="en-US" sz="1400" smtClean="0">
                <a:latin typeface="VladaRHSans Med" charset="0"/>
                <a:cs typeface="VladaRHSans Reg" charset="0"/>
              </a:rPr>
              <a:t>Izjava suradnika na projektu; </a:t>
            </a:r>
            <a:r>
              <a:rPr lang="pl-PL" altLang="en-US" sz="1400" smtClean="0">
                <a:latin typeface="VladaRHSans Med" charset="0"/>
                <a:cs typeface="VladaRHSans Reg" charset="0"/>
                <a:hlinkClick r:id="rId3" action="ppaction://hlinkfile"/>
              </a:rPr>
              <a:t>Obrazac 11. Izjava suradnika na projektu10.04..docx</a:t>
            </a:r>
            <a:endParaRPr lang="hr-HR" altLang="en-US" sz="1400" smtClean="0">
              <a:solidFill>
                <a:schemeClr val="accent1"/>
              </a:solidFill>
              <a:latin typeface="VladaRHSans Med" charset="0"/>
              <a:cs typeface="VladaRHSans Reg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941F37-E9AE-4661-B1EB-FE39884B1F7B}" type="slidenum">
              <a:rPr lang="en-US" altLang="en-US" smtClean="0">
                <a:cs typeface="VladaRHSans Reg" charset="0"/>
              </a:rPr>
              <a:pPr/>
              <a:t>43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5018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7713" y="4557713"/>
            <a:ext cx="1331912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514350" y="279400"/>
            <a:ext cx="6753225" cy="379413"/>
          </a:xfrm>
        </p:spPr>
        <p:txBody>
          <a:bodyPr/>
          <a:lstStyle/>
          <a:p>
            <a:r>
              <a:rPr lang="hr-H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FAZE POSTUPKA DODJELE</a:t>
            </a:r>
            <a:endParaRPr lang="en-US" altLang="en-US" sz="1800" b="1" smtClean="0">
              <a:solidFill>
                <a:schemeClr val="bg1"/>
              </a:solidFill>
              <a:latin typeface="VladaRHSans Med" charset="0"/>
              <a:cs typeface="VladaRHSans Med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47713" y="1146175"/>
          <a:ext cx="6592887" cy="2713038"/>
        </p:xfrm>
        <a:graphic>
          <a:graphicData uri="http://schemas.openxmlformats.org/drawingml/2006/table">
            <a:tbl>
              <a:tblPr>
                <a:effectLst/>
                <a:tableStyleId>{2D5ABB26-0587-4C30-8999-92F81FD0307C}</a:tableStyleId>
              </a:tblPr>
              <a:tblGrid>
                <a:gridCol w="1430538">
                  <a:extLst>
                    <a:ext uri="{9D8B030D-6E8A-4147-A177-3AD203B41FA5}"/>
                  </a:extLst>
                </a:gridCol>
                <a:gridCol w="5162349">
                  <a:extLst>
                    <a:ext uri="{9D8B030D-6E8A-4147-A177-3AD203B41FA5}"/>
                  </a:extLst>
                </a:gridCol>
              </a:tblGrid>
              <a:tr h="52189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VladaRHSans Reg"/>
                        </a:rPr>
                        <a:t>FAZE POSTUPKA DODJELE BESPOVRATNIH SREDSTAVA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VladaRHSans Reg"/>
                      </a:endParaRPr>
                    </a:p>
                  </a:txBody>
                  <a:tcPr marL="9525" marR="9525" marT="9530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95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171796"/>
                          </a:solidFill>
                          <a:effectLst/>
                          <a:latin typeface="VladaRHSans Reg"/>
                        </a:rPr>
                        <a:t>1. </a:t>
                      </a:r>
                      <a:r>
                        <a:rPr lang="hr-HR" sz="1200" b="1" u="none" strike="noStrike" noProof="0" dirty="0" smtClean="0">
                          <a:solidFill>
                            <a:srgbClr val="171796"/>
                          </a:solidFill>
                          <a:effectLst/>
                          <a:latin typeface="VladaRHSans Reg"/>
                        </a:rPr>
                        <a:t>faza</a:t>
                      </a:r>
                      <a:endParaRPr lang="hr-HR" sz="1200" b="1" i="0" u="none" strike="noStrike" noProof="0" dirty="0">
                        <a:solidFill>
                          <a:srgbClr val="171796"/>
                        </a:solidFill>
                        <a:effectLst/>
                        <a:latin typeface="VladaRHSans Reg"/>
                      </a:endParaRPr>
                    </a:p>
                  </a:txBody>
                  <a:tcPr marL="9525" marR="9525" marT="953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 noProof="0" dirty="0" smtClean="0">
                          <a:effectLst/>
                          <a:latin typeface="VladaRHSans Reg"/>
                        </a:rPr>
                        <a:t>Zaprimanje, registracija, administrativna provjera i provjera prihvatljivosti prijavitelja i, ako je primjenjivo partnera</a:t>
                      </a:r>
                      <a:r>
                        <a:rPr lang="en-US" sz="1200" u="none" strike="noStrike" noProof="0" dirty="0" smtClean="0">
                          <a:effectLst/>
                          <a:latin typeface="VladaRHSans Reg"/>
                        </a:rPr>
                        <a:t> </a:t>
                      </a:r>
                      <a:r>
                        <a:rPr lang="hr-HR" sz="1200" u="none" strike="noStrike" dirty="0" smtClean="0">
                          <a:effectLst/>
                          <a:latin typeface="VladaRHSans Reg"/>
                        </a:rPr>
                        <a:t>(PT2)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ladaRHSans Reg"/>
                      </a:endParaRPr>
                    </a:p>
                  </a:txBody>
                  <a:tcPr marL="9525" marR="9525" marT="953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10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171796"/>
                          </a:solidFill>
                          <a:effectLst/>
                          <a:latin typeface="VladaRHSans Reg"/>
                        </a:rPr>
                        <a:t>2. </a:t>
                      </a:r>
                      <a:r>
                        <a:rPr lang="hr-HR" sz="1200" b="1" u="none" strike="noStrike" noProof="0" dirty="0" smtClean="0">
                          <a:solidFill>
                            <a:srgbClr val="171796"/>
                          </a:solidFill>
                          <a:effectLst/>
                          <a:latin typeface="VladaRHSans Reg"/>
                        </a:rPr>
                        <a:t>faza</a:t>
                      </a:r>
                      <a:endParaRPr lang="hr-HR" sz="1200" b="1" i="0" u="none" strike="noStrike" noProof="0" dirty="0">
                        <a:solidFill>
                          <a:srgbClr val="171796"/>
                        </a:solidFill>
                        <a:effectLst/>
                        <a:latin typeface="VladaRHSans Reg"/>
                      </a:endParaRPr>
                    </a:p>
                  </a:txBody>
                  <a:tcPr marL="9525" marR="9525" marT="953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 noProof="0" dirty="0" smtClean="0">
                          <a:effectLst/>
                          <a:latin typeface="VladaRHSans Reg"/>
                        </a:rPr>
                        <a:t>Provjera prihvatljivost projekta i aktivnosti te ocjena kvalitete</a:t>
                      </a:r>
                      <a:r>
                        <a:rPr lang="hr-HR" sz="1200" u="none" strike="noStrike" dirty="0" smtClean="0">
                          <a:effectLst/>
                          <a:latin typeface="VladaRHSans Reg"/>
                        </a:rPr>
                        <a:t> (PT1)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ladaRHSans Reg"/>
                      </a:endParaRPr>
                    </a:p>
                  </a:txBody>
                  <a:tcPr marL="9525" marR="9525" marT="953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63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171796"/>
                          </a:solidFill>
                          <a:effectLst/>
                          <a:latin typeface="VladaRHSans Reg"/>
                        </a:rPr>
                        <a:t>3. </a:t>
                      </a:r>
                      <a:r>
                        <a:rPr lang="hr-HR" sz="1200" b="1" u="none" strike="noStrike" noProof="0" dirty="0" smtClean="0">
                          <a:solidFill>
                            <a:srgbClr val="171796"/>
                          </a:solidFill>
                          <a:effectLst/>
                          <a:latin typeface="VladaRHSans Reg"/>
                        </a:rPr>
                        <a:t>faza</a:t>
                      </a:r>
                      <a:endParaRPr lang="hr-HR" sz="1200" b="1" i="0" u="none" strike="noStrike" noProof="0" dirty="0">
                        <a:solidFill>
                          <a:srgbClr val="171796"/>
                        </a:solidFill>
                        <a:effectLst/>
                        <a:latin typeface="VladaRHSans Reg"/>
                      </a:endParaRPr>
                    </a:p>
                  </a:txBody>
                  <a:tcPr marL="9525" marR="9525" marT="953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 noProof="0" dirty="0" smtClean="0">
                          <a:effectLst/>
                          <a:latin typeface="VladaRHSans Reg"/>
                        </a:rPr>
                        <a:t>Provjera prihvatljivosti izdataka (PT2)</a:t>
                      </a:r>
                      <a:endParaRPr lang="hr-H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VladaRHSans Reg"/>
                      </a:endParaRPr>
                    </a:p>
                  </a:txBody>
                  <a:tcPr marL="9525" marR="9525" marT="953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21896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 noProof="0" dirty="0" smtClean="0">
                          <a:solidFill>
                            <a:srgbClr val="171796"/>
                          </a:solidFill>
                          <a:effectLst/>
                          <a:latin typeface="VladaRHSans Reg"/>
                        </a:rPr>
                        <a:t>4. faza</a:t>
                      </a:r>
                      <a:endParaRPr lang="hr-HR" sz="1200" b="1" i="0" u="none" strike="noStrike" noProof="0" dirty="0">
                        <a:solidFill>
                          <a:srgbClr val="171796"/>
                        </a:solidFill>
                        <a:effectLst/>
                        <a:latin typeface="VladaRHSans Reg"/>
                      </a:endParaRPr>
                    </a:p>
                  </a:txBody>
                  <a:tcPr marL="9525" marR="9525" marT="953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u="none" strike="noStrike" noProof="0" dirty="0" smtClean="0">
                          <a:effectLst/>
                          <a:latin typeface="VladaRHSans Reg"/>
                        </a:rPr>
                        <a:t>Donošenje Odluke o financiranju</a:t>
                      </a:r>
                      <a:r>
                        <a:rPr lang="en-US" sz="1200" u="none" strike="noStrike" noProof="0" dirty="0" smtClean="0">
                          <a:effectLst/>
                          <a:latin typeface="VladaRHSans Reg"/>
                        </a:rPr>
                        <a:t> </a:t>
                      </a:r>
                      <a:r>
                        <a:rPr lang="hr-HR" sz="1200" u="none" strike="noStrike" noProof="0" dirty="0" smtClean="0">
                          <a:effectLst/>
                          <a:latin typeface="VladaRHSans Reg"/>
                        </a:rPr>
                        <a:t>(PT1)</a:t>
                      </a:r>
                      <a:endParaRPr lang="hr-HR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VladaRHSans Reg"/>
                      </a:endParaRPr>
                    </a:p>
                  </a:txBody>
                  <a:tcPr marL="9525" marR="9525" marT="953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121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F86F0C-F046-4B58-B90E-AD0AAEBA9730}" type="slidenum">
              <a:rPr lang="en-US" altLang="en-US" smtClean="0">
                <a:solidFill>
                  <a:srgbClr val="FFFFFF"/>
                </a:solidFill>
                <a:cs typeface="VladaRHSans Reg" charset="0"/>
              </a:rPr>
              <a:pPr/>
              <a:t>44</a:t>
            </a:fld>
            <a:endParaRPr lang="en-US" altLang="en-US" smtClean="0">
              <a:solidFill>
                <a:srgbClr val="FFFFFF"/>
              </a:solidFill>
              <a:cs typeface="VladaRHSans Reg" charset="0"/>
            </a:endParaRPr>
          </a:p>
        </p:txBody>
      </p:sp>
      <p:pic>
        <p:nvPicPr>
          <p:cNvPr id="5121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514350" y="206375"/>
            <a:ext cx="6777038" cy="625475"/>
          </a:xfrm>
        </p:spPr>
        <p:txBody>
          <a:bodyPr/>
          <a:lstStyle/>
          <a:p>
            <a:r>
              <a:rPr lang="hr-H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1. FAZA – Zaprimanje, registracija, administrativna provjera i provjera prihvatljivosti prijavitelja i partnera (PT2)</a:t>
            </a:r>
            <a:endParaRPr lang="en-US" altLang="en-US" sz="1800" smtClean="0">
              <a:latin typeface="VladaRHSans Med" charset="0"/>
              <a:cs typeface="VladaRHSans Med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514350" y="1112838"/>
            <a:ext cx="6645275" cy="2838450"/>
          </a:xfrm>
        </p:spPr>
        <p:txBody>
          <a:bodyPr/>
          <a:lstStyle/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Ø"/>
            </a:pPr>
            <a:r>
              <a:rPr lang="hr-HR" altLang="en-US" sz="1200" b="1" i="1" smtClean="0">
                <a:solidFill>
                  <a:srgbClr val="171796"/>
                </a:solidFill>
                <a:latin typeface="VladaRHSans Reg" charset="0"/>
                <a:cs typeface="VladaRHSans Reg" charset="0"/>
              </a:rPr>
              <a:t>Cilj provjere prihvatljivosti prijavitelja i partnera </a:t>
            </a:r>
            <a:r>
              <a:rPr lang="hr-HR" altLang="en-US" sz="1200" smtClean="0">
                <a:latin typeface="VladaRHSans Reg" charset="0"/>
                <a:cs typeface="VladaRHSans Reg" charset="0"/>
              </a:rPr>
              <a:t>jest provjeriti usklađenost projektnih prijedloga s kriterijima prihvatljivosti za prijavitelje i partnere, definiranima u dokumentaciji ovog Poziva (sukladno Prilogu 3.). 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Ø"/>
            </a:pPr>
            <a:endParaRPr lang="hr-HR" altLang="en-US" sz="1200" smtClean="0">
              <a:latin typeface="VladaRHSans Reg" charset="0"/>
              <a:cs typeface="VladaRHSans Reg" charset="0"/>
            </a:endParaRP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Ø"/>
            </a:pPr>
            <a:r>
              <a:rPr lang="vi-VN" altLang="en-US" sz="1200" smtClean="0">
                <a:latin typeface="VladaRHSans Reg" charset="0"/>
                <a:cs typeface="VladaRHSans Reg" charset="0"/>
              </a:rPr>
              <a:t>Projektni prijedlog mora se dostaviti na adresu unutar roka određenog ovim Pozivom</a:t>
            </a:r>
            <a:r>
              <a:rPr lang="hr-HR" altLang="en-US" sz="1200" smtClean="0">
                <a:latin typeface="VladaRHSans Reg" charset="0"/>
                <a:cs typeface="VladaRHSans Reg" charset="0"/>
              </a:rPr>
              <a:t>.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</a:pPr>
            <a:endParaRPr lang="hr-HR" altLang="en-US" sz="1200" smtClean="0">
              <a:latin typeface="VladaRHSans Reg" charset="0"/>
              <a:cs typeface="VladaRHSans Reg" charset="0"/>
            </a:endParaRP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Ø"/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Nužni uvjeti koji moraju biti ispunjeni u svrhu </a:t>
            </a:r>
            <a:r>
              <a:rPr lang="hr-HR" altLang="en-US" sz="1200" b="1" smtClean="0">
                <a:solidFill>
                  <a:srgbClr val="171796"/>
                </a:solidFill>
                <a:latin typeface="VladaRHSans Reg" charset="0"/>
                <a:cs typeface="VladaRHSans Reg" charset="0"/>
              </a:rPr>
              <a:t>registracije</a:t>
            </a:r>
            <a:r>
              <a:rPr lang="hr-HR" altLang="en-US" sz="1200" smtClean="0">
                <a:latin typeface="VladaRHSans Reg" charset="0"/>
                <a:cs typeface="VladaRHSans Reg" charset="0"/>
              </a:rPr>
              <a:t> projektnog prijedloga su: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ü"/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	zaprimljeni paket/omotnica je zatvoren/a;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ü"/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	na zaprimljenom paketu/omotnici naznačeni su naziv i adresa prijavitelja;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ü"/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	na zaprimljenom paketu/omotnici naznačen je naziv i referentni broj Poziva;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ü"/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	na zaprimljenom projektnom prijedlogu naznačen je datum i točno vrijeme predaje projektnog prijedloga.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</a:pPr>
            <a:endParaRPr lang="hr-HR" altLang="en-US" sz="1200" smtClean="0">
              <a:latin typeface="VladaRHSans Reg" charset="0"/>
              <a:cs typeface="VladaRHSans Reg" charset="0"/>
            </a:endParaRP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</a:pPr>
            <a:endParaRPr lang="hr-HR" altLang="en-US" sz="1200" smtClean="0">
              <a:latin typeface="VladaRHSans Reg" charset="0"/>
              <a:cs typeface="VladaRHSans Reg" charset="0"/>
            </a:endParaRP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Ø"/>
            </a:pPr>
            <a:endParaRPr lang="hr-HR" altLang="en-US" sz="1200" smtClean="0">
              <a:latin typeface="VladaRHSans Reg" charset="0"/>
              <a:cs typeface="VladaRHSans Reg" charset="0"/>
            </a:endParaRP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Ø"/>
            </a:pPr>
            <a:endParaRPr lang="en-US" altLang="en-US" sz="1200" smtClean="0">
              <a:latin typeface="VladaRHSans Reg" charset="0"/>
              <a:cs typeface="VladaRHSans Reg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C0F072-6C6A-4059-9D78-20C943A89481}" type="slidenum">
              <a:rPr lang="en-US" altLang="en-US" smtClean="0">
                <a:cs typeface="VladaRHSans Reg" charset="0"/>
              </a:rPr>
              <a:pPr/>
              <a:t>45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5222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6789738" cy="673100"/>
          </a:xfrm>
        </p:spPr>
        <p:txBody>
          <a:bodyPr/>
          <a:lstStyle/>
          <a:p>
            <a:pPr eaLnBrk="1" hangingPunct="1"/>
            <a:r>
              <a:rPr lang="hr-H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2. FAZA – Provjera prihvatljivosti projekta i aktivnosti te ocjena kvalitete (PT1)</a:t>
            </a:r>
            <a:endParaRPr lang="fr-FR" altLang="en-US" sz="1800" b="1" smtClean="0">
              <a:solidFill>
                <a:schemeClr val="bg1"/>
              </a:solidFill>
              <a:latin typeface="VladaRHSans Med" charset="0"/>
              <a:cs typeface="VladaRHSans Med" charset="0"/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514350" y="1116013"/>
            <a:ext cx="6811963" cy="3230562"/>
          </a:xfrm>
        </p:spPr>
        <p:txBody>
          <a:bodyPr/>
          <a:lstStyle/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hr-HR" altLang="en-US" sz="1200" b="1" i="1" u="sng" smtClean="0">
              <a:solidFill>
                <a:srgbClr val="171796"/>
              </a:solidFill>
              <a:latin typeface="VladaRHSans Reg" charset="0"/>
              <a:cs typeface="VladaRHSans Reg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hr-HR" altLang="en-US" sz="1200" b="1" i="1" u="sng" smtClean="0">
                <a:solidFill>
                  <a:srgbClr val="171796"/>
                </a:solidFill>
                <a:latin typeface="VladaRHSans Reg" charset="0"/>
                <a:cs typeface="VladaRHSans Reg" charset="0"/>
              </a:rPr>
              <a:t>Cilj </a:t>
            </a:r>
            <a:r>
              <a:rPr lang="vi-VN" altLang="en-US" sz="1200" b="1" i="1" u="sng" smtClean="0">
                <a:solidFill>
                  <a:srgbClr val="171796"/>
                </a:solidFill>
                <a:latin typeface="VladaRHSans Reg" charset="0"/>
                <a:cs typeface="VladaRHSans Reg" charset="0"/>
              </a:rPr>
              <a:t>provjere prihvatljivosti projekta i aktivnosti</a:t>
            </a:r>
            <a:r>
              <a:rPr lang="hr-HR" altLang="en-US" sz="1200" b="1" smtClean="0">
                <a:latin typeface="VladaRHSans Reg" charset="0"/>
                <a:cs typeface="VladaRHSans Reg" charset="0"/>
              </a:rPr>
              <a:t> </a:t>
            </a:r>
            <a:r>
              <a:rPr lang="vi-VN" altLang="en-US" sz="1200" smtClean="0">
                <a:latin typeface="VladaRHSans Reg" charset="0"/>
                <a:cs typeface="VladaRHSans Reg" charset="0"/>
              </a:rPr>
              <a:t>je provjeriti usklađenost projektnog prijedloga s kriterijima prihvatljivosti za projekt i projektne aktivnosti koji su navedeni u poglavlju 2. ovih Uputa</a:t>
            </a:r>
            <a:r>
              <a:rPr lang="hr-HR" altLang="en-US" sz="1200" smtClean="0">
                <a:latin typeface="VladaRHSans Reg" charset="0"/>
                <a:cs typeface="VladaRHSans Reg" charset="0"/>
              </a:rPr>
              <a:t> za prijavitelje</a:t>
            </a:r>
            <a:r>
              <a:rPr lang="vi-VN" altLang="en-US" sz="1200" smtClean="0">
                <a:latin typeface="VladaRHSans Reg" charset="0"/>
                <a:cs typeface="VladaRHSans Reg" charset="0"/>
              </a:rPr>
              <a:t>, primjenjujući Obrazac kriterija prihvatljivosti projekta i aktivnosti</a:t>
            </a:r>
            <a:r>
              <a:rPr lang="hr-HR" altLang="en-US" sz="1200" smtClean="0">
                <a:latin typeface="VladaRHSans Reg" charset="0"/>
                <a:cs typeface="VladaRHSans Reg" charset="0"/>
              </a:rPr>
              <a:t>. </a:t>
            </a:r>
            <a:r>
              <a:rPr lang="vi-VN" altLang="en-US" sz="1200" smtClean="0">
                <a:latin typeface="VladaRHSans Reg" charset="0"/>
                <a:cs typeface="VladaRHSans Reg" charset="0"/>
              </a:rPr>
              <a:t>Projektni prijedlog mora udovoljiti svim kriterijima prihvatljivosti kako bi se moglo pristupiti ocjenjivanju kvalitete projektnog prijedloga.</a:t>
            </a:r>
            <a:endParaRPr lang="hr-HR" altLang="en-US" sz="1200" b="1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hr-HR" altLang="en-US" sz="1200" b="1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hr-HR" altLang="en-US" sz="1200" b="1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vi-VN" altLang="en-US" sz="1200" b="1" i="1" u="sng" smtClean="0">
                <a:solidFill>
                  <a:srgbClr val="171796"/>
                </a:solidFill>
                <a:latin typeface="VladaRHSans Reg" charset="0"/>
                <a:cs typeface="VladaRHSans Reg" charset="0"/>
              </a:rPr>
              <a:t>Cilj </a:t>
            </a:r>
            <a:r>
              <a:rPr lang="hr-HR" altLang="en-US" sz="1200" b="1" i="1" u="sng" smtClean="0">
                <a:solidFill>
                  <a:srgbClr val="171796"/>
                </a:solidFill>
                <a:latin typeface="VladaRHSans Reg" charset="0"/>
                <a:cs typeface="VladaRHSans Reg" charset="0"/>
              </a:rPr>
              <a:t>ocjene </a:t>
            </a:r>
            <a:r>
              <a:rPr lang="vi-VN" altLang="en-US" sz="1200" b="1" i="1" u="sng" smtClean="0">
                <a:solidFill>
                  <a:srgbClr val="171796"/>
                </a:solidFill>
                <a:latin typeface="VladaRHSans Reg" charset="0"/>
                <a:cs typeface="VladaRHSans Reg" charset="0"/>
              </a:rPr>
              <a:t>kvalit</a:t>
            </a:r>
            <a:r>
              <a:rPr lang="hr-HR" altLang="en-US" sz="1200" b="1" i="1" u="sng" smtClean="0">
                <a:solidFill>
                  <a:srgbClr val="171796"/>
                </a:solidFill>
                <a:latin typeface="VladaRHSans Reg" charset="0"/>
                <a:cs typeface="VladaRHSans Reg" charset="0"/>
              </a:rPr>
              <a:t>ete</a:t>
            </a:r>
            <a:r>
              <a:rPr lang="vi-VN" altLang="en-US" sz="1200" b="1" i="1" u="sng" smtClean="0">
                <a:solidFill>
                  <a:srgbClr val="171796"/>
                </a:solidFill>
                <a:latin typeface="VladaRHSans Reg" charset="0"/>
                <a:cs typeface="VladaRHSans Reg" charset="0"/>
              </a:rPr>
              <a:t> </a:t>
            </a:r>
            <a:r>
              <a:rPr lang="vi-VN" altLang="en-US" sz="1200" smtClean="0">
                <a:latin typeface="VladaRHSans Reg" charset="0"/>
                <a:cs typeface="VladaRHSans Reg" charset="0"/>
              </a:rPr>
              <a:t>je ocjenjivanje projektnog prijedloga prema pitanjima </a:t>
            </a:r>
            <a:r>
              <a:rPr lang="hr-HR" altLang="en-US" sz="1200" smtClean="0">
                <a:latin typeface="VladaRHSans Reg" charset="0"/>
                <a:cs typeface="VladaRHSans Reg" charset="0"/>
              </a:rPr>
              <a:t>iz </a:t>
            </a:r>
            <a:r>
              <a:rPr lang="vi-VN" altLang="en-US" sz="1200" smtClean="0">
                <a:latin typeface="VladaRHSans Reg" charset="0"/>
                <a:cs typeface="VladaRHSans Reg" charset="0"/>
              </a:rPr>
              <a:t>metodologije odabira. PT1 </a:t>
            </a:r>
            <a:r>
              <a:rPr lang="hr-HR" altLang="en-US" sz="1200" smtClean="0">
                <a:latin typeface="VladaRHSans Reg" charset="0"/>
                <a:cs typeface="VladaRHSans Reg" charset="0"/>
              </a:rPr>
              <a:t>osniva </a:t>
            </a:r>
            <a:r>
              <a:rPr lang="vi-VN" altLang="en-US" sz="1200" smtClean="0">
                <a:latin typeface="VladaRHSans Reg" charset="0"/>
                <a:cs typeface="VladaRHSans Reg" charset="0"/>
              </a:rPr>
              <a:t>Odbor za odabir projekata</a:t>
            </a:r>
            <a:r>
              <a:rPr lang="hr-HR" altLang="en-US" sz="1200" smtClean="0">
                <a:latin typeface="VladaRHSans Reg" charset="0"/>
                <a:cs typeface="VladaRHSans Reg" charset="0"/>
              </a:rPr>
              <a:t> </a:t>
            </a:r>
            <a:r>
              <a:rPr lang="vi-VN" altLang="en-US" sz="1200" smtClean="0">
                <a:latin typeface="VladaRHSans Reg" charset="0"/>
                <a:cs typeface="VladaRHSans Reg" charset="0"/>
              </a:rPr>
              <a:t>koji može sam izvršiti ocjenu projektnih prijedloga ili proces ocjenjivanja može povjeriti neovisnim procjeniteljima. U slučaju da se proces ocjenjivanja svih kriterija odabira ili samo dijela kriterija odabira povjeri neovisnim procjeniteljima, uloga Odbora bit će provjera usklađenosti procjena s metodologijom odabira i potvrđivanje rezultata odabira</a:t>
            </a:r>
            <a:r>
              <a:rPr lang="hr-HR" altLang="en-US" sz="1200" smtClean="0">
                <a:latin typeface="VladaRHSans Reg" charset="0"/>
                <a:cs typeface="VladaRHSans Reg" charset="0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hr-HR" altLang="en-US" sz="1200" b="1" smtClean="0">
              <a:latin typeface="VladaRHSans Reg" charset="0"/>
              <a:cs typeface="VladaRHSans Reg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hr-HR" altLang="en-US" sz="1200" smtClean="0">
              <a:latin typeface="VladaRHSans Reg" charset="0"/>
              <a:cs typeface="VladaRHSans Reg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hr-HR" altLang="en-US" sz="1200" smtClean="0">
              <a:latin typeface="VladaRHSans Reg" charset="0"/>
              <a:cs typeface="VladaRHSans Reg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hr-HR" altLang="en-US" sz="1200" smtClean="0">
              <a:latin typeface="VladaRHSans Reg" charset="0"/>
              <a:cs typeface="VladaRHSans Reg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fr-FR" altLang="en-US" sz="1200" smtClean="0">
              <a:latin typeface="VladaRHSans Reg" charset="0"/>
              <a:cs typeface="VladaRHSans Reg" charset="0"/>
            </a:endParaRPr>
          </a:p>
        </p:txBody>
      </p:sp>
      <p:pic>
        <p:nvPicPr>
          <p:cNvPr id="5325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92DC87-6B55-40B5-88A9-F8889BFC047B}" type="slidenum">
              <a:rPr lang="en-US" altLang="en-US" smtClean="0">
                <a:cs typeface="VladaRHSans Reg" charset="0"/>
              </a:rPr>
              <a:pPr/>
              <a:t>46</a:t>
            </a:fld>
            <a:endParaRPr lang="en-US" altLang="en-US" smtClean="0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514350" y="117475"/>
            <a:ext cx="6661150" cy="650875"/>
          </a:xfrm>
        </p:spPr>
        <p:txBody>
          <a:bodyPr/>
          <a:lstStyle/>
          <a:p>
            <a:pPr eaLnBrk="1" hangingPunct="1"/>
            <a:r>
              <a:rPr lang="fr-FR" altLang="en-US" sz="16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KRITERIJI ODABIRA UNUTAR</a:t>
            </a:r>
            <a:r>
              <a:rPr lang="hr-HR" altLang="en-US" sz="16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 </a:t>
            </a:r>
            <a:br>
              <a:rPr lang="hr-HR" altLang="en-US" sz="16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</a:br>
            <a:r>
              <a:rPr lang="fr-FR" altLang="en-US" sz="16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INVESTICIJSKOG PRIORITETA 1b</a:t>
            </a:r>
            <a:r>
              <a:rPr lang="fr-FR" altLang="en-US" sz="1600" b="1" smtClean="0">
                <a:latin typeface="VladaRHSans Med" charset="0"/>
                <a:cs typeface="VladaRHSans Med" charset="0"/>
              </a:rPr>
              <a:t/>
            </a:r>
            <a:br>
              <a:rPr lang="fr-FR" altLang="en-US" sz="1600" b="1" smtClean="0">
                <a:latin typeface="VladaRHSans Med" charset="0"/>
                <a:cs typeface="VladaRHSans Med" charset="0"/>
              </a:rPr>
            </a:br>
            <a:endParaRPr lang="fr-FR" altLang="en-US" sz="1600" b="1" smtClean="0">
              <a:latin typeface="VladaRHSans Med" charset="0"/>
              <a:cs typeface="VladaRHSans Med" charset="0"/>
            </a:endParaRPr>
          </a:p>
        </p:txBody>
      </p:sp>
      <p:pic>
        <p:nvPicPr>
          <p:cNvPr id="5427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14350" y="879475"/>
          <a:ext cx="6808788" cy="3532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9335">
                  <a:extLst>
                    <a:ext uri="{9D8B030D-6E8A-4147-A177-3AD203B41FA5}"/>
                  </a:extLst>
                </a:gridCol>
                <a:gridCol w="2077996">
                  <a:extLst>
                    <a:ext uri="{9D8B030D-6E8A-4147-A177-3AD203B41FA5}"/>
                  </a:extLst>
                </a:gridCol>
                <a:gridCol w="869476">
                  <a:extLst>
                    <a:ext uri="{9D8B030D-6E8A-4147-A177-3AD203B41FA5}"/>
                  </a:extLst>
                </a:gridCol>
                <a:gridCol w="840416">
                  <a:extLst>
                    <a:ext uri="{9D8B030D-6E8A-4147-A177-3AD203B41FA5}"/>
                  </a:extLst>
                </a:gridCol>
                <a:gridCol w="783702">
                  <a:extLst>
                    <a:ext uri="{9D8B030D-6E8A-4147-A177-3AD203B41FA5}"/>
                  </a:extLst>
                </a:gridCol>
                <a:gridCol w="866821">
                  <a:extLst>
                    <a:ext uri="{9D8B030D-6E8A-4147-A177-3AD203B41FA5}"/>
                  </a:extLst>
                </a:gridCol>
                <a:gridCol w="741041">
                  <a:extLst>
                    <a:ext uri="{9D8B030D-6E8A-4147-A177-3AD203B41FA5}"/>
                  </a:extLst>
                </a:gridCol>
              </a:tblGrid>
              <a:tr h="280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R.br.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9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Naziv specifičnog kriterija odabira</a:t>
                      </a:r>
                      <a:endParaRPr lang="hr-HR" sz="900" b="1" i="0" u="none" strike="noStrike" noProof="0" dirty="0">
                        <a:solidFill>
                          <a:schemeClr val="bg1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rgbClr val="1717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hr-HR" sz="9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Primjenjivo na Specifični cilj</a:t>
                      </a:r>
                      <a:endParaRPr lang="hr-HR" sz="900" b="1" i="0" u="none" strike="noStrike" noProof="0" dirty="0">
                        <a:solidFill>
                          <a:schemeClr val="bg1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rgbClr val="1717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Vrsta kriterija</a:t>
                      </a:r>
                      <a:endParaRPr lang="hr-HR" sz="900" b="1" i="0" u="none" strike="noStrike" noProof="0" dirty="0">
                        <a:solidFill>
                          <a:schemeClr val="bg1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N</a:t>
                      </a:r>
                      <a:r>
                        <a:rPr lang="hr-HR" sz="900" b="1" u="none" strike="noStrike" noProof="0" dirty="0" err="1" smtClean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ačin</a:t>
                      </a:r>
                      <a:r>
                        <a:rPr lang="hr-HR" sz="9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 </a:t>
                      </a:r>
                      <a:r>
                        <a:rPr lang="hr-HR" sz="900" b="1" u="none" strike="noStrike" noProof="0" dirty="0" err="1" smtClean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primjen</a:t>
                      </a:r>
                      <a:r>
                        <a:rPr lang="en-US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e </a:t>
                      </a:r>
                      <a:r>
                        <a:rPr lang="hr-HR" sz="9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kriterija</a:t>
                      </a:r>
                      <a:endParaRPr lang="hr-HR" sz="900" b="1" i="0" u="none" strike="noStrike" noProof="0" dirty="0">
                        <a:solidFill>
                          <a:schemeClr val="bg1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Težinski faktor </a:t>
                      </a:r>
                      <a:endParaRPr lang="hr-HR" sz="900" b="1" i="0" u="none" strike="noStrike" noProof="0" dirty="0">
                        <a:solidFill>
                          <a:schemeClr val="bg1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rgbClr val="171796"/>
                    </a:solidFill>
                  </a:tcPr>
                </a:tc>
                <a:extLst>
                  <a:ext uri="{0D108BD9-81ED-4DB2-BD59-A6C34878D82A}"/>
                </a:extLst>
              </a:tr>
              <a:tr h="634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1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noProof="0" dirty="0" smtClean="0">
                          <a:effectLst/>
                          <a:latin typeface="VladaRHSans Med"/>
                        </a:rPr>
                        <a:t>Značaj rezultata istraživačko-razvojnih aktivnosti za nacionalno/globalno gospodarstvo</a:t>
                      </a:r>
                      <a:endParaRPr lang="hr-H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noProof="0" dirty="0" smtClean="0">
                          <a:effectLst/>
                          <a:latin typeface="VladaRHSans Med"/>
                        </a:rPr>
                        <a:t>Specifični cilj 1.b.1 , Specifični cilj 1.b.2, Operacija 1.b.2.3.</a:t>
                      </a:r>
                      <a:endParaRPr lang="hr-H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noProof="0" dirty="0" smtClean="0">
                          <a:effectLst/>
                          <a:latin typeface="VladaRHSans Med"/>
                        </a:rPr>
                        <a:t>obavezan</a:t>
                      </a:r>
                      <a:endParaRPr lang="hr-H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VladaRHSans Med"/>
                        </a:rPr>
                        <a:t>ocjenjivanje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  <a:latin typeface="VladaRHSans Med"/>
                        </a:rPr>
                        <a:t>&lt; </a:t>
                      </a:r>
                      <a:r>
                        <a:rPr lang="en-US" sz="900" u="none" strike="noStrike" dirty="0" smtClean="0">
                          <a:effectLst/>
                          <a:latin typeface="VladaRHSans Med"/>
                        </a:rPr>
                        <a:t>35%&gt;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7161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2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rgbClr val="17179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vi-VN" sz="900" u="none" strike="noStrike" dirty="0">
                          <a:effectLst/>
                        </a:rPr>
                        <a:t>Doprinos povećanju konkurentnosti određenog S3 prioritetnog tematskog područja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noProof="0" dirty="0" smtClean="0">
                          <a:effectLst/>
                          <a:latin typeface="VladaRHSans Med"/>
                        </a:rPr>
                        <a:t>Specifični cilj 1.b.1 , 1.b.2.3</a:t>
                      </a:r>
                      <a:endParaRPr lang="hr-H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noProof="0" dirty="0" smtClean="0">
                          <a:effectLst/>
                          <a:latin typeface="VladaRHSans Med"/>
                        </a:rPr>
                        <a:t>obavezan</a:t>
                      </a:r>
                      <a:endParaRPr lang="hr-H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noProof="0" dirty="0" smtClean="0">
                          <a:effectLst/>
                          <a:latin typeface="VladaRHSans Med"/>
                        </a:rPr>
                        <a:t>ocjenjivanje</a:t>
                      </a:r>
                      <a:endParaRPr lang="hr-H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  <a:latin typeface="VladaRHSans Med"/>
                        </a:rPr>
                        <a:t>&lt; </a:t>
                      </a:r>
                      <a:r>
                        <a:rPr lang="en-US" sz="900" u="none" strike="noStrike" dirty="0" smtClean="0">
                          <a:effectLst/>
                          <a:latin typeface="VladaRHSans Med"/>
                        </a:rPr>
                        <a:t>30%&gt;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800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noProof="0" dirty="0" smtClean="0">
                          <a:effectLst/>
                          <a:latin typeface="VladaRHSans Med"/>
                        </a:rPr>
                        <a:t>Specifični cilj 1.b.2.1</a:t>
                      </a:r>
                      <a:r>
                        <a:rPr lang="it-IT" sz="900" u="none" strike="noStrike" dirty="0" smtClean="0">
                          <a:effectLst/>
                          <a:latin typeface="VladaRHSans Med"/>
                        </a:rPr>
                        <a:t>. </a:t>
                      </a:r>
                      <a:r>
                        <a:rPr lang="it-IT" sz="900" u="none" strike="noStrike" dirty="0">
                          <a:effectLst/>
                          <a:latin typeface="VladaRHSans Med"/>
                        </a:rPr>
                        <a:t>i 1.b.2.2.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noProof="0" dirty="0" smtClean="0">
                          <a:effectLst/>
                          <a:latin typeface="VladaRHSans Med"/>
                        </a:rPr>
                        <a:t>obavezan</a:t>
                      </a:r>
                      <a:endParaRPr lang="hr-H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noProof="0" dirty="0" smtClean="0">
                          <a:effectLst/>
                          <a:latin typeface="VladaRHSans Med"/>
                        </a:rPr>
                        <a:t>ocjenjivanje</a:t>
                      </a:r>
                      <a:endParaRPr lang="hr-H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  <a:latin typeface="VladaRHSans Med"/>
                        </a:rPr>
                        <a:t>&lt; </a:t>
                      </a:r>
                      <a:r>
                        <a:rPr lang="en-US" sz="900" u="none" strike="noStrike" dirty="0" smtClean="0">
                          <a:effectLst/>
                          <a:latin typeface="VladaRHSans Med"/>
                        </a:rPr>
                        <a:t>45%&gt;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8850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3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rgbClr val="17179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noProof="0" dirty="0" smtClean="0">
                          <a:effectLst/>
                          <a:latin typeface="VladaRHSans Med"/>
                        </a:rPr>
                        <a:t>Učinkovita suradnja s partnerima</a:t>
                      </a:r>
                      <a:endParaRPr lang="hr-H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noProof="0" dirty="0" smtClean="0">
                          <a:effectLst/>
                          <a:latin typeface="VladaRHSans Med"/>
                        </a:rPr>
                        <a:t>Specifični cilj </a:t>
                      </a:r>
                      <a:r>
                        <a:rPr lang="en-US" sz="900" u="none" strike="noStrike" dirty="0" smtClean="0">
                          <a:effectLst/>
                          <a:latin typeface="VladaRHSans Med"/>
                        </a:rPr>
                        <a:t>1.b.1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noProof="0" dirty="0" smtClean="0">
                          <a:effectLst/>
                          <a:latin typeface="VladaRHSans Med"/>
                        </a:rPr>
                        <a:t>obavezan</a:t>
                      </a:r>
                      <a:endParaRPr lang="hr-H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noProof="0" dirty="0" smtClean="0">
                          <a:effectLst/>
                          <a:latin typeface="VladaRHSans Med"/>
                        </a:rPr>
                        <a:t>ocjenjivanje</a:t>
                      </a:r>
                      <a:endParaRPr lang="hr-H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  <a:latin typeface="VladaRHSans Med"/>
                        </a:rPr>
                        <a:t>&lt; </a:t>
                      </a:r>
                      <a:r>
                        <a:rPr lang="en-US" sz="900" u="none" strike="noStrike" dirty="0" smtClean="0">
                          <a:effectLst/>
                          <a:latin typeface="VladaRHSans Med"/>
                        </a:rPr>
                        <a:t>5%&gt;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809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noProof="0" dirty="0" smtClean="0">
                          <a:effectLst/>
                          <a:latin typeface="VladaRHSans Med"/>
                        </a:rPr>
                        <a:t>Specifični cilj </a:t>
                      </a:r>
                      <a:r>
                        <a:rPr lang="en-US" sz="900" u="none" strike="noStrike" dirty="0" smtClean="0">
                          <a:effectLst/>
                          <a:latin typeface="VladaRHSans Med"/>
                        </a:rPr>
                        <a:t>1.b.2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VladaRHSans Med"/>
                        </a:rPr>
                        <a:t>Operacije 1.b.2.1 i 1b2.2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noProof="0" dirty="0" smtClean="0">
                          <a:effectLst/>
                          <a:latin typeface="VladaRHSans Med"/>
                        </a:rPr>
                        <a:t>obavezan</a:t>
                      </a:r>
                      <a:endParaRPr lang="hr-H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noProof="0" dirty="0" smtClean="0">
                          <a:effectLst/>
                          <a:latin typeface="VladaRHSans Med"/>
                        </a:rPr>
                        <a:t>ocjenjivanje</a:t>
                      </a:r>
                      <a:endParaRPr lang="hr-H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438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VladaRHSans Med"/>
                        </a:rPr>
                        <a:t>Operacija 1b2.3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noProof="0" dirty="0" smtClean="0">
                          <a:effectLst/>
                          <a:latin typeface="VladaRHSans Med"/>
                        </a:rPr>
                        <a:t>izborni</a:t>
                      </a:r>
                      <a:endParaRPr lang="hr-H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088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4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noProof="0" dirty="0" smtClean="0">
                          <a:effectLst/>
                          <a:latin typeface="VladaRHSans Med"/>
                        </a:rPr>
                        <a:t>Doprinos ravnomjernom regionalnom razvoju kroz stvaranje povoljnog inovacijskog okruženja</a:t>
                      </a:r>
                      <a:endParaRPr lang="hr-H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noProof="0" dirty="0" smtClean="0">
                          <a:effectLst/>
                          <a:latin typeface="VladaRHSans Med"/>
                        </a:rPr>
                        <a:t>Specifični</a:t>
                      </a:r>
                      <a:r>
                        <a:rPr lang="en-US" sz="900" u="none" strike="noStrike" dirty="0" smtClean="0">
                          <a:effectLst/>
                          <a:latin typeface="VladaRHSans Med"/>
                        </a:rPr>
                        <a:t> </a:t>
                      </a:r>
                      <a:r>
                        <a:rPr lang="hr-HR" sz="900" u="none" strike="noStrike" noProof="0" dirty="0" smtClean="0">
                          <a:effectLst/>
                          <a:latin typeface="VladaRHSans Med"/>
                        </a:rPr>
                        <a:t>cilj</a:t>
                      </a:r>
                      <a:r>
                        <a:rPr lang="en-US" sz="900" u="none" strike="noStrike" dirty="0" smtClean="0">
                          <a:effectLst/>
                          <a:latin typeface="VladaRHSans Med"/>
                        </a:rPr>
                        <a:t> </a:t>
                      </a:r>
                      <a:r>
                        <a:rPr lang="en-US" sz="900" u="none" strike="noStrike" dirty="0">
                          <a:effectLst/>
                          <a:latin typeface="VladaRHSans Med"/>
                        </a:rPr>
                        <a:t>1.b.2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  <a:latin typeface="VladaRHSans Med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noProof="0" dirty="0" smtClean="0">
                          <a:effectLst/>
                          <a:latin typeface="VladaRHSans Med"/>
                        </a:rPr>
                        <a:t>obavezan</a:t>
                      </a:r>
                      <a:endParaRPr lang="hr-H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noProof="0" dirty="0" smtClean="0">
                          <a:effectLst/>
                          <a:latin typeface="VladaRHSans Med"/>
                        </a:rPr>
                        <a:t>ocjenjivanje</a:t>
                      </a:r>
                      <a:endParaRPr lang="hr-H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  <a:latin typeface="VladaRHSans Med"/>
                        </a:rPr>
                        <a:t>&lt; </a:t>
                      </a:r>
                      <a:r>
                        <a:rPr lang="en-US" sz="900" u="none" strike="noStrike" dirty="0" smtClean="0">
                          <a:effectLst/>
                          <a:latin typeface="VladaRHSans Med"/>
                        </a:rPr>
                        <a:t>5%&gt;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43814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5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rgbClr val="17179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dirty="0" smtClean="0">
                          <a:effectLst/>
                          <a:latin typeface="VladaRHSans Med"/>
                        </a:rPr>
                        <a:t>Ostali primjenjivi kriteriji za odabir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VladaRHSans Med"/>
                        </a:rPr>
                        <a:t>Specifični cilj 1.b.1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VladaRHSans Med"/>
                        </a:rPr>
                        <a:t>izborni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noProof="0" dirty="0" smtClean="0">
                          <a:effectLst/>
                          <a:latin typeface="VladaRHSans Med"/>
                        </a:rPr>
                        <a:t>ocjenjivanje</a:t>
                      </a:r>
                      <a:endParaRPr lang="hr-HR" sz="900" b="0" i="0" u="none" strike="noStrike" noProof="0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  <a:latin typeface="VladaRHSans Med"/>
                        </a:rPr>
                        <a:t>30%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809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noProof="0" dirty="0" smtClean="0">
                          <a:effectLst/>
                          <a:latin typeface="VladaRHSans Med"/>
                        </a:rPr>
                        <a:t>Specifični</a:t>
                      </a:r>
                      <a:r>
                        <a:rPr lang="en-US" sz="900" u="none" strike="noStrike" dirty="0" smtClean="0">
                          <a:effectLst/>
                          <a:latin typeface="VladaRHSans Med"/>
                        </a:rPr>
                        <a:t> </a:t>
                      </a:r>
                      <a:r>
                        <a:rPr lang="hr-HR" sz="900" u="none" strike="noStrike" noProof="0" dirty="0" smtClean="0">
                          <a:effectLst/>
                          <a:latin typeface="VladaRHSans Med"/>
                        </a:rPr>
                        <a:t>cilj</a:t>
                      </a:r>
                      <a:r>
                        <a:rPr lang="en-US" sz="900" u="none" strike="noStrike" dirty="0" smtClean="0">
                          <a:effectLst/>
                          <a:latin typeface="VladaRHSans Med"/>
                        </a:rPr>
                        <a:t>  </a:t>
                      </a:r>
                      <a:r>
                        <a:rPr lang="en-US" sz="900" u="none" strike="noStrike" dirty="0">
                          <a:effectLst/>
                          <a:latin typeface="VladaRHSans Med"/>
                        </a:rPr>
                        <a:t>1.b.2.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noProof="0" dirty="0" smtClean="0">
                          <a:effectLst/>
                          <a:latin typeface="VladaRHSans Med"/>
                        </a:rPr>
                        <a:t>Operacija</a:t>
                      </a:r>
                      <a:r>
                        <a:rPr lang="en-US" sz="900" u="none" strike="noStrike" dirty="0" smtClean="0">
                          <a:effectLst/>
                          <a:latin typeface="VladaRHSans Med"/>
                        </a:rPr>
                        <a:t> </a:t>
                      </a:r>
                      <a:r>
                        <a:rPr lang="en-US" sz="900" u="none" strike="noStrike" dirty="0">
                          <a:effectLst/>
                          <a:latin typeface="VladaRHSans Med"/>
                        </a:rPr>
                        <a:t>1.b.2.3.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  <a:latin typeface="VladaRHSans Med"/>
                        </a:rPr>
                        <a:t>25% - 30%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181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900" u="none" strike="noStrike" noProof="0" dirty="0" smtClean="0">
                          <a:effectLst/>
                          <a:latin typeface="VladaRHSans Med"/>
                        </a:rPr>
                        <a:t>Operacije</a:t>
                      </a:r>
                      <a:r>
                        <a:rPr lang="en-US" sz="900" u="none" strike="noStrike" dirty="0" smtClean="0">
                          <a:effectLst/>
                          <a:latin typeface="VladaRHSans Med"/>
                        </a:rPr>
                        <a:t> </a:t>
                      </a:r>
                      <a:r>
                        <a:rPr lang="en-US" sz="900" u="none" strike="noStrike" dirty="0">
                          <a:effectLst/>
                          <a:latin typeface="VladaRHSans Med"/>
                        </a:rPr>
                        <a:t>1.b.2.1. i 1.b.2.2.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  <a:latin typeface="VladaRHSans Med"/>
                        </a:rPr>
                        <a:t>45%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6654" marR="6654" marT="6654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4352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7F9B3B-9BD7-47F1-B816-939C46863CBB}" type="slidenum">
              <a:rPr lang="en-US" altLang="en-US" smtClean="0">
                <a:cs typeface="VladaRHSans Reg" charset="0"/>
              </a:rPr>
              <a:pPr/>
              <a:t>47</a:t>
            </a:fld>
            <a:endParaRPr lang="en-US" altLang="en-US" smtClean="0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457200" y="1995488"/>
            <a:ext cx="6977063" cy="1447800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fr-FR" altLang="en-US" sz="1600" b="1" smtClean="0">
                <a:latin typeface="VladaRHSans Med" charset="0"/>
                <a:cs typeface="VladaRHSans Reg" charset="0"/>
              </a:rPr>
              <a:t>OCJENA KVALITETE - </a:t>
            </a:r>
            <a:r>
              <a:rPr lang="hr-HR" altLang="en-US" sz="1600" b="1" smtClean="0">
                <a:latin typeface="VladaRHSans Med" charset="0"/>
                <a:cs typeface="VladaRHSans Reg" charset="0"/>
              </a:rPr>
              <a:t>za</a:t>
            </a:r>
            <a:r>
              <a:rPr lang="fr-FR" altLang="en-US" sz="1600" b="1" smtClean="0">
                <a:latin typeface="VladaRHSans Med" charset="0"/>
                <a:cs typeface="VladaRHSans Reg" charset="0"/>
              </a:rPr>
              <a:t> Model 1.A; Model 1.B i Model 2.</a:t>
            </a:r>
          </a:p>
        </p:txBody>
      </p:sp>
      <p:pic>
        <p:nvPicPr>
          <p:cNvPr id="5529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692150"/>
            <a:ext cx="6742113" cy="506413"/>
          </a:xfrm>
          <a:prstGeom prst="rect">
            <a:avLst/>
          </a:prstGeom>
          <a:solidFill>
            <a:srgbClr val="171796"/>
          </a:solidFill>
          <a:ln>
            <a:solidFill>
              <a:srgbClr val="1717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ladaRHSans Med"/>
              </a:rPr>
              <a:t>KRITERIJ ODABIRA I PITANJA ZA KVALITATIVNU PROCJENU</a:t>
            </a:r>
          </a:p>
        </p:txBody>
      </p:sp>
      <p:sp>
        <p:nvSpPr>
          <p:cNvPr id="55301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F529E0-8BFC-4637-96BF-D80751A9F81A}" type="slidenum">
              <a:rPr lang="en-US" altLang="en-US" smtClean="0">
                <a:cs typeface="VladaRHSans Reg" charset="0"/>
              </a:rPr>
              <a:pPr/>
              <a:t>48</a:t>
            </a:fld>
            <a:endParaRPr lang="en-US" altLang="en-US" smtClean="0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14350" y="206375"/>
            <a:ext cx="6734175" cy="555625"/>
          </a:xfrm>
        </p:spPr>
        <p:txBody>
          <a:bodyPr/>
          <a:lstStyle/>
          <a:p>
            <a:r>
              <a:rPr lang="hr-HR" altLang="en-US" sz="1800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/>
            </a:r>
            <a:br>
              <a:rPr lang="hr-HR" altLang="en-US" sz="1800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</a:br>
            <a:r>
              <a:rPr lang="hr-H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MODELI CEKOM-a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514350" y="1112838"/>
            <a:ext cx="6734175" cy="30368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hr-HR" altLang="en-US" sz="1200" b="1" smtClean="0">
              <a:solidFill>
                <a:schemeClr val="tx2"/>
              </a:solidFill>
              <a:latin typeface="VladaRHSans Reg" charset="0"/>
              <a:cs typeface="VladaRHSans Reg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r-HR" altLang="en-US" sz="1200" b="1" smtClean="0">
                <a:solidFill>
                  <a:schemeClr val="tx2"/>
                </a:solidFill>
                <a:latin typeface="VladaRHSans Reg" charset="0"/>
                <a:cs typeface="VladaRHSans Reg" charset="0"/>
              </a:rPr>
              <a:t>Model 2.</a:t>
            </a:r>
            <a:r>
              <a:rPr lang="hr-HR" altLang="en-US" sz="1200" smtClean="0">
                <a:solidFill>
                  <a:schemeClr val="tx2"/>
                </a:solidFill>
                <a:latin typeface="VladaRHSans Reg" charset="0"/>
                <a:cs typeface="VladaRHSans Reg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r-HR" altLang="en-US" sz="1200" smtClean="0">
              <a:solidFill>
                <a:schemeClr val="tx2"/>
              </a:solidFill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CEKOM je Inovacijski klaster koji uključuje  najmanje tri (3) poduzetnika i po potrebi jednu ili više organizacija za istraživanje i širenje znanja koji imaju učinkovitu suradnju na projektima istraživanja i razvoja - učinkovita suradnja dokazuje se sporazumom o zajednici prijavitelja (konzorcija) u cilju učinkovite suradnje na projektima istraživanja i razvoja.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hr-HR" altLang="en-US" sz="1200" smtClean="0">
              <a:solidFill>
                <a:schemeClr val="tx2"/>
              </a:solidFill>
              <a:latin typeface="VladaRHSans Reg" charset="0"/>
              <a:cs typeface="VladaRHSans Reg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r-HR" altLang="en-US" sz="1200" b="1" smtClean="0">
                <a:solidFill>
                  <a:schemeClr val="tx2"/>
                </a:solidFill>
                <a:latin typeface="VladaRHSans Reg" charset="0"/>
                <a:cs typeface="VladaRHSans Reg" charset="0"/>
              </a:rPr>
              <a:t>Model 3.</a:t>
            </a:r>
            <a:r>
              <a:rPr lang="hr-HR" altLang="en-US" sz="1200" smtClean="0">
                <a:solidFill>
                  <a:schemeClr val="tx2"/>
                </a:solidFill>
                <a:latin typeface="VladaRHSans Reg" charset="0"/>
                <a:cs typeface="VladaRHSans Reg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r-HR" altLang="en-US" sz="1200" smtClean="0">
              <a:solidFill>
                <a:schemeClr val="tx2"/>
              </a:solidFill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CEKOM je </a:t>
            </a:r>
            <a:r>
              <a:rPr lang="vi-VN" altLang="en-US" sz="1200" smtClean="0">
                <a:latin typeface="VladaRHSans Reg" charset="0"/>
                <a:cs typeface="VladaRHSans Reg" charset="0"/>
              </a:rPr>
              <a:t>pravni subjekt koji upravlja istraživačkom infrastrukturom.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vi-VN" altLang="en-US" sz="1200" smtClean="0">
                <a:latin typeface="VladaRHSans Reg" charset="0"/>
                <a:cs typeface="VladaRHSans Reg" charset="0"/>
              </a:rPr>
              <a:t>Prihvatljiv prijavitelj za Model 3. je pravni subjekt</a:t>
            </a:r>
            <a:r>
              <a:rPr lang="hr-HR" altLang="en-US" sz="1200" smtClean="0">
                <a:latin typeface="VladaRHSans Reg" charset="0"/>
                <a:cs typeface="VladaRHSans Reg" charset="0"/>
              </a:rPr>
              <a:t> - </a:t>
            </a:r>
            <a:r>
              <a:rPr lang="vi-VN" altLang="en-US" sz="1200" smtClean="0">
                <a:latin typeface="VladaRHSans Reg" charset="0"/>
                <a:cs typeface="VladaRHSans Reg" charset="0"/>
              </a:rPr>
              <a:t>jedinice lokalne/regionalne samouprave, gospodarska udruženja (Hrvatska gospodarska komora, Hrvatska udruga poslodavaca), i poduzetničke potporne institucije sukladno Zakonu o unapređenju poduzetničke infrastrukture isključujući poduzetnike</a:t>
            </a:r>
            <a:r>
              <a:rPr lang="hr-HR" altLang="en-US" sz="1200" smtClean="0">
                <a:latin typeface="VladaRHSans Reg" charset="0"/>
                <a:cs typeface="VladaRHSans Reg" charset="0"/>
              </a:rPr>
              <a:t>, koji ulaže u istraživačku infrastrukturu i ima sjedište, odnosno poslovnu jedinicu ili podružnicu u Republici Hrvatskoj.</a:t>
            </a:r>
            <a:endParaRPr lang="hr-HR" altLang="en-US" smtClean="0">
              <a:latin typeface="VladaRHSans Reg" charset="0"/>
              <a:cs typeface="VladaRHSans Reg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EFC056-A051-4492-84E4-188D807DC355}" type="slidenum">
              <a:rPr lang="en-US" altLang="en-US" smtClean="0">
                <a:cs typeface="VladaRHSans Reg" charset="0"/>
              </a:rPr>
              <a:pPr/>
              <a:t>4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10245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71525" y="142875"/>
          <a:ext cx="6508750" cy="4291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9954">
                  <a:extLst>
                    <a:ext uri="{9D8B030D-6E8A-4147-A177-3AD203B41FA5}"/>
                  </a:extLst>
                </a:gridCol>
                <a:gridCol w="256924">
                  <a:extLst>
                    <a:ext uri="{9D8B030D-6E8A-4147-A177-3AD203B41FA5}"/>
                  </a:extLst>
                </a:gridCol>
                <a:gridCol w="939293">
                  <a:extLst>
                    <a:ext uri="{9D8B030D-6E8A-4147-A177-3AD203B41FA5}"/>
                  </a:extLst>
                </a:gridCol>
                <a:gridCol w="1302579">
                  <a:extLst>
                    <a:ext uri="{9D8B030D-6E8A-4147-A177-3AD203B41FA5}"/>
                  </a:extLst>
                </a:gridCol>
              </a:tblGrid>
              <a:tr h="315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900" b="1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1.1. Značaj rezultata istraživačko-razvojnih aktivnosti za nacionalno/globalno gospodarstvo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606" marR="45606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900" b="1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606" marR="45606" marT="0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900" b="1" kern="1200" dirty="0" err="1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max</a:t>
                      </a:r>
                      <a:r>
                        <a:rPr lang="hr-HR" sz="900" b="1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 35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606" marR="45606" marT="0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39845" algn="l"/>
                        </a:tabLst>
                      </a:pPr>
                      <a:r>
                        <a:rPr lang="hr-HR" sz="900" b="1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606" marR="45606" marT="0" marB="0">
                    <a:solidFill>
                      <a:srgbClr val="171796"/>
                    </a:solidFill>
                  </a:tcPr>
                </a:tc>
                <a:extLst>
                  <a:ext uri="{0D108BD9-81ED-4DB2-BD59-A6C34878D82A}"/>
                </a:extLst>
              </a:tr>
              <a:tr h="6190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1.1.1.1. Ovisno o razini inovativnosti, predstavljaju li očekivani rezultati aktivnosti  centra kompetencija proizvode ili usluge </a:t>
                      </a:r>
                      <a:r>
                        <a:rPr lang="hr-HR" sz="900" b="0" kern="120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ovisno</a:t>
                      </a:r>
                      <a:r>
                        <a:rPr lang="hr-HR" sz="900" b="0" kern="1200" baseline="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 o tome da li su </a:t>
                      </a:r>
                      <a:r>
                        <a:rPr lang="hr-HR" sz="900" b="0" kern="120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nove</a:t>
                      </a:r>
                      <a:r>
                        <a:rPr lang="hr-HR" sz="900" b="0" kern="1200" baseline="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 za prijavitelja/partnera ili za nacionalno tržište ili za globalno tržište?</a:t>
                      </a:r>
                      <a:endParaRPr lang="en-US" sz="9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606" marR="45606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9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606" marR="4560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9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1-5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606" marR="4560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900" b="0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Prijavni obrazac A. dio 5.0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r-HR" sz="900" b="0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Studija izvedivosti 6.2 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606" marR="4560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022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1.1.1.2. Koliko iznosi procijenjeno povećanje prihoda prijavitelja i partnera nastalih na temelju ekonomskih aktivnosti nakon uspostave centra kompetencija?</a:t>
                      </a:r>
                      <a:endParaRPr lang="en-US" sz="9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606" marR="45606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900" b="1" kern="120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900" b="1" kern="120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606" marR="4560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9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2-5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606" marR="4560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0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Prijavni obrazac A. dio  5.0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0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Studija izvedivosti 6.2.5 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606" marR="4560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549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1.1.1.3. U kojoj su mjeri planirani kolaborativni projekti CEKOM usmjereni na primijenjena istraživanja (više od polovice kolaborativnih projekata iskazana u kategorijama istraživanja i razvoja sukladno razinama tehnološke spremnosti </a:t>
                      </a:r>
                      <a:r>
                        <a:rPr lang="hr-HR" sz="900" b="0" kern="120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TRL 2-8)?</a:t>
                      </a:r>
                      <a:endParaRPr lang="en-US" sz="9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606" marR="45606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900" b="1" kern="120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900" b="1" kern="120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606" marR="4560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9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3-6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606" marR="4560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0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Prijavni obrazac A. dio 5.0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0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Studija izvedivosti 6.2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606" marR="4560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583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1.1.1.4. Očekuje li se u okviru projekata CEKOM-a prijava intelektualnog vlasništva (patenata, žigova ili industrijskog dizajna)?</a:t>
                      </a:r>
                      <a:endParaRPr lang="en-US" sz="9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606" marR="45606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1" kern="120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900" b="1" kern="120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606" marR="4560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0-6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606" marR="4560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0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Prijavni obrazac A. dio 5.0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0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Studija izvedivosti 6.2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606" marR="4560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9099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1.1.1.5. Doprinosi li projekt rješavanju nekog od ključnih društvenih izazova?</a:t>
                      </a:r>
                      <a:endParaRPr lang="en-US" sz="9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606" marR="45606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1" kern="120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900" b="1" kern="120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606" marR="4560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0-3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606" marR="4560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0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Prijavni obrazac A. dio 5.0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0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Obrazac 9. Studija izvedivosti, 5.1.,  6.2. i prateća dokumentacija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606" marR="4560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30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1.1.1.6. Održivost Centra kompetencija </a:t>
                      </a:r>
                      <a:r>
                        <a:rPr lang="hr-HR" sz="900" b="0" kern="120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(na koji način će se osigurati)?</a:t>
                      </a:r>
                      <a:endParaRPr lang="en-US" sz="9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 </a:t>
                      </a:r>
                      <a:endParaRPr lang="en-US" sz="9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606" marR="45606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900" b="1" kern="120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900" b="1" kern="120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606" marR="4560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9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3-10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606" marR="45606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0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Prijavni obrazac A. dio 5.0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0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Obrazac 9. Studija izvedivosti 5.4., 9. 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606" marR="45606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5636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3425" y="4557713"/>
            <a:ext cx="133191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65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18D2BB-CDE2-4A20-8DC1-BE0CC8BD5DE5}" type="slidenum">
              <a:rPr lang="en-US" altLang="en-US" smtClean="0">
                <a:cs typeface="VladaRHSans Reg" charset="0"/>
              </a:rPr>
              <a:pPr/>
              <a:t>49</a:t>
            </a:fld>
            <a:endParaRPr lang="en-US" altLang="en-US" smtClean="0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ChangeArrowheads="1"/>
          </p:cNvSpPr>
          <p:nvPr/>
        </p:nvSpPr>
        <p:spPr bwMode="auto">
          <a:xfrm>
            <a:off x="1628775" y="1497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en-US">
                <a:cs typeface="VladaRHSans Reg" charset="0"/>
              </a:rPr>
              <a:t/>
            </a:r>
            <a:br>
              <a:rPr lang="en-US" altLang="en-US">
                <a:cs typeface="VladaRHSans Reg" charset="0"/>
              </a:rPr>
            </a:br>
            <a:endParaRPr lang="en-US" altLang="en-US">
              <a:cs typeface="VladaRHSans Reg" charset="0"/>
            </a:endParaRPr>
          </a:p>
        </p:txBody>
      </p:sp>
      <p:pic>
        <p:nvPicPr>
          <p:cNvPr id="5734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3425" y="4557713"/>
            <a:ext cx="133191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79475" y="200025"/>
          <a:ext cx="6381750" cy="4222750"/>
        </p:xfrm>
        <a:graphic>
          <a:graphicData uri="http://schemas.openxmlformats.org/drawingml/2006/table">
            <a:tbl>
              <a:tblPr/>
              <a:tblGrid>
                <a:gridCol w="3932238"/>
                <a:gridCol w="225425"/>
                <a:gridCol w="946150"/>
                <a:gridCol w="1277937"/>
              </a:tblGrid>
              <a:tr h="4587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1.2. Doprinos povećanju konkurentnosti određenog S3 prioritetnog tematskog područja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6510" marR="6651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6510" marR="6651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max 30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6510" marR="6651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6510" marR="6651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1.2.1. Doprinose li kolaborativni projekti istraživanja i razvoja CEKOM-a povećanju ulaganja u I&amp;R u određeno S3 prioritetno tematsko područje te je li u okviru projekta CEKOM predviđena provedba kolaborativnih projekata istraživanja i razvoja (min. 3 projekta do 7 i više projekata)?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6510" marR="6651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6510" marR="6651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3-10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6510" marR="665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Prijavni obrazac A. dio 5.0 , Obrazac 9. Studija izvedivosti 6.2.  i 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6510" marR="6651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1.2.2. Jačanje pozicije u globalnom lancu vrijednosti i stvaranja veće dodane vrijednosti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6510" marR="6651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6510" marR="6651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6510" marR="665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6510" marR="6651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1.2.2.1. Doprinosi li učinkovita suradnja u okviru istraživačko-razvojnih aktivnosti jačanju povezivanja projektnih partnera iz poslovnog sektora u lancu vrijednosti te se Projektni partneri povezuju u lancu vrijednosti kroz razvoj proizvoda? 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6510" marR="6651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6510" marR="6651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1-5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6510" marR="665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Prijavni obrazac A. dio 5.0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Obrazac 9. Studija izvedivosti 6.2. i 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6510" marR="6651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842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1.2.3.  Doprinos jačanju nacionalnog gospodarstva i S3 tematskih prioritetnih područja putem rasta prodaje, izvoza i zapošljavanja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6510" marR="6651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6510" marR="6651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6510" marR="665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6510" marR="6651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1.2.3.1. Doprinose li projektne aktivnosti kroz suradnju u Centru Kompetencija povećanju prihoda od izvoza svih partnera?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6510" marR="6651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6510" marR="6651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0-3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6510" marR="6651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Prijavni obrazac A. dio 5.0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Obrazac 9. Studija izvedivosti 6.2.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6510" marR="6651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7385" name="Rectangle 4"/>
          <p:cNvSpPr>
            <a:spLocks noChangeArrowheads="1"/>
          </p:cNvSpPr>
          <p:nvPr/>
        </p:nvSpPr>
        <p:spPr bwMode="auto">
          <a:xfrm>
            <a:off x="1717675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en-US">
                <a:cs typeface="VladaRHSans Reg" charset="0"/>
              </a:rPr>
              <a:t/>
            </a:r>
            <a:br>
              <a:rPr lang="en-US" altLang="en-US">
                <a:cs typeface="VladaRHSans Reg" charset="0"/>
              </a:rPr>
            </a:br>
            <a:endParaRPr lang="en-US" altLang="en-US">
              <a:cs typeface="VladaRHSans Reg" charset="0"/>
            </a:endParaRPr>
          </a:p>
        </p:txBody>
      </p:sp>
      <p:sp>
        <p:nvSpPr>
          <p:cNvPr id="57386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5F63DC-0355-4BFF-AEC0-E7567158131F}" type="slidenum">
              <a:rPr lang="en-US" altLang="en-US" smtClean="0">
                <a:cs typeface="VladaRHSans Reg" charset="0"/>
              </a:rPr>
              <a:pPr/>
              <a:t>50</a:t>
            </a:fld>
            <a:endParaRPr lang="en-US" altLang="en-US" smtClean="0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22288" y="582613"/>
          <a:ext cx="6754812" cy="3622675"/>
        </p:xfrm>
        <a:graphic>
          <a:graphicData uri="http://schemas.openxmlformats.org/drawingml/2006/table">
            <a:tbl>
              <a:tblPr/>
              <a:tblGrid>
                <a:gridCol w="4160837"/>
                <a:gridCol w="266700"/>
                <a:gridCol w="974725"/>
                <a:gridCol w="1352550"/>
              </a:tblGrid>
              <a:tr h="4492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2.1.   Financijska održivost projekta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max 7 bodova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2.1.1. Izrađena 5 godišnja projekcija financijskog i ekonomskog tijeka koja pokazuje održivost (omjer procijenjenih troškova i očekivanih prihoda) CEKOM-a nakon razdoblja sufinanciranja projekta.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 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0-3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Prijavni obrazac A. dio  5.0, Obrazac 9. Studija izvedivosti 6.3., 9. 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2.1.2. Doprinose li rezultati kolaborativnih projekata dugoročnoj financijskoj održivosti Centra kompetencije (kroz zajednička prava intelektualnog vlasništva i druge rezultate)?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0-2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Prijavni obrazac A. dio 5.0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Obrazac 9. Studija izvedivosti 9.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2.1.3. Pridonosi li više od polovice planiranih kolaborativnih projekata komercijalizaciji rezultata u vidu proizvoda i usluga?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0-2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Prijavni obrazac A. dio 5.0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Obrazac 9. 5.3., 6.2.6., 9.  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bodovni prag (minimalna ocjena) za KO*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4/7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5840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3425" y="4557713"/>
            <a:ext cx="133191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03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1BC06B-7071-4974-8AF0-464B7FB66719}" type="slidenum">
              <a:rPr lang="en-US" altLang="en-US" smtClean="0">
                <a:cs typeface="VladaRHSans Reg" charset="0"/>
              </a:rPr>
              <a:pPr/>
              <a:t>51</a:t>
            </a:fld>
            <a:endParaRPr lang="en-US" altLang="en-US" smtClean="0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3425" y="4557713"/>
            <a:ext cx="133191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8975" y="203200"/>
          <a:ext cx="6584950" cy="4130675"/>
        </p:xfrm>
        <a:graphic>
          <a:graphicData uri="http://schemas.openxmlformats.org/drawingml/2006/table">
            <a:tbl>
              <a:tblPr/>
              <a:tblGrid>
                <a:gridCol w="4057650"/>
                <a:gridCol w="258763"/>
                <a:gridCol w="950912"/>
                <a:gridCol w="1317625"/>
              </a:tblGrid>
              <a:tr h="3921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3.1.  Provedbeni kapaciteti prijavitelja i, ako je primjenjivo, partnera 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2948" marR="6294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2948" marR="629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max 7 bodova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2948" marR="629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2948" marR="629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</a:tr>
              <a:tr h="9985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3.1.1. Može li prijavitelj i/ili partner osigurati dovoljne financijske resurse za nesmetanu provedbu projekta, odnosno ima li zatvorenu financijsku konstrukciju projekta i osiguranu likvidnost razvoja projekta? 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2948" marR="6294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2948" marR="629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1-2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2948" marR="629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Prijavni obrazac A. dio 5.0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Obrazac 9. Studija izvedivosti.11.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2948" marR="629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826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3.1.2. Posjeduje li prijavitelj i/ili partner iskustvo u provedbi istraživačko-razvojnih projekata usporedive vrste, opsega i financijske vrijednosti?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2948" marR="6294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2948" marR="6294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0-1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2948" marR="629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Prijavni obrazac A. dio 5.0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Obrazac 9. 3.7., 4.2., 5.6. 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2948" marR="6294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3.1.3. Ima li prijavitelj i/ili partner vlastite patente i/ili druge oblike zaštićenog intelektualnog vlasništva?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2948" marR="6294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2948" marR="6294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0-1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2948" marR="629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Prijavni obrazac A. dio 5.0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Obrazac 9. 5., 6.2. 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2948" marR="6294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3.1.4. Prijavitelj i partneri ostvaruju pozitivan EBITDA prosjek u okviru prijave projekta CEKOM?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2948" marR="6294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2948" marR="6294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0-2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2948" marR="629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Prijavni obrazac A. dio 5.0, Obrazac 9. 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2948" marR="6294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3.1.5. Jesu li upravljački tim i predviđeni model upravljanja projektom jasno definirani u projektnom prijedlogu?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2948" marR="6294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2948" marR="6294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0-1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2948" marR="6294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Prijavni obrazac A. dio 5.0, Obrazac 9. 6.3.  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2948" marR="6294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bodovni prag (minimalna ocjena) za KO*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2948" marR="6294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2948" marR="6294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3/7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2948" marR="6294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2948" marR="6294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9437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0042CF-07DF-4083-B84E-94E48CCBBE34}" type="slidenum">
              <a:rPr lang="en-US" altLang="en-US" smtClean="0">
                <a:cs typeface="VladaRHSans Reg" charset="0"/>
              </a:rPr>
              <a:pPr/>
              <a:t>52</a:t>
            </a:fld>
            <a:endParaRPr lang="en-US" altLang="en-US" smtClean="0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3425" y="4557713"/>
            <a:ext cx="133191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03225" y="109538"/>
          <a:ext cx="6853238" cy="4333875"/>
        </p:xfrm>
        <a:graphic>
          <a:graphicData uri="http://schemas.openxmlformats.org/drawingml/2006/table">
            <a:tbl>
              <a:tblPr/>
              <a:tblGrid>
                <a:gridCol w="4222750"/>
                <a:gridCol w="269875"/>
                <a:gridCol w="989013"/>
                <a:gridCol w="1371600"/>
              </a:tblGrid>
              <a:tr h="4429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4.1.   Dizajn i zrelost projekta </a:t>
                      </a:r>
                      <a:endParaRPr kumimoji="0" lang="en-US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44689" marR="446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44689" marR="446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max 6 bodova</a:t>
                      </a:r>
                      <a:endParaRPr kumimoji="0" lang="en-US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44689" marR="446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44689" marR="446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4.1.1. Prikazuje li se jasno kroz projektni prijedlog na koji način se kombinacijom aktivnosti projekta postiže iskazana svrha projekta ?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44689" marR="446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44689" marR="446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0-1</a:t>
                      </a:r>
                      <a:endParaRPr kumimoji="0" lang="en-US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44689" marR="446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Prijavni obrazac A. dio 6.0, Obrazac 9. Studija izvedivosti  6.2.7.   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44689" marR="446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4.1.2. Da li su postavljeni pokazatelji racionalni, odgovarajuće vrste i iz pouzdanih izvora?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44689" marR="446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44689" marR="446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0-1</a:t>
                      </a:r>
                      <a:endParaRPr kumimoji="0" lang="en-US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44689" marR="446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Prijavni obrazac A. dio 6.0 , Obrazac 9. 6.2.7.    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44689" marR="446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4.1.3. Jesu li aktivnosti za provedbu elemenata projekta i njihovo planirano trajanje jasno usklađeni s opisom projekta?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44689" marR="446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44689" marR="446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0-1</a:t>
                      </a:r>
                      <a:endParaRPr kumimoji="0" lang="en-US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44689" marR="446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Prijavni obrazac A. dio 6.0 Obrazac 9. Studija izvedivosti 6.2.7.    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44689" marR="446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4.1.4. Jesu li jasno usklađene projektne aktivnosti i procijenjeni troškovi (jesu li sve projektne aktivnosti obuhvaćene proračunom i je li jasna veza proračunskih stavki i predloženih aktivnosti?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44689" marR="446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44689" marR="446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0-1</a:t>
                      </a:r>
                      <a:endParaRPr kumimoji="0" lang="en-US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44689" marR="446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Prijavni obrazac A. dio 6. i prateća dokumentacija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44689" marR="446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4.1.5. Navodi li projekt jasno rizike i aktivnosti koje će prijavitelj poduzimati da umanji mogućnost nastanka tih rizika te minimizira negativne posljedice za projekt? 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44689" marR="446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44689" marR="446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0-1</a:t>
                      </a:r>
                      <a:endParaRPr kumimoji="0" lang="en-US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44689" marR="446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Prijavni obrazac A. dio 5.0, 6.0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Studija izvedivosti 8. i prateća dokumentacija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44689" marR="446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4.1.6. Da li je prijavitelj i/ili partner spreman za početak provedbe svih odgovarajućih komponenti projekta?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44689" marR="446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44689" marR="446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0-1</a:t>
                      </a:r>
                      <a:endParaRPr kumimoji="0" lang="en-US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44689" marR="4468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Prijavni obrazac A. dio 5.0, 6.0 Studija izvedivosti 3., 4.   i prateća dokumentacija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44689" marR="446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bodovni prag (minimalna ocjena) za KO*</a:t>
                      </a:r>
                      <a:endParaRPr kumimoji="0" lang="en-US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44689" marR="446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44689" marR="446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3/6</a:t>
                      </a:r>
                      <a:endParaRPr kumimoji="0" lang="en-US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44689" marR="446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44689" marR="446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60466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AA9514-CB95-4401-B899-997EB5134FE0}" type="slidenum">
              <a:rPr lang="en-US" altLang="en-US" smtClean="0">
                <a:cs typeface="VladaRHSans Reg" charset="0"/>
              </a:rPr>
              <a:pPr/>
              <a:t>53</a:t>
            </a:fld>
            <a:endParaRPr lang="en-US" altLang="en-US" smtClean="0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3425" y="4557713"/>
            <a:ext cx="133191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00088" y="652463"/>
          <a:ext cx="6472237" cy="3319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7459">
                  <a:extLst>
                    <a:ext uri="{9D8B030D-6E8A-4147-A177-3AD203B41FA5}"/>
                  </a:extLst>
                </a:gridCol>
                <a:gridCol w="255483">
                  <a:extLst>
                    <a:ext uri="{9D8B030D-6E8A-4147-A177-3AD203B41FA5}"/>
                  </a:extLst>
                </a:gridCol>
                <a:gridCol w="934024">
                  <a:extLst>
                    <a:ext uri="{9D8B030D-6E8A-4147-A177-3AD203B41FA5}"/>
                  </a:extLst>
                </a:gridCol>
                <a:gridCol w="1295271">
                  <a:extLst>
                    <a:ext uri="{9D8B030D-6E8A-4147-A177-3AD203B41FA5}"/>
                  </a:extLst>
                </a:gridCol>
              </a:tblGrid>
              <a:tr h="671735">
                <a:tc>
                  <a:txBody>
                    <a:bodyPr/>
                    <a:lstStyle/>
                    <a:p>
                      <a:pPr marL="0" marR="0" indent="0" algn="l" defTabSz="457200" rtl="0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  <a:defRPr/>
                      </a:pPr>
                      <a:endParaRPr lang="hr-HR" sz="1000" b="1" kern="1200" dirty="0" smtClean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hr-HR" sz="1000" b="1" kern="120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5.1</a:t>
                      </a:r>
                      <a:r>
                        <a:rPr lang="hr-HR" sz="1000" b="1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.  Promicanje jednakih mogućnosti i socijalne uključenosti 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82" marR="68582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hr-HR" sz="1000" b="1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82" marR="68582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hr-HR" sz="1000" b="1" kern="1200" dirty="0" err="1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max</a:t>
                      </a:r>
                      <a:r>
                        <a:rPr lang="hr-HR" sz="1000" b="1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 2 boda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82" marR="68582" marT="0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hr-HR" sz="1000" b="1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82" marR="68582" marT="0" marB="0">
                    <a:solidFill>
                      <a:srgbClr val="171796"/>
                    </a:solidFill>
                  </a:tcPr>
                </a:tc>
                <a:extLst>
                  <a:ext uri="{0D108BD9-81ED-4DB2-BD59-A6C34878D82A}"/>
                </a:extLst>
              </a:tr>
              <a:tr h="1591781">
                <a:tc>
                  <a:txBody>
                    <a:bodyPr/>
                    <a:lstStyle/>
                    <a:p>
                      <a:pPr marL="0" marR="0" indent="0" algn="l" defTabSz="457200" rtl="0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hr-HR" sz="10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5.1.1. Pruža li prijavitelj jednake mogućnosti za sudjelovanje svih društvenih skupina u projektu, promiče li ravnopravnost žena i muškaraca i zabranu diskriminacije (kriteriji odabira osoblja nisu diskriminatorni)?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hr-HR" sz="10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 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82" marR="68582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hr-HR" sz="10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82" marR="6858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hr-HR" sz="10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0-1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82" marR="6858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hr-HR" sz="1000" b="0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Prijavni obrazac A 10.0 i prateća dokumentacija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82" marR="6858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055945">
                <a:tc>
                  <a:txBody>
                    <a:bodyPr/>
                    <a:lstStyle/>
                    <a:p>
                      <a:pPr marL="0" marR="0" indent="0" algn="l" defTabSz="457200" rtl="0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hr-HR" sz="10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5.1.2. Brine li prijavitelj o jednakoj pristupačnosti za osobe s invaliditetom </a:t>
                      </a:r>
                      <a:r>
                        <a:rPr lang="hr-HR" sz="1000" b="0" kern="120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?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82" marR="68582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hr-HR" sz="1000" b="1" kern="120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1000" b="1" kern="120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82" marR="6858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hr-HR" sz="10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0-1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82" marR="6858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0" fontAlgn="base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hr-HR" sz="1000" b="0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Prijavni obrazac A 10.0 i prateća dokumentacija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82" marR="6858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1465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86482C-7CF4-41B9-8842-3976861E11F1}" type="slidenum">
              <a:rPr lang="en-US" altLang="en-US" smtClean="0">
                <a:cs typeface="VladaRHSans Reg" charset="0"/>
              </a:rPr>
              <a:pPr/>
              <a:t>54</a:t>
            </a:fld>
            <a:endParaRPr lang="en-US" altLang="en-US" smtClean="0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3425" y="4557713"/>
            <a:ext cx="133191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49325" y="914400"/>
          <a:ext cx="6565900" cy="2751138"/>
        </p:xfrm>
        <a:graphic>
          <a:graphicData uri="http://schemas.openxmlformats.org/drawingml/2006/table">
            <a:tbl>
              <a:tblPr/>
              <a:tblGrid>
                <a:gridCol w="4044950"/>
                <a:gridCol w="258763"/>
                <a:gridCol w="947737"/>
                <a:gridCol w="1314450"/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6.1.   Promicanje održivog razvoja 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max 2 boda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</a:tr>
              <a:tr h="24590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6.1.1. Doprinosi li rezultat projekta: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nema doprinosa – 0 bodova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doprinos zaštiti okoliša – 1 bod ili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unaprjeđenju energetske učinkovitosti - 1 bod ili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poticanju korištenja obnovljivih izvora energije - 1 bod ili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smanjenju korištenja resursa – 1 bod ili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promicanju održivog razvoja kroz više od jedne gore navedene tematike – 2 boda.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0-2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Prijavni obrazac A 10.0 i prateća dokumentacija</a:t>
                      </a:r>
                      <a:endParaRPr kumimoji="0" lang="en-US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8587" marR="6858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62484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26C82D-D25D-472A-9D60-E9AE2D4D0262}" type="slidenum">
              <a:rPr lang="en-US" altLang="en-US" smtClean="0">
                <a:cs typeface="VladaRHSans Reg" charset="0"/>
              </a:rPr>
              <a:pPr/>
              <a:t>55</a:t>
            </a:fld>
            <a:endParaRPr lang="en-US" altLang="en-US" smtClean="0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3425" y="4557713"/>
            <a:ext cx="133191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4663" y="166688"/>
          <a:ext cx="6811962" cy="4213225"/>
        </p:xfrm>
        <a:graphic>
          <a:graphicData uri="http://schemas.openxmlformats.org/drawingml/2006/table">
            <a:tbl>
              <a:tblPr/>
              <a:tblGrid>
                <a:gridCol w="4086225"/>
                <a:gridCol w="379412"/>
                <a:gridCol w="982663"/>
                <a:gridCol w="1363662"/>
              </a:tblGrid>
              <a:tr h="200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7.1.   Učinkovita suradnja s partnerima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3251" marR="6325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max 5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3251" marR="6325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3251" marR="6325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7.1.1. Dolazili li partner iz područja jedinica lokalne samouprave koje su sukladno indeksu razvijenosti svrstane u I i II skupinu: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a)    Ne – 0 bodova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b)    Da – 1 bod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3251" marR="6325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0-1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3251" marR="6325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Prijavni obrazac A. dio  3.0, 5.0, prateća dokumentacija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7.1.2. Uključuje li projekt najmanje jednog partnera iz znanstveno-istraživačkog sektora?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a)    Ne – 0 bodova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b)    Da – 1 bod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0-1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3251" marR="6325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Prijavni obrazac A. dio 3.0, 5.0, i prateća dokumentacija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7.1.3. Uključuje li projekt učinkovitu suradnju između velikih i malih ili srednjih poduzetnika na aktivnostima istraživanja i razvoja?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a)    Ne – 0 bodova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b)    Da – 2 boda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0-2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3251" marR="63251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Prijavni obrazac A. dio 3.0, 5.0, i prateća dokumentacija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7.1.4. Doprinosi li suradnja s partnerima rezultatima koji se odnose na povećanje broja patenata i novih proizvoda za S3 tematsko prioritetno područje 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a)    ništa od navedenog – 0 bodova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b)  novim patentima i/ili novim proizvodima – 1 bod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0-1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Prijavni obrazac A. dio 3.0, 5.0 Studija izvedivosti 5.   i prateća dokumentacija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bodovni prag (minimalna ocjena) za KO*</a:t>
                      </a: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2/5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63251" marR="63251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63528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F809EA-D5DF-46A5-B4DD-D1D2A18144AB}" type="slidenum">
              <a:rPr lang="en-US" altLang="en-US" smtClean="0">
                <a:cs typeface="VladaRHSans Reg" charset="0"/>
              </a:rPr>
              <a:pPr/>
              <a:t>56</a:t>
            </a:fld>
            <a:endParaRPr lang="en-US" altLang="en-US" smtClean="0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3425" y="4557713"/>
            <a:ext cx="133191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38213" y="1128713"/>
          <a:ext cx="6386512" cy="2185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7652">
                  <a:extLst>
                    <a:ext uri="{9D8B030D-6E8A-4147-A177-3AD203B41FA5}"/>
                  </a:extLst>
                </a:gridCol>
                <a:gridCol w="969091">
                  <a:extLst>
                    <a:ext uri="{9D8B030D-6E8A-4147-A177-3AD203B41FA5}"/>
                  </a:extLst>
                </a:gridCol>
                <a:gridCol w="921653">
                  <a:extLst>
                    <a:ext uri="{9D8B030D-6E8A-4147-A177-3AD203B41FA5}"/>
                  </a:extLst>
                </a:gridCol>
                <a:gridCol w="1278116">
                  <a:extLst>
                    <a:ext uri="{9D8B030D-6E8A-4147-A177-3AD203B41FA5}"/>
                  </a:extLst>
                </a:gridCol>
              </a:tblGrid>
              <a:tr h="4214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100" b="1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8.1.   Inovativnost u planu izvedbe projekta 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74" marR="68574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100" b="1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74" marR="68574" marT="0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100" b="1" kern="1200" dirty="0" err="1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max</a:t>
                      </a:r>
                      <a:r>
                        <a:rPr lang="hr-HR" sz="1100" b="1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 1 bod 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74" marR="68574" marT="0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100" b="1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74" marR="68574" marT="0" marB="0" anchor="ctr">
                    <a:solidFill>
                      <a:srgbClr val="171796"/>
                    </a:solidFill>
                  </a:tcPr>
                </a:tc>
                <a:extLst>
                  <a:ext uri="{0D108BD9-81ED-4DB2-BD59-A6C34878D82A}"/>
                </a:extLst>
              </a:tr>
              <a:tr h="17645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8.1.1. Uključuje li projekt inovativne elemente u načinu </a:t>
                      </a:r>
                      <a:r>
                        <a:rPr lang="hr-HR" sz="1100" b="0" kern="120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provedbe?</a:t>
                      </a:r>
                      <a:endParaRPr lang="en-US" sz="11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74" marR="68574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74" marR="6857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0-1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74" marR="6857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Prijavni obrazac A. dio 5.0 , Obrazac 9. Studija izvedivosti 6.2.</a:t>
                      </a:r>
                      <a:r>
                        <a:rPr lang="hr-HR" sz="11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7. 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74" marR="6857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4532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A7AD76-1586-4BEC-8130-F976CE228A52}" type="slidenum">
              <a:rPr lang="en-US" altLang="en-US" smtClean="0">
                <a:cs typeface="VladaRHSans Reg" charset="0"/>
              </a:rPr>
              <a:pPr/>
              <a:t>57</a:t>
            </a:fld>
            <a:endParaRPr lang="en-US" altLang="en-US" smtClean="0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3425" y="4557713"/>
            <a:ext cx="133191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55663" y="784225"/>
          <a:ext cx="6315075" cy="2968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5296">
                  <a:extLst>
                    <a:ext uri="{9D8B030D-6E8A-4147-A177-3AD203B41FA5}"/>
                  </a:extLst>
                </a:gridCol>
                <a:gridCol w="494617">
                  <a:extLst>
                    <a:ext uri="{9D8B030D-6E8A-4147-A177-3AD203B41FA5}"/>
                  </a:extLst>
                </a:gridCol>
                <a:gridCol w="911343">
                  <a:extLst>
                    <a:ext uri="{9D8B030D-6E8A-4147-A177-3AD203B41FA5}"/>
                  </a:extLst>
                </a:gridCol>
                <a:gridCol w="1263819">
                  <a:extLst>
                    <a:ext uri="{9D8B030D-6E8A-4147-A177-3AD203B41FA5}"/>
                  </a:extLst>
                </a:gridCol>
              </a:tblGrid>
              <a:tr h="5937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100" b="1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9.1. Doprinos ravnomjernom regionalnom razvoju kroz stvaranje povoljnog inovacijskog okruženja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72" marR="68572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100" b="1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100" b="1" kern="1200" dirty="0" err="1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max</a:t>
                      </a:r>
                      <a:r>
                        <a:rPr lang="hr-HR" sz="1100" b="1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 5 bodova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100" b="1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>
                    <a:solidFill>
                      <a:srgbClr val="171796"/>
                    </a:solidFill>
                  </a:tcPr>
                </a:tc>
                <a:extLst>
                  <a:ext uri="{0D108BD9-81ED-4DB2-BD59-A6C34878D82A}"/>
                </a:extLst>
              </a:tr>
              <a:tr h="2374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9.1.1. Projekt se provodi u područjima jedinica lokalne samouprave  koje su sukladno indeksu razvijenosti svrstane u :</a:t>
                      </a:r>
                      <a:endParaRPr lang="en-US" sz="11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a)    V skupinu – 1 bod</a:t>
                      </a:r>
                      <a:endParaRPr lang="en-US" sz="11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b)    IV skupinu - 2 boda</a:t>
                      </a:r>
                      <a:endParaRPr lang="en-US" sz="11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c)    III skupinu – 3 boda</a:t>
                      </a:r>
                      <a:endParaRPr lang="en-US" sz="11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d)    II skupinu – 4 boda</a:t>
                      </a:r>
                      <a:endParaRPr lang="en-US" sz="11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e)     I skupinu – 5 bodova</a:t>
                      </a:r>
                      <a:endParaRPr lang="en-US" sz="11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72" marR="68572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1-5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Prijavni obrazac A. dio  4.0, Obrazac 9. Studija izvedivosti 3., 4.,  6  </a:t>
                      </a:r>
                      <a:r>
                        <a:rPr lang="hr-HR" sz="1100" b="0" kern="1200" dirty="0" err="1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i</a:t>
                      </a:r>
                      <a:r>
                        <a:rPr lang="hr-HR" sz="1100" b="0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 prateća dokumentacija</a:t>
                      </a:r>
                      <a:endParaRPr lang="en-US" sz="1100" b="0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72" marR="6857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5556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A2BC2D-0E7C-4F9E-998B-6E16858091E3}" type="slidenum">
              <a:rPr lang="en-US" altLang="en-US" smtClean="0">
                <a:cs typeface="VladaRHSans Reg" charset="0"/>
              </a:rPr>
              <a:pPr/>
              <a:t>58</a:t>
            </a:fld>
            <a:endParaRPr lang="en-US" altLang="en-US" smtClean="0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514350" y="1041400"/>
            <a:ext cx="6753225" cy="3127375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hr-HR" altLang="en-US" sz="1200" b="1" smtClean="0">
              <a:solidFill>
                <a:schemeClr val="tx2"/>
              </a:solidFill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vi-VN" altLang="en-US" sz="1200" b="1" smtClean="0">
                <a:solidFill>
                  <a:schemeClr val="tx2"/>
                </a:solidFill>
                <a:latin typeface="VladaRHSans Reg" charset="0"/>
                <a:cs typeface="VladaRHSans Reg" charset="0"/>
              </a:rPr>
              <a:t>Na temelju Programa potpora  predviđene su sljedeće kategorije </a:t>
            </a:r>
            <a:r>
              <a:rPr lang="hr-HR" altLang="en-US" sz="1200" b="1" smtClean="0">
                <a:solidFill>
                  <a:schemeClr val="tx2"/>
                </a:solidFill>
                <a:latin typeface="VladaRHSans Reg" charset="0"/>
                <a:cs typeface="VladaRHSans Reg" charset="0"/>
              </a:rPr>
              <a:t>državnih </a:t>
            </a:r>
            <a:r>
              <a:rPr lang="vi-VN" altLang="en-US" sz="1200" b="1" smtClean="0">
                <a:solidFill>
                  <a:schemeClr val="tx2"/>
                </a:solidFill>
                <a:latin typeface="VladaRHSans Reg" charset="0"/>
                <a:cs typeface="VladaRHSans Reg" charset="0"/>
              </a:rPr>
              <a:t>potpora</a:t>
            </a:r>
            <a:r>
              <a:rPr lang="hr-HR" altLang="en-US" sz="1200" b="1" smtClean="0">
                <a:solidFill>
                  <a:schemeClr val="tx2"/>
                </a:solidFill>
                <a:latin typeface="VladaRHSans Reg" charset="0"/>
                <a:cs typeface="VladaRHSans Reg" charset="0"/>
              </a:rPr>
              <a:t> u okviru ovog Poziva</a:t>
            </a:r>
            <a:r>
              <a:rPr lang="vi-VN" altLang="en-US" sz="1200" b="1" smtClean="0">
                <a:solidFill>
                  <a:schemeClr val="tx2"/>
                </a:solidFill>
                <a:latin typeface="VladaRHSans Reg" charset="0"/>
                <a:cs typeface="VladaRHSans Reg" charset="0"/>
              </a:rPr>
              <a:t> </a:t>
            </a:r>
            <a:r>
              <a:rPr lang="hr-HR" altLang="en-US" sz="1200" b="1" smtClean="0">
                <a:solidFill>
                  <a:schemeClr val="tx2"/>
                </a:solidFill>
                <a:latin typeface="VladaRHSans Reg" charset="0"/>
                <a:cs typeface="VladaRHSans Reg" charset="0"/>
              </a:rPr>
              <a:t>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hr-HR" altLang="en-US" sz="1200" smtClean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Font typeface="Calibri" pitchFamily="34" charset="0"/>
              <a:buAutoNum type="arabicParenR"/>
            </a:pPr>
            <a:r>
              <a:rPr lang="pl-PL" altLang="en-US" sz="1200" smtClean="0">
                <a:latin typeface="VladaRHSans Reg" charset="0"/>
                <a:cs typeface="VladaRHSans Reg" charset="0"/>
              </a:rPr>
              <a:t> potpore za projekte istraživanja i razvoja na koje se odnosi članak  25. Uredbe 651/2014;</a:t>
            </a:r>
            <a:r>
              <a:rPr lang="hr-HR" altLang="en-US" sz="1200" smtClean="0">
                <a:latin typeface="VladaRHSans Reg" charset="0"/>
                <a:cs typeface="VladaRHSans Reg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Font typeface="Calibri" pitchFamily="34" charset="0"/>
              <a:buAutoNum type="arabicParenR"/>
            </a:pPr>
            <a:r>
              <a:rPr lang="pl-PL" altLang="en-US" sz="1200" smtClean="0">
                <a:latin typeface="VladaRHSans Reg" charset="0"/>
                <a:cs typeface="VladaRHSans Reg" charset="0"/>
              </a:rPr>
              <a:t> potpore za ulaganje u istraživačku infrastrukturu na koje se odnosi članak  26. Uredbe 651/2014</a:t>
            </a:r>
            <a:r>
              <a:rPr lang="hr-HR" altLang="en-US" sz="1200" smtClean="0">
                <a:latin typeface="VladaRHSans Reg" charset="0"/>
                <a:cs typeface="VladaRHSans Reg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Font typeface="Calibri" pitchFamily="34" charset="0"/>
              <a:buAutoNum type="arabicParenR"/>
            </a:pPr>
            <a:r>
              <a:rPr lang="pl-PL" altLang="en-US" sz="1200" smtClean="0">
                <a:latin typeface="VladaRHSans Reg" charset="0"/>
                <a:cs typeface="VladaRHSans Reg" charset="0"/>
              </a:rPr>
              <a:t> potpore za inovacijske klastere na koje se odnosi članak  27. Uredbe 651/2014.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pl-PL" altLang="en-US" sz="1200" smtClean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pl-PL" altLang="en-US" sz="1200" b="1" smtClean="0">
              <a:solidFill>
                <a:schemeClr val="tx2"/>
              </a:solidFill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hr-HR" altLang="en-US" sz="1200" b="1" smtClean="0">
                <a:solidFill>
                  <a:schemeClr val="tx2"/>
                </a:solidFill>
                <a:latin typeface="VladaRHSans Reg" charset="0"/>
                <a:cs typeface="VladaRHSans Reg" charset="0"/>
              </a:rPr>
              <a:t>Također su predviđene  i potpore koje nisu državne potpore:</a:t>
            </a:r>
            <a:endParaRPr lang="pl-PL" altLang="en-US" sz="1200" b="1" smtClean="0">
              <a:solidFill>
                <a:schemeClr val="tx2"/>
              </a:solidFill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pl-PL" altLang="en-US" sz="1200" smtClean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Font typeface="Calibri" pitchFamily="34" charset="0"/>
              <a:buAutoNum type="arabicParenR"/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 potpore za ulaganje u istraživačku infrastrukturu;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Font typeface="Calibri" pitchFamily="34" charset="0"/>
              <a:buAutoNum type="arabicParenR"/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 potpore za istraživačko-razvojne projekte.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</a:pPr>
            <a:endParaRPr lang="hr-HR" altLang="en-US" sz="1100" smtClean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hr-HR" altLang="en-US" sz="1100" smtClean="0">
              <a:latin typeface="VladaRHSans Reg" charset="0"/>
              <a:cs typeface="VladaRHSans Reg" charset="0"/>
            </a:endParaRPr>
          </a:p>
          <a:p>
            <a:pPr algn="just">
              <a:spcBef>
                <a:spcPts val="575"/>
              </a:spcBef>
            </a:pPr>
            <a:endParaRPr lang="hr-HR" altLang="en-US" sz="1100" smtClean="0">
              <a:latin typeface="VladaRHSans Reg" charset="0"/>
              <a:cs typeface="VladaRHSans Reg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5741C9-24C3-44C1-8C1B-442A0481A3A6}" type="slidenum">
              <a:rPr lang="en-US" altLang="en-US" smtClean="0">
                <a:cs typeface="VladaRHSans Reg" charset="0"/>
              </a:rPr>
              <a:pPr/>
              <a:t>5</a:t>
            </a:fld>
            <a:endParaRPr lang="en-US" altLang="en-US" smtClean="0">
              <a:cs typeface="VladaRHSans Reg" charset="0"/>
            </a:endParaRPr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357188" y="361950"/>
            <a:ext cx="6705600" cy="4127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91440" tIns="45720" rIns="91440" bIns="45720" spcCol="0" rtlCol="0" fromWordArt="0" anchor="ctr" forceAA="0">
            <a:noAutofit/>
          </a:bodyPr>
          <a:lstStyle/>
          <a:p>
            <a:pPr>
              <a:defRPr/>
            </a:pPr>
            <a:r>
              <a:rPr lang="hr-HR" sz="1800" b="1" dirty="0" smtClean="0">
                <a:latin typeface="VladaRHSans Med"/>
              </a:rPr>
              <a:t>KATEGORIJE POTPORA</a:t>
            </a:r>
            <a:endParaRPr lang="hr-HR" sz="1800" b="1" dirty="0">
              <a:latin typeface="VladaRHSans Med"/>
            </a:endParaRPr>
          </a:p>
        </p:txBody>
      </p:sp>
      <p:pic>
        <p:nvPicPr>
          <p:cNvPr id="11269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57200" y="123825"/>
            <a:ext cx="6905625" cy="920750"/>
          </a:xfrm>
        </p:spPr>
        <p:txBody>
          <a:bodyPr/>
          <a:lstStyle/>
          <a:p>
            <a:pPr eaLnBrk="1" hangingPunct="1"/>
            <a:r>
              <a:rPr lang="hr-H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Kriteriji odabira i maksimalan broj bodova za </a:t>
            </a:r>
            <a:r>
              <a:rPr lang="fr-F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Model 1.A; Model 1.B i Model 2.:</a:t>
            </a:r>
          </a:p>
        </p:txBody>
      </p:sp>
      <p:pic>
        <p:nvPicPr>
          <p:cNvPr id="6656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801688"/>
          <a:ext cx="6721475" cy="3549650"/>
        </p:xfrm>
        <a:graphic>
          <a:graphicData uri="http://schemas.openxmlformats.org/drawingml/2006/table">
            <a:tbl>
              <a:tblPr/>
              <a:tblGrid>
                <a:gridCol w="5092700">
                  <a:extLst>
                    <a:ext uri="{9D8B030D-6E8A-4147-A177-3AD203B41FA5}"/>
                  </a:extLst>
                </a:gridCol>
                <a:gridCol w="1628775">
                  <a:extLst>
                    <a:ext uri="{9D8B030D-6E8A-4147-A177-3AD203B41FA5}"/>
                  </a:extLst>
                </a:gridCol>
              </a:tblGrid>
              <a:tr h="3115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KRITERIJ ODABIRA</a:t>
                      </a:r>
                    </a:p>
                  </a:txBody>
                  <a:tcPr marL="6748" marR="6748" marT="674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MAKSIMALAN BROJ BODOVA</a:t>
                      </a:r>
                    </a:p>
                  </a:txBody>
                  <a:tcPr marL="6748" marR="6748" marT="674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extLst>
                  <a:ext uri="{0D108BD9-81ED-4DB2-BD59-A6C34878D82A}"/>
                </a:extLst>
              </a:tr>
              <a:tr h="2873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Kriterij 1. Vrijednost za novac koju projekt nudi ima težinski faktor 65</a:t>
                      </a:r>
                      <a:r>
                        <a:rPr kumimoji="0" lang="en-US" alt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%</a:t>
                      </a:r>
                    </a:p>
                  </a:txBody>
                  <a:tcPr marL="6748" marR="6748" marT="674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65</a:t>
                      </a:r>
                    </a:p>
                  </a:txBody>
                  <a:tcPr marL="6748" marR="6748" marT="674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11568">
                <a:tc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179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hr-HR" altLang="sr-Latn-R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  </a:t>
                      </a:r>
                      <a:r>
                        <a:rPr kumimoji="0" lang="en-US" altLang="sr-Latn-R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K</a:t>
                      </a:r>
                      <a:r>
                        <a:rPr kumimoji="0" lang="hr-HR" altLang="sr-Latn-R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riterij 1.1. Značaj rezultata istraživačko-razvojnih aktivnosti za  nacionalno/globalno gospodarstvo ima težinski faktor 35%  - max 35 bodova</a:t>
                      </a:r>
                    </a:p>
                  </a:txBody>
                  <a:tcPr marL="6748" marR="6748" marT="674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11568">
                <a:tc>
                  <a:txBody>
                    <a:bodyPr/>
                    <a:lstStyle>
                      <a:lvl1pPr marL="171450" indent="-171450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71796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hr-HR" altLang="sr-Latn-R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  </a:t>
                      </a:r>
                      <a:r>
                        <a:rPr kumimoji="0" lang="vi-VN" altLang="sr-Latn-R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Kriterij 1.2. Doprinos povećanju konkurentnosti određenog S3 </a:t>
                      </a:r>
                      <a:r>
                        <a:rPr kumimoji="0" lang="hr-HR" altLang="sr-Latn-R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PTP </a:t>
                      </a:r>
                      <a:r>
                        <a:rPr kumimoji="0" lang="vi-VN" altLang="sr-Latn-RS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ima težinski faktor 30% - max 30 bodova</a:t>
                      </a:r>
                    </a:p>
                  </a:txBody>
                  <a:tcPr marL="6748" marR="6748" marT="674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841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K</a:t>
                      </a:r>
                      <a:r>
                        <a:rPr kumimoji="0" lang="hr-HR" alt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riterij 2. Financijska održivost projekta  ima težinski faktor 7</a:t>
                      </a:r>
                      <a:r>
                        <a:rPr kumimoji="0" lang="en-US" alt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% </a:t>
                      </a:r>
                    </a:p>
                  </a:txBody>
                  <a:tcPr marL="6748" marR="6748" marT="674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7</a:t>
                      </a:r>
                    </a:p>
                  </a:txBody>
                  <a:tcPr marL="6748" marR="6748" marT="674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3115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Krit</a:t>
                      </a: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erij 3. Provedbeni kapaciteti prijavitelja i, ako je primjenjivo, partnera ima težinski faktor 7</a:t>
                      </a:r>
                      <a:r>
                        <a:rPr kumimoji="0" lang="en-U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% </a:t>
                      </a:r>
                    </a:p>
                  </a:txBody>
                  <a:tcPr marL="6748" marR="6748" marT="674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7</a:t>
                      </a:r>
                    </a:p>
                  </a:txBody>
                  <a:tcPr marL="6748" marR="6748" marT="674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1841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Kr</a:t>
                      </a:r>
                      <a:r>
                        <a:rPr kumimoji="0" lang="hr-HR" alt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iterij 4. Dizajn i zrelost projekta ima težinski faktor </a:t>
                      </a:r>
                      <a:r>
                        <a:rPr kumimoji="0" lang="en-US" alt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6% </a:t>
                      </a:r>
                    </a:p>
                  </a:txBody>
                  <a:tcPr marL="6748" marR="6748" marT="674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6</a:t>
                      </a:r>
                    </a:p>
                  </a:txBody>
                  <a:tcPr marL="6748" marR="6748" marT="674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873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Kr</a:t>
                      </a:r>
                      <a:r>
                        <a:rPr kumimoji="0" lang="hr-HR" altLang="sr-Latn-R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iterij</a:t>
                      </a: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 5. Promicanje jednakih mogućnosti i socijalne uključenosti ima težinski faktor </a:t>
                      </a:r>
                      <a:r>
                        <a:rPr kumimoji="0" lang="en-U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2% </a:t>
                      </a:r>
                    </a:p>
                  </a:txBody>
                  <a:tcPr marL="6748" marR="6748" marT="674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marL="6748" marR="6748" marT="674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1841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Kr</a:t>
                      </a:r>
                      <a:r>
                        <a:rPr kumimoji="0" lang="hr-HR" alt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iterij 6. Promicanje održivog razvoja ima težinski faktor </a:t>
                      </a:r>
                      <a:r>
                        <a:rPr kumimoji="0" lang="en-US" alt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2% </a:t>
                      </a:r>
                    </a:p>
                  </a:txBody>
                  <a:tcPr marL="6748" marR="6748" marT="674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marL="6748" marR="6748" marT="674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873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K</a:t>
                      </a:r>
                      <a:r>
                        <a:rPr kumimoji="0" lang="hr-HR" alt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riterij 7. Učinkovita suradnja s partnerima ima težinski faktor 5% </a:t>
                      </a:r>
                    </a:p>
                  </a:txBody>
                  <a:tcPr marL="6748" marR="6748" marT="674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5</a:t>
                      </a:r>
                    </a:p>
                  </a:txBody>
                  <a:tcPr marL="6748" marR="6748" marT="674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28735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Kr</a:t>
                      </a:r>
                      <a:r>
                        <a:rPr kumimoji="0" lang="hr-HR" alt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iterij 8. Inovativnost u planu izvedbe projekta težinski faktor 1%</a:t>
                      </a:r>
                    </a:p>
                  </a:txBody>
                  <a:tcPr marL="6748" marR="6748" marT="674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marL="6748" marR="6748" marT="674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4270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Kriterij</a:t>
                      </a:r>
                      <a:r>
                        <a:rPr kumimoji="0" lang="hr-HR" alt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alt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9. </a:t>
                      </a:r>
                      <a:r>
                        <a:rPr kumimoji="0" lang="hr-HR" alt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Doprinos ravnomjernom regionalnom razvoju kroz stvaranje povoljnog inovacijskog</a:t>
                      </a:r>
                      <a:r>
                        <a:rPr kumimoji="0" lang="en-US" alt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hr-HR" alt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okruženja ima težinski faktor </a:t>
                      </a:r>
                      <a:r>
                        <a:rPr kumimoji="0" lang="en-US" alt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5% </a:t>
                      </a:r>
                    </a:p>
                  </a:txBody>
                  <a:tcPr marL="6748" marR="6748" marT="674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5</a:t>
                      </a:r>
                    </a:p>
                  </a:txBody>
                  <a:tcPr marL="6748" marR="6748" marT="674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  <a:tr h="1743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UKUPNO</a:t>
                      </a:r>
                    </a:p>
                  </a:txBody>
                  <a:tcPr marL="6748" marR="6748" marT="674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sr-Latn-R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100</a:t>
                      </a:r>
                    </a:p>
                  </a:txBody>
                  <a:tcPr marL="6748" marR="6748" marT="674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66606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4939FB-EB25-4B7D-AD16-9BF8950DD380}" type="slidenum">
              <a:rPr lang="en-US" altLang="en-US" smtClean="0">
                <a:cs typeface="VladaRHSans Reg" charset="0"/>
              </a:rPr>
              <a:pPr/>
              <a:t>59</a:t>
            </a:fld>
            <a:endParaRPr lang="en-US" altLang="en-US" smtClean="0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57200" y="1017588"/>
            <a:ext cx="6840538" cy="2759075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hr-HR" altLang="en-US" sz="1200" b="1" smtClean="0">
              <a:solidFill>
                <a:srgbClr val="171796"/>
              </a:solidFill>
              <a:latin typeface="VladaRHSans Med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hr-HR" altLang="en-US" sz="1200" b="1" smtClean="0">
                <a:solidFill>
                  <a:srgbClr val="171796"/>
                </a:solidFill>
                <a:latin typeface="VladaRHSans Med" charset="0"/>
                <a:cs typeface="VladaRHSans Reg" charset="0"/>
              </a:rPr>
              <a:t>Projektni prijedlog kod Modela 1.A, Modela 1.B i Modela 2. </a:t>
            </a:r>
            <a:r>
              <a:rPr lang="hr-HR" altLang="en-US" sz="1200" smtClean="0">
                <a:latin typeface="VladaRHSans Med" charset="0"/>
                <a:cs typeface="VladaRHSans Reg" charset="0"/>
              </a:rPr>
              <a:t>kumulativno mora ostvariti sljedeće kriterije kako bi bio upućen u sljedeću fazu postupka dodjele bespovratnih sredstava: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hr-HR" altLang="en-US" sz="1200" smtClean="0">
              <a:latin typeface="VladaRHSans Med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r>
              <a:rPr lang="hr-HR" altLang="en-US" sz="1200" smtClean="0">
                <a:latin typeface="VladaRHSans Med" charset="0"/>
                <a:cs typeface="VladaRHSans Reg" charset="0"/>
              </a:rPr>
              <a:t> za kriterij 1. Vrijednost za novac koju projekt nudi minimalno 45 bodova,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r>
              <a:rPr lang="hr-HR" altLang="en-US" sz="1200" smtClean="0">
                <a:latin typeface="VladaRHSans Med" charset="0"/>
                <a:cs typeface="VladaRHSans Reg" charset="0"/>
              </a:rPr>
              <a:t> za kriterij 2. Financijska održivost projekta minimalno 4 boda,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r>
              <a:rPr lang="hr-HR" altLang="en-US" sz="1200" smtClean="0">
                <a:latin typeface="VladaRHSans Med" charset="0"/>
                <a:cs typeface="VladaRHSans Reg" charset="0"/>
              </a:rPr>
              <a:t> za kriterij 3. Provedbeni kapaciteti prijavitelja i, ako je primjenjivo, partnera minimalno 3 boda,     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r>
              <a:rPr lang="hr-HR" altLang="en-US" sz="1200" smtClean="0">
                <a:latin typeface="VladaRHSans Med" charset="0"/>
                <a:cs typeface="VladaRHSans Reg" charset="0"/>
              </a:rPr>
              <a:t> za kriterij 4. Dizajn i zrelost projekta minimalno 3 boda,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r>
              <a:rPr lang="hr-HR" altLang="en-US" sz="1200" smtClean="0">
                <a:latin typeface="VladaRHSans Med" charset="0"/>
                <a:cs typeface="VladaRHSans Reg" charset="0"/>
              </a:rPr>
              <a:t> za kriterij 7. Učinkovita suradnja s partnerima minimalno 2 boda,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r>
              <a:rPr lang="hr-HR" altLang="en-US" sz="1200" b="1" i="1" smtClean="0">
                <a:solidFill>
                  <a:srgbClr val="171796"/>
                </a:solidFill>
                <a:latin typeface="VladaRHSans Med" charset="0"/>
                <a:cs typeface="VladaRHSans Reg" charset="0"/>
              </a:rPr>
              <a:t> minimalni ukupni zbroj od 70 bodova.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en-US" altLang="en-US" sz="1600" smtClean="0">
              <a:latin typeface="VladaRHSans Reg" charset="0"/>
              <a:cs typeface="VladaRHSans Reg" charset="0"/>
            </a:endParaRPr>
          </a:p>
        </p:txBody>
      </p:sp>
      <p:pic>
        <p:nvPicPr>
          <p:cNvPr id="6758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476DC8-4E79-43CC-A89D-2542A4A927E9}" type="slidenum">
              <a:rPr lang="en-US" altLang="en-US" smtClean="0">
                <a:cs typeface="VladaRHSans Reg" charset="0"/>
              </a:rPr>
              <a:pPr/>
              <a:t>60</a:t>
            </a:fld>
            <a:endParaRPr lang="en-US" altLang="en-US" smtClean="0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3"/>
          <p:cNvSpPr>
            <a:spLocks noGrp="1"/>
          </p:cNvSpPr>
          <p:nvPr>
            <p:ph idx="1"/>
          </p:nvPr>
        </p:nvSpPr>
        <p:spPr>
          <a:xfrm>
            <a:off x="457200" y="2101850"/>
            <a:ext cx="6853238" cy="1365250"/>
          </a:xfrm>
        </p:spPr>
        <p:txBody>
          <a:bodyPr/>
          <a:lstStyle/>
          <a:p>
            <a:pPr algn="ctr">
              <a:spcBef>
                <a:spcPts val="575"/>
              </a:spcBef>
            </a:pPr>
            <a:r>
              <a:rPr lang="fr-FR" altLang="en-US" sz="1600" b="1" smtClean="0">
                <a:latin typeface="VladaRHSans Med" charset="0"/>
                <a:cs typeface="VladaRHSans Reg" charset="0"/>
              </a:rPr>
              <a:t>OCJENA KVALITETE - </a:t>
            </a:r>
            <a:r>
              <a:rPr lang="hr-HR" altLang="en-US" sz="1600" b="1" smtClean="0">
                <a:latin typeface="VladaRHSans Med" charset="0"/>
                <a:cs typeface="VladaRHSans Reg" charset="0"/>
              </a:rPr>
              <a:t>za Model</a:t>
            </a:r>
            <a:r>
              <a:rPr lang="fr-FR" altLang="en-US" sz="1600" b="1" smtClean="0">
                <a:latin typeface="VladaRHSans Med" charset="0"/>
                <a:cs typeface="VladaRHSans Reg" charset="0"/>
              </a:rPr>
              <a:t> </a:t>
            </a:r>
            <a:r>
              <a:rPr lang="hr-HR" altLang="en-US" sz="1600" b="1" smtClean="0">
                <a:latin typeface="VladaRHSans Med" charset="0"/>
                <a:cs typeface="VladaRHSans Reg" charset="0"/>
              </a:rPr>
              <a:t>3.</a:t>
            </a:r>
            <a:endParaRPr lang="fr-FR" altLang="en-US" sz="1600" b="1" smtClean="0">
              <a:latin typeface="VladaRHSans Med" charset="0"/>
              <a:cs typeface="VladaRHSans Reg" charset="0"/>
            </a:endParaRPr>
          </a:p>
          <a:p>
            <a:pPr algn="ctr">
              <a:spcBef>
                <a:spcPts val="575"/>
              </a:spcBef>
            </a:pPr>
            <a:endParaRPr lang="fr-FR" altLang="en-US" sz="3600" smtClean="0">
              <a:latin typeface="VladaRHSans Reg" charset="0"/>
              <a:cs typeface="VladaRHSans Reg" charset="0"/>
            </a:endParaRPr>
          </a:p>
        </p:txBody>
      </p:sp>
      <p:pic>
        <p:nvPicPr>
          <p:cNvPr id="686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3425" y="4557713"/>
            <a:ext cx="133191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68325" y="738188"/>
            <a:ext cx="6742113" cy="506412"/>
          </a:xfrm>
          <a:prstGeom prst="rect">
            <a:avLst/>
          </a:prstGeom>
          <a:solidFill>
            <a:srgbClr val="171796"/>
          </a:solidFill>
          <a:ln>
            <a:solidFill>
              <a:srgbClr val="1717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ladaRHSans Med"/>
              </a:rPr>
              <a:t>KRITERIJ ODABIRA I PITANJA ZA KVALITATIVNU PROCJENU</a:t>
            </a:r>
          </a:p>
        </p:txBody>
      </p:sp>
      <p:sp>
        <p:nvSpPr>
          <p:cNvPr id="68613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5BEBD6-276C-46D0-B537-D3A710022963}" type="slidenum">
              <a:rPr lang="en-US" altLang="en-US" smtClean="0">
                <a:cs typeface="VladaRHSans Reg" charset="0"/>
              </a:rPr>
              <a:pPr/>
              <a:t>61</a:t>
            </a:fld>
            <a:endParaRPr lang="en-US" altLang="en-US" smtClean="0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92200" y="250825"/>
          <a:ext cx="6107113" cy="4071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3990">
                  <a:extLst>
                    <a:ext uri="{9D8B030D-6E8A-4147-A177-3AD203B41FA5}"/>
                  </a:extLst>
                </a:gridCol>
                <a:gridCol w="558612">
                  <a:extLst>
                    <a:ext uri="{9D8B030D-6E8A-4147-A177-3AD203B41FA5}"/>
                  </a:extLst>
                </a:gridCol>
                <a:gridCol w="881867">
                  <a:extLst>
                    <a:ext uri="{9D8B030D-6E8A-4147-A177-3AD203B41FA5}"/>
                  </a:extLst>
                </a:gridCol>
                <a:gridCol w="1222644">
                  <a:extLst>
                    <a:ext uri="{9D8B030D-6E8A-4147-A177-3AD203B41FA5}"/>
                  </a:extLst>
                </a:gridCol>
              </a:tblGrid>
              <a:tr h="351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1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1.1. Značaj rezultata istraživačko-razvojnih aktivnosti za nacionalno/globalno gospodarstvo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57349" marR="57349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1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57349" marR="57349" marT="0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1" kern="1200" dirty="0" err="1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max</a:t>
                      </a:r>
                      <a:r>
                        <a:rPr lang="hr-HR" sz="1000" b="1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 35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57349" marR="57349" marT="0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39845" algn="l"/>
                        </a:tabLst>
                      </a:pPr>
                      <a:r>
                        <a:rPr lang="hr-HR" sz="1000" b="1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57349" marR="57349" marT="0" marB="0">
                    <a:solidFill>
                      <a:srgbClr val="171796"/>
                    </a:solidFill>
                  </a:tcPr>
                </a:tc>
                <a:extLst>
                  <a:ext uri="{0D108BD9-81ED-4DB2-BD59-A6C34878D82A}"/>
                </a:extLst>
              </a:tr>
              <a:tr h="8791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1.1.1.1. Ovisno o razini inovativnosti, predstavljaju li očekivani rezultati aktivnosti  centra kompetencija proizvode ili usluge koje su </a:t>
                      </a:r>
                      <a:r>
                        <a:rPr lang="pl-PL" sz="1000" b="0" kern="120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nove za prijavitelja ili za nacionalno tržište ili za globalno tržište</a:t>
                      </a:r>
                      <a:r>
                        <a:rPr lang="hr-HR" sz="1000" b="0" kern="120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?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57349" marR="57349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57349" marR="573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0-12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57349" marR="573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900" b="0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Prijavni obrazac A. dio 5.0  Obrazac 9. Studija izvedivosti 6.3., i prateća dokumentacija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57349" marR="573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0829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1.1.2. Koliko iznose procijenjeni udio ekonomskih aktivnosti u ukupnim procijenjenim prihodima nakon uspostave CEKOM-a?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57349" marR="57349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57349" marR="573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0-7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57349" marR="573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900" b="0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Prijavni obrazac A. dio 5.0,  Obrazac 9. Studija izvedivosti Studija izvedivosti 6.3.,  6.4. i prateća dokumentacija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57349" marR="573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8791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1.1.3. Doprinosi li CEKOM rješavanju nekog od ključnih društvenih </a:t>
                      </a:r>
                      <a:r>
                        <a:rPr lang="hr-HR" sz="1000" b="0" kern="120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izazova?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57349" marR="57349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1" kern="120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1000" b="1" kern="120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57349" marR="573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0-6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57349" marR="573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900" b="0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Prijavni obrazac A. dio 5.0,  Obrazac 9. Studija izvedivosti 5.1., 6.3.  i prateća dokumentacija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57349" marR="573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8791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1.1.4. Održivost Centra kompetencija osigurati će </a:t>
                      </a:r>
                      <a:r>
                        <a:rPr lang="hr-HR" sz="1000" b="0" kern="120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se ekonomskim</a:t>
                      </a:r>
                      <a:r>
                        <a:rPr lang="hr-HR" sz="1000" b="0" kern="1200" baseline="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 ili neekonomskim djelatnostima CEKOM-a?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57349" marR="57349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1" kern="120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1000" b="1" kern="120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57349" marR="573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5-10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57349" marR="573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900" b="0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Prijavni obrazac A. dio 5.0,  Obrazac 9. Studija izvedivosti 5.4., 9. i prateća dokumentacija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57349" marR="573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696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3425" y="4557713"/>
            <a:ext cx="133191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67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8314BA-3784-41F1-A612-CE7DE2B6B0A7}" type="slidenum">
              <a:rPr lang="en-US" altLang="en-US" smtClean="0">
                <a:cs typeface="VladaRHSans Reg" charset="0"/>
              </a:rPr>
              <a:pPr/>
              <a:t>62</a:t>
            </a:fld>
            <a:endParaRPr lang="en-US" altLang="en-US" smtClean="0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ChangeArrowheads="1"/>
          </p:cNvSpPr>
          <p:nvPr/>
        </p:nvSpPr>
        <p:spPr bwMode="auto">
          <a:xfrm>
            <a:off x="2005013" y="1154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en-US">
                <a:cs typeface="VladaRHSans Reg" charset="0"/>
              </a:rPr>
              <a:t/>
            </a:r>
            <a:br>
              <a:rPr lang="en-US" altLang="en-US">
                <a:cs typeface="VladaRHSans Reg" charset="0"/>
              </a:rPr>
            </a:br>
            <a:endParaRPr lang="en-US" altLang="en-US">
              <a:cs typeface="VladaRHSans Reg" charset="0"/>
            </a:endParaRPr>
          </a:p>
        </p:txBody>
      </p:sp>
      <p:pic>
        <p:nvPicPr>
          <p:cNvPr id="7065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3425" y="4557713"/>
            <a:ext cx="133191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74663" y="225425"/>
          <a:ext cx="6721475" cy="4252913"/>
        </p:xfrm>
        <a:graphic>
          <a:graphicData uri="http://schemas.openxmlformats.org/drawingml/2006/table">
            <a:tbl>
              <a:tblPr/>
              <a:tblGrid>
                <a:gridCol w="4032250"/>
                <a:gridCol w="374650"/>
                <a:gridCol w="969962"/>
                <a:gridCol w="1344613"/>
              </a:tblGrid>
              <a:tr h="2857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1.2 Doprinos povećanju konkurentnosti određenog S3 prioritetnog tematskog područje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max 30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1.2.1. Doprinose li aktivnosti CEKOM-a povećanju ulaganja u I&amp;R u određeno S3 prioritetno tematsko područje u odnosu na vrijeme prije uspostave CEKOM-a?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0-10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Prijavni obrazac A. dio 5.0, Obrazac 9. Studija izvedivosti 6.3.  i prateća dokumentacija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1.2.2. Jačanje pozicije u globalnom lancu vrijednosti i stvaranja veće dodane vrijednosti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1.2.2.1. Doprinosi li rad CEKOM-a  jačanju pozicije planiranih korisnika  CEKOM-a u globalnom lancu vrijednosti i stvaranju veće dodane vrijednosti proizvoda i usluga?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0-5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Prijavni obrazac A. dio 5.0 , Obrazac 9. Studija izvedivosti 6.3. i prateća dokumentacija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1.2.3.  Doprinos jačanju nacionalnog gospodarstva i S3 tematskih prioritetnih područja putem rasta prodaje, izvoza i zapošljavanja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1.2.3.1. Doprinose li projektne aktivnosti korisnika CEKOM-a njihovom povećanju prihoda od izvoza?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0-3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Prijavni obrazac A. dio 5.0, Obrazac 9. Studija izvedivosti 6.3. i prateća dokumentacija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1.2.4. Doprinose li projekti CEKOM-a jačanju –prioritetnog tematskog područja putem planiranog povećanja zapošljavanja znanstveno-istraživačkog osoblja?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0-3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Prijavni obrazac A. dio 5.0, Studija izvedivosti 6.3.  i prateća dokumentacija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1.2.5. Postoji li povezanost projekta sa ostatkom nacionalne ekonomije (multi-sektorski učinak i učinak na TPP) kroz razvoj ICT i KET tehnologija?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0-3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Prijavni obrazac A. dio 5.0,  Obrazac 9. Studija izvedivosti 5. i prateća dokumentacija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1.2.6. Rezultati projekta doprinijet će jednoj od strukturnih promjena  kod korisnika u Centru kompetencija (modernizaciji/diverzifikaciji ili tranziciji ili radikalnoj promjeni)?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 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2-6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ladaRHSans Med" charset="0"/>
                          <a:ea typeface="MS PGothic" pitchFamily="34" charset="-128"/>
                        </a:rPr>
                        <a:t>Prijavni obrazac A. dio 5.0 , Obrazac 9. Studija izvedivosti 7.3. i prateća dokumentacija</a:t>
                      </a:r>
                      <a:endParaRPr kumimoji="0" lang="en-US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ladaRHSans Med" charset="0"/>
                        <a:ea typeface="MS PGothic" pitchFamily="34" charset="-128"/>
                      </a:endParaRPr>
                    </a:p>
                  </a:txBody>
                  <a:tcPr marL="35895" marR="35895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70712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30168B-2E3D-490A-B209-A17D1037B257}" type="slidenum">
              <a:rPr lang="en-US" altLang="en-US" smtClean="0">
                <a:cs typeface="VladaRHSans Reg" charset="0"/>
              </a:rPr>
              <a:pPr/>
              <a:t>63</a:t>
            </a:fld>
            <a:endParaRPr lang="en-US" altLang="en-US" smtClean="0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3425" y="4557713"/>
            <a:ext cx="133191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71525" y="177800"/>
          <a:ext cx="6389688" cy="4159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4312">
                  <a:extLst>
                    <a:ext uri="{9D8B030D-6E8A-4147-A177-3AD203B41FA5}"/>
                  </a:extLst>
                </a:gridCol>
                <a:gridCol w="364513">
                  <a:extLst>
                    <a:ext uri="{9D8B030D-6E8A-4147-A177-3AD203B41FA5}"/>
                  </a:extLst>
                </a:gridCol>
                <a:gridCol w="922111">
                  <a:extLst>
                    <a:ext uri="{9D8B030D-6E8A-4147-A177-3AD203B41FA5}"/>
                  </a:extLst>
                </a:gridCol>
                <a:gridCol w="1278752">
                  <a:extLst>
                    <a:ext uri="{9D8B030D-6E8A-4147-A177-3AD203B41FA5}"/>
                  </a:extLst>
                </a:gridCol>
              </a:tblGrid>
              <a:tr h="3155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1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3.1.  Provedbeni kapaciteti prijavitelja i vanjskih partnera (uključujući korisnike) 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802" marR="45802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1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802" marR="45802" marT="0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1" kern="1200" dirty="0" err="1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max</a:t>
                      </a:r>
                      <a:r>
                        <a:rPr lang="hr-HR" sz="900" b="1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 8 bodova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802" marR="45802" marT="0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1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900" b="1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802" marR="45802" marT="0" marB="0" anchor="ctr">
                    <a:solidFill>
                      <a:srgbClr val="171796"/>
                    </a:solidFill>
                  </a:tcPr>
                </a:tc>
                <a:extLst>
                  <a:ext uri="{0D108BD9-81ED-4DB2-BD59-A6C34878D82A}"/>
                </a:extLst>
              </a:tr>
              <a:tr h="7888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3.1.1. Može li prijavitelj osigurati dovoljne financijske resurse za nesmetanu provedbu projekta, odnosno ima li zatvorenu financijsku konstrukciju projekta i osiguranu likvidnost razvoja projekta?</a:t>
                      </a:r>
                      <a:endParaRPr lang="en-US" sz="9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9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802" marR="45802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802" marR="4580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0-3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802" marR="4580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0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Prijavni obrazac A. dio 5.0,  Obrazac 9. Studija izvedivosti 11.  i prateća dokumentacija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802" marR="4580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833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3.1.2. Posjeduje li prijavitelj iskustvo u provedbi projekata usporedive vrste, opsega i financijske vrijednosti?</a:t>
                      </a:r>
                      <a:endParaRPr lang="en-US" sz="9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802" marR="45802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802" marR="4580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0-1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802" marR="4580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0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Prijavni obrazac A. dio 5.0,  Obrazac 9. Studija izvedivosti 3.6., 4.5., 5.6.  i prateća dokumentacija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802" marR="4580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8331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3.1.3. Jesu li osigurani tehnički i tehnološki resursi prijavitelja koji se planiraju koristiti za provedbu projekta </a:t>
                      </a:r>
                      <a:endParaRPr lang="en-US" sz="9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a) Planiraju se ugovoriti izvana – 1 bod</a:t>
                      </a:r>
                      <a:endParaRPr lang="en-US" sz="9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b) Osigurani su od strane prijavitelja ili uz obvezu interesa vanjskih partnera  – 2 boda</a:t>
                      </a:r>
                      <a:endParaRPr lang="en-US" sz="9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802" marR="45802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1" kern="120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900" b="1" kern="120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802" marR="4580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1-2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802" marR="4580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0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Prijavni obrazac A. dio 5.0,  Obrazac 9. Studija izvedivosti 5.6.  i prateća dokumentacija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802" marR="4580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1108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3.1.4. Postoji li definirani upravljački tim upravljanja projektom te obzirom na identificirano područje istraživanja i razvoja CEKOM-a da li članovi identificiranog upravljačkog tima imaju kompetencije i iskustvo u provedbi kolaborativnih istraživačkih projekata s naglaskom na primijenjena istraživanja za industrijske dionike?</a:t>
                      </a:r>
                      <a:endParaRPr lang="en-US" sz="9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9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802" marR="45802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1" kern="120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900" b="1" kern="120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802" marR="4580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0-2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802" marR="45802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0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Prijavni obrazac A. dio 5.0,  Obrazac 9. Studija izvedivosti 5.6., 6.3.   i prateća dokumentacija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802" marR="4580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777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Ako je primjenjivo, bodovni prag (minimalna ocjena) za KO*</a:t>
                      </a:r>
                      <a:endParaRPr lang="en-US" sz="9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802" marR="45802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1" kern="120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900" b="1" kern="120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802" marR="4580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5/8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802" marR="4580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9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9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45802" marR="4580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1720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BDE362-E864-43EE-801E-7CF5DA192939}" type="slidenum">
              <a:rPr lang="en-US" altLang="en-US" smtClean="0">
                <a:cs typeface="VladaRHSans Reg" charset="0"/>
              </a:rPr>
              <a:pPr/>
              <a:t>64</a:t>
            </a:fld>
            <a:endParaRPr lang="en-US" altLang="en-US" smtClean="0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3425" y="4557713"/>
            <a:ext cx="133191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22288" y="201613"/>
          <a:ext cx="6696075" cy="4156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3998">
                  <a:extLst>
                    <a:ext uri="{9D8B030D-6E8A-4147-A177-3AD203B41FA5}"/>
                  </a:extLst>
                </a:gridCol>
                <a:gridCol w="565683">
                  <a:extLst>
                    <a:ext uri="{9D8B030D-6E8A-4147-A177-3AD203B41FA5}"/>
                  </a:extLst>
                </a:gridCol>
                <a:gridCol w="966327">
                  <a:extLst>
                    <a:ext uri="{9D8B030D-6E8A-4147-A177-3AD203B41FA5}"/>
                  </a:extLst>
                </a:gridCol>
                <a:gridCol w="1340067">
                  <a:extLst>
                    <a:ext uri="{9D8B030D-6E8A-4147-A177-3AD203B41FA5}"/>
                  </a:extLst>
                </a:gridCol>
              </a:tblGrid>
              <a:tr h="4624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1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8.1. Doprinos ravnomjernom regionalnom razvoju kroz stvaranje povoljnog inovacijskog okruženja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83" marR="68583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1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1" kern="1200" dirty="0" err="1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max</a:t>
                      </a:r>
                      <a:r>
                        <a:rPr lang="hr-HR" sz="1000" b="1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 7 bodova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1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>
                    <a:solidFill>
                      <a:srgbClr val="171796"/>
                    </a:solidFill>
                  </a:tcPr>
                </a:tc>
                <a:extLst>
                  <a:ext uri="{0D108BD9-81ED-4DB2-BD59-A6C34878D82A}"/>
                </a:extLst>
              </a:tr>
              <a:tr h="19331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8.1.1. Projekt se provodi u područjima jedinica lokalne samouprave  koje su sukladno indeksu razvijenosti svrstane u :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a)    IV i V skupinu – 1 bod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b)    II i III skupinu – 3 boda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c)    I skupinu – 5 bodova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83" marR="68583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1-5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0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Prijavni obrazac A. dio 4.0 Obrazac 9. Studija izvedivosti 3., 4., 6.  i prateća dokumentacija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7605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8.1.2. Pozitivan socioekonomski utjecaj projekta na regionalni razvoj ostvaruje se: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a)  značajan utjecaj na porast BDP-a i ulaganja u istraživanje i razvoj u regiji – 1 bod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0" kern="1200" dirty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b) značajan utjecaj CEKOM-a na kvalitetu života, zapošljavanje i obrazovanje u regiji – 2 boda</a:t>
                      </a:r>
                      <a:endParaRPr lang="en-US" sz="1000" b="0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83" marR="68583" marT="0" marB="0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1" kern="120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 </a:t>
                      </a:r>
                      <a:endParaRPr lang="en-US" sz="1000" b="1" kern="120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1-2 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hr-HR" sz="1000" b="0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Prijavni obrazac A. dio 4.0 ,  4.4 ,  Obrazac 9. Studija izvedivosti 7.  i prateća dokumentacija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68583" marR="6858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2729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8287D3-3448-4C02-9832-46D6D02223AA}" type="slidenum">
              <a:rPr lang="en-US" altLang="en-US" smtClean="0">
                <a:cs typeface="VladaRHSans Reg" charset="0"/>
              </a:rPr>
              <a:pPr/>
              <a:t>65</a:t>
            </a:fld>
            <a:endParaRPr lang="en-US" altLang="en-US" smtClean="0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394450" cy="593725"/>
          </a:xfrm>
        </p:spPr>
        <p:txBody>
          <a:bodyPr/>
          <a:lstStyle/>
          <a:p>
            <a:pPr eaLnBrk="1" hangingPunct="1"/>
            <a:r>
              <a:rPr lang="hr-H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Kriteriji odabira i maksimalan broj bodova za </a:t>
            </a:r>
            <a:r>
              <a:rPr lang="fr-F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Model </a:t>
            </a:r>
            <a:r>
              <a:rPr lang="hr-H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3</a:t>
            </a:r>
            <a:r>
              <a:rPr lang="fr-F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.:</a:t>
            </a:r>
          </a:p>
        </p:txBody>
      </p:sp>
      <p:pic>
        <p:nvPicPr>
          <p:cNvPr id="7373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8338" y="573088"/>
          <a:ext cx="6740525" cy="39068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66978">
                  <a:extLst>
                    <a:ext uri="{9D8B030D-6E8A-4147-A177-3AD203B41FA5}"/>
                  </a:extLst>
                </a:gridCol>
                <a:gridCol w="1373547">
                  <a:extLst>
                    <a:ext uri="{9D8B030D-6E8A-4147-A177-3AD203B41FA5}"/>
                  </a:extLst>
                </a:gridCol>
              </a:tblGrid>
              <a:tr h="312407">
                <a:tc>
                  <a:txBody>
                    <a:bodyPr/>
                    <a:lstStyle/>
                    <a:p>
                      <a:pPr marL="342900" indent="-342900" algn="just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71796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KRITERIJ ODABIRA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7609" marR="7609" marT="7607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71796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MAKSIMALAN</a:t>
                      </a:r>
                      <a:r>
                        <a:rPr lang="hr-HR" sz="1000" b="1" kern="120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BROJ BODOVA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7609" marR="7609" marT="7607" marB="0" anchor="ctr">
                    <a:solidFill>
                      <a:srgbClr val="171796"/>
                    </a:solidFill>
                  </a:tcPr>
                </a:tc>
                <a:extLst>
                  <a:ext uri="{0D108BD9-81ED-4DB2-BD59-A6C34878D82A}"/>
                </a:extLst>
              </a:tr>
              <a:tr h="283446">
                <a:tc>
                  <a:txBody>
                    <a:bodyPr/>
                    <a:lstStyle/>
                    <a:p>
                      <a:pPr marL="0" indent="0" algn="just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71796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hr-HR" sz="1000" b="0" kern="1200" noProof="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Kriterij 1. Vrijednost za novac koju projekt nudi</a:t>
                      </a:r>
                      <a:endParaRPr lang="hr-HR" sz="1000" b="0" kern="1200" noProof="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7609" marR="7609" marT="7607" marB="0" anchor="ctr">
                    <a:solidFill>
                      <a:srgbClr val="17179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indent="0" algn="ctr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71796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7609" marR="7609" marT="7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25767">
                <a:tc>
                  <a:txBody>
                    <a:bodyPr/>
                    <a:lstStyle/>
                    <a:p>
                      <a:pPr marL="342900" indent="-342900" algn="just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71796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b="0" i="1" kern="1200" dirty="0" err="1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Krit</a:t>
                      </a:r>
                      <a:r>
                        <a:rPr lang="hr-HR" sz="1000" b="0" i="1" kern="1200" noProof="0" dirty="0" err="1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erij</a:t>
                      </a:r>
                      <a:r>
                        <a:rPr lang="hr-HR" sz="1000" b="0" i="1" kern="1200" noProof="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 1.1. Značaj rezultata istraživačko-razvojnih </a:t>
                      </a:r>
                    </a:p>
                    <a:p>
                      <a:pPr marL="342900" indent="-342900" algn="just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71796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hr-HR" sz="1000" b="0" i="1" kern="1200" noProof="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aktivnosti za nacionalno/globalno gospodarstvo </a:t>
                      </a:r>
                    </a:p>
                    <a:p>
                      <a:pPr marL="342900" indent="-342900" algn="just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71796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000" b="0" i="1" kern="120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- max 35 </a:t>
                      </a:r>
                      <a:r>
                        <a:rPr lang="hr-HR" sz="1000" b="0" i="1" kern="1200" noProof="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bodova</a:t>
                      </a:r>
                    </a:p>
                  </a:txBody>
                  <a:tcPr marL="7609" marR="7609" marT="7607" marB="0" anchor="ctr">
                    <a:solidFill>
                      <a:srgbClr val="17179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8" marB="0" anchor="ctr"/>
                </a:tc>
                <a:extLst>
                  <a:ext uri="{0D108BD9-81ED-4DB2-BD59-A6C34878D82A}"/>
                </a:extLst>
              </a:tr>
              <a:tr h="342887">
                <a:tc>
                  <a:txBody>
                    <a:bodyPr/>
                    <a:lstStyle/>
                    <a:p>
                      <a:pPr marL="171450" indent="-171450" algn="just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71796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hr-HR" sz="1000" b="0" i="1" kern="120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    </a:t>
                      </a:r>
                      <a:r>
                        <a:rPr lang="vi-VN" sz="1000" b="0" i="1" kern="120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Kriterij 1.2. Doprinos povećanju konkurentnosti </a:t>
                      </a:r>
                    </a:p>
                    <a:p>
                      <a:pPr marL="342900" indent="-342900" algn="just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71796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vi-VN" sz="1000" b="0" i="1" kern="120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određenog S3</a:t>
                      </a:r>
                      <a:r>
                        <a:rPr lang="hr-HR" sz="1000" b="0" i="1" kern="120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 PTP </a:t>
                      </a:r>
                      <a:r>
                        <a:rPr lang="vi-VN" sz="1000" b="0" i="1" kern="120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- max 30 bodova</a:t>
                      </a:r>
                    </a:p>
                  </a:txBody>
                  <a:tcPr marL="7609" marR="7609" marT="7607" marB="0" anchor="ctr">
                    <a:solidFill>
                      <a:srgbClr val="17179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9" marR="7609" marT="7608" marB="0" anchor="ctr"/>
                </a:tc>
                <a:extLst>
                  <a:ext uri="{0D108BD9-81ED-4DB2-BD59-A6C34878D82A}"/>
                </a:extLst>
              </a:tr>
              <a:tr h="231167">
                <a:tc>
                  <a:txBody>
                    <a:bodyPr/>
                    <a:lstStyle/>
                    <a:p>
                      <a:pPr marL="0" indent="0" algn="just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71796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hr-HR" sz="1000" b="0" kern="1200" noProof="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Kriterij 2. Financijska održivost projekta</a:t>
                      </a:r>
                      <a:endParaRPr lang="hr-HR" sz="1000" b="0" kern="1200" noProof="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7609" marR="7609" marT="7607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71796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09" marR="7609" marT="7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27486">
                <a:tc>
                  <a:txBody>
                    <a:bodyPr/>
                    <a:lstStyle/>
                    <a:p>
                      <a:pPr marL="0" indent="0" algn="just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71796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hr-HR" sz="1000" b="0" kern="1200" noProof="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Kriterij 3. Provedbeni kapaciteti prijavitelja i, ako je primjenjivo, partnera</a:t>
                      </a:r>
                      <a:endParaRPr lang="hr-HR" sz="1000" b="0" kern="1200" noProof="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7609" marR="7609" marT="7607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71796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09" marR="7609" marT="7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27486">
                <a:tc>
                  <a:txBody>
                    <a:bodyPr/>
                    <a:lstStyle/>
                    <a:p>
                      <a:pPr marL="0" indent="0" algn="just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71796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K</a:t>
                      </a:r>
                      <a:r>
                        <a:rPr lang="hr-HR" sz="1000" b="0" kern="1200" noProof="0" dirty="0" err="1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riterij</a:t>
                      </a:r>
                      <a:r>
                        <a:rPr lang="hr-HR" sz="1000" b="0" kern="1200" noProof="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 4. Dizajn i zrelost projekta</a:t>
                      </a:r>
                      <a:endParaRPr lang="hr-HR" sz="1000" b="0" kern="1200" noProof="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7609" marR="7609" marT="7607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71796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09" marR="7609" marT="7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27486">
                <a:tc>
                  <a:txBody>
                    <a:bodyPr/>
                    <a:lstStyle/>
                    <a:p>
                      <a:pPr marL="0" indent="0" algn="just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71796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K</a:t>
                      </a:r>
                      <a:r>
                        <a:rPr lang="hr-HR" sz="1000" b="0" kern="1200" noProof="0" dirty="0" err="1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riterij</a:t>
                      </a:r>
                      <a:r>
                        <a:rPr lang="hr-HR" sz="1000" b="0" kern="1200" noProof="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 5. Promicanje jednakih mogućnosti i socijalne uključenosti</a:t>
                      </a:r>
                      <a:endParaRPr lang="hr-HR" sz="1000" b="0" kern="1200" noProof="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7609" marR="7609" marT="7607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71796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09" marR="7609" marT="7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73286">
                <a:tc>
                  <a:txBody>
                    <a:bodyPr/>
                    <a:lstStyle/>
                    <a:p>
                      <a:pPr marL="0" indent="0" algn="just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71796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K</a:t>
                      </a:r>
                      <a:r>
                        <a:rPr lang="hr-HR" sz="1000" b="0" kern="1200" noProof="0" dirty="0" err="1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riterij</a:t>
                      </a:r>
                      <a:r>
                        <a:rPr lang="hr-HR" sz="1000" b="0" kern="1200" noProof="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 6. Promicanje održivog razvoja</a:t>
                      </a:r>
                      <a:endParaRPr lang="hr-HR" sz="1000" b="0" kern="1200" noProof="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7609" marR="7609" marT="7607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71796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09" marR="7609" marT="7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86119">
                <a:tc>
                  <a:txBody>
                    <a:bodyPr/>
                    <a:lstStyle/>
                    <a:p>
                      <a:pPr marL="0" indent="0" algn="just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71796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hr-HR" sz="1000" b="0" kern="1200" noProof="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Kriterij 7. Inovativnost u planu izvedbe projekta</a:t>
                      </a:r>
                      <a:endParaRPr lang="hr-HR" sz="1000" b="0" kern="1200" noProof="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7609" marR="7609" marT="7607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71796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09" marR="7609" marT="7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46764">
                <a:tc>
                  <a:txBody>
                    <a:bodyPr/>
                    <a:lstStyle/>
                    <a:p>
                      <a:pPr marL="0" indent="0" algn="just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71796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000" b="0" kern="120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K</a:t>
                      </a:r>
                      <a:r>
                        <a:rPr lang="hr-HR" sz="1000" b="0" kern="1200" noProof="0" dirty="0" err="1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riterij</a:t>
                      </a:r>
                      <a:r>
                        <a:rPr lang="hr-HR" sz="1000" b="0" kern="1200" noProof="0" dirty="0" smtClean="0">
                          <a:solidFill>
                            <a:schemeClr val="bg1"/>
                          </a:solidFill>
                          <a:latin typeface="VladaRHSans Med"/>
                          <a:ea typeface="+mn-ea"/>
                          <a:cs typeface="+mn-cs"/>
                        </a:rPr>
                        <a:t> 8. Doprinos ravnomjernom regionalnom razvoju kroz stvaranje povoljnog inovacijskog okruženja</a:t>
                      </a:r>
                      <a:endParaRPr lang="hr-HR" sz="1000" b="0" kern="1200" noProof="0" dirty="0">
                        <a:solidFill>
                          <a:schemeClr val="bg1"/>
                        </a:solidFill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7609" marR="7609" marT="7607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71796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09" marR="7609" marT="7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22537">
                <a:tc>
                  <a:txBody>
                    <a:bodyPr/>
                    <a:lstStyle/>
                    <a:p>
                      <a:pPr marL="0" indent="0" algn="just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71796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b="1" i="0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UKUPNO</a:t>
                      </a:r>
                    </a:p>
                  </a:txBody>
                  <a:tcPr marL="7609" marR="7609" marT="7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71796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VladaRHSans Med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609" marR="7609" marT="760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3771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16807A-4331-4460-BAE1-D51423CDE014}" type="slidenum">
              <a:rPr lang="en-US" altLang="en-US" smtClean="0">
                <a:cs typeface="VladaRHSans Reg" charset="0"/>
              </a:rPr>
              <a:pPr/>
              <a:t>66</a:t>
            </a:fld>
            <a:endParaRPr lang="en-US" altLang="en-US" smtClean="0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327025" y="1200150"/>
            <a:ext cx="6867525" cy="2576513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hr-HR" altLang="en-US" sz="1200" b="1" smtClean="0">
                <a:solidFill>
                  <a:srgbClr val="171796"/>
                </a:solidFill>
                <a:latin typeface="VladaRHSans Med" charset="0"/>
                <a:cs typeface="VladaRHSans Reg" charset="0"/>
              </a:rPr>
              <a:t>Projektni prijedlog kod Modela 3. </a:t>
            </a:r>
            <a:r>
              <a:rPr lang="hr-HR" altLang="en-US" sz="1200" smtClean="0">
                <a:solidFill>
                  <a:srgbClr val="000000"/>
                </a:solidFill>
                <a:latin typeface="VladaRHSans Med" charset="0"/>
                <a:cs typeface="VladaRHSans Reg" charset="0"/>
              </a:rPr>
              <a:t>kumulativno mora ostvariti sljedeće kriterije kako bi bio upućen u sljedeću fazu postupka dodjele bespovratnih sredstava: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hr-HR" altLang="en-US" sz="1200" smtClean="0">
              <a:solidFill>
                <a:srgbClr val="000000"/>
              </a:solidFill>
              <a:latin typeface="VladaRHSans Med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r>
              <a:rPr lang="hr-HR" altLang="en-US" sz="1200" smtClean="0">
                <a:solidFill>
                  <a:srgbClr val="000000"/>
                </a:solidFill>
                <a:latin typeface="VladaRHSans Med" charset="0"/>
                <a:cs typeface="VladaRHSans Reg" charset="0"/>
              </a:rPr>
              <a:t> za kriterij 1. Vrijednost za novac koju projekt nudi minimalno 45 bodova,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r>
              <a:rPr lang="hr-HR" altLang="en-US" sz="1200" smtClean="0">
                <a:solidFill>
                  <a:srgbClr val="000000"/>
                </a:solidFill>
                <a:latin typeface="VladaRHSans Med" charset="0"/>
                <a:cs typeface="VladaRHSans Reg" charset="0"/>
              </a:rPr>
              <a:t> za kriterij 3. Provedbeni kapaciteti prijavitelja i, ako je primjenjivo, partnera minimalno 5 bodova,     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r>
              <a:rPr lang="hr-HR" altLang="en-US" sz="1200" smtClean="0">
                <a:solidFill>
                  <a:srgbClr val="000000"/>
                </a:solidFill>
                <a:latin typeface="VladaRHSans Med" charset="0"/>
                <a:cs typeface="VladaRHSans Reg" charset="0"/>
              </a:rPr>
              <a:t> za kriterij 4. Dizajn i zrelost projekta minimalno 3 boda,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r>
              <a:rPr lang="hr-HR" altLang="en-US" sz="1200" smtClean="0">
                <a:solidFill>
                  <a:srgbClr val="000000"/>
                </a:solidFill>
                <a:latin typeface="VladaRHSans Med" charset="0"/>
                <a:cs typeface="VladaRHSans Reg" charset="0"/>
              </a:rPr>
              <a:t> za Ostali primjenjivi kriteriji za odabir  minimalno 2 boda,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r>
              <a:rPr lang="hr-HR" altLang="en-US" sz="1200" b="1" i="1" smtClean="0">
                <a:solidFill>
                  <a:srgbClr val="171796"/>
                </a:solidFill>
                <a:latin typeface="VladaRHSans Med" charset="0"/>
                <a:cs typeface="VladaRHSans Reg" charset="0"/>
              </a:rPr>
              <a:t> minimalni ukupni zbroj od 70 bodova</a:t>
            </a:r>
            <a:r>
              <a:rPr lang="hr-HR" altLang="en-US" sz="1200" smtClean="0">
                <a:solidFill>
                  <a:srgbClr val="000000"/>
                </a:solidFill>
                <a:latin typeface="VladaRHSans Med" charset="0"/>
                <a:cs typeface="VladaRHSans Reg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en-US" altLang="en-US" sz="1600" smtClean="0">
              <a:latin typeface="VladaRHSans Reg" charset="0"/>
              <a:cs typeface="VladaRHSans Reg" charset="0"/>
            </a:endParaRPr>
          </a:p>
        </p:txBody>
      </p:sp>
      <p:pic>
        <p:nvPicPr>
          <p:cNvPr id="7475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0FC360-0AC4-432D-80AD-F63A6C4A6544}" type="slidenum">
              <a:rPr lang="en-US" altLang="en-US" smtClean="0">
                <a:cs typeface="VladaRHSans Reg" charset="0"/>
              </a:rPr>
              <a:pPr/>
              <a:t>67</a:t>
            </a:fld>
            <a:endParaRPr lang="en-US" altLang="en-US" smtClean="0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514350" y="312738"/>
            <a:ext cx="6765925" cy="471487"/>
          </a:xfrm>
        </p:spPr>
        <p:txBody>
          <a:bodyPr/>
          <a:lstStyle/>
          <a:p>
            <a:r>
              <a:rPr lang="en-US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3. FAZA: PROVJERA PRIHVATLJIVOSTI IZDATAKA – PT2</a:t>
            </a:r>
            <a:br>
              <a:rPr lang="en-US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</a:br>
            <a:endParaRPr lang="en-US" altLang="en-US" sz="1800" b="1" smtClean="0">
              <a:solidFill>
                <a:schemeClr val="bg1"/>
              </a:solidFill>
              <a:latin typeface="VladaRHSans Med" charset="0"/>
              <a:cs typeface="VladaRHSans Me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112838"/>
            <a:ext cx="6765925" cy="2838450"/>
          </a:xfrm>
        </p:spPr>
        <p:txBody>
          <a:bodyPr/>
          <a:lstStyle/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hr-HR" sz="1200" b="1" i="1" dirty="0" smtClean="0">
                <a:solidFill>
                  <a:srgbClr val="171796"/>
                </a:solidFill>
              </a:rPr>
              <a:t>Cilj predmetne provjere </a:t>
            </a:r>
            <a:r>
              <a:rPr lang="hr-HR" sz="1200" dirty="0" smtClean="0"/>
              <a:t>je provjeriti </a:t>
            </a:r>
            <a:r>
              <a:rPr lang="hr-HR" sz="1200" dirty="0"/>
              <a:t>prihvatljivost </a:t>
            </a:r>
            <a:r>
              <a:rPr lang="hr-HR" sz="1200" dirty="0" smtClean="0"/>
              <a:t>izdataka</a:t>
            </a:r>
            <a:r>
              <a:rPr lang="en-US" sz="1200" dirty="0" smtClean="0"/>
              <a:t> </a:t>
            </a:r>
            <a:r>
              <a:rPr lang="hr-HR" sz="1200" dirty="0" smtClean="0"/>
              <a:t>primjenjujući </a:t>
            </a:r>
            <a:r>
              <a:rPr lang="hr-HR" sz="1200" dirty="0"/>
              <a:t>Kontrolnu listu za provjeru prihvatljivosti izdataka </a:t>
            </a:r>
            <a:r>
              <a:rPr lang="hr-HR" sz="1200" dirty="0" smtClean="0"/>
              <a:t>(sukladno Prilog-u 3.). </a:t>
            </a:r>
            <a:r>
              <a:rPr lang="hr-HR" sz="1200" dirty="0"/>
              <a:t>Provjeru prihvatljivosti izdataka vrši PT2. </a:t>
            </a:r>
            <a:endParaRPr lang="en-US" sz="1200" dirty="0" smtClean="0"/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1200" dirty="0"/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§"/>
              <a:defRPr/>
            </a:pPr>
            <a:r>
              <a:rPr lang="vi-VN" sz="1200" dirty="0"/>
              <a:t>Tijekom provjere prihvatljivosti izdataka provjerava se i osigurava da su ispunjeni uvjeti za financiranje pojedinog projektnog prijedloga, određujući najviši iznos prihvatljivih izdataka za projektni prijedlog.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§"/>
              <a:defRPr/>
            </a:pPr>
            <a:endParaRPr lang="vi-VN" sz="1200" dirty="0"/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§"/>
              <a:defRPr/>
            </a:pPr>
            <a:r>
              <a:rPr lang="vi-VN" sz="1200" dirty="0"/>
              <a:t>Projektni prijedlog mora udovoljiti svim kriterijima prihvatljivosti izdataka kako bi bila uključena u prijedlog za donošenje Odluke o financiranju.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vi-VN" sz="1200" dirty="0"/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hr-HR" sz="1200" dirty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en-US" sz="1200" dirty="0"/>
          </a:p>
        </p:txBody>
      </p:sp>
      <p:pic>
        <p:nvPicPr>
          <p:cNvPr id="757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9859B4-0E85-486F-A8BF-19B574FCDEAB}" type="slidenum">
              <a:rPr lang="en-US" altLang="en-US" smtClean="0">
                <a:cs typeface="VladaRHSans Reg" charset="0"/>
              </a:rPr>
              <a:pPr/>
              <a:t>68</a:t>
            </a:fld>
            <a:endParaRPr lang="en-US" altLang="en-US" smtClean="0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14350" y="206375"/>
            <a:ext cx="6694488" cy="446088"/>
          </a:xfrm>
        </p:spPr>
        <p:txBody>
          <a:bodyPr/>
          <a:lstStyle/>
          <a:p>
            <a:r>
              <a:rPr lang="en-US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INTENZITET POTPORA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4DC2FC-3603-4FAB-BA3A-D786EB9AF0CD}" type="slidenum">
              <a:rPr lang="en-US" altLang="en-US" smtClean="0">
                <a:cs typeface="VladaRHSans Reg" charset="0"/>
              </a:rPr>
              <a:pPr/>
              <a:t>6</a:t>
            </a:fld>
            <a:endParaRPr lang="en-US" altLang="en-US" smtClean="0">
              <a:cs typeface="VladaRHSans Reg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65125" y="649288"/>
          <a:ext cx="7373938" cy="38211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0218">
                  <a:extLst>
                    <a:ext uri="{9D8B030D-6E8A-4147-A177-3AD203B41FA5}"/>
                  </a:extLst>
                </a:gridCol>
                <a:gridCol w="560717">
                  <a:extLst>
                    <a:ext uri="{9D8B030D-6E8A-4147-A177-3AD203B41FA5}"/>
                  </a:extLst>
                </a:gridCol>
                <a:gridCol w="500332">
                  <a:extLst>
                    <a:ext uri="{9D8B030D-6E8A-4147-A177-3AD203B41FA5}"/>
                  </a:extLst>
                </a:gridCol>
                <a:gridCol w="537373">
                  <a:extLst>
                    <a:ext uri="{9D8B030D-6E8A-4147-A177-3AD203B41FA5}"/>
                  </a:extLst>
                </a:gridCol>
                <a:gridCol w="635820">
                  <a:extLst>
                    <a:ext uri="{9D8B030D-6E8A-4147-A177-3AD203B41FA5}"/>
                  </a:extLst>
                </a:gridCol>
                <a:gridCol w="814987">
                  <a:extLst>
                    <a:ext uri="{9D8B030D-6E8A-4147-A177-3AD203B41FA5}"/>
                  </a:extLst>
                </a:gridCol>
                <a:gridCol w="1834491">
                  <a:extLst>
                    <a:ext uri="{9D8B030D-6E8A-4147-A177-3AD203B41FA5}"/>
                  </a:extLst>
                </a:gridCol>
              </a:tblGrid>
              <a:tr h="11029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5688" marR="5688" marT="5689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  <a:ea typeface="+mn-ea"/>
                          <a:cs typeface="+mn-cs"/>
                        </a:rPr>
                        <a:t>Malo</a:t>
                      </a:r>
                      <a:r>
                        <a:rPr lang="en-US" sz="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800" b="1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  <a:ea typeface="+mn-ea"/>
                          <a:cs typeface="+mn-cs"/>
                        </a:rPr>
                        <a:t>poduzeće</a:t>
                      </a:r>
                      <a:endParaRPr lang="hr-HR" sz="800" b="1" u="none" strike="noStrike" kern="1200" noProof="0" dirty="0">
                        <a:solidFill>
                          <a:schemeClr val="bg1"/>
                        </a:solidFill>
                        <a:effectLst/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5688" marR="5688" marT="5689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  <a:ea typeface="+mn-ea"/>
                          <a:cs typeface="+mn-cs"/>
                        </a:rPr>
                        <a:t>Srednje</a:t>
                      </a:r>
                      <a:r>
                        <a:rPr lang="en-US" sz="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800" b="1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  <a:ea typeface="+mn-ea"/>
                          <a:cs typeface="+mn-cs"/>
                        </a:rPr>
                        <a:t>poduzeće</a:t>
                      </a:r>
                      <a:endParaRPr lang="hr-HR" sz="800" b="1" u="none" strike="noStrike" kern="1200" noProof="0" dirty="0">
                        <a:solidFill>
                          <a:schemeClr val="bg1"/>
                        </a:solidFill>
                        <a:effectLst/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5688" marR="5688" marT="5689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  <a:ea typeface="+mn-ea"/>
                          <a:cs typeface="+mn-cs"/>
                        </a:rPr>
                        <a:t>Veliko</a:t>
                      </a:r>
                      <a:r>
                        <a:rPr lang="en-US" sz="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800" b="1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  <a:ea typeface="+mn-ea"/>
                          <a:cs typeface="+mn-cs"/>
                        </a:rPr>
                        <a:t>poduzeće</a:t>
                      </a:r>
                      <a:endParaRPr lang="hr-HR" sz="800" b="1" u="none" strike="noStrike" kern="1200" noProof="0" dirty="0">
                        <a:solidFill>
                          <a:schemeClr val="bg1"/>
                        </a:solidFill>
                        <a:effectLst/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5688" marR="5688" marT="5689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800" b="1" u="none" strike="noStrike" kern="1200" noProof="0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  <a:ea typeface="+mn-ea"/>
                          <a:cs typeface="+mn-cs"/>
                        </a:rPr>
                        <a:t>Organizacija</a:t>
                      </a:r>
                      <a:r>
                        <a:rPr lang="en-US" sz="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800" b="1" u="none" strike="noStrike" kern="1200" noProof="0" dirty="0" err="1" smtClean="0">
                          <a:solidFill>
                            <a:schemeClr val="bg1"/>
                          </a:solidFill>
                          <a:effectLst/>
                          <a:latin typeface="VladaRHSans Med"/>
                          <a:ea typeface="+mn-ea"/>
                          <a:cs typeface="+mn-cs"/>
                        </a:rPr>
                        <a:t>klastera</a:t>
                      </a:r>
                      <a:r>
                        <a:rPr lang="en-US" sz="8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  <a:ea typeface="+mn-ea"/>
                          <a:cs typeface="+mn-cs"/>
                        </a:rPr>
                        <a:t>*</a:t>
                      </a:r>
                      <a:endParaRPr lang="en-US" sz="800" b="1" u="none" strike="noStrike" kern="1200" dirty="0">
                        <a:solidFill>
                          <a:schemeClr val="bg1"/>
                        </a:solidFill>
                        <a:effectLst/>
                        <a:latin typeface="VladaRHSans Med"/>
                        <a:ea typeface="+mn-ea"/>
                        <a:cs typeface="+mn-cs"/>
                      </a:endParaRPr>
                    </a:p>
                  </a:txBody>
                  <a:tcPr marL="5688" marR="5688" marT="5689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VladaRHSans Med"/>
                          <a:ea typeface="+mn-ea"/>
                          <a:cs typeface="+mn-cs"/>
                        </a:rPr>
                        <a:t>Organizacija za istraživanje i širenje znanja </a:t>
                      </a:r>
                    </a:p>
                  </a:txBody>
                  <a:tcPr marL="5688" marR="5688" marT="5689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VladaRHSans Med"/>
                          <a:ea typeface="+mn-ea"/>
                          <a:cs typeface="+mn-cs"/>
                        </a:rPr>
                        <a:t>Pravni subjekt, (jedinice lokalne/regionalne samouprave, gospodarska udruženja (Hrvatska gospodarska komora, Hrvatska udruga poslodavaca, i poduzetničke potporne institucije sukladno Zakonu o unapređenju poduzetničke infrastrukture (NN 93/13, 114/13, 41/14) ) isključujući poduzetnike</a:t>
                      </a:r>
                    </a:p>
                  </a:txBody>
                  <a:tcPr marL="5688" marR="5688" marT="5689" marB="0" anchor="ctr">
                    <a:solidFill>
                      <a:srgbClr val="171796"/>
                    </a:solidFill>
                  </a:tcPr>
                </a:tc>
                <a:extLst>
                  <a:ext uri="{0D108BD9-81ED-4DB2-BD59-A6C34878D82A}"/>
                </a:extLst>
              </a:tr>
              <a:tr h="255740"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Potpore za projekte istraživanja i razvoja (čl.25 Uredbe, Model 1.A i 1.B i 2.)</a:t>
                      </a:r>
                      <a:endParaRPr lang="hr-HR" sz="800" b="1" i="0" u="none" strike="noStrike" noProof="0" dirty="0">
                        <a:solidFill>
                          <a:schemeClr val="bg1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extLst>
                  <a:ext uri="{0D108BD9-81ED-4DB2-BD59-A6C34878D82A}"/>
                </a:extLst>
              </a:tr>
              <a:tr h="153444"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ladaRHSans Med"/>
                        </a:rPr>
                        <a:t>Temeljno istraživanje</a:t>
                      </a:r>
                      <a:endParaRPr lang="hr-HR" sz="800" b="1" i="0" u="none" strike="noStrike" noProof="0" dirty="0">
                        <a:solidFill>
                          <a:schemeClr val="tx1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VladaRHSans Med"/>
                        </a:rPr>
                        <a:t>100%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VladaRHSans Med"/>
                        </a:rPr>
                        <a:t>100%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VladaRHSans Med"/>
                        </a:rPr>
                        <a:t>100%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 dirty="0" smtClean="0">
                          <a:effectLst/>
                          <a:latin typeface="VladaRHSans Med"/>
                        </a:rPr>
                        <a:t>/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VladaRHSans Med"/>
                        </a:rPr>
                        <a:t>100%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 dirty="0" smtClean="0">
                          <a:effectLst/>
                          <a:latin typeface="VladaRHSans Med"/>
                        </a:rPr>
                        <a:t>/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extLst>
                  <a:ext uri="{0D108BD9-81ED-4DB2-BD59-A6C34878D82A}"/>
                </a:extLst>
              </a:tr>
              <a:tr h="153444"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ladaRHSans Med"/>
                        </a:rPr>
                        <a:t>Industrijsko istraživanje</a:t>
                      </a:r>
                      <a:endParaRPr lang="hr-HR" sz="800" b="1" i="0" u="none" strike="noStrike" noProof="0" dirty="0">
                        <a:solidFill>
                          <a:schemeClr val="tx1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VladaRHSans Med"/>
                        </a:rPr>
                        <a:t>70%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VladaRHSans Med"/>
                        </a:rPr>
                        <a:t>60%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VladaRHSans Med"/>
                        </a:rPr>
                        <a:t>50%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 dirty="0" smtClean="0">
                          <a:effectLst/>
                          <a:latin typeface="VladaRHSans Med"/>
                        </a:rPr>
                        <a:t>/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VladaRHSans Med"/>
                        </a:rPr>
                        <a:t>85%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 dirty="0" smtClean="0">
                          <a:effectLst/>
                          <a:latin typeface="VladaRHSans Med"/>
                        </a:rPr>
                        <a:t>/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extLst>
                  <a:ext uri="{0D108BD9-81ED-4DB2-BD59-A6C34878D82A}"/>
                </a:extLst>
              </a:tr>
              <a:tr h="1461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chemeClr val="tx1"/>
                          </a:solidFill>
                          <a:effectLst/>
                          <a:latin typeface="VladaRHSans Med"/>
                        </a:rPr>
                        <a:t>- </a:t>
                      </a:r>
                      <a:r>
                        <a:rPr lang="hr-HR" sz="8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ladaRHSans Med"/>
                        </a:rPr>
                        <a:t>podložno učinkovitoj suradnji </a:t>
                      </a:r>
                      <a:endParaRPr lang="hr-HR" sz="800" b="1" i="0" u="none" strike="noStrike" noProof="0" dirty="0">
                        <a:solidFill>
                          <a:schemeClr val="tx1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VladaRHSans Med"/>
                        </a:rPr>
                        <a:t>80%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VladaRHSans Med"/>
                        </a:rPr>
                        <a:t>75%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VladaRHSans Med"/>
                        </a:rPr>
                        <a:t>65%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 dirty="0" smtClean="0">
                          <a:effectLst/>
                          <a:latin typeface="VladaRHSans Med"/>
                        </a:rPr>
                        <a:t>/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VladaRHSans Med"/>
                        </a:rPr>
                        <a:t>85%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 dirty="0" smtClean="0">
                          <a:effectLst/>
                          <a:latin typeface="VladaRHSans Med"/>
                        </a:rPr>
                        <a:t>/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extLst>
                  <a:ext uri="{0D108BD9-81ED-4DB2-BD59-A6C34878D82A}"/>
                </a:extLst>
              </a:tr>
              <a:tr h="1534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chemeClr val="tx1"/>
                          </a:solidFill>
                          <a:effectLst/>
                          <a:latin typeface="VladaRHSans Med"/>
                        </a:rPr>
                        <a:t>- </a:t>
                      </a:r>
                      <a:r>
                        <a:rPr lang="en-US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VladaRHSans Med"/>
                        </a:rPr>
                        <a:t>p</a:t>
                      </a:r>
                      <a:r>
                        <a:rPr lang="hr-HR" sz="800" b="1" u="none" strike="noStrike" noProof="0" dirty="0" err="1" smtClean="0">
                          <a:solidFill>
                            <a:schemeClr val="tx1"/>
                          </a:solidFill>
                          <a:effectLst/>
                          <a:latin typeface="VladaRHSans Med"/>
                        </a:rPr>
                        <a:t>odložno</a:t>
                      </a:r>
                      <a:r>
                        <a:rPr lang="hr-HR" sz="8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ladaRHSans Med"/>
                        </a:rPr>
                        <a:t> opsežnom širenju znanja</a:t>
                      </a:r>
                      <a:endParaRPr lang="hr-HR" sz="800" b="1" i="0" u="none" strike="noStrike" noProof="0" dirty="0">
                        <a:solidFill>
                          <a:schemeClr val="tx1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53444"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ladaRHSans Med"/>
                        </a:rPr>
                        <a:t>Eksperimentalni</a:t>
                      </a:r>
                      <a:r>
                        <a:rPr lang="en-US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VladaRHSans Med"/>
                        </a:rPr>
                        <a:t> </a:t>
                      </a:r>
                      <a:r>
                        <a:rPr lang="hr-HR" sz="8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ladaRHSans Med"/>
                        </a:rPr>
                        <a:t>razvoj</a:t>
                      </a:r>
                      <a:endParaRPr lang="hr-HR" sz="800" b="1" i="0" u="none" strike="noStrike" noProof="0" dirty="0">
                        <a:solidFill>
                          <a:schemeClr val="tx1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VladaRHSans Med"/>
                        </a:rPr>
                        <a:t>45%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VladaRHSans Med"/>
                        </a:rPr>
                        <a:t>35%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VladaRHSans Med"/>
                        </a:rPr>
                        <a:t>25%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 dirty="0" smtClean="0">
                          <a:effectLst/>
                          <a:latin typeface="VladaRHSans Med"/>
                        </a:rPr>
                        <a:t>/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VladaRHSans Med"/>
                        </a:rPr>
                        <a:t>85%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 dirty="0" smtClean="0">
                          <a:effectLst/>
                          <a:latin typeface="VladaRHSans Med"/>
                        </a:rPr>
                        <a:t>/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extLst>
                  <a:ext uri="{0D108BD9-81ED-4DB2-BD59-A6C34878D82A}"/>
                </a:extLst>
              </a:tr>
              <a:tr h="1461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chemeClr val="tx1"/>
                          </a:solidFill>
                          <a:effectLst/>
                          <a:latin typeface="VladaRHSans Med"/>
                        </a:rPr>
                        <a:t>- </a:t>
                      </a:r>
                      <a:r>
                        <a:rPr lang="hr-HR" sz="8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ladaRHSans Med"/>
                        </a:rPr>
                        <a:t>podložno učinkovitoj suradnji </a:t>
                      </a:r>
                      <a:endParaRPr lang="hr-HR" sz="800" b="1" i="0" u="none" strike="noStrike" noProof="0" dirty="0">
                        <a:solidFill>
                          <a:schemeClr val="tx1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VladaRHSans Med"/>
                        </a:rPr>
                        <a:t>60%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VladaRHSans Med"/>
                        </a:rPr>
                        <a:t>50%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VladaRHSans Med"/>
                        </a:rPr>
                        <a:t>40%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 dirty="0" smtClean="0">
                          <a:effectLst/>
                          <a:latin typeface="VladaRHSans Med"/>
                        </a:rPr>
                        <a:t>/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VladaRHSans Med"/>
                        </a:rPr>
                        <a:t>85%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 dirty="0" smtClean="0">
                          <a:effectLst/>
                          <a:latin typeface="VladaRHSans Med"/>
                        </a:rPr>
                        <a:t>/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extLst>
                  <a:ext uri="{0D108BD9-81ED-4DB2-BD59-A6C34878D82A}"/>
                </a:extLst>
              </a:tr>
              <a:tr h="1534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solidFill>
                            <a:schemeClr val="tx1"/>
                          </a:solidFill>
                          <a:effectLst/>
                          <a:latin typeface="VladaRHSans Med"/>
                        </a:rPr>
                        <a:t>- </a:t>
                      </a:r>
                      <a:r>
                        <a:rPr lang="hr-HR" sz="8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ladaRHSans Med"/>
                        </a:rPr>
                        <a:t>podložno opsežnom širenju znanja</a:t>
                      </a:r>
                      <a:endParaRPr lang="hr-HR" sz="800" b="1" i="0" u="none" strike="noStrike" noProof="0" dirty="0">
                        <a:solidFill>
                          <a:schemeClr val="tx1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53444"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ladaRHSans Med"/>
                        </a:rPr>
                        <a:t>Potpore za studije izvedivosti</a:t>
                      </a:r>
                      <a:endParaRPr lang="hr-HR" sz="800" b="1" i="0" u="none" strike="noStrike" noProof="0" dirty="0">
                        <a:solidFill>
                          <a:schemeClr val="tx1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VladaRHSans Med"/>
                        </a:rPr>
                        <a:t>70%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VladaRHSans Med"/>
                        </a:rPr>
                        <a:t>60%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VladaRHSans Med"/>
                        </a:rPr>
                        <a:t>50%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 dirty="0" smtClean="0">
                          <a:effectLst/>
                          <a:latin typeface="VladaRHSans Med"/>
                        </a:rPr>
                        <a:t>/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VladaRHSans Med"/>
                        </a:rPr>
                        <a:t>85%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 dirty="0" smtClean="0">
                          <a:effectLst/>
                          <a:latin typeface="VladaRHSans Med"/>
                        </a:rPr>
                        <a:t>/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extLst>
                  <a:ext uri="{0D108BD9-81ED-4DB2-BD59-A6C34878D82A}"/>
                </a:extLst>
              </a:tr>
              <a:tr h="3799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Pot</a:t>
                      </a:r>
                      <a:r>
                        <a:rPr lang="hr-HR" sz="8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pore za ulaganje u istraživačku infrastrukturu (potpore koje nisu državne potpore za Modele 1.A; 1.B i 3.)</a:t>
                      </a:r>
                      <a:endParaRPr lang="hr-HR" sz="800" b="1" i="0" u="none" strike="noStrike" noProof="0" dirty="0">
                        <a:solidFill>
                          <a:schemeClr val="bg1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 dirty="0" smtClean="0">
                          <a:effectLst/>
                          <a:latin typeface="VladaRHSans Med"/>
                        </a:rPr>
                        <a:t>/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 dirty="0" smtClean="0">
                          <a:effectLst/>
                          <a:latin typeface="VladaRHSans Med"/>
                        </a:rPr>
                        <a:t>/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 dirty="0" smtClean="0">
                          <a:effectLst/>
                          <a:latin typeface="VladaRHSans Med"/>
                        </a:rPr>
                        <a:t>/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 dirty="0" smtClean="0">
                          <a:effectLst/>
                          <a:latin typeface="VladaRHSans Med"/>
                        </a:rPr>
                        <a:t>/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VladaRHSans Med"/>
                        </a:rPr>
                        <a:t>85%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VladaRHSans Med"/>
                        </a:rPr>
                        <a:t>85%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extLst>
                  <a:ext uri="{0D108BD9-81ED-4DB2-BD59-A6C34878D82A}"/>
                </a:extLst>
              </a:tr>
              <a:tr h="3580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Po</a:t>
                      </a:r>
                      <a:r>
                        <a:rPr lang="hr-HR" sz="800" b="1" u="none" strike="noStrike" noProof="0" dirty="0" err="1" smtClean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tpore</a:t>
                      </a:r>
                      <a:r>
                        <a:rPr lang="hr-HR" sz="8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 za ulaganje u istraživačke infrastrukture (čl. 26 Uredbe, za Model3.)</a:t>
                      </a:r>
                      <a:endParaRPr lang="hr-HR" sz="800" b="1" i="0" u="none" strike="noStrike" noProof="0" dirty="0">
                        <a:solidFill>
                          <a:schemeClr val="bg1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 dirty="0" smtClean="0">
                          <a:effectLst/>
                          <a:latin typeface="VladaRHSans Med"/>
                        </a:rPr>
                        <a:t>/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 dirty="0" smtClean="0">
                          <a:effectLst/>
                          <a:latin typeface="VladaRHSans Med"/>
                        </a:rPr>
                        <a:t>/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 dirty="0" smtClean="0">
                          <a:effectLst/>
                          <a:latin typeface="VladaRHSans Med"/>
                        </a:rPr>
                        <a:t>/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 dirty="0" smtClean="0">
                          <a:effectLst/>
                          <a:latin typeface="VladaRHSans Med"/>
                        </a:rPr>
                        <a:t>/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 dirty="0" smtClean="0">
                          <a:effectLst/>
                          <a:latin typeface="VladaRHSans Med"/>
                        </a:rPr>
                        <a:t>/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VladaRHSans Med"/>
                        </a:rPr>
                        <a:t>50%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extLst>
                  <a:ext uri="{0D108BD9-81ED-4DB2-BD59-A6C34878D82A}"/>
                </a:extLst>
              </a:tr>
              <a:tr h="2557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Potp</a:t>
                      </a:r>
                      <a:r>
                        <a:rPr lang="hr-HR" sz="8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ore za inovacijske </a:t>
                      </a:r>
                      <a:r>
                        <a:rPr lang="hr-HR" sz="800" b="1" u="none" strike="noStrike" noProof="0" dirty="0" err="1" smtClean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klastere</a:t>
                      </a:r>
                      <a:r>
                        <a:rPr lang="hr-HR" sz="8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 (čl.27 uredbe,</a:t>
                      </a:r>
                      <a:r>
                        <a:rPr 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 </a:t>
                      </a: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Model 2.)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 dirty="0" smtClean="0">
                          <a:effectLst/>
                          <a:latin typeface="VladaRHSans Med"/>
                        </a:rPr>
                        <a:t>/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 dirty="0" smtClean="0">
                          <a:effectLst/>
                          <a:latin typeface="VladaRHSans Med"/>
                        </a:rPr>
                        <a:t>/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 dirty="0" smtClean="0">
                          <a:effectLst/>
                          <a:latin typeface="VladaRHSans Med"/>
                        </a:rPr>
                        <a:t>/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  <a:latin typeface="VladaRHSans Med"/>
                        </a:rPr>
                        <a:t>65%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 dirty="0" smtClean="0">
                          <a:effectLst/>
                          <a:latin typeface="VladaRHSans Med"/>
                        </a:rPr>
                        <a:t>/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 dirty="0" smtClean="0">
                          <a:effectLst/>
                          <a:latin typeface="VladaRHSans Med"/>
                        </a:rPr>
                        <a:t>/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extLst>
                  <a:ext uri="{0D108BD9-81ED-4DB2-BD59-A6C34878D82A}"/>
                </a:extLst>
              </a:tr>
              <a:tr h="255740">
                <a:tc>
                  <a:txBody>
                    <a:bodyPr/>
                    <a:lstStyle/>
                    <a:p>
                      <a:pPr algn="l" fontAlgn="ctr"/>
                      <a:r>
                        <a:rPr lang="hr-HR" sz="8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Potpore za rad inovacijskih </a:t>
                      </a:r>
                      <a:r>
                        <a:rPr lang="hr-HR" sz="800" b="1" u="none" strike="noStrike" noProof="0" dirty="0" err="1" smtClean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klastera</a:t>
                      </a:r>
                      <a:r>
                        <a:rPr lang="hr-HR" sz="8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  </a:t>
                      </a:r>
                      <a:r>
                        <a:rPr 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(</a:t>
                      </a: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čl.27 </a:t>
                      </a:r>
                      <a:r>
                        <a:rPr lang="hr-HR" sz="800" b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uredbe</a:t>
                      </a:r>
                      <a:r>
                        <a:rPr lang="en-US" sz="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, </a:t>
                      </a:r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VladaRHSans Med"/>
                        </a:rPr>
                        <a:t>Model 2.)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solidFill>
                      <a:srgbClr val="1717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 dirty="0" smtClean="0">
                          <a:effectLst/>
                          <a:latin typeface="VladaRHSans Med"/>
                        </a:rPr>
                        <a:t>/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 dirty="0" smtClean="0">
                          <a:effectLst/>
                          <a:latin typeface="VladaRHSans Med"/>
                        </a:rPr>
                        <a:t>/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 dirty="0" smtClean="0">
                          <a:effectLst/>
                          <a:latin typeface="VladaRHSans Med"/>
                        </a:rPr>
                        <a:t>/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  <a:latin typeface="VladaRHSans Med"/>
                        </a:rPr>
                        <a:t>50%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 dirty="0" smtClean="0">
                          <a:effectLst/>
                          <a:latin typeface="VladaRHSans Med"/>
                        </a:rPr>
                        <a:t>/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900" b="1" u="none" strike="noStrike" dirty="0" smtClean="0">
                          <a:effectLst/>
                          <a:latin typeface="VladaRHSans Med"/>
                        </a:rPr>
                        <a:t>/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VladaRHSans Med"/>
                      </a:endParaRPr>
                    </a:p>
                  </a:txBody>
                  <a:tcPr marL="5688" marR="5688" marT="5689" marB="0" anchor="ctr"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2402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Content Placeholder 2"/>
          <p:cNvSpPr>
            <a:spLocks noGrp="1"/>
          </p:cNvSpPr>
          <p:nvPr>
            <p:ph idx="1"/>
          </p:nvPr>
        </p:nvSpPr>
        <p:spPr>
          <a:xfrm>
            <a:off x="514350" y="1000125"/>
            <a:ext cx="6818313" cy="30543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hr-HR" altLang="en-US" sz="1100" b="1" i="1" dirty="0" smtClean="0">
              <a:latin typeface="VladaRHSans Reg" charset="0"/>
              <a:cs typeface="VladaRHSans Reg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hr-HR" altLang="en-US" sz="1100" dirty="0" smtClean="0">
                <a:latin typeface="VladaRHSans Reg" charset="0"/>
                <a:cs typeface="VladaRHSans Reg" charset="0"/>
              </a:rPr>
              <a:t> </a:t>
            </a:r>
            <a:endParaRPr lang="en-US" altLang="en-US" sz="1100" dirty="0" smtClean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hr-HR" altLang="en-US" sz="1600" b="1" dirty="0">
                <a:solidFill>
                  <a:prstClr val="black"/>
                </a:solidFill>
                <a:latin typeface="VladaRHSans Med" charset="0"/>
                <a:cs typeface="+mn-cs"/>
              </a:rPr>
              <a:t/>
            </a:r>
            <a:br>
              <a:rPr lang="hr-HR" altLang="en-US" sz="1600" b="1" dirty="0">
                <a:solidFill>
                  <a:prstClr val="black"/>
                </a:solidFill>
                <a:latin typeface="VladaRHSans Med" charset="0"/>
                <a:cs typeface="+mn-cs"/>
              </a:rPr>
            </a:br>
            <a:r>
              <a:rPr lang="hr-HR" sz="1400" dirty="0">
                <a:solidFill>
                  <a:prstClr val="black"/>
                </a:solidFill>
              </a:rPr>
              <a:t>Odluka o financiranju se donosi za projektne prijedloge koji su  udovoljili svim kriterijima u prethodnim fazama postupka dodjele.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hr-HR" sz="1400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hr-HR" sz="1400" dirty="0">
                <a:solidFill>
                  <a:prstClr val="black"/>
                </a:solidFill>
              </a:rPr>
              <a:t>Odluku o financiranju donosi čelnik </a:t>
            </a:r>
            <a:r>
              <a:rPr lang="hr-HR" sz="1400" dirty="0" smtClean="0">
                <a:solidFill>
                  <a:prstClr val="black"/>
                </a:solidFill>
              </a:rPr>
              <a:t> PT1.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hr-HR" sz="1400" dirty="0">
              <a:solidFill>
                <a:prstClr val="black"/>
              </a:solidFill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17177D"/>
              </a:buClr>
              <a:defRPr/>
            </a:pPr>
            <a:r>
              <a:rPr lang="hr-HR" altLang="sr-Latn-RS" sz="1400" dirty="0" smtClean="0">
                <a:solidFill>
                  <a:prstClr val="black"/>
                </a:solidFill>
                <a:latin typeface="VladaRHSans Reg" charset="0"/>
                <a:cs typeface="VladaRHSans Reg" charset="0"/>
              </a:rPr>
              <a:t>PT2  </a:t>
            </a:r>
            <a:r>
              <a:rPr lang="hr-HR" altLang="sr-Latn-RS" sz="1400" dirty="0">
                <a:solidFill>
                  <a:prstClr val="black"/>
                </a:solidFill>
                <a:latin typeface="VladaRHSans Reg" charset="0"/>
                <a:cs typeface="VladaRHSans Reg" charset="0"/>
              </a:rPr>
              <a:t>će pripremiti </a:t>
            </a:r>
            <a:r>
              <a:rPr lang="hr-HR" altLang="sr-Latn-RS" sz="1400" b="1" u="sng" dirty="0">
                <a:solidFill>
                  <a:prstClr val="black"/>
                </a:solidFill>
                <a:latin typeface="VladaRHSans Reg" charset="0"/>
                <a:cs typeface="VladaRHSans Reg" charset="0"/>
              </a:rPr>
              <a:t>Ugovor o dodjeli bespovratnih sredstva </a:t>
            </a:r>
            <a:r>
              <a:rPr lang="hr-HR" altLang="sr-Latn-RS" sz="1400" dirty="0">
                <a:solidFill>
                  <a:prstClr val="black"/>
                </a:solidFill>
                <a:latin typeface="VladaRHSans Reg" charset="0"/>
                <a:cs typeface="VladaRHSans Reg" charset="0"/>
              </a:rPr>
              <a:t>u roku od </a:t>
            </a:r>
            <a:r>
              <a:rPr lang="hr-HR" altLang="sr-Latn-RS" sz="1400" dirty="0" smtClean="0">
                <a:solidFill>
                  <a:prstClr val="black"/>
                </a:solidFill>
                <a:latin typeface="VladaRHSans Reg" charset="0"/>
                <a:cs typeface="VladaRHSans Reg" charset="0"/>
              </a:rPr>
              <a:t>45 kalendarskih </a:t>
            </a:r>
            <a:r>
              <a:rPr lang="hr-HR" altLang="sr-Latn-RS" sz="1400" dirty="0">
                <a:solidFill>
                  <a:prstClr val="black"/>
                </a:solidFill>
                <a:latin typeface="VladaRHSans Reg" charset="0"/>
                <a:cs typeface="VladaRHSans Reg" charset="0"/>
              </a:rPr>
              <a:t>dana od dana donošenja Odluke o financiranju. </a:t>
            </a:r>
            <a:endParaRPr lang="hr-HR" altLang="sr-Latn-RS" sz="1400" dirty="0" smtClean="0">
              <a:solidFill>
                <a:prstClr val="black"/>
              </a:solidFill>
              <a:latin typeface="VladaRHSans Reg" charset="0"/>
              <a:cs typeface="VladaRHSans Reg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rgbClr val="17177D"/>
              </a:buClr>
              <a:buFont typeface="Wingdings" pitchFamily="2" charset="2"/>
              <a:buChar char="§"/>
              <a:defRPr/>
            </a:pPr>
            <a:endParaRPr lang="hr-HR" sz="1100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 altLang="en-US" sz="1600" b="1" dirty="0">
              <a:solidFill>
                <a:prstClr val="black"/>
              </a:solidFill>
              <a:latin typeface="VladaRHSans Med" charset="0"/>
              <a:cs typeface="+mn-cs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 altLang="en-US" sz="1100" dirty="0" smtClean="0">
              <a:latin typeface="VladaRHSans Reg" charset="0"/>
              <a:cs typeface="VladaRHSans Reg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en-US" altLang="en-US" sz="1100" dirty="0" smtClean="0">
              <a:latin typeface="VladaRHSans Reg" charset="0"/>
              <a:cs typeface="VladaRHSans Reg" charset="0"/>
            </a:endParaRPr>
          </a:p>
        </p:txBody>
      </p:sp>
      <p:pic>
        <p:nvPicPr>
          <p:cNvPr id="7680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Title 1"/>
          <p:cNvSpPr>
            <a:spLocks noGrp="1"/>
          </p:cNvSpPr>
          <p:nvPr>
            <p:ph type="title"/>
          </p:nvPr>
        </p:nvSpPr>
        <p:spPr>
          <a:xfrm>
            <a:off x="514350" y="425450"/>
            <a:ext cx="6765925" cy="469900"/>
          </a:xfrm>
        </p:spPr>
        <p:txBody>
          <a:bodyPr/>
          <a:lstStyle/>
          <a:p>
            <a:r>
              <a:rPr lang="en-US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4. FAZA: ODLUKA O FINANCIRANJU – PT1</a:t>
            </a:r>
          </a:p>
        </p:txBody>
      </p:sp>
      <p:sp>
        <p:nvSpPr>
          <p:cNvPr id="76805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262375-2C03-44E2-8B15-4492594AF711}" type="slidenum">
              <a:rPr lang="en-US" altLang="en-US" smtClean="0">
                <a:cs typeface="VladaRHSans Reg" charset="0"/>
              </a:rPr>
              <a:pPr/>
              <a:t>69</a:t>
            </a:fld>
            <a:endParaRPr lang="en-US" altLang="en-US" smtClean="0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176338" y="639763"/>
            <a:ext cx="6100762" cy="696912"/>
          </a:xfrm>
        </p:spPr>
        <p:txBody>
          <a:bodyPr/>
          <a:lstStyle/>
          <a:p>
            <a:pPr algn="ctr">
              <a:defRPr/>
            </a:pPr>
            <a:r>
              <a:rPr lang="hr-HR" altLang="sr-Latn-R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ladaRHSans Med" charset="0"/>
                <a:cs typeface="VladaRHSans Med" charset="0"/>
              </a:rPr>
              <a:t/>
            </a:r>
            <a:br>
              <a:rPr lang="hr-HR" altLang="sr-Latn-R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ladaRHSans Med" charset="0"/>
                <a:cs typeface="VladaRHSans Med" charset="0"/>
              </a:rPr>
            </a:br>
            <a:r>
              <a:rPr lang="hr-HR" altLang="sr-Latn-R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ladaRHSans Med" charset="0"/>
                <a:cs typeface="VladaRHSans Med" charset="0"/>
              </a:rPr>
              <a:t>SPORAZUMI PARTNERA</a:t>
            </a:r>
            <a:r>
              <a:rPr lang="hr-HR" altLang="sr-Latn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ladaRHSans Med" charset="0"/>
                <a:cs typeface="VladaRHSans Med" charset="0"/>
              </a:rPr>
              <a:t/>
            </a:r>
            <a:br>
              <a:rPr lang="hr-HR" altLang="sr-Latn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ladaRHSans Med" charset="0"/>
                <a:cs typeface="VladaRHSans Med" charset="0"/>
              </a:rPr>
            </a:br>
            <a:endParaRPr lang="hr-HR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ladaRHSans Med" charset="0"/>
              <a:cs typeface="VladaRHSans Med" charset="0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7842FD-CED7-44C0-9030-6147A36012D9}" type="slidenum">
              <a:rPr lang="en-US" altLang="en-US" smtClean="0">
                <a:cs typeface="VladaRHSans Reg" charset="0"/>
              </a:rPr>
              <a:pPr/>
              <a:t>70</a:t>
            </a:fld>
            <a:endParaRPr lang="en-US" altLang="en-US" smtClean="0">
              <a:cs typeface="VladaRHSans Reg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92175" y="2027238"/>
            <a:ext cx="2324100" cy="12477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ladaRHSans Med"/>
              </a:rPr>
              <a:t>I faza</a:t>
            </a:r>
          </a:p>
          <a:p>
            <a:pPr algn="ctr" eaLnBrk="1" hangingPunct="1">
              <a:defRPr/>
            </a:pPr>
            <a:r>
              <a:rPr lang="hr-HR" sz="1200" b="1" dirty="0">
                <a:solidFill>
                  <a:schemeClr val="tx2"/>
                </a:solidFill>
                <a:latin typeface="VladaRHSans Med"/>
              </a:rPr>
              <a:t>PRED-ODABIR</a:t>
            </a:r>
          </a:p>
          <a:p>
            <a:pPr algn="ctr" eaLnBrk="1" hangingPunct="1">
              <a:defRPr/>
            </a:pPr>
            <a:r>
              <a:rPr lang="hr-HR" sz="1200" b="1" dirty="0">
                <a:solidFill>
                  <a:schemeClr val="tx2"/>
                </a:solidFill>
                <a:latin typeface="VladaRHSans Med"/>
              </a:rPr>
              <a:t>Sporazum o zajednici prijavitelja u cilju učinkovite suradnje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27600" y="1971675"/>
            <a:ext cx="2816225" cy="12477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91440" tIns="45720" rIns="91440" bIns="45720" spcCol="0" rtlCol="0" fromWordArt="0" anchor="ctr" forceAA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hr-HR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ladaRHSans Med"/>
              </a:rPr>
              <a:t>II faza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hr-HR" sz="1200" b="1" dirty="0" smtClean="0">
                <a:solidFill>
                  <a:schemeClr val="tx2"/>
                </a:solidFill>
                <a:latin typeface="VladaRHSans Med"/>
              </a:rPr>
              <a:t>OGRANIČENI POZIV NA DOSTAVU PRIJEKTNIH PRIJEDLOGA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hr-HR" sz="1200" b="1" dirty="0" smtClean="0">
                <a:solidFill>
                  <a:schemeClr val="tx2"/>
                </a:solidFill>
                <a:latin typeface="VladaRHSans Med"/>
              </a:rPr>
              <a:t>Sporazum o partnerstvu</a:t>
            </a:r>
            <a:endParaRPr lang="hr-HR" sz="1200" b="1" dirty="0">
              <a:solidFill>
                <a:schemeClr val="tx2"/>
              </a:solidFill>
              <a:latin typeface="VladaRHSans Med"/>
            </a:endParaRPr>
          </a:p>
        </p:txBody>
      </p:sp>
      <p:pic>
        <p:nvPicPr>
          <p:cNvPr id="77830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0100" y="4557713"/>
            <a:ext cx="133191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Pravokutnik 9"/>
          <p:cNvSpPr>
            <a:spLocks noChangeArrowheads="1"/>
          </p:cNvSpPr>
          <p:nvPr/>
        </p:nvSpPr>
        <p:spPr bwMode="auto">
          <a:xfrm>
            <a:off x="276225" y="3370263"/>
            <a:ext cx="3776663" cy="9540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400" b="1">
                <a:solidFill>
                  <a:schemeClr val="tx2"/>
                </a:solidFill>
                <a:latin typeface="VladaRHSans Med" charset="0"/>
                <a:cs typeface="VladaRHSans Reg" charset="0"/>
              </a:rPr>
              <a:t>Cilj</a:t>
            </a:r>
            <a:r>
              <a:rPr lang="hr-HR" altLang="en-US" sz="1400" b="1">
                <a:solidFill>
                  <a:schemeClr val="tx2"/>
                </a:solidFill>
                <a:latin typeface="VladaRHSans Med" charset="0"/>
                <a:cs typeface="VladaRHSans Reg" charset="0"/>
              </a:rPr>
              <a:t>: </a:t>
            </a:r>
            <a:r>
              <a:rPr lang="hr-HR" altLang="en-US" sz="1400">
                <a:latin typeface="VladaRHSans Med" charset="0"/>
                <a:cs typeface="VladaRHSans Reg" charset="0"/>
              </a:rPr>
              <a:t>ispunjenje Kriterija 2. </a:t>
            </a:r>
          </a:p>
          <a:p>
            <a:pPr algn="ctr" eaLnBrk="1" hangingPunct="1"/>
            <a:r>
              <a:rPr lang="hr-HR" altLang="en-US" sz="1400">
                <a:latin typeface="VladaRHSans Med" charset="0"/>
                <a:cs typeface="VladaRHSans Reg" charset="0"/>
              </a:rPr>
              <a:t>učinkovita suradnja u okviru Modela 1.A i </a:t>
            </a:r>
          </a:p>
          <a:p>
            <a:pPr algn="ctr" eaLnBrk="1" hangingPunct="1"/>
            <a:r>
              <a:rPr lang="hr-HR" altLang="en-US" sz="1400">
                <a:latin typeface="VladaRHSans Med" charset="0"/>
                <a:cs typeface="VladaRHSans Reg" charset="0"/>
              </a:rPr>
              <a:t>1.B. i  Modela 2.CEKOM-a (nije primjenjivo na Model 3.CEKOM-a</a:t>
            </a:r>
            <a:endParaRPr lang="hr-HR" altLang="en-US" sz="1100" b="1">
              <a:latin typeface="VladaRHSans Med" charset="0"/>
              <a:cs typeface="VladaRHSans Reg" charset="0"/>
            </a:endParaRPr>
          </a:p>
        </p:txBody>
      </p:sp>
      <p:sp>
        <p:nvSpPr>
          <p:cNvPr id="77832" name="Pravokutnik 13"/>
          <p:cNvSpPr>
            <a:spLocks noChangeArrowheads="1"/>
          </p:cNvSpPr>
          <p:nvPr/>
        </p:nvSpPr>
        <p:spPr bwMode="auto">
          <a:xfrm>
            <a:off x="4762500" y="3478213"/>
            <a:ext cx="3667125" cy="73818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hr-HR" altLang="en-US" sz="1400" b="1">
                <a:solidFill>
                  <a:schemeClr val="tx2"/>
                </a:solidFill>
                <a:latin typeface="VladaRHSans Med" charset="0"/>
                <a:cs typeface="VladaRHSans Reg" charset="0"/>
              </a:rPr>
              <a:t>Cilj: </a:t>
            </a:r>
            <a:r>
              <a:rPr lang="hr-HR" altLang="en-US" sz="1400">
                <a:latin typeface="VladaRHSans Med" charset="0"/>
                <a:cs typeface="VladaRHSans Reg" charset="0"/>
              </a:rPr>
              <a:t>definiranje organizacije projekta i zajedničkih aktivnosti prijavitelja i partnera te detaljnija razrada prava i obveza istih</a:t>
            </a:r>
          </a:p>
        </p:txBody>
      </p:sp>
      <p:cxnSp>
        <p:nvCxnSpPr>
          <p:cNvPr id="23" name="Ravni poveznik sa strelicom 22"/>
          <p:cNvCxnSpPr/>
          <p:nvPr/>
        </p:nvCxnSpPr>
        <p:spPr>
          <a:xfrm>
            <a:off x="5259388" y="1336675"/>
            <a:ext cx="666750" cy="546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>
            <a:off x="2374900" y="1336675"/>
            <a:ext cx="700088" cy="635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19100" y="239713"/>
            <a:ext cx="6742113" cy="506412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hr-H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ladaRHSans Med"/>
              </a:rPr>
              <a:t>SPORAZUM O ZAJEDNICI PRIJAVITELJA U CILJU UČINKOVITE SURADNJE / SPORAZUM O PARTNERSTVU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514350" y="190500"/>
            <a:ext cx="6746875" cy="501650"/>
          </a:xfrm>
        </p:spPr>
        <p:txBody>
          <a:bodyPr/>
          <a:lstStyle/>
          <a:p>
            <a:r>
              <a:rPr lang="hr-HR" altLang="en-US" sz="16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Sadržaj Sporazuma o zajednici prijavitelja (konzorcija) u cilju učinkovite suradnje na projektima istraživanja i razvoja:</a:t>
            </a:r>
            <a:r>
              <a:rPr lang="en-US" altLang="en-US" sz="16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/>
            </a:r>
            <a:br>
              <a:rPr lang="en-US" altLang="en-US" sz="16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</a:br>
            <a:endParaRPr lang="en-US" altLang="en-US" sz="1600" b="1" smtClean="0">
              <a:solidFill>
                <a:schemeClr val="bg1"/>
              </a:solidFill>
              <a:latin typeface="VladaRHSans Med" charset="0"/>
              <a:cs typeface="VladaRHSans Med" charset="0"/>
            </a:endParaRP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514350" y="914400"/>
            <a:ext cx="6746875" cy="331628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575"/>
              </a:spcBef>
            </a:pPr>
            <a:r>
              <a:rPr lang="hr-HR" altLang="en-US" sz="1200" b="1" smtClean="0">
                <a:solidFill>
                  <a:srgbClr val="171796"/>
                </a:solidFill>
                <a:latin typeface="VladaRHSans Reg" charset="0"/>
                <a:cs typeface="VladaRHSans Reg" charset="0"/>
              </a:rPr>
              <a:t>Svrha sporazuma </a:t>
            </a:r>
            <a:r>
              <a:rPr lang="hr-HR" altLang="en-US" sz="1200" b="1" smtClean="0">
                <a:latin typeface="VladaRHSans Reg" charset="0"/>
                <a:cs typeface="VladaRHSans Reg" charset="0"/>
              </a:rPr>
              <a:t>-</a:t>
            </a:r>
            <a:r>
              <a:rPr lang="en-US" altLang="en-US" sz="1200" smtClean="0">
                <a:latin typeface="VladaRHSans Reg" charset="0"/>
                <a:cs typeface="VladaRHSans Reg" charset="0"/>
              </a:rPr>
              <a:t> </a:t>
            </a:r>
            <a:r>
              <a:rPr lang="hr-HR" altLang="en-US" sz="1200" smtClean="0">
                <a:latin typeface="VladaRHSans Reg" charset="0"/>
                <a:cs typeface="VladaRHSans Reg" charset="0"/>
              </a:rPr>
              <a:t>Definiranje svrhe koju ugovorne strane žele postići sklapanjem i primjenom Sporazuma, vezano uz podnošenje prijave na pred-odabir. </a:t>
            </a:r>
          </a:p>
          <a:p>
            <a:pPr algn="just">
              <a:lnSpc>
                <a:spcPct val="100000"/>
              </a:lnSpc>
              <a:spcBef>
                <a:spcPts val="575"/>
              </a:spcBef>
            </a:pPr>
            <a:r>
              <a:rPr lang="hr-HR" altLang="en-US" sz="1200" b="1" smtClean="0">
                <a:solidFill>
                  <a:srgbClr val="171796"/>
                </a:solidFill>
                <a:latin typeface="VladaRHSans Reg" charset="0"/>
                <a:cs typeface="VladaRHSans Reg" charset="0"/>
              </a:rPr>
              <a:t>Ciljevi sporazum</a:t>
            </a:r>
            <a:r>
              <a:rPr lang="en-US" altLang="en-US" sz="1200" b="1" smtClean="0">
                <a:solidFill>
                  <a:srgbClr val="171796"/>
                </a:solidFill>
                <a:latin typeface="VladaRHSans Reg" charset="0"/>
                <a:cs typeface="VladaRHSans Reg" charset="0"/>
              </a:rPr>
              <a:t>a</a:t>
            </a:r>
            <a:r>
              <a:rPr lang="hr-HR" altLang="en-US" sz="1200" b="1" smtClean="0">
                <a:solidFill>
                  <a:srgbClr val="171796"/>
                </a:solidFill>
                <a:latin typeface="VladaRHSans Reg" charset="0"/>
                <a:cs typeface="VladaRHSans Reg" charset="0"/>
              </a:rPr>
              <a:t> </a:t>
            </a:r>
            <a:r>
              <a:rPr lang="hr-HR" altLang="en-US" sz="1200" b="1" smtClean="0">
                <a:latin typeface="VladaRHSans Reg" charset="0"/>
                <a:cs typeface="VladaRHSans Reg" charset="0"/>
              </a:rPr>
              <a:t>-</a:t>
            </a:r>
            <a:r>
              <a:rPr lang="en-US" altLang="en-US" sz="1200" b="1" smtClean="0">
                <a:latin typeface="VladaRHSans Reg" charset="0"/>
                <a:cs typeface="VladaRHSans Reg" charset="0"/>
              </a:rPr>
              <a:t> </a:t>
            </a:r>
            <a:r>
              <a:rPr lang="hr-HR" altLang="en-US" sz="1200" smtClean="0">
                <a:latin typeface="VladaRHSans Reg" charset="0"/>
                <a:cs typeface="VladaRHSans Reg" charset="0"/>
              </a:rPr>
              <a:t>Definiranje ciljeva koje ugovorne strane žele postići sklapanjem i primjenom Sporazuma.  </a:t>
            </a:r>
            <a:endParaRPr lang="en-US" altLang="en-US" sz="1200" smtClean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ts val="575"/>
              </a:spcBef>
            </a:pPr>
            <a:r>
              <a:rPr lang="hr-HR" altLang="en-US" sz="1200" b="1" smtClean="0">
                <a:solidFill>
                  <a:srgbClr val="171796"/>
                </a:solidFill>
                <a:latin typeface="VladaRHSans Reg" charset="0"/>
                <a:cs typeface="VladaRHSans Reg" charset="0"/>
              </a:rPr>
              <a:t>Partneri i njihovi međusobni odnosi i područja suradnje </a:t>
            </a:r>
            <a:r>
              <a:rPr lang="hr-HR" altLang="en-US" sz="1200" b="1" smtClean="0">
                <a:latin typeface="VladaRHSans Reg" charset="0"/>
                <a:cs typeface="VladaRHSans Reg" charset="0"/>
              </a:rPr>
              <a:t>-</a:t>
            </a:r>
            <a:r>
              <a:rPr lang="en-US" altLang="en-US" sz="1200" smtClean="0">
                <a:latin typeface="VladaRHSans Reg" charset="0"/>
                <a:cs typeface="VladaRHSans Reg" charset="0"/>
              </a:rPr>
              <a:t> </a:t>
            </a:r>
            <a:r>
              <a:rPr lang="hr-HR" altLang="en-US" sz="1200" smtClean="0">
                <a:latin typeface="VladaRHSans Reg" charset="0"/>
                <a:cs typeface="VladaRHSans Reg" charset="0"/>
              </a:rPr>
              <a:t>Definiranje članova zajednice prijavitelja (konzorcija) i ovlaštenog punomoćnika zajednice prijavitelja i svih ostalih pitanja od značaja za reguliranje međusobnih odnosa ugovornih strana, područja suradnje te prava i obveze koje u svezi toga proizlaze. </a:t>
            </a:r>
            <a:endParaRPr lang="en-US" altLang="en-US" sz="1200" smtClean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ts val="575"/>
              </a:spcBef>
            </a:pPr>
            <a:r>
              <a:rPr lang="hr-HR" altLang="en-US" sz="1200" b="1" smtClean="0">
                <a:solidFill>
                  <a:srgbClr val="171796"/>
                </a:solidFill>
                <a:latin typeface="VladaRHSans Reg" charset="0"/>
                <a:cs typeface="VladaRHSans Reg" charset="0"/>
              </a:rPr>
              <a:t>Prava i obveze punomoćnika zajednice prijavitelja</a:t>
            </a:r>
            <a:r>
              <a:rPr lang="en-US" altLang="en-US" sz="1200" smtClean="0">
                <a:solidFill>
                  <a:srgbClr val="171796"/>
                </a:solidFill>
                <a:latin typeface="VladaRHSans Reg" charset="0"/>
                <a:cs typeface="VladaRHSans Reg" charset="0"/>
              </a:rPr>
              <a:t> </a:t>
            </a:r>
            <a:r>
              <a:rPr lang="hr-HR" altLang="en-US" sz="1200" smtClean="0">
                <a:latin typeface="VladaRHSans Reg" charset="0"/>
                <a:cs typeface="VladaRHSans Reg" charset="0"/>
              </a:rPr>
              <a:t>- Definiranje prava i obveza Punomoćnika zajednice prijavitelja.</a:t>
            </a:r>
            <a:endParaRPr lang="en-US" altLang="en-US" sz="1200" smtClean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ts val="575"/>
              </a:spcBef>
            </a:pPr>
            <a:r>
              <a:rPr lang="hr-HR" altLang="en-US" sz="1200" b="1" smtClean="0">
                <a:solidFill>
                  <a:srgbClr val="171796"/>
                </a:solidFill>
                <a:latin typeface="VladaRHSans Reg" charset="0"/>
                <a:cs typeface="VladaRHSans Reg" charset="0"/>
              </a:rPr>
              <a:t>Upravljačka struktura zajednice prijavitelja </a:t>
            </a:r>
            <a:r>
              <a:rPr lang="hr-HR" altLang="en-US" sz="1200" b="1" smtClean="0">
                <a:latin typeface="VladaRHSans Reg" charset="0"/>
                <a:cs typeface="VladaRHSans Reg" charset="0"/>
              </a:rPr>
              <a:t>-</a:t>
            </a:r>
            <a:r>
              <a:rPr lang="en-US" altLang="en-US" sz="1200" smtClean="0">
                <a:latin typeface="VladaRHSans Reg" charset="0"/>
                <a:cs typeface="VladaRHSans Reg" charset="0"/>
              </a:rPr>
              <a:t> </a:t>
            </a:r>
            <a:r>
              <a:rPr lang="hr-HR" altLang="en-US" sz="1200" smtClean="0">
                <a:latin typeface="VladaRHSans Reg" charset="0"/>
                <a:cs typeface="VladaRHSans Reg" charset="0"/>
              </a:rPr>
              <a:t>Definiranje upravljačke strukture zajednice prijavitelja – Skupštine zajednice prijavitelja (konzorcija) i načina donošenja odluka. Definiranje eventualnih drugih odbora zajednice prijavitelja (konzorcija), ako je primjenjivo.</a:t>
            </a:r>
            <a:endParaRPr lang="en-US" altLang="en-US" sz="1200" smtClean="0">
              <a:latin typeface="VladaRHSans Reg" charset="0"/>
              <a:cs typeface="VladaRHSans Reg" charset="0"/>
            </a:endParaRPr>
          </a:p>
          <a:p>
            <a:pPr algn="just">
              <a:spcBef>
                <a:spcPts val="575"/>
              </a:spcBef>
            </a:pPr>
            <a:endParaRPr lang="en-US" altLang="en-US" smtClean="0">
              <a:latin typeface="VladaRHSans Reg" charset="0"/>
              <a:cs typeface="VladaRHSans Reg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331BCF-A8FB-4BB8-A543-CD6B01E1952B}" type="slidenum">
              <a:rPr lang="en-US" altLang="en-US" smtClean="0">
                <a:cs typeface="VladaRHSans Reg" charset="0"/>
              </a:rPr>
              <a:pPr/>
              <a:t>71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7885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19100" y="976313"/>
            <a:ext cx="6824663" cy="3341687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en-US" sz="1200" dirty="0" smtClean="0">
                <a:latin typeface="VladaRHSans Med" charset="0"/>
                <a:cs typeface="VladaRHSans Med" charset="0"/>
              </a:rPr>
              <a:t>S ciljem definiranja organizacije projekta (projektna i pod-projektna razina) i zajedničkih aktivnosti prijavitelja i partnera te detaljne razrade prava i obveza istih.</a:t>
            </a:r>
          </a:p>
          <a:p>
            <a:pPr algn="just">
              <a:spcBef>
                <a:spcPts val="0"/>
              </a:spcBef>
              <a:defRPr/>
            </a:pPr>
            <a:r>
              <a:rPr lang="hr-HR" altLang="en-US" sz="1200" b="1" dirty="0" smtClean="0">
                <a:solidFill>
                  <a:srgbClr val="1717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ladaRHSans Med" charset="0"/>
                <a:cs typeface="VladaRHSans Med" charset="0"/>
              </a:rPr>
              <a:t>Sadržaj Sporazuma o partnerstvu</a:t>
            </a:r>
            <a:r>
              <a:rPr lang="hr-HR" altLang="en-US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ladaRHSans Med" charset="0"/>
                <a:cs typeface="VladaRHSans Med" charset="0"/>
              </a:rPr>
              <a:t>:</a:t>
            </a:r>
          </a:p>
          <a:p>
            <a:pPr marL="285750" indent="-285750" algn="just">
              <a:lnSpc>
                <a:spcPts val="2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§"/>
              <a:defRPr/>
            </a:pPr>
            <a:r>
              <a:rPr lang="hr-HR" altLang="en-US" sz="1200" dirty="0" smtClean="0">
                <a:latin typeface="VladaRHSans Reg" charset="0"/>
                <a:cs typeface="VladaRHSans Reg" charset="0"/>
              </a:rPr>
              <a:t>Uvodne odredbe</a:t>
            </a:r>
            <a:endParaRPr lang="en-US" altLang="en-US" sz="1200" dirty="0" smtClean="0">
              <a:latin typeface="VladaRHSans Reg" charset="0"/>
              <a:cs typeface="VladaRHSans Reg" charset="0"/>
            </a:endParaRPr>
          </a:p>
          <a:p>
            <a:pPr marL="285750" indent="-285750" algn="just">
              <a:lnSpc>
                <a:spcPts val="2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§"/>
              <a:defRPr/>
            </a:pPr>
            <a:r>
              <a:rPr lang="hr-HR" altLang="en-US" sz="1200" dirty="0" smtClean="0">
                <a:latin typeface="VladaRHSans Reg" charset="0"/>
                <a:cs typeface="VladaRHSans Reg" charset="0"/>
              </a:rPr>
              <a:t>Predmet Sporazuma</a:t>
            </a:r>
            <a:endParaRPr lang="en-US" altLang="en-US" sz="1200" dirty="0" smtClean="0">
              <a:latin typeface="VladaRHSans Reg" charset="0"/>
              <a:cs typeface="VladaRHSans Reg" charset="0"/>
            </a:endParaRPr>
          </a:p>
          <a:p>
            <a:pPr marL="285750" indent="-285750" algn="just">
              <a:lnSpc>
                <a:spcPts val="2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§"/>
              <a:defRPr/>
            </a:pPr>
            <a:r>
              <a:rPr lang="hr-HR" altLang="en-US" sz="1200" dirty="0" smtClean="0">
                <a:latin typeface="VladaRHSans Reg" charset="0"/>
                <a:cs typeface="VladaRHSans Reg" charset="0"/>
              </a:rPr>
              <a:t>Cilj Sporazuma</a:t>
            </a:r>
            <a:endParaRPr lang="en-US" altLang="en-US" sz="1200" dirty="0" smtClean="0">
              <a:latin typeface="VladaRHSans Reg" charset="0"/>
              <a:cs typeface="VladaRHSans Reg" charset="0"/>
            </a:endParaRPr>
          </a:p>
          <a:p>
            <a:pPr marL="285750" indent="-285750" algn="just">
              <a:lnSpc>
                <a:spcPts val="2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§"/>
              <a:defRPr/>
            </a:pPr>
            <a:r>
              <a:rPr lang="hr-HR" altLang="en-US" sz="1200" dirty="0" smtClean="0">
                <a:latin typeface="VladaRHSans Reg" charset="0"/>
                <a:cs typeface="VladaRHSans Reg" charset="0"/>
              </a:rPr>
              <a:t>Organizacija Projekta (Projektna razina i </a:t>
            </a:r>
            <a:r>
              <a:rPr lang="hr-HR" altLang="en-US" sz="1200" dirty="0" err="1" smtClean="0">
                <a:latin typeface="VladaRHSans Reg" charset="0"/>
                <a:cs typeface="VladaRHSans Reg" charset="0"/>
              </a:rPr>
              <a:t>Podprojektna</a:t>
            </a:r>
            <a:r>
              <a:rPr lang="hr-HR" altLang="en-US" sz="1200" dirty="0" smtClean="0">
                <a:latin typeface="VladaRHSans Reg" charset="0"/>
                <a:cs typeface="VladaRHSans Reg" charset="0"/>
              </a:rPr>
              <a:t> razina)</a:t>
            </a:r>
            <a:endParaRPr lang="hr-HR" altLang="en-US" sz="1200" dirty="0">
              <a:latin typeface="VladaRHSans Reg" charset="0"/>
              <a:cs typeface="VladaRHSans Reg" charset="0"/>
            </a:endParaRPr>
          </a:p>
          <a:p>
            <a:pPr marL="285750" indent="-285750" algn="just">
              <a:lnSpc>
                <a:spcPts val="2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§"/>
              <a:defRPr/>
            </a:pPr>
            <a:r>
              <a:rPr lang="hr-HR" altLang="en-US" sz="1200" dirty="0" smtClean="0">
                <a:latin typeface="VladaRHSans Reg" charset="0"/>
                <a:cs typeface="VladaRHSans Reg" charset="0"/>
              </a:rPr>
              <a:t>Zajedničke aktivnosti prijavitelja i partnera u okviru Projekta koji je Predmet   Sporazuma</a:t>
            </a:r>
            <a:endParaRPr lang="hr-HR" altLang="en-US" sz="1200" dirty="0">
              <a:latin typeface="VladaRHSans Reg" charset="0"/>
              <a:cs typeface="VladaRHSans Reg" charset="0"/>
            </a:endParaRPr>
          </a:p>
          <a:p>
            <a:pPr marL="285750" indent="-285750" algn="just">
              <a:lnSpc>
                <a:spcPts val="2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§"/>
              <a:defRPr/>
            </a:pPr>
            <a:r>
              <a:rPr lang="hr-HR" altLang="en-US" sz="1200" dirty="0" smtClean="0">
                <a:latin typeface="VladaRHSans Reg" charset="0"/>
                <a:cs typeface="VladaRHSans Reg" charset="0"/>
              </a:rPr>
              <a:t>Prihvatljivost </a:t>
            </a:r>
            <a:r>
              <a:rPr lang="hr-HR" altLang="en-US" sz="1200" dirty="0">
                <a:latin typeface="VladaRHSans Reg" charset="0"/>
                <a:cs typeface="VladaRHSans Reg" charset="0"/>
              </a:rPr>
              <a:t>izdataka, njihova vrijednost i iznos bespovratnih sredstava za </a:t>
            </a:r>
            <a:r>
              <a:rPr lang="hr-HR" altLang="en-US" sz="1200" dirty="0" smtClean="0">
                <a:latin typeface="VladaRHSans Reg" charset="0"/>
                <a:cs typeface="VladaRHSans Reg" charset="0"/>
              </a:rPr>
              <a:t>aktivnosti  partnera </a:t>
            </a:r>
            <a:r>
              <a:rPr lang="hr-HR" altLang="en-US" sz="1200" dirty="0">
                <a:latin typeface="VladaRHSans Reg" charset="0"/>
                <a:cs typeface="VladaRHSans Reg" charset="0"/>
              </a:rPr>
              <a:t>u okviru Projekta koji je Predmet </a:t>
            </a:r>
            <a:r>
              <a:rPr lang="hr-HR" altLang="en-US" sz="1200" dirty="0" smtClean="0">
                <a:latin typeface="VladaRHSans Reg" charset="0"/>
                <a:cs typeface="VladaRHSans Reg" charset="0"/>
              </a:rPr>
              <a:t>Sporazuma</a:t>
            </a:r>
          </a:p>
          <a:p>
            <a:pPr marL="285750" indent="-285750" algn="just">
              <a:lnSpc>
                <a:spcPts val="2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§"/>
              <a:defRPr/>
            </a:pPr>
            <a:r>
              <a:rPr lang="hr-HR" altLang="en-US" sz="1200" dirty="0" smtClean="0">
                <a:latin typeface="VladaRHSans Reg" charset="0"/>
                <a:cs typeface="VladaRHSans Reg" charset="0"/>
              </a:rPr>
              <a:t>Neprihvatljivi </a:t>
            </a:r>
            <a:r>
              <a:rPr lang="hr-HR" altLang="en-US" sz="1200" dirty="0">
                <a:latin typeface="VladaRHSans Reg" charset="0"/>
                <a:cs typeface="VladaRHSans Reg" charset="0"/>
              </a:rPr>
              <a:t>izdaci za aktivnosti partnera u okviru Projekta koji je </a:t>
            </a:r>
            <a:r>
              <a:rPr lang="hr-HR" altLang="en-US" sz="1200" dirty="0" smtClean="0">
                <a:latin typeface="VladaRHSans Reg" charset="0"/>
                <a:cs typeface="VladaRHSans Reg" charset="0"/>
              </a:rPr>
              <a:t>Predmet  Sporazuma</a:t>
            </a:r>
            <a:endParaRPr lang="hr-HR" altLang="en-US" sz="1200" dirty="0">
              <a:latin typeface="VladaRHSans Reg" charset="0"/>
              <a:cs typeface="VladaRHSans Reg" charset="0"/>
            </a:endParaRPr>
          </a:p>
          <a:p>
            <a:pPr marL="285750" indent="-285750" algn="just">
              <a:lnSpc>
                <a:spcPts val="2000"/>
              </a:lnSpc>
              <a:spcBef>
                <a:spcPts val="0"/>
              </a:spcBef>
              <a:buClr>
                <a:srgbClr val="171796"/>
              </a:buClr>
              <a:buFont typeface="Wingdings" panose="05000000000000000000" pitchFamily="2" charset="2"/>
              <a:buChar char="§"/>
              <a:defRPr/>
            </a:pPr>
            <a:r>
              <a:rPr lang="hr-HR" altLang="en-US" sz="1200" dirty="0" smtClean="0">
                <a:latin typeface="VladaRHSans Reg" charset="0"/>
                <a:cs typeface="VladaRHSans Reg" charset="0"/>
              </a:rPr>
              <a:t>Obveze </a:t>
            </a:r>
            <a:r>
              <a:rPr lang="hr-HR" altLang="en-US" sz="1200" dirty="0">
                <a:latin typeface="VladaRHSans Reg" charset="0"/>
                <a:cs typeface="VladaRHSans Reg" charset="0"/>
              </a:rPr>
              <a:t>partnera</a:t>
            </a:r>
            <a:endParaRPr lang="en-US" altLang="en-US" sz="1200" dirty="0">
              <a:latin typeface="VladaRHSans Reg" charset="0"/>
              <a:cs typeface="VladaRHSans Reg" charset="0"/>
            </a:endParaRPr>
          </a:p>
          <a:p>
            <a:pPr marL="285750" indent="-285750" algn="just">
              <a:lnSpc>
                <a:spcPts val="2000"/>
              </a:lnSpc>
              <a:spcBef>
                <a:spcPts val="0"/>
              </a:spcBef>
              <a:buFontTx/>
              <a:buChar char="-"/>
              <a:defRPr/>
            </a:pPr>
            <a:endParaRPr lang="en-US" altLang="en-US" sz="1200" dirty="0">
              <a:latin typeface="VladaRHSans Reg" charset="0"/>
              <a:cs typeface="VladaRHSans Reg" charset="0"/>
            </a:endParaRPr>
          </a:p>
          <a:p>
            <a:pPr algn="just">
              <a:lnSpc>
                <a:spcPts val="2000"/>
              </a:lnSpc>
              <a:spcBef>
                <a:spcPts val="0"/>
              </a:spcBef>
              <a:defRPr/>
            </a:pPr>
            <a:endParaRPr lang="en-US" altLang="en-US" sz="1200" dirty="0" smtClean="0">
              <a:latin typeface="VladaRHSans Reg" charset="0"/>
              <a:cs typeface="VladaRHSans Reg" charset="0"/>
            </a:endParaRPr>
          </a:p>
          <a:p>
            <a:pPr algn="just">
              <a:spcBef>
                <a:spcPts val="575"/>
              </a:spcBef>
              <a:defRPr/>
            </a:pPr>
            <a:endParaRPr lang="en-US" altLang="en-US" sz="1200" dirty="0" smtClean="0">
              <a:latin typeface="VladaRHSans Reg" charset="0"/>
              <a:cs typeface="VladaRHSans Reg" charset="0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46DB00-DBFE-4B8C-805D-7F6019604BD5}" type="slidenum">
              <a:rPr lang="en-US" altLang="en-US" smtClean="0">
                <a:cs typeface="VladaRHSans Reg" charset="0"/>
              </a:rPr>
              <a:pPr/>
              <a:t>72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7987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0563" y="4557713"/>
            <a:ext cx="1331912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TextBox 1"/>
          <p:cNvSpPr txBox="1">
            <a:spLocks noChangeArrowheads="1"/>
          </p:cNvSpPr>
          <p:nvPr/>
        </p:nvSpPr>
        <p:spPr bwMode="auto">
          <a:xfrm>
            <a:off x="419100" y="219075"/>
            <a:ext cx="6718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 altLang="en-US" b="1">
                <a:solidFill>
                  <a:schemeClr val="bg1"/>
                </a:solidFill>
                <a:latin typeface="VladaRHSans Reg" charset="0"/>
                <a:cs typeface="VladaRHSans Reg" charset="0"/>
              </a:rPr>
              <a:t>Obrazac 3. Popis minimalnog sadržaja Sporazuma o partnerstvu prijavitelja i partnera</a:t>
            </a:r>
            <a:endParaRPr lang="en-US" altLang="en-US" b="1">
              <a:solidFill>
                <a:schemeClr val="bg1"/>
              </a:solidFill>
              <a:latin typeface="VladaRHSans Reg" charset="0"/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514350" y="781050"/>
            <a:ext cx="6765925" cy="3398838"/>
          </a:xfrm>
        </p:spPr>
        <p:txBody>
          <a:bodyPr/>
          <a:lstStyle/>
          <a:p>
            <a:pPr marL="285750" indent="-285750" algn="just">
              <a:lnSpc>
                <a:spcPts val="2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r>
              <a:rPr lang="hr-HR" altLang="en-US" sz="1400" smtClean="0">
                <a:latin typeface="VladaRHSans Reg" charset="0"/>
                <a:cs typeface="VladaRHSans Reg" charset="0"/>
              </a:rPr>
              <a:t>Obveze prijavitelja</a:t>
            </a:r>
            <a:endParaRPr lang="en-US" altLang="en-US" sz="1400" smtClean="0">
              <a:latin typeface="VladaRHSans Reg" charset="0"/>
              <a:cs typeface="VladaRHSans Reg" charset="0"/>
            </a:endParaRPr>
          </a:p>
          <a:p>
            <a:pPr marL="285750" indent="-285750" algn="just">
              <a:lnSpc>
                <a:spcPts val="2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r>
              <a:rPr lang="hr-HR" altLang="en-US" sz="1400" smtClean="0">
                <a:latin typeface="VladaRHSans Reg" charset="0"/>
                <a:cs typeface="VladaRHSans Reg" charset="0"/>
              </a:rPr>
              <a:t>Obveze i status suradnika (ako je primjenjivo)</a:t>
            </a:r>
            <a:endParaRPr lang="en-US" altLang="en-US" sz="1400" smtClean="0">
              <a:latin typeface="VladaRHSans Reg" charset="0"/>
              <a:cs typeface="VladaRHSans Reg" charset="0"/>
            </a:endParaRPr>
          </a:p>
          <a:p>
            <a:pPr marL="285750" indent="-285750" algn="just">
              <a:lnSpc>
                <a:spcPts val="2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r>
              <a:rPr lang="hr-HR" altLang="en-US" sz="1400" smtClean="0">
                <a:latin typeface="VladaRHSans Reg" charset="0"/>
                <a:cs typeface="VladaRHSans Reg" charset="0"/>
              </a:rPr>
              <a:t>Financijske obveze partnera u okviru Projekta koji je koji je Predmet Sporazuma u   skladu s načelima financijskog upravljanja </a:t>
            </a:r>
          </a:p>
          <a:p>
            <a:pPr marL="285750" indent="-285750" algn="just">
              <a:lnSpc>
                <a:spcPts val="2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r>
              <a:rPr lang="hr-HR" altLang="en-US" sz="1400" smtClean="0">
                <a:latin typeface="VladaRHSans Reg" charset="0"/>
                <a:cs typeface="VladaRHSans Reg" charset="0"/>
              </a:rPr>
              <a:t>Prava intelektualnog vlasništva, vlasništvo rezultata i pristupna prava na korištenja   rezultata Projekta</a:t>
            </a:r>
          </a:p>
          <a:p>
            <a:pPr marL="285750" indent="-285750" algn="just">
              <a:lnSpc>
                <a:spcPts val="2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r>
              <a:rPr lang="hr-HR" altLang="en-US" sz="1400" smtClean="0">
                <a:latin typeface="VladaRHSans Reg" charset="0"/>
                <a:cs typeface="VladaRHSans Reg" charset="0"/>
              </a:rPr>
              <a:t>Definiranje obveze ishođenja jamstva /bankovne garancije koju izdaje banka ili   druga financijska institucija u slučaju isplate predujma</a:t>
            </a:r>
          </a:p>
          <a:p>
            <a:pPr marL="285750" indent="-285750" algn="just">
              <a:lnSpc>
                <a:spcPts val="2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r>
              <a:rPr lang="hr-HR" altLang="en-US" sz="1400" smtClean="0">
                <a:latin typeface="VladaRHSans Reg" charset="0"/>
                <a:cs typeface="VladaRHSans Reg" charset="0"/>
              </a:rPr>
              <a:t>Informiranje javnosti i vidljivost</a:t>
            </a:r>
            <a:endParaRPr lang="en-US" altLang="en-US" sz="1400" smtClean="0">
              <a:latin typeface="VladaRHSans Reg" charset="0"/>
              <a:cs typeface="VladaRHSans Reg" charset="0"/>
            </a:endParaRPr>
          </a:p>
          <a:p>
            <a:pPr marL="285750" indent="-285750" algn="just">
              <a:lnSpc>
                <a:spcPts val="2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r>
              <a:rPr lang="hr-HR" altLang="en-US" sz="1400" smtClean="0">
                <a:latin typeface="VladaRHSans Reg" charset="0"/>
                <a:cs typeface="VladaRHSans Reg" charset="0"/>
              </a:rPr>
              <a:t>Pristup podacima i zaštita osobnih podataka</a:t>
            </a:r>
            <a:endParaRPr lang="en-US" altLang="en-US" sz="1400" smtClean="0">
              <a:latin typeface="VladaRHSans Reg" charset="0"/>
              <a:cs typeface="VladaRHSans Reg" charset="0"/>
            </a:endParaRPr>
          </a:p>
          <a:p>
            <a:pPr marL="285750" indent="-285750" algn="just">
              <a:lnSpc>
                <a:spcPts val="2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r>
              <a:rPr lang="hr-HR" altLang="en-US" sz="1400" smtClean="0">
                <a:latin typeface="VladaRHSans Reg" charset="0"/>
                <a:cs typeface="VladaRHSans Reg" charset="0"/>
              </a:rPr>
              <a:t>Neispunjavanje obveza partnera u okviru Sporazuma </a:t>
            </a:r>
            <a:endParaRPr lang="en-US" altLang="en-US" sz="1400" smtClean="0">
              <a:latin typeface="VladaRHSans Reg" charset="0"/>
              <a:cs typeface="VladaRHSans Reg" charset="0"/>
            </a:endParaRPr>
          </a:p>
          <a:p>
            <a:pPr marL="285750" indent="-285750" algn="just">
              <a:lnSpc>
                <a:spcPts val="2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r>
              <a:rPr lang="hr-HR" altLang="en-US" sz="1400" smtClean="0">
                <a:latin typeface="VladaRHSans Reg" charset="0"/>
                <a:cs typeface="VladaRHSans Reg" charset="0"/>
              </a:rPr>
              <a:t>Uzajamna odgovornost/jamstva partnera prema korisniku</a:t>
            </a:r>
            <a:endParaRPr lang="en-US" altLang="en-US" sz="1400" smtClean="0">
              <a:latin typeface="VladaRHSans Reg" charset="0"/>
              <a:cs typeface="VladaRHSans Reg" charset="0"/>
            </a:endParaRPr>
          </a:p>
          <a:p>
            <a:pPr marL="285750" indent="-285750" algn="just">
              <a:lnSpc>
                <a:spcPts val="2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r>
              <a:rPr lang="hr-HR" altLang="en-US" sz="1400" smtClean="0">
                <a:latin typeface="VladaRHSans Reg" charset="0"/>
                <a:cs typeface="VladaRHSans Reg" charset="0"/>
              </a:rPr>
              <a:t>Izmjene i prijenos Sporazuma</a:t>
            </a:r>
            <a:endParaRPr lang="en-US" altLang="en-US" sz="1400" smtClean="0">
              <a:latin typeface="VladaRHSans Reg" charset="0"/>
              <a:cs typeface="VladaRHSans Reg" charset="0"/>
            </a:endParaRPr>
          </a:p>
          <a:p>
            <a:pPr marL="285750" indent="-285750" algn="just">
              <a:lnSpc>
                <a:spcPts val="2000"/>
              </a:lnSpc>
              <a:spcBef>
                <a:spcPct val="0"/>
              </a:spcBef>
              <a:buClr>
                <a:srgbClr val="171796"/>
              </a:buClr>
              <a:buFontTx/>
              <a:buChar char="-"/>
            </a:pPr>
            <a:endParaRPr lang="en-US" altLang="en-US" sz="1400" smtClean="0">
              <a:latin typeface="VladaRHSans Reg" charset="0"/>
              <a:cs typeface="VladaRHSans Reg" charset="0"/>
            </a:endParaRP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6BF682-F432-47E5-80AB-598181A61161}" type="slidenum">
              <a:rPr lang="en-US" altLang="en-US" smtClean="0">
                <a:cs typeface="VladaRHSans Reg" charset="0"/>
              </a:rPr>
              <a:pPr/>
              <a:t>73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8090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7713" y="4557713"/>
            <a:ext cx="1331912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ontent Placeholder 2"/>
          <p:cNvSpPr>
            <a:spLocks noGrp="1"/>
          </p:cNvSpPr>
          <p:nvPr>
            <p:ph idx="1"/>
          </p:nvPr>
        </p:nvSpPr>
        <p:spPr>
          <a:xfrm>
            <a:off x="514350" y="1112838"/>
            <a:ext cx="6937375" cy="2838450"/>
          </a:xfrm>
        </p:spPr>
        <p:txBody>
          <a:bodyPr/>
          <a:lstStyle/>
          <a:p>
            <a:pPr marL="285750" indent="-285750">
              <a:lnSpc>
                <a:spcPts val="2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r>
              <a:rPr lang="hr-HR" altLang="en-US" sz="1400" smtClean="0">
                <a:latin typeface="VladaRHSans Reg" charset="0"/>
                <a:cs typeface="VladaRHSans Reg" charset="0"/>
              </a:rPr>
              <a:t>Odgovornost za štetu nanesenu trećim osobama</a:t>
            </a:r>
            <a:endParaRPr lang="en-US" altLang="en-US" sz="1400" smtClean="0">
              <a:latin typeface="VladaRHSans Reg" charset="0"/>
              <a:cs typeface="VladaRHSans Reg" charset="0"/>
            </a:endParaRPr>
          </a:p>
          <a:p>
            <a:pPr marL="285750" indent="-285750">
              <a:lnSpc>
                <a:spcPts val="2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r>
              <a:rPr lang="hr-HR" altLang="en-US" sz="1400" smtClean="0">
                <a:latin typeface="VladaRHSans Reg" charset="0"/>
                <a:cs typeface="VladaRHSans Reg" charset="0"/>
              </a:rPr>
              <a:t>Raskid Sporazuma </a:t>
            </a:r>
            <a:endParaRPr lang="en-US" altLang="en-US" sz="1400" smtClean="0">
              <a:latin typeface="VladaRHSans Reg" charset="0"/>
              <a:cs typeface="VladaRHSans Reg" charset="0"/>
            </a:endParaRPr>
          </a:p>
          <a:p>
            <a:pPr marL="285750" indent="-285750">
              <a:lnSpc>
                <a:spcPts val="2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r>
              <a:rPr lang="hr-HR" altLang="en-US" sz="1400" smtClean="0">
                <a:latin typeface="VladaRHSans Reg" charset="0"/>
                <a:cs typeface="VladaRHSans Reg" charset="0"/>
              </a:rPr>
              <a:t>Viša sila</a:t>
            </a:r>
            <a:endParaRPr lang="en-US" altLang="en-US" sz="1400" smtClean="0">
              <a:latin typeface="VladaRHSans Reg" charset="0"/>
              <a:cs typeface="VladaRHSans Reg" charset="0"/>
            </a:endParaRPr>
          </a:p>
          <a:p>
            <a:pPr marL="285750" indent="-285750">
              <a:lnSpc>
                <a:spcPts val="2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r>
              <a:rPr lang="hr-HR" altLang="en-US" sz="1400" smtClean="0">
                <a:latin typeface="VladaRHSans Reg" charset="0"/>
                <a:cs typeface="VladaRHSans Reg" charset="0"/>
              </a:rPr>
              <a:t>Primjenjivo pravo </a:t>
            </a:r>
            <a:endParaRPr lang="en-US" altLang="en-US" sz="1400" smtClean="0">
              <a:latin typeface="VladaRHSans Reg" charset="0"/>
              <a:cs typeface="VladaRHSans Reg" charset="0"/>
            </a:endParaRPr>
          </a:p>
          <a:p>
            <a:pPr marL="285750" indent="-285750">
              <a:lnSpc>
                <a:spcPts val="2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r>
              <a:rPr lang="hr-HR" altLang="en-US" sz="1400" smtClean="0">
                <a:latin typeface="VladaRHSans Reg" charset="0"/>
                <a:cs typeface="VladaRHSans Reg" charset="0"/>
              </a:rPr>
              <a:t>Rješavanje sporova </a:t>
            </a:r>
            <a:endParaRPr lang="en-US" altLang="en-US" sz="1400" smtClean="0">
              <a:latin typeface="VladaRHSans Reg" charset="0"/>
              <a:cs typeface="VladaRHSans Reg" charset="0"/>
            </a:endParaRPr>
          </a:p>
          <a:p>
            <a:pPr marL="285750" indent="-285750">
              <a:lnSpc>
                <a:spcPts val="2000"/>
              </a:lnSpc>
              <a:spcBef>
                <a:spcPct val="0"/>
              </a:spcBef>
              <a:buClr>
                <a:srgbClr val="171796"/>
              </a:buClr>
              <a:buFont typeface="Wingdings" pitchFamily="2" charset="2"/>
              <a:buChar char="§"/>
            </a:pPr>
            <a:r>
              <a:rPr lang="hr-HR" altLang="en-US" sz="1400" smtClean="0">
                <a:latin typeface="VladaRHSans Reg" charset="0"/>
                <a:cs typeface="VladaRHSans Reg" charset="0"/>
              </a:rPr>
              <a:t>Završne odredbe</a:t>
            </a:r>
            <a:endParaRPr lang="en-US" altLang="en-US" sz="1400" smtClean="0">
              <a:latin typeface="VladaRHSans Reg" charset="0"/>
              <a:cs typeface="VladaRHSans Reg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7BCB31-FD47-4AA2-934A-4D5DD1B03362}" type="slidenum">
              <a:rPr lang="en-US" altLang="en-US" smtClean="0">
                <a:cs typeface="VladaRHSans Reg" charset="0"/>
              </a:rPr>
              <a:pPr/>
              <a:t>74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8192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3425" y="4568825"/>
            <a:ext cx="133191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514350" y="2732088"/>
            <a:ext cx="7073900" cy="1219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hr-HR" altLang="en-US" sz="1400" smtClean="0">
              <a:latin typeface="VladaRHSans Reg" charset="0"/>
              <a:cs typeface="VladaRHSans Reg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hr-HR" altLang="en-US" sz="1400" smtClean="0">
              <a:latin typeface="VladaRHSans Reg" charset="0"/>
              <a:cs typeface="VladaRHSans Reg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r-HR" altLang="en-US" sz="1400" smtClean="0">
                <a:latin typeface="VladaRHSans Reg" charset="0"/>
                <a:cs typeface="VladaRHSans Reg" charset="0"/>
              </a:rPr>
              <a:t>Sporazum o partnerstvu je potrebno ovjeriti kod javnog bilježnika!</a:t>
            </a:r>
            <a:endParaRPr lang="hr-HR" altLang="en-US" smtClean="0">
              <a:latin typeface="VladaRHSans Reg" charset="0"/>
              <a:cs typeface="VladaRHSans Reg" charset="0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0C84E0-AC58-496D-A2F9-58B6A0784B5C}" type="slidenum">
              <a:rPr lang="en-US" altLang="en-US" smtClean="0">
                <a:cs typeface="VladaRHSans Reg" charset="0"/>
              </a:rPr>
              <a:pPr/>
              <a:t>75</a:t>
            </a:fld>
            <a:endParaRPr lang="en-US" altLang="en-US" smtClean="0">
              <a:cs typeface="VladaRHSans Reg" charset="0"/>
            </a:endParaRPr>
          </a:p>
        </p:txBody>
      </p:sp>
      <p:sp>
        <p:nvSpPr>
          <p:cNvPr id="6" name="Title 9"/>
          <p:cNvSpPr txBox="1">
            <a:spLocks noGrp="1"/>
          </p:cNvSpPr>
          <p:nvPr>
            <p:ph type="title"/>
          </p:nvPr>
        </p:nvSpPr>
        <p:spPr>
          <a:xfrm>
            <a:off x="514350" y="379413"/>
            <a:ext cx="6621463" cy="5000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91440" tIns="45720" rIns="91440" bIns="45720" spcCol="0" rtlCol="0" fromWordArt="0" anchor="ctr" forceAA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600" b="1" dirty="0" smtClean="0">
                <a:solidFill>
                  <a:srgbClr val="1717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ladaRHSans Med"/>
              </a:rPr>
              <a:t>OVJERA SPORAZUMA</a:t>
            </a:r>
            <a:endParaRPr lang="hr-HR" sz="1600" b="1" dirty="0">
              <a:solidFill>
                <a:srgbClr val="1717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ladaRHSans Med"/>
            </a:endParaRPr>
          </a:p>
        </p:txBody>
      </p:sp>
      <p:pic>
        <p:nvPicPr>
          <p:cNvPr id="8294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2313" y="4575175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7013" y="1322388"/>
            <a:ext cx="28067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1813" y="855663"/>
            <a:ext cx="6629400" cy="3538537"/>
          </a:xfrm>
        </p:spPr>
        <p:txBody>
          <a:bodyPr/>
          <a:lstStyle/>
          <a:p>
            <a:pPr lvl="2" algn="just">
              <a:lnSpc>
                <a:spcPts val="1500"/>
              </a:lnSpc>
              <a:spcBef>
                <a:spcPts val="0"/>
              </a:spcBef>
              <a:defRPr/>
            </a:pPr>
            <a:r>
              <a:rPr lang="hr-HR" altLang="en-US" sz="1400" b="1" dirty="0" smtClean="0">
                <a:latin typeface="VladaRHSans Reg" charset="0"/>
                <a:cs typeface="VladaRHSans Reg" charset="0"/>
              </a:rPr>
              <a:t>OPĆI UVJETI UGOVORA</a:t>
            </a:r>
          </a:p>
          <a:p>
            <a:pPr lvl="2" algn="just">
              <a:lnSpc>
                <a:spcPts val="1500"/>
              </a:lnSpc>
              <a:spcBef>
                <a:spcPts val="0"/>
              </a:spcBef>
              <a:defRPr/>
            </a:pPr>
            <a:r>
              <a:rPr lang="hr-HR" altLang="en-US" sz="1200" b="1" dirty="0" smtClean="0">
                <a:solidFill>
                  <a:schemeClr val="tx2"/>
                </a:solidFill>
                <a:latin typeface="VladaRHSans Reg" charset="0"/>
                <a:cs typeface="VladaRHSans Reg" charset="0"/>
              </a:rPr>
              <a:t>SADRŽAJ: </a:t>
            </a:r>
          </a:p>
          <a:p>
            <a:pPr lvl="2" algn="just">
              <a:lnSpc>
                <a:spcPts val="1500"/>
              </a:lnSpc>
              <a:spcBef>
                <a:spcPts val="0"/>
              </a:spcBef>
              <a:defRPr/>
            </a:pPr>
            <a:endParaRPr lang="hr-HR" sz="1200" b="1" dirty="0" smtClean="0"/>
          </a:p>
          <a:p>
            <a:pPr lvl="2" algn="just">
              <a:lnSpc>
                <a:spcPts val="1500"/>
              </a:lnSpc>
              <a:spcBef>
                <a:spcPts val="0"/>
              </a:spcBef>
              <a:defRPr/>
            </a:pPr>
            <a:r>
              <a:rPr lang="hr-HR" sz="1200" b="1" dirty="0" smtClean="0">
                <a:solidFill>
                  <a:schemeClr val="tx2"/>
                </a:solidFill>
              </a:rPr>
              <a:t>UVODNE </a:t>
            </a:r>
            <a:r>
              <a:rPr lang="hr-HR" sz="1200" b="1" dirty="0">
                <a:solidFill>
                  <a:schemeClr val="tx2"/>
                </a:solidFill>
              </a:rPr>
              <a:t>ODREDBE</a:t>
            </a:r>
            <a:endParaRPr lang="hr-HR" sz="1200" dirty="0">
              <a:solidFill>
                <a:schemeClr val="tx2"/>
              </a:solidFill>
            </a:endParaRPr>
          </a:p>
          <a:p>
            <a:pPr lvl="2" algn="just">
              <a:lnSpc>
                <a:spcPts val="1500"/>
              </a:lnSpc>
              <a:spcBef>
                <a:spcPts val="0"/>
              </a:spcBef>
              <a:defRPr/>
            </a:pPr>
            <a:r>
              <a:rPr lang="hr-HR" sz="1200" dirty="0" smtClean="0"/>
              <a:t>Članak </a:t>
            </a:r>
            <a:r>
              <a:rPr lang="hr-HR" sz="1200" dirty="0"/>
              <a:t>1. – P</a:t>
            </a:r>
            <a:r>
              <a:rPr lang="hr-HR" sz="1200" dirty="0" smtClean="0"/>
              <a:t>ravna osnova i definicije</a:t>
            </a:r>
          </a:p>
          <a:p>
            <a:pPr lvl="2" algn="just">
              <a:lnSpc>
                <a:spcPts val="1500"/>
              </a:lnSpc>
              <a:spcBef>
                <a:spcPts val="0"/>
              </a:spcBef>
              <a:defRPr/>
            </a:pPr>
            <a:r>
              <a:rPr lang="hr-HR" sz="1200" dirty="0" smtClean="0"/>
              <a:t>Članak </a:t>
            </a:r>
            <a:r>
              <a:rPr lang="hr-HR" sz="1200" dirty="0"/>
              <a:t>2. – </a:t>
            </a:r>
            <a:r>
              <a:rPr lang="hr-HR" sz="1200" dirty="0" smtClean="0"/>
              <a:t>Komunikacija</a:t>
            </a:r>
          </a:p>
          <a:p>
            <a:pPr lvl="2" algn="just">
              <a:lnSpc>
                <a:spcPts val="1500"/>
              </a:lnSpc>
              <a:spcBef>
                <a:spcPts val="0"/>
              </a:spcBef>
              <a:defRPr/>
            </a:pPr>
            <a:r>
              <a:rPr lang="hr-HR" sz="1200" dirty="0" smtClean="0"/>
              <a:t>Članak </a:t>
            </a:r>
            <a:r>
              <a:rPr lang="hr-HR" sz="1200" dirty="0"/>
              <a:t>3. - </a:t>
            </a:r>
            <a:r>
              <a:rPr lang="hr-HR" sz="1200" dirty="0" smtClean="0"/>
              <a:t>Pristup podatcima i zaštita osobnih podataka</a:t>
            </a:r>
          </a:p>
          <a:p>
            <a:pPr lvl="2" algn="just">
              <a:lnSpc>
                <a:spcPts val="1500"/>
              </a:lnSpc>
              <a:spcBef>
                <a:spcPts val="0"/>
              </a:spcBef>
              <a:defRPr/>
            </a:pPr>
            <a:endParaRPr lang="hr-HR" sz="1200" dirty="0"/>
          </a:p>
          <a:p>
            <a:pPr lvl="2" algn="just">
              <a:lnSpc>
                <a:spcPts val="1500"/>
              </a:lnSpc>
              <a:spcBef>
                <a:spcPts val="0"/>
              </a:spcBef>
              <a:defRPr/>
            </a:pPr>
            <a:r>
              <a:rPr lang="hr-HR" sz="1200" b="1" dirty="0">
                <a:solidFill>
                  <a:schemeClr val="tx2"/>
                </a:solidFill>
              </a:rPr>
              <a:t>OBVEZE KORISNIKA</a:t>
            </a:r>
            <a:endParaRPr lang="hr-HR" sz="1200" dirty="0">
              <a:solidFill>
                <a:schemeClr val="tx2"/>
              </a:solidFill>
            </a:endParaRPr>
          </a:p>
          <a:p>
            <a:pPr lvl="2" algn="just">
              <a:lnSpc>
                <a:spcPts val="1500"/>
              </a:lnSpc>
              <a:spcBef>
                <a:spcPts val="0"/>
              </a:spcBef>
              <a:defRPr/>
            </a:pPr>
            <a:r>
              <a:rPr lang="hr-HR" sz="1200" dirty="0" smtClean="0"/>
              <a:t>Članak </a:t>
            </a:r>
            <a:r>
              <a:rPr lang="hr-HR" sz="1200" dirty="0"/>
              <a:t>4. - </a:t>
            </a:r>
            <a:r>
              <a:rPr lang="hr-HR" sz="1200" dirty="0" smtClean="0"/>
              <a:t>Odgovornost korisnika za provedbu projekta </a:t>
            </a:r>
            <a:endParaRPr lang="hr-HR" sz="1200" dirty="0"/>
          </a:p>
          <a:p>
            <a:pPr lvl="2" algn="just">
              <a:lnSpc>
                <a:spcPts val="1500"/>
              </a:lnSpc>
              <a:spcBef>
                <a:spcPts val="0"/>
              </a:spcBef>
              <a:defRPr/>
            </a:pPr>
            <a:r>
              <a:rPr lang="hr-HR" sz="1200" dirty="0" smtClean="0"/>
              <a:t>Članak </a:t>
            </a:r>
            <a:r>
              <a:rPr lang="hr-HR" sz="1200" dirty="0"/>
              <a:t>5. - </a:t>
            </a:r>
            <a:r>
              <a:rPr lang="hr-HR" sz="1200" dirty="0" smtClean="0"/>
              <a:t>Nabava i plan nabave</a:t>
            </a:r>
            <a:endParaRPr lang="hr-HR" sz="1200" dirty="0"/>
          </a:p>
          <a:p>
            <a:pPr lvl="2" algn="just">
              <a:lnSpc>
                <a:spcPts val="1500"/>
              </a:lnSpc>
              <a:spcBef>
                <a:spcPts val="0"/>
              </a:spcBef>
              <a:defRPr/>
            </a:pPr>
            <a:r>
              <a:rPr lang="hr-HR" sz="1200" dirty="0" smtClean="0"/>
              <a:t>Članak </a:t>
            </a:r>
            <a:r>
              <a:rPr lang="hr-HR" sz="1200" dirty="0"/>
              <a:t>6. - </a:t>
            </a:r>
            <a:r>
              <a:rPr lang="hr-HR" sz="1200" dirty="0" smtClean="0"/>
              <a:t>Obveza informiranja </a:t>
            </a:r>
            <a:endParaRPr lang="hr-HR" sz="1200" dirty="0"/>
          </a:p>
          <a:p>
            <a:pPr lvl="2" algn="just">
              <a:lnSpc>
                <a:spcPts val="1500"/>
              </a:lnSpc>
              <a:spcBef>
                <a:spcPts val="0"/>
              </a:spcBef>
              <a:defRPr/>
            </a:pPr>
            <a:r>
              <a:rPr lang="hr-HR" sz="1200" dirty="0" smtClean="0"/>
              <a:t>Članak </a:t>
            </a:r>
            <a:r>
              <a:rPr lang="hr-HR" sz="1200" dirty="0"/>
              <a:t>7. - </a:t>
            </a:r>
            <a:r>
              <a:rPr lang="hr-HR" sz="1200" dirty="0" smtClean="0"/>
              <a:t>Javnost i vidljivost</a:t>
            </a:r>
            <a:endParaRPr lang="hr-HR" sz="1200" dirty="0"/>
          </a:p>
          <a:p>
            <a:pPr lvl="2" algn="just">
              <a:lnSpc>
                <a:spcPts val="1500"/>
              </a:lnSpc>
              <a:spcBef>
                <a:spcPts val="0"/>
              </a:spcBef>
              <a:defRPr/>
            </a:pPr>
            <a:r>
              <a:rPr lang="hr-HR" sz="1200" dirty="0" smtClean="0"/>
              <a:t>Članak </a:t>
            </a:r>
            <a:r>
              <a:rPr lang="hr-HR" sz="1200" dirty="0"/>
              <a:t>8. - </a:t>
            </a:r>
            <a:r>
              <a:rPr lang="hr-HR" sz="1200" dirty="0" smtClean="0"/>
              <a:t>Vlasništvo i trajnost projekta</a:t>
            </a:r>
          </a:p>
          <a:p>
            <a:pPr lvl="2" algn="just">
              <a:lnSpc>
                <a:spcPts val="1500"/>
              </a:lnSpc>
              <a:spcBef>
                <a:spcPts val="0"/>
              </a:spcBef>
              <a:defRPr/>
            </a:pPr>
            <a:r>
              <a:rPr lang="hr-HR" sz="1200" b="1" dirty="0"/>
              <a:t> </a:t>
            </a:r>
            <a:endParaRPr lang="hr-HR" sz="1200" dirty="0"/>
          </a:p>
          <a:p>
            <a:pPr lvl="2" algn="just">
              <a:lnSpc>
                <a:spcPts val="1500"/>
              </a:lnSpc>
              <a:spcBef>
                <a:spcPts val="0"/>
              </a:spcBef>
              <a:defRPr/>
            </a:pPr>
            <a:r>
              <a:rPr lang="hr-HR" sz="1200" b="1" dirty="0">
                <a:solidFill>
                  <a:schemeClr val="tx2"/>
                </a:solidFill>
              </a:rPr>
              <a:t>RAZDOBLJE PROVEDBE PROJEKTA I OBUSTAVA</a:t>
            </a:r>
            <a:endParaRPr lang="hr-HR" sz="1200" dirty="0">
              <a:solidFill>
                <a:schemeClr val="tx2"/>
              </a:solidFill>
            </a:endParaRPr>
          </a:p>
          <a:p>
            <a:pPr lvl="2" algn="just">
              <a:lnSpc>
                <a:spcPts val="1500"/>
              </a:lnSpc>
              <a:spcBef>
                <a:spcPts val="0"/>
              </a:spcBef>
              <a:defRPr/>
            </a:pPr>
            <a:r>
              <a:rPr lang="hr-HR" sz="1200" dirty="0" smtClean="0"/>
              <a:t>Članak </a:t>
            </a:r>
            <a:r>
              <a:rPr lang="hr-HR" sz="1200" dirty="0"/>
              <a:t>9.   - </a:t>
            </a:r>
            <a:r>
              <a:rPr lang="hr-HR" sz="1200" dirty="0" smtClean="0"/>
              <a:t>Razdoblje provedbe proj</a:t>
            </a:r>
            <a:r>
              <a:rPr lang="hr-HR" sz="1400" dirty="0" smtClean="0"/>
              <a:t>ekta</a:t>
            </a:r>
            <a:endParaRPr lang="hr-HR" sz="1400" dirty="0"/>
          </a:p>
          <a:p>
            <a:pPr lvl="2" algn="just">
              <a:lnSpc>
                <a:spcPts val="1500"/>
              </a:lnSpc>
              <a:spcBef>
                <a:spcPts val="0"/>
              </a:spcBef>
              <a:defRPr/>
            </a:pPr>
            <a:r>
              <a:rPr lang="hr-HR" sz="1200" dirty="0" smtClean="0"/>
              <a:t>Članak </a:t>
            </a:r>
            <a:r>
              <a:rPr lang="hr-HR" sz="1200" dirty="0"/>
              <a:t>10. - </a:t>
            </a:r>
            <a:r>
              <a:rPr lang="hr-HR" sz="1200" dirty="0" smtClean="0"/>
              <a:t>Obustava</a:t>
            </a:r>
          </a:p>
          <a:p>
            <a:pPr algn="just">
              <a:lnSpc>
                <a:spcPts val="1500"/>
              </a:lnSpc>
              <a:spcBef>
                <a:spcPts val="0"/>
              </a:spcBef>
              <a:defRPr/>
            </a:pPr>
            <a:r>
              <a:rPr lang="hr-HR" sz="1050" b="1" dirty="0"/>
              <a:t> </a:t>
            </a:r>
            <a:endParaRPr lang="hr-HR" sz="1050" dirty="0"/>
          </a:p>
          <a:p>
            <a:pPr algn="just">
              <a:defRPr/>
            </a:pPr>
            <a:r>
              <a:rPr lang="hr-HR" sz="1600" dirty="0"/>
              <a:t> </a:t>
            </a:r>
          </a:p>
        </p:txBody>
      </p:sp>
      <p:pic>
        <p:nvPicPr>
          <p:cNvPr id="8397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3425" y="4557713"/>
            <a:ext cx="133191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19100" y="206375"/>
            <a:ext cx="6742113" cy="506413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hr-H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ladaRHSans Med"/>
              </a:rPr>
              <a:t>OPĆI I POSEBNI UVJETI UGOVORA</a:t>
            </a:r>
          </a:p>
        </p:txBody>
      </p:sp>
      <p:sp>
        <p:nvSpPr>
          <p:cNvPr id="83973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A081EB-D720-4BB5-A0E1-45947A0C02BD}" type="slidenum">
              <a:rPr lang="en-US" altLang="en-US" smtClean="0">
                <a:cs typeface="VladaRHSans Reg" charset="0"/>
              </a:rPr>
              <a:pPr/>
              <a:t>76</a:t>
            </a:fld>
            <a:endParaRPr lang="en-US" altLang="en-US" smtClean="0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682625" y="682625"/>
            <a:ext cx="6597650" cy="3533775"/>
          </a:xfrm>
        </p:spPr>
        <p:txBody>
          <a:bodyPr/>
          <a:lstStyle/>
          <a:p>
            <a:pPr algn="just">
              <a:lnSpc>
                <a:spcPts val="1500"/>
              </a:lnSpc>
              <a:spcBef>
                <a:spcPct val="0"/>
              </a:spcBef>
            </a:pPr>
            <a:r>
              <a:rPr lang="hr-HR" altLang="en-US" sz="1200" b="1" smtClean="0">
                <a:solidFill>
                  <a:schemeClr val="tx2"/>
                </a:solidFill>
                <a:latin typeface="VladaRHSans Reg" charset="0"/>
                <a:cs typeface="VladaRHSans Reg" charset="0"/>
              </a:rPr>
              <a:t>PLAĆANJA</a:t>
            </a:r>
            <a:endParaRPr lang="hr-HR" altLang="en-US" sz="1200" smtClean="0">
              <a:solidFill>
                <a:schemeClr val="tx2"/>
              </a:solidFill>
              <a:latin typeface="VladaRHSans Reg" charset="0"/>
              <a:cs typeface="VladaRHSans Reg" charset="0"/>
            </a:endParaRPr>
          </a:p>
          <a:p>
            <a:pPr algn="just">
              <a:lnSpc>
                <a:spcPts val="1500"/>
              </a:lnSpc>
              <a:spcBef>
                <a:spcPct val="0"/>
              </a:spcBef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Članak 11. - Prihvatljivi troškovi</a:t>
            </a:r>
          </a:p>
          <a:p>
            <a:pPr algn="just">
              <a:lnSpc>
                <a:spcPts val="1500"/>
              </a:lnSpc>
              <a:spcBef>
                <a:spcPct val="0"/>
              </a:spcBef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Članak 12. - Izvješća</a:t>
            </a:r>
          </a:p>
          <a:p>
            <a:pPr algn="just">
              <a:lnSpc>
                <a:spcPts val="1500"/>
              </a:lnSpc>
              <a:spcBef>
                <a:spcPct val="0"/>
              </a:spcBef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Članak 13. - Zahtjev za nadoknadom sredstava</a:t>
            </a:r>
          </a:p>
          <a:p>
            <a:pPr algn="just">
              <a:lnSpc>
                <a:spcPts val="1500"/>
              </a:lnSpc>
              <a:spcBef>
                <a:spcPct val="0"/>
              </a:spcBef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Članak 14. - Predujam</a:t>
            </a:r>
          </a:p>
          <a:p>
            <a:pPr algn="just">
              <a:lnSpc>
                <a:spcPts val="1500"/>
              </a:lnSpc>
              <a:spcBef>
                <a:spcPct val="0"/>
              </a:spcBef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Članak 15. - Plaćanja </a:t>
            </a:r>
          </a:p>
          <a:p>
            <a:pPr algn="just">
              <a:lnSpc>
                <a:spcPts val="1500"/>
              </a:lnSpc>
              <a:spcBef>
                <a:spcPct val="0"/>
              </a:spcBef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Članak 16. - Računovodstveno evidentiranje, tehničke i financijske provjere</a:t>
            </a:r>
          </a:p>
          <a:p>
            <a:pPr algn="just">
              <a:lnSpc>
                <a:spcPts val="1500"/>
              </a:lnSpc>
              <a:spcBef>
                <a:spcPct val="0"/>
              </a:spcBef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Članak 17. - Konačni iznos financiranja</a:t>
            </a:r>
          </a:p>
          <a:p>
            <a:pPr algn="just">
              <a:lnSpc>
                <a:spcPts val="1500"/>
              </a:lnSpc>
              <a:spcBef>
                <a:spcPct val="0"/>
              </a:spcBef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Članak 18. - Povrat</a:t>
            </a:r>
          </a:p>
          <a:p>
            <a:pPr algn="just">
              <a:lnSpc>
                <a:spcPts val="1500"/>
              </a:lnSpc>
              <a:spcBef>
                <a:spcPct val="0"/>
              </a:spcBef>
            </a:pPr>
            <a:r>
              <a:rPr lang="hr-HR" altLang="en-US" sz="1200" b="1" smtClean="0">
                <a:latin typeface="VladaRHSans Reg" charset="0"/>
                <a:cs typeface="VladaRHSans Reg" charset="0"/>
              </a:rPr>
              <a:t> </a:t>
            </a:r>
            <a:endParaRPr lang="hr-HR" altLang="en-US" sz="1200" smtClean="0">
              <a:latin typeface="VladaRHSans Reg" charset="0"/>
              <a:cs typeface="VladaRHSans Reg" charset="0"/>
            </a:endParaRPr>
          </a:p>
          <a:p>
            <a:pPr algn="just">
              <a:lnSpc>
                <a:spcPts val="1500"/>
              </a:lnSpc>
              <a:spcBef>
                <a:spcPct val="0"/>
              </a:spcBef>
            </a:pPr>
            <a:r>
              <a:rPr lang="hr-HR" altLang="en-US" sz="1200" b="1" smtClean="0">
                <a:solidFill>
                  <a:schemeClr val="tx2"/>
                </a:solidFill>
                <a:latin typeface="VladaRHSans Reg" charset="0"/>
                <a:cs typeface="VladaRHSans Reg" charset="0"/>
              </a:rPr>
              <a:t>IZMJENE I PRIJENOS UGOVORA</a:t>
            </a:r>
            <a:endParaRPr lang="hr-HR" altLang="en-US" sz="1200" smtClean="0">
              <a:solidFill>
                <a:schemeClr val="tx2"/>
              </a:solidFill>
              <a:latin typeface="VladaRHSans Reg" charset="0"/>
              <a:cs typeface="VladaRHSans Reg" charset="0"/>
            </a:endParaRPr>
          </a:p>
          <a:p>
            <a:pPr algn="just">
              <a:lnSpc>
                <a:spcPts val="1500"/>
              </a:lnSpc>
              <a:spcBef>
                <a:spcPct val="0"/>
              </a:spcBef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Članak 19.  Zajedničke odredbe </a:t>
            </a:r>
          </a:p>
          <a:p>
            <a:pPr algn="just">
              <a:lnSpc>
                <a:spcPts val="1500"/>
              </a:lnSpc>
              <a:spcBef>
                <a:spcPct val="0"/>
              </a:spcBef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Članak 20.  Izmjene ugovora na temelju zahtjeva ugovorne strane</a:t>
            </a:r>
          </a:p>
          <a:p>
            <a:pPr algn="just">
              <a:lnSpc>
                <a:spcPts val="1500"/>
              </a:lnSpc>
              <a:spcBef>
                <a:spcPct val="0"/>
              </a:spcBef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Članak 21.  Izmjene ugovora na temelju odluke PT-a 2</a:t>
            </a:r>
          </a:p>
          <a:p>
            <a:pPr algn="just">
              <a:lnSpc>
                <a:spcPts val="1500"/>
              </a:lnSpc>
              <a:spcBef>
                <a:spcPct val="0"/>
              </a:spcBef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Članak 22.  Izmjene manjeg značaja</a:t>
            </a:r>
          </a:p>
          <a:p>
            <a:pPr algn="just">
              <a:lnSpc>
                <a:spcPts val="1500"/>
              </a:lnSpc>
              <a:spcBef>
                <a:spcPct val="0"/>
              </a:spcBef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 </a:t>
            </a: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AADBC1-D1D2-4317-8AD8-C7AEA7D9B06E}" type="slidenum">
              <a:rPr lang="en-US" altLang="en-US" smtClean="0">
                <a:cs typeface="VladaRHSans Reg" charset="0"/>
              </a:rPr>
              <a:pPr/>
              <a:t>77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8499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8175" y="4567238"/>
            <a:ext cx="1331913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Content Placeholder 2"/>
          <p:cNvSpPr>
            <a:spLocks noGrp="1"/>
          </p:cNvSpPr>
          <p:nvPr>
            <p:ph idx="1"/>
          </p:nvPr>
        </p:nvSpPr>
        <p:spPr>
          <a:xfrm>
            <a:off x="600075" y="668338"/>
            <a:ext cx="6680200" cy="3494087"/>
          </a:xfrm>
        </p:spPr>
        <p:txBody>
          <a:bodyPr/>
          <a:lstStyle/>
          <a:p>
            <a:pPr>
              <a:lnSpc>
                <a:spcPts val="1500"/>
              </a:lnSpc>
              <a:spcBef>
                <a:spcPct val="0"/>
              </a:spcBef>
            </a:pPr>
            <a:r>
              <a:rPr lang="hr-HR" altLang="en-US" sz="1000" smtClean="0">
                <a:latin typeface="VladaRHSans Reg" charset="0"/>
                <a:cs typeface="VladaRHSans Reg" charset="0"/>
              </a:rPr>
              <a:t> </a:t>
            </a:r>
          </a:p>
          <a:p>
            <a:pPr>
              <a:lnSpc>
                <a:spcPts val="1500"/>
              </a:lnSpc>
              <a:spcBef>
                <a:spcPct val="0"/>
              </a:spcBef>
            </a:pPr>
            <a:r>
              <a:rPr lang="hr-HR" altLang="en-US" sz="1200" b="1" smtClean="0">
                <a:solidFill>
                  <a:schemeClr val="tx2"/>
                </a:solidFill>
                <a:latin typeface="VladaRHSans Reg" charset="0"/>
                <a:cs typeface="VladaRHSans Reg" charset="0"/>
              </a:rPr>
              <a:t>ODGOVORNOST ZA ŠTETU, RASKID UGOVORA I VIŠA SILA</a:t>
            </a:r>
          </a:p>
          <a:p>
            <a:pPr>
              <a:lnSpc>
                <a:spcPts val="1500"/>
              </a:lnSpc>
              <a:spcBef>
                <a:spcPct val="0"/>
              </a:spcBef>
            </a:pPr>
            <a:endParaRPr lang="hr-HR" altLang="en-US" sz="1200" smtClean="0">
              <a:solidFill>
                <a:schemeClr val="tx2"/>
              </a:solidFill>
              <a:latin typeface="VladaRHSans Reg" charset="0"/>
              <a:cs typeface="VladaRHSans Reg" charset="0"/>
            </a:endParaRPr>
          </a:p>
          <a:p>
            <a:pPr>
              <a:lnSpc>
                <a:spcPts val="1500"/>
              </a:lnSpc>
              <a:spcBef>
                <a:spcPct val="0"/>
              </a:spcBef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Članak 23. - Odgovornost za štetu </a:t>
            </a:r>
          </a:p>
          <a:p>
            <a:pPr>
              <a:lnSpc>
                <a:spcPts val="1500"/>
              </a:lnSpc>
              <a:spcBef>
                <a:spcPct val="0"/>
              </a:spcBef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Članak 24. - Raskid ugovora od strane posredničkih tijela</a:t>
            </a:r>
          </a:p>
          <a:p>
            <a:pPr>
              <a:lnSpc>
                <a:spcPts val="1500"/>
              </a:lnSpc>
              <a:spcBef>
                <a:spcPct val="0"/>
              </a:spcBef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Članak 25. - Raskid ugovora od strane korisnika i sporazumni raskid ugovora</a:t>
            </a:r>
          </a:p>
          <a:p>
            <a:pPr>
              <a:lnSpc>
                <a:spcPts val="1500"/>
              </a:lnSpc>
              <a:spcBef>
                <a:spcPct val="0"/>
              </a:spcBef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Članak 26. - Viša sila</a:t>
            </a:r>
          </a:p>
          <a:p>
            <a:pPr>
              <a:lnSpc>
                <a:spcPts val="1500"/>
              </a:lnSpc>
              <a:spcBef>
                <a:spcPct val="0"/>
              </a:spcBef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 </a:t>
            </a:r>
          </a:p>
          <a:p>
            <a:pPr>
              <a:lnSpc>
                <a:spcPts val="1500"/>
              </a:lnSpc>
              <a:spcBef>
                <a:spcPct val="0"/>
              </a:spcBef>
            </a:pPr>
            <a:r>
              <a:rPr lang="hr-HR" altLang="en-US" sz="1200" b="1" smtClean="0">
                <a:solidFill>
                  <a:schemeClr val="tx2"/>
                </a:solidFill>
                <a:latin typeface="VladaRHSans Reg" charset="0"/>
                <a:cs typeface="VladaRHSans Reg" charset="0"/>
              </a:rPr>
              <a:t>ZAVRŠNE ODREDBE</a:t>
            </a:r>
          </a:p>
          <a:p>
            <a:pPr>
              <a:lnSpc>
                <a:spcPts val="1500"/>
              </a:lnSpc>
              <a:spcBef>
                <a:spcPct val="0"/>
              </a:spcBef>
            </a:pPr>
            <a:endParaRPr lang="hr-HR" altLang="en-US" sz="1200" smtClean="0">
              <a:solidFill>
                <a:schemeClr val="tx2"/>
              </a:solidFill>
              <a:latin typeface="VladaRHSans Reg" charset="0"/>
              <a:cs typeface="VladaRHSans Reg" charset="0"/>
            </a:endParaRPr>
          </a:p>
          <a:p>
            <a:pPr>
              <a:lnSpc>
                <a:spcPts val="1500"/>
              </a:lnSpc>
              <a:spcBef>
                <a:spcPct val="0"/>
              </a:spcBef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Članak 27. - Primjenjivo pravo i jezik ugovora</a:t>
            </a:r>
          </a:p>
          <a:p>
            <a:pPr>
              <a:lnSpc>
                <a:spcPts val="1500"/>
              </a:lnSpc>
              <a:spcBef>
                <a:spcPct val="0"/>
              </a:spcBef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Članak 28. - Rješavanje sporova</a:t>
            </a:r>
          </a:p>
          <a:p>
            <a:pPr>
              <a:lnSpc>
                <a:spcPts val="1500"/>
              </a:lnSpc>
              <a:spcBef>
                <a:spcPct val="0"/>
              </a:spcBef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Članak 29. - Dodatne odredbe u odnosu na sufinanciranje projekata sredstvima europske investicijske banke</a:t>
            </a:r>
          </a:p>
          <a:p>
            <a:pPr>
              <a:lnSpc>
                <a:spcPts val="1500"/>
              </a:lnSpc>
              <a:spcBef>
                <a:spcPct val="0"/>
              </a:spcBef>
            </a:pPr>
            <a:r>
              <a:rPr lang="hr-HR" altLang="en-US" sz="1200" smtClean="0">
                <a:latin typeface="VladaRHSans Reg" charset="0"/>
                <a:cs typeface="VladaRHSans Reg" charset="0"/>
              </a:rPr>
              <a:t>Članak 30. - Isplata bespovratnih sredstava u korist partije kredita korisnika</a:t>
            </a:r>
          </a:p>
          <a:p>
            <a:pPr>
              <a:spcBef>
                <a:spcPts val="575"/>
              </a:spcBef>
            </a:pPr>
            <a:r>
              <a:rPr lang="hr-HR" altLang="en-US" sz="1400" smtClean="0">
                <a:latin typeface="VladaRHSans Reg" charset="0"/>
                <a:cs typeface="VladaRHSans Reg" charset="0"/>
              </a:rPr>
              <a:t> </a:t>
            </a:r>
          </a:p>
        </p:txBody>
      </p:sp>
      <p:pic>
        <p:nvPicPr>
          <p:cNvPr id="8601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9138" y="4557713"/>
            <a:ext cx="1331912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9333E3-B0A2-4821-8C01-81A5CBB296FA}" type="slidenum">
              <a:rPr lang="en-US" altLang="en-US" smtClean="0">
                <a:cs typeface="VladaRHSans Reg" charset="0"/>
              </a:rPr>
              <a:pPr/>
              <a:t>78</a:t>
            </a:fld>
            <a:endParaRPr lang="en-US" altLang="en-US" smtClean="0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520700" y="955675"/>
            <a:ext cx="6786563" cy="3138488"/>
          </a:xfrm>
        </p:spPr>
        <p:txBody>
          <a:bodyPr/>
          <a:lstStyle/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vi-VN" altLang="sr-Latn-RS" sz="1200" b="1" dirty="0" smtClean="0">
                <a:solidFill>
                  <a:schemeClr val="tx2"/>
                </a:solidFill>
                <a:latin typeface="VladaRHSans Reg" charset="0"/>
                <a:cs typeface="VladaRHSans Reg" charset="0"/>
              </a:rPr>
              <a:t>Prihvatljiv </a:t>
            </a:r>
            <a:r>
              <a:rPr lang="hr-HR" altLang="sr-Latn-RS" sz="1200" b="1" dirty="0" smtClean="0">
                <a:solidFill>
                  <a:schemeClr val="tx2"/>
                </a:solidFill>
                <a:latin typeface="VladaRHSans Reg" charset="0"/>
                <a:cs typeface="VladaRHSans Reg" charset="0"/>
              </a:rPr>
              <a:t>p</a:t>
            </a:r>
            <a:r>
              <a:rPr lang="vi-VN" altLang="sr-Latn-RS" sz="1200" b="1" dirty="0" smtClean="0">
                <a:solidFill>
                  <a:schemeClr val="tx2"/>
                </a:solidFill>
                <a:latin typeface="VladaRHSans Reg" charset="0"/>
                <a:cs typeface="VladaRHSans Reg" charset="0"/>
              </a:rPr>
              <a:t>rijavitelj</a:t>
            </a:r>
            <a:r>
              <a:rPr lang="hr-HR" altLang="sr-Latn-RS" sz="1200" b="1" dirty="0" smtClean="0">
                <a:solidFill>
                  <a:schemeClr val="tx2"/>
                </a:solidFill>
                <a:latin typeface="VladaRHSans Reg" charset="0"/>
                <a:cs typeface="VladaRHSans Reg" charset="0"/>
              </a:rPr>
              <a:t>i </a:t>
            </a:r>
            <a:r>
              <a:rPr lang="hr-HR" altLang="sr-Latn-RS" sz="1200" dirty="0" smtClean="0">
                <a:latin typeface="VladaRHSans Reg" charset="0"/>
                <a:cs typeface="VladaRHSans Reg" charset="0"/>
              </a:rPr>
              <a:t>su oni koji su se javili na Javni poziv za iskaz interesa za sudjelovanje u pred-odabiru za ispunjavanje kriterija za prijavu na ovoj Poziv, te su temeljem ispunjenja kriterija dobili Odluku čelnika PT1 o ispunjavanju kriterija za javljanje na ovaj Poziv i upisani su na Listu odabranih prijavitelja, a koji nisu isključeni jednim od kriterija iz 2.3 Uputa za prijavitelje.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hr-HR" altLang="sr-Latn-RS" sz="1200" dirty="0" smtClean="0">
              <a:latin typeface="VladaRHSans Reg" charset="0"/>
              <a:cs typeface="VladaRHSans Reg" charset="0"/>
            </a:endParaRP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hr-HR" altLang="sr-Latn-RS" sz="1200" b="1" dirty="0" smtClean="0">
                <a:solidFill>
                  <a:schemeClr val="tx2"/>
                </a:solidFill>
                <a:latin typeface="VladaRHSans Reg" charset="0"/>
                <a:cs typeface="VladaRHSans Reg" charset="0"/>
              </a:rPr>
              <a:t>Prihvatljivi partneri </a:t>
            </a:r>
            <a:r>
              <a:rPr lang="hr-HR" altLang="sr-Latn-RS" sz="1200" dirty="0" smtClean="0">
                <a:latin typeface="VladaRHSans Reg" charset="0"/>
                <a:cs typeface="VladaRHSans Reg" charset="0"/>
              </a:rPr>
              <a:t> </a:t>
            </a:r>
            <a:r>
              <a:rPr lang="hr-HR" altLang="sr-Latn-RS" sz="1200" dirty="0">
                <a:latin typeface="VladaRHSans Reg" charset="0"/>
                <a:cs typeface="VladaRHSans Reg" charset="0"/>
              </a:rPr>
              <a:t>su poduzetnici i organizacije za istraživanje i širenje znanja koji imaju potpisan Sporazum o zajednici prijavitelja u cilju učinkovite suradnje na projektima istraživanja i razvoja s prihvatljivim prijaviteljima navedenim u točki 2.1. Uputa </a:t>
            </a:r>
            <a:r>
              <a:rPr lang="hr-HR" altLang="sr-Latn-RS" sz="1200" dirty="0" smtClean="0">
                <a:latin typeface="VladaRHSans Reg" charset="0"/>
                <a:cs typeface="VladaRHSans Reg" charset="0"/>
              </a:rPr>
              <a:t>za prijavitelje (Prilog </a:t>
            </a:r>
            <a:r>
              <a:rPr lang="hr-HR" altLang="sr-Latn-RS" sz="1200" dirty="0">
                <a:latin typeface="VladaRHSans Reg" charset="0"/>
                <a:cs typeface="VladaRHSans Reg" charset="0"/>
              </a:rPr>
              <a:t>11.a), te se ne nalaze niti u jednoj od situacija navedenih u točki 2.3. </a:t>
            </a:r>
            <a:r>
              <a:rPr lang="hr-HR" altLang="sr-Latn-RS" sz="1200" dirty="0" smtClean="0">
                <a:latin typeface="VladaRHSans Reg" charset="0"/>
                <a:cs typeface="VladaRHSans Reg" charset="0"/>
              </a:rPr>
              <a:t>Uputa za prijavitelje.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defRPr/>
            </a:pPr>
            <a:endParaRPr lang="hr-HR" altLang="sr-Latn-RS" sz="1200" dirty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defRPr/>
            </a:pPr>
            <a:r>
              <a:rPr lang="hr-HR" altLang="sr-Latn-RS" sz="1200" u="sng" dirty="0" smtClean="0">
                <a:latin typeface="VladaRHSans Reg" charset="0"/>
                <a:cs typeface="VladaRHSans Reg" charset="0"/>
              </a:rPr>
              <a:t>Promjena </a:t>
            </a:r>
            <a:r>
              <a:rPr lang="hr-HR" altLang="sr-Latn-RS" sz="1200" u="sng" dirty="0">
                <a:latin typeface="VladaRHSans Reg" charset="0"/>
                <a:cs typeface="VladaRHSans Reg" charset="0"/>
              </a:rPr>
              <a:t>Partnera navedenih u Prilogu 11a. ovog Poziva nije moguća.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defRPr/>
            </a:pPr>
            <a:r>
              <a:rPr lang="hr-HR" altLang="sr-Latn-RS" sz="1200" dirty="0">
                <a:latin typeface="VladaRHSans Reg" charset="0"/>
                <a:cs typeface="VladaRHSans Reg" charset="0"/>
              </a:rPr>
              <a:t>Ukoliko se u fazi provjere prihvatljivosti partnera utvrdi da jedan od partnera ispunjava kriterije za isključenje iz točke 2.3. </a:t>
            </a:r>
            <a:r>
              <a:rPr lang="hr-HR" altLang="sr-Latn-RS" sz="1200" dirty="0" smtClean="0">
                <a:latin typeface="VladaRHSans Reg" charset="0"/>
                <a:cs typeface="VladaRHSans Reg" charset="0"/>
              </a:rPr>
              <a:t>Uputa za prijavitelje, </a:t>
            </a:r>
            <a:r>
              <a:rPr lang="hr-HR" altLang="sr-Latn-RS" sz="1200" dirty="0">
                <a:latin typeface="VladaRHSans Reg" charset="0"/>
                <a:cs typeface="VladaRHSans Reg" charset="0"/>
              </a:rPr>
              <a:t>isključuje se cijeli projektni prijedlog iz daljnjeg postupka </a:t>
            </a:r>
            <a:r>
              <a:rPr lang="hr-HR" altLang="sr-Latn-RS" sz="1200" dirty="0" smtClean="0">
                <a:latin typeface="VladaRHSans Reg" charset="0"/>
                <a:cs typeface="VladaRHSans Reg" charset="0"/>
              </a:rPr>
              <a:t>dodjele.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hr-HR" altLang="sr-Latn-RS" sz="1200" dirty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defRPr/>
            </a:pPr>
            <a:r>
              <a:rPr lang="hr-HR" altLang="sr-Latn-RS" sz="1200" dirty="0" smtClean="0">
                <a:latin typeface="VladaRHSans Reg" charset="0"/>
                <a:cs typeface="VladaRHSans Reg" charset="0"/>
              </a:rPr>
              <a:t> </a:t>
            </a:r>
          </a:p>
          <a:p>
            <a:pPr marL="171450" indent="-171450" algn="just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hr-HR" altLang="sr-Latn-RS" sz="1200" dirty="0" smtClean="0">
              <a:latin typeface="VladaRHSans Reg" charset="0"/>
              <a:cs typeface="VladaRHSans Reg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71733E-BAF9-4EFB-B5A9-8A7877468849}" type="slidenum">
              <a:rPr lang="en-US" altLang="en-US" smtClean="0">
                <a:cs typeface="VladaRHSans Reg" charset="0"/>
              </a:rPr>
              <a:pPr/>
              <a:t>7</a:t>
            </a:fld>
            <a:endParaRPr lang="en-US" altLang="en-US" smtClean="0">
              <a:cs typeface="VladaRHSans Reg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514350" y="206375"/>
            <a:ext cx="6711950" cy="4667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800" b="1" dirty="0" smtClean="0">
                <a:latin typeface="VladaRHSans Med"/>
              </a:rPr>
              <a:t>PRIHVATLJIVOST PRIJAVITELJA I PARTNERA</a:t>
            </a:r>
          </a:p>
        </p:txBody>
      </p:sp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569913" y="650875"/>
            <a:ext cx="5926137" cy="495300"/>
          </a:xfrm>
        </p:spPr>
        <p:txBody>
          <a:bodyPr/>
          <a:lstStyle/>
          <a:p>
            <a:pPr marL="342900" indent="-342900"/>
            <a:r>
              <a:rPr lang="hr-HR" altLang="en-US" sz="1800" b="1" smtClean="0">
                <a:solidFill>
                  <a:schemeClr val="bg1"/>
                </a:solidFill>
                <a:latin typeface="VladaRHSans Reg" charset="0"/>
                <a:cs typeface="VladaRHSans Med" charset="0"/>
              </a:rPr>
              <a:t>POSEBNI  UVJETI UGOVORA</a:t>
            </a:r>
            <a:br>
              <a:rPr lang="hr-HR" altLang="en-US" sz="1800" b="1" smtClean="0">
                <a:solidFill>
                  <a:schemeClr val="bg1"/>
                </a:solidFill>
                <a:latin typeface="VladaRHSans Reg" charset="0"/>
                <a:cs typeface="VladaRHSans Med" charset="0"/>
              </a:rPr>
            </a:br>
            <a:endParaRPr lang="en-US" altLang="en-US" sz="1800" b="1" smtClean="0">
              <a:solidFill>
                <a:schemeClr val="bg1"/>
              </a:solidFill>
              <a:latin typeface="VladaRHSans Med" charset="0"/>
              <a:cs typeface="VladaRHSans Med" charset="0"/>
            </a:endParaRP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736600" y="1665288"/>
            <a:ext cx="6272213" cy="2087562"/>
          </a:xfrm>
        </p:spPr>
        <p:txBody>
          <a:bodyPr/>
          <a:lstStyle/>
          <a:p>
            <a:pPr>
              <a:spcBef>
                <a:spcPts val="575"/>
              </a:spcBef>
            </a:pPr>
            <a:r>
              <a:rPr lang="hr-HR" altLang="en-US" sz="1400" smtClean="0">
                <a:solidFill>
                  <a:schemeClr val="accent1"/>
                </a:solidFill>
                <a:latin typeface="VladaRHSans Reg" charset="0"/>
                <a:cs typeface="VladaRHSans Reg" charset="0"/>
                <a:hlinkClick r:id="rId2" action="ppaction://hlinkfile"/>
              </a:rPr>
              <a:t>Prilog 2. Posebni uvjeti CEKOM 10.04.docx</a:t>
            </a:r>
            <a:endParaRPr lang="hr-HR" altLang="en-US" sz="1400" smtClean="0">
              <a:solidFill>
                <a:schemeClr val="accent1"/>
              </a:solidFill>
              <a:latin typeface="VladaRHSans Reg" charset="0"/>
              <a:cs typeface="VladaRHSans Reg" charset="0"/>
            </a:endParaRPr>
          </a:p>
        </p:txBody>
      </p:sp>
      <p:pic>
        <p:nvPicPr>
          <p:cNvPr id="8704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5163" y="4557713"/>
            <a:ext cx="1331912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7ADE51-F6CB-4541-B7FA-B043F3BB3490}" type="slidenum">
              <a:rPr lang="en-US" altLang="en-US" smtClean="0">
                <a:cs typeface="VladaRHSans Reg" charset="0"/>
              </a:rPr>
              <a:pPr/>
              <a:t>79</a:t>
            </a:fld>
            <a:endParaRPr lang="en-US" altLang="en-US" smtClean="0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514350" y="701675"/>
            <a:ext cx="6708775" cy="3627438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hr-H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ladaRHSans Reg" charset="0"/>
                <a:cs typeface="VladaRHSans Reg" charset="0"/>
              </a:rPr>
              <a:t>HVALA NA PAŽNJI!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hr-HR" altLang="en-US" sz="2000" b="1" dirty="0" smtClean="0">
              <a:latin typeface="VladaRHSans Reg" charset="0"/>
              <a:cs typeface="VladaRHSans Reg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hr-HR" altLang="en-US" sz="1200" b="1" dirty="0" smtClean="0">
                <a:latin typeface="VladaRHSans Reg" charset="0"/>
                <a:cs typeface="VladaRHSans Reg" charset="0"/>
              </a:rPr>
              <a:t>Sve informacije i dokumentaciju vezanu uz predstavljani Poziv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hr-HR" altLang="en-US" sz="1200" b="1" dirty="0" smtClean="0">
                <a:latin typeface="VladaRHSans Reg" charset="0"/>
                <a:cs typeface="VladaRHSans Reg" charset="0"/>
              </a:rPr>
              <a:t> možete pronaći na mrežnim stranicama: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hr-HR" altLang="en-US" sz="1200" dirty="0">
                <a:latin typeface="VladaRHSans Reg" charset="0"/>
                <a:cs typeface="VladaRHSans Reg" charset="0"/>
                <a:hlinkClick r:id="rId3"/>
              </a:rPr>
              <a:t>www.strukturnifondovi.hr</a:t>
            </a:r>
            <a:r>
              <a:rPr lang="hr-HR" altLang="en-US" sz="1200" dirty="0">
                <a:latin typeface="VladaRHSans Reg" charset="0"/>
                <a:cs typeface="VladaRHSans Reg" charset="0"/>
              </a:rPr>
              <a:t> i </a:t>
            </a:r>
            <a:r>
              <a:rPr lang="hr-HR" altLang="en-US" sz="1200" dirty="0">
                <a:latin typeface="VladaRHSans Reg" charset="0"/>
                <a:cs typeface="VladaRHSans Reg" charset="0"/>
                <a:hlinkClick r:id="rId4"/>
              </a:rPr>
              <a:t>www.mingo.hr</a:t>
            </a:r>
            <a:endParaRPr lang="hr-HR" altLang="en-US" sz="1200" dirty="0">
              <a:latin typeface="VladaRHSans Reg" charset="0"/>
              <a:cs typeface="VladaRHSans Reg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hr-HR" altLang="en-US" sz="1200" b="1" dirty="0" smtClean="0">
              <a:latin typeface="VladaRHSans Reg" charset="0"/>
              <a:cs typeface="VladaRHSans Reg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hr-HR" altLang="en-US" sz="1200" dirty="0">
                <a:latin typeface="VladaRHSans Reg" charset="0"/>
                <a:cs typeface="VladaRHSans Reg" charset="0"/>
              </a:rPr>
              <a:t>Zaprimanje pitanja isključivo </a:t>
            </a:r>
            <a:r>
              <a:rPr lang="hr-HR" altLang="en-US" sz="1200" dirty="0" smtClean="0">
                <a:latin typeface="VladaRHSans Reg" charset="0"/>
                <a:cs typeface="VladaRHSans Reg" charset="0"/>
              </a:rPr>
              <a:t>elektroničkom poštom na adresu:</a:t>
            </a:r>
            <a:endParaRPr lang="hr-HR" altLang="en-US" sz="1200" dirty="0">
              <a:latin typeface="VladaRHSans Reg" charset="0"/>
              <a:cs typeface="VladaRHSans Reg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hr-HR" sz="1400" b="1" u="sng" dirty="0" smtClean="0">
                <a:hlinkClick r:id="rId5"/>
              </a:rPr>
              <a:t>CEKOM@</a:t>
            </a:r>
            <a:r>
              <a:rPr lang="hr-HR" sz="1400" b="1" u="sng" dirty="0" err="1" smtClean="0">
                <a:hlinkClick r:id="rId5"/>
              </a:rPr>
              <a:t>mingo.hr</a:t>
            </a:r>
            <a:endParaRPr lang="hr-HR" sz="1400" b="1" u="sng" dirty="0"/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hr-HR" altLang="en-US" sz="1200" dirty="0">
              <a:latin typeface="VladaRHSans Reg" charset="0"/>
              <a:cs typeface="VladaRHSans Reg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hr-HR" altLang="en-US" sz="1200" dirty="0">
                <a:latin typeface="VladaRHSans Reg" charset="0"/>
                <a:cs typeface="VladaRHSans Reg" charset="0"/>
              </a:rPr>
              <a:t>Odgovori će biti poslani elektroničkim putem svim prijaviteljima sa Liste odabranih prijavitelja, u roku od 7 (sedam) kalendarskih dana od dana zaprimanja pojedinog pitanja. </a:t>
            </a:r>
            <a:endParaRPr lang="hr-HR" altLang="en-US" sz="1200" dirty="0" smtClean="0">
              <a:latin typeface="VladaRHSans Reg" charset="0"/>
              <a:cs typeface="VladaRHSans Reg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hr-HR" altLang="en-US" sz="1200" dirty="0" smtClean="0">
              <a:latin typeface="VladaRHSans Reg" charset="0"/>
              <a:cs typeface="VladaRHSans Reg" charset="0"/>
            </a:endParaRPr>
          </a:p>
          <a:p>
            <a:pPr indent="-28575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endParaRPr lang="hr-HR" altLang="en-US" sz="1200" dirty="0">
              <a:latin typeface="VladaRHSans Reg" charset="0"/>
              <a:cs typeface="VladaRHSans Reg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sr-Latn-RS" sz="1200" b="1" dirty="0" smtClean="0">
                <a:latin typeface="VladaRHSans Reg" charset="0"/>
                <a:cs typeface="VladaRHSans Reg" charset="0"/>
              </a:rPr>
              <a:t>MINISTARSTVO GOSPODARSTVA, PODUZETNIŠTVA I OBRTA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hr-HR" altLang="en-US" sz="1200" dirty="0" smtClean="0">
                <a:latin typeface="VladaRHSans Reg" charset="0"/>
                <a:cs typeface="VladaRHSans Reg" charset="0"/>
              </a:rPr>
              <a:t>Uprava za </a:t>
            </a:r>
            <a:r>
              <a:rPr lang="hr-HR" sz="1200" dirty="0" smtClean="0"/>
              <a:t>programe </a:t>
            </a:r>
            <a:r>
              <a:rPr lang="hr-HR" sz="1200" dirty="0"/>
              <a:t>i projekte </a:t>
            </a:r>
            <a:r>
              <a:rPr lang="hr-HR" sz="1200" dirty="0" smtClean="0"/>
              <a:t>Europske unije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hr-HR" sz="1200" dirty="0"/>
              <a:t>Sektor za EU programe jačanja gospodarstva kroz </a:t>
            </a:r>
            <a:endParaRPr lang="hr-HR" sz="12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hr-HR" sz="1200" dirty="0" smtClean="0"/>
              <a:t>istraživanje </a:t>
            </a:r>
            <a:r>
              <a:rPr lang="hr-HR" sz="1200" dirty="0"/>
              <a:t>i inovacije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hr-HR" altLang="en-US" sz="1200" dirty="0">
              <a:latin typeface="VladaRHSans Reg" charset="0"/>
              <a:cs typeface="VladaRHSans Reg" charset="0"/>
            </a:endParaRPr>
          </a:p>
          <a:p>
            <a:pPr>
              <a:spcBef>
                <a:spcPts val="575"/>
              </a:spcBef>
              <a:defRPr/>
            </a:pPr>
            <a:endParaRPr lang="hr-HR" altLang="en-US" sz="1200" dirty="0">
              <a:latin typeface="VladaRHSans Reg" charset="0"/>
              <a:cs typeface="VladaRHSans Reg" charset="0"/>
            </a:endParaRPr>
          </a:p>
          <a:p>
            <a:pPr algn="ctr">
              <a:spcBef>
                <a:spcPts val="575"/>
              </a:spcBef>
              <a:defRPr/>
            </a:pPr>
            <a:r>
              <a:rPr lang="hr-HR" altLang="en-US" sz="1200" dirty="0" smtClean="0">
                <a:latin typeface="VladaRHSans Reg" charset="0"/>
                <a:cs typeface="VladaRHSans Reg" charset="0"/>
              </a:rPr>
              <a:t> </a:t>
            </a:r>
          </a:p>
          <a:p>
            <a:pPr>
              <a:spcBef>
                <a:spcPts val="575"/>
              </a:spcBef>
              <a:defRPr/>
            </a:pPr>
            <a:endParaRPr lang="en-US" altLang="en-US" sz="1200" dirty="0" smtClean="0">
              <a:latin typeface="VladaRHSans Reg" charset="0"/>
              <a:cs typeface="VladaRHSans Reg" charset="0"/>
            </a:endParaRPr>
          </a:p>
        </p:txBody>
      </p:sp>
      <p:pic>
        <p:nvPicPr>
          <p:cNvPr id="8806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8" name="Slide Number Placeholder 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843AE4-CF56-4196-96FF-E3906BFA52B6}" type="slidenum">
              <a:rPr lang="en-US" altLang="en-US" smtClean="0">
                <a:cs typeface="VladaRHSans Reg" charset="0"/>
              </a:rPr>
              <a:pPr/>
              <a:t>80</a:t>
            </a:fld>
            <a:endParaRPr lang="en-US" altLang="en-US" smtClean="0">
              <a:cs typeface="VladaRHSans Reg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14350" y="382588"/>
            <a:ext cx="6786563" cy="422275"/>
          </a:xfrm>
        </p:spPr>
        <p:txBody>
          <a:bodyPr/>
          <a:lstStyle/>
          <a:p>
            <a:r>
              <a:rPr lang="hr-HR" altLang="en-US" sz="1800" b="1" smtClean="0">
                <a:solidFill>
                  <a:schemeClr val="bg1"/>
                </a:solidFill>
                <a:latin typeface="VladaRHSans Med" charset="0"/>
                <a:cs typeface="VladaRHSans Med" charset="0"/>
              </a:rPr>
              <a:t>SURADNICI NA PROJEKTU</a:t>
            </a:r>
            <a:endParaRPr lang="en-US" altLang="en-US" sz="1800" b="1" smtClean="0">
              <a:solidFill>
                <a:schemeClr val="bg1"/>
              </a:solidFill>
              <a:latin typeface="VladaRHSans Med" charset="0"/>
              <a:cs typeface="VladaRHSans Med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14350" y="1112838"/>
            <a:ext cx="6786563" cy="283845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vi-VN" altLang="en-US" sz="1200" smtClean="0">
                <a:latin typeface="VladaRHSans Reg" charset="0"/>
                <a:cs typeface="VladaRHSans Reg" charset="0"/>
              </a:rPr>
              <a:t>Temeljem Odluke čelnika PT1 o ispunjavanju kriterija za javljanje na ovaj Poziv unaprijed su određeni prijavitelj i partneri u okviru CEKOM-a. Izostanak ili promjena partnera u okviru ovog Poziva nije moguća nakon dobivanja navedene Odluke. </a:t>
            </a:r>
            <a:endParaRPr lang="hr-HR" altLang="en-US" sz="1200" smtClean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hr-HR" altLang="en-US" sz="1200" smtClean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vi-VN" altLang="en-US" sz="1200" smtClean="0">
                <a:latin typeface="VladaRHSans Reg" charset="0"/>
                <a:cs typeface="VladaRHSans Reg" charset="0"/>
              </a:rPr>
              <a:t>U slučaju da neki od partnera nije u mogućnosti zadovoljiti kriterije za prihvatljivost partnera propisane ovim Uputama, a naveden je kao Partner u Odluci, moguće je, kako bi se omogućila prijava projektnog prijedloga na ovaj Poziv, da se isti uključi kao </a:t>
            </a:r>
            <a:r>
              <a:rPr lang="vi-VN" altLang="en-US" sz="1200" b="1" smtClean="0">
                <a:latin typeface="VladaRHSans Reg" charset="0"/>
                <a:cs typeface="VladaRHSans Reg" charset="0"/>
              </a:rPr>
              <a:t>suradnik na projektu </a:t>
            </a:r>
            <a:r>
              <a:rPr lang="vi-VN" altLang="en-US" sz="1200" smtClean="0">
                <a:latin typeface="VladaRHSans Reg" charset="0"/>
                <a:cs typeface="VladaRHSans Reg" charset="0"/>
              </a:rPr>
              <a:t>na način da svoje planirane aktivnosti istraživanja i razvoja provede na vlastiti trošak </a:t>
            </a:r>
            <a:r>
              <a:rPr lang="vi-VN" altLang="en-US" sz="1200" b="1" smtClean="0">
                <a:latin typeface="VladaRHSans Reg" charset="0"/>
                <a:cs typeface="VladaRHSans Reg" charset="0"/>
              </a:rPr>
              <a:t>bez dobivanja potpore</a:t>
            </a:r>
            <a:r>
              <a:rPr lang="vi-VN" altLang="en-US" sz="1200" smtClean="0">
                <a:latin typeface="VladaRHSans Reg" charset="0"/>
                <a:cs typeface="VladaRHSans Reg" charset="0"/>
              </a:rPr>
              <a:t>. </a:t>
            </a:r>
            <a:endParaRPr lang="hr-HR" altLang="en-US" sz="1200" smtClean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vi-VN" altLang="en-US" sz="1200" smtClean="0">
                <a:latin typeface="VladaRHSans Reg" charset="0"/>
                <a:cs typeface="VladaRHSans Reg" charset="0"/>
              </a:rPr>
              <a:t>Suradnika je potrebno definirati prije predaje projektnog prijedloga</a:t>
            </a:r>
            <a:r>
              <a:rPr lang="hr-HR" altLang="en-US" sz="1200" smtClean="0">
                <a:latin typeface="VladaRHSans Reg" charset="0"/>
                <a:cs typeface="VladaRHSans Reg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vi-VN" altLang="en-US" sz="1200" smtClean="0">
              <a:latin typeface="VladaRHSans Reg" charset="0"/>
              <a:cs typeface="VladaRHSans Reg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vi-VN" altLang="en-US" sz="1200" b="1" smtClean="0">
                <a:latin typeface="VladaRHSans Reg" charset="0"/>
                <a:cs typeface="VladaRHSans Reg" charset="0"/>
              </a:rPr>
              <a:t>Ukoliko se u fazi provjere prihvatljivosti partnera utvrdi da partner ispunjava kriterije za isključenje iz točke 2.3. Uputa, u navedenoj fazi takav partner više ne može postati suradnik u smislu navedene točke Uputa!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endParaRPr lang="en-US" altLang="en-US" sz="1200" smtClean="0">
              <a:latin typeface="VladaRHSans Reg" charset="0"/>
              <a:cs typeface="VladaRHSans Reg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F22926-01BD-459D-AEC9-6949788054EE}" type="slidenum">
              <a:rPr lang="en-US" altLang="en-US" smtClean="0">
                <a:cs typeface="VladaRHSans Reg" charset="0"/>
              </a:rPr>
              <a:pPr/>
              <a:t>8</a:t>
            </a:fld>
            <a:endParaRPr lang="en-US" altLang="en-US" smtClean="0">
              <a:cs typeface="VladaRHSans Reg" charset="0"/>
            </a:endParaRPr>
          </a:p>
        </p:txBody>
      </p:sp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138" y="4521200"/>
            <a:ext cx="1331912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2087</TotalTime>
  <Words>8231</Words>
  <Application>Microsoft Office PowerPoint</Application>
  <PresentationFormat>On-screen Show (16:9)</PresentationFormat>
  <Paragraphs>1202</Paragraphs>
  <Slides>81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91" baseType="lpstr">
      <vt:lpstr>Calibri</vt:lpstr>
      <vt:lpstr>MS PGothic</vt:lpstr>
      <vt:lpstr>Arial</vt:lpstr>
      <vt:lpstr>VladaRHSans Med</vt:lpstr>
      <vt:lpstr>VladaRHSans Reg</vt:lpstr>
      <vt:lpstr>Neo Sans</vt:lpstr>
      <vt:lpstr>Times New Roman</vt:lpstr>
      <vt:lpstr>Wingdings</vt:lpstr>
      <vt:lpstr>Default Theme</vt:lpstr>
      <vt:lpstr>1_Default Theme</vt:lpstr>
      <vt:lpstr>Slide 0</vt:lpstr>
      <vt:lpstr>Osnovne informacije</vt:lpstr>
      <vt:lpstr>FINANCIJSKA  ALOKACIJA</vt:lpstr>
      <vt:lpstr> MODELI CEKOM-a</vt:lpstr>
      <vt:lpstr> MODELI CEKOM-a</vt:lpstr>
      <vt:lpstr>KATEGORIJE POTPORA</vt:lpstr>
      <vt:lpstr>INTENZITET POTPORA</vt:lpstr>
      <vt:lpstr>Slide 7</vt:lpstr>
      <vt:lpstr>SURADNICI NA PROJEKTU</vt:lpstr>
      <vt:lpstr>PRIHVATLJIVE AKTIVNOSTI</vt:lpstr>
      <vt:lpstr>BROJ PROJEKTNIH PRIJEDLOGA PO PRIJAVITELJU</vt:lpstr>
      <vt:lpstr>Početak/razdoblje/trajanje provedbe projekta</vt:lpstr>
      <vt:lpstr>Podnošenje projektnih prijedloga  </vt:lpstr>
      <vt:lpstr>OBAVEZNI SADRŽAJ PROJEKTNOG PRIJEDLOGA </vt:lpstr>
      <vt:lpstr>SADRŽAJ PROJEKTNOG PRIJEDLOGA </vt:lpstr>
      <vt:lpstr>PRIJAVNI OBRAZAC A. DIO</vt:lpstr>
      <vt:lpstr>PRIJAVNI OBRAZAC A. DIO</vt:lpstr>
      <vt:lpstr>Slide 17</vt:lpstr>
      <vt:lpstr>Slide 18</vt:lpstr>
      <vt:lpstr>Prijavni obrazac A - Spremanje prijavnog obrasca</vt:lpstr>
      <vt:lpstr>Prijavni obrazac A. dio – stranica 1.</vt:lpstr>
      <vt:lpstr>Slide 21</vt:lpstr>
      <vt:lpstr>Prijavni obrazac A. dio – stranica 1.</vt:lpstr>
      <vt:lpstr>Slide 23</vt:lpstr>
      <vt:lpstr>Prijavni obrazac A –stranica 2</vt:lpstr>
      <vt:lpstr>Slide 25</vt:lpstr>
      <vt:lpstr>Prijavni obrazac A – stranica 4.</vt:lpstr>
      <vt:lpstr>Slide 27</vt:lpstr>
      <vt:lpstr>Slide 28</vt:lpstr>
      <vt:lpstr>Slide 29</vt:lpstr>
      <vt:lpstr>Slide 30</vt:lpstr>
      <vt:lpstr>Obrazac 2. Proračun</vt:lpstr>
      <vt:lpstr>PRIHVATLJIVI IZDACI – po Modelima CEKOM-a</vt:lpstr>
      <vt:lpstr>PRIHVATLJIVI IZDACI – po Modelima CEKOM-a</vt:lpstr>
      <vt:lpstr>PRIHVATLJIVI IZDACI – po Modelima CEKOM-a</vt:lpstr>
      <vt:lpstr>PRIHVATLJIVI IZDACI – po Modelima CEKOM-a</vt:lpstr>
      <vt:lpstr>PRIHVATLJIVI IZDACI – po Modelima CEKOM-a</vt:lpstr>
      <vt:lpstr>PRIHVATLJIVI IZDACI – po Modelima CEKOM-a</vt:lpstr>
      <vt:lpstr>PRIHVATLJIVI IZDACI – po Modelima CEKOM-a</vt:lpstr>
      <vt:lpstr> Obrazac 4.  Izjava o korištenim potporama</vt:lpstr>
      <vt:lpstr>Obrazac 5./ 6.  Izjava prijavitelja / partnera</vt:lpstr>
      <vt:lpstr>Obrazac 9.  Studija izvedivosti</vt:lpstr>
      <vt:lpstr>Obrazac 9.a.  Studija izvedivosti – Troškovi i likvidnost razvoja projekta</vt:lpstr>
      <vt:lpstr>IZJAVE O SURADNICIMA</vt:lpstr>
      <vt:lpstr>FAZE POSTUPKA DODJELE</vt:lpstr>
      <vt:lpstr>1. FAZA – Zaprimanje, registracija, administrativna provjera i provjera prihvatljivosti prijavitelja i partnera (PT2)</vt:lpstr>
      <vt:lpstr>2. FAZA – Provjera prihvatljivosti projekta i aktivnosti te ocjena kvalitete (PT1)</vt:lpstr>
      <vt:lpstr>KRITERIJI ODABIRA UNUTAR  INVESTICIJSKOG PRIORITETA 1b 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Kriteriji odabira i maksimalan broj bodova za Model 1.A; Model 1.B i Model 2.:</vt:lpstr>
      <vt:lpstr>Slide 60</vt:lpstr>
      <vt:lpstr>Slide 61</vt:lpstr>
      <vt:lpstr>Slide 62</vt:lpstr>
      <vt:lpstr>Slide 63</vt:lpstr>
      <vt:lpstr>Slide 64</vt:lpstr>
      <vt:lpstr>Slide 65</vt:lpstr>
      <vt:lpstr>Kriteriji odabira i maksimalan broj bodova za Model 3.:</vt:lpstr>
      <vt:lpstr>Slide 67</vt:lpstr>
      <vt:lpstr>3. FAZA: PROVJERA PRIHVATLJIVOSTI IZDATAKA – PT2 </vt:lpstr>
      <vt:lpstr>4. FAZA: ODLUKA O FINANCIRANJU – PT1</vt:lpstr>
      <vt:lpstr> SPORAZUMI PARTNERA </vt:lpstr>
      <vt:lpstr>Sadržaj Sporazuma o zajednici prijavitelja (konzorcija) u cilju učinkovite suradnje na projektima istraživanja i razvoja: </vt:lpstr>
      <vt:lpstr>Slide 72</vt:lpstr>
      <vt:lpstr>Slide 73</vt:lpstr>
      <vt:lpstr>Slide 74</vt:lpstr>
      <vt:lpstr>OVJERA SPORAZUMA</vt:lpstr>
      <vt:lpstr>Slide 76</vt:lpstr>
      <vt:lpstr>Slide 77</vt:lpstr>
      <vt:lpstr>Slide 78</vt:lpstr>
      <vt:lpstr>POSEBNI  UVJETI UGOVORA </vt:lpstr>
      <vt:lpstr>Slide 80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</dc:creator>
  <cp:lastModifiedBy>esteficic</cp:lastModifiedBy>
  <cp:revision>237</cp:revision>
  <cp:lastPrinted>2017-03-27T07:35:31Z</cp:lastPrinted>
  <dcterms:created xsi:type="dcterms:W3CDTF">2015-09-03T10:38:38Z</dcterms:created>
  <dcterms:modified xsi:type="dcterms:W3CDTF">2017-05-02T08:09:16Z</dcterms:modified>
</cp:coreProperties>
</file>