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68" r:id="rId2"/>
    <p:sldMasterId id="2147483773" r:id="rId3"/>
    <p:sldMasterId id="2147483778" r:id="rId4"/>
    <p:sldMasterId id="2147483781" r:id="rId5"/>
    <p:sldMasterId id="2147483786" r:id="rId6"/>
    <p:sldMasterId id="2147483789" r:id="rId7"/>
    <p:sldMasterId id="2147483794" r:id="rId8"/>
    <p:sldMasterId id="2147483957" r:id="rId9"/>
    <p:sldMasterId id="2147483962" r:id="rId10"/>
    <p:sldMasterId id="2147484477" r:id="rId11"/>
    <p:sldMasterId id="2147484480" r:id="rId12"/>
  </p:sldMasterIdLst>
  <p:notesMasterIdLst>
    <p:notesMasterId r:id="rId38"/>
  </p:notesMasterIdLst>
  <p:handoutMasterIdLst>
    <p:handoutMasterId r:id="rId39"/>
  </p:handoutMasterIdLst>
  <p:sldIdLst>
    <p:sldId id="383" r:id="rId13"/>
    <p:sldId id="386" r:id="rId14"/>
    <p:sldId id="384" r:id="rId15"/>
    <p:sldId id="410" r:id="rId16"/>
    <p:sldId id="388" r:id="rId17"/>
    <p:sldId id="385" r:id="rId18"/>
    <p:sldId id="407" r:id="rId19"/>
    <p:sldId id="408" r:id="rId20"/>
    <p:sldId id="409" r:id="rId21"/>
    <p:sldId id="390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403" r:id="rId33"/>
    <p:sldId id="404" r:id="rId34"/>
    <p:sldId id="405" r:id="rId35"/>
    <p:sldId id="406" r:id="rId36"/>
    <p:sldId id="387" r:id="rId37"/>
  </p:sldIdLst>
  <p:sldSz cx="9144000" cy="5145088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9" autoAdjust="0"/>
  </p:normalViewPr>
  <p:slideViewPr>
    <p:cSldViewPr showGuides="1">
      <p:cViewPr varScale="1">
        <p:scale>
          <a:sx n="148" d="100"/>
          <a:sy n="148" d="100"/>
        </p:scale>
        <p:origin x="-564" y="-90"/>
      </p:cViewPr>
      <p:guideLst>
        <p:guide orient="horz" pos="2164"/>
        <p:guide pos="2880"/>
      </p:guideLst>
    </p:cSldViewPr>
  </p:slideViewPr>
  <p:outlineViewPr>
    <p:cViewPr varScale="1">
      <p:scale>
        <a:sx n="170" d="200"/>
        <a:sy n="170" d="200"/>
      </p:scale>
      <p:origin x="0" y="-3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48" y="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99B48BF-348B-4CF0-8421-ED588E8F7E54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CF8173C-A3D3-4560-BAE6-D5358143CA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62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63" tIns="45382" rIns="90763" bIns="4538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19565" cy="49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63" tIns="45382" rIns="90763" bIns="4538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14626" y="0"/>
            <a:ext cx="2917991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34" tIns="46454" rIns="89334" bIns="464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5938" algn="l"/>
                <a:tab pos="891876" algn="l"/>
                <a:tab pos="1337814" algn="l"/>
                <a:tab pos="1783752" algn="l"/>
                <a:tab pos="2229690" algn="l"/>
                <a:tab pos="2675628" algn="l"/>
              </a:tabLst>
              <a:defRPr sz="1200">
                <a:solidFill>
                  <a:srgbClr val="000000"/>
                </a:solidFill>
                <a:latin typeface="Neo Sans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0963" y="739775"/>
            <a:ext cx="6572250" cy="369887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262" y="4686222"/>
            <a:ext cx="5387667" cy="44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34" tIns="46454" rIns="89334" bIns="46454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370868"/>
            <a:ext cx="2919565" cy="4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63" tIns="45382" rIns="90763" bIns="4538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sr-Latn-R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4626" y="9370867"/>
            <a:ext cx="2917991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34" tIns="46454" rIns="89334" bIns="464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5938" algn="l"/>
                <a:tab pos="891876" algn="l"/>
                <a:tab pos="1337814" algn="l"/>
                <a:tab pos="1783752" algn="l"/>
                <a:tab pos="2229690" algn="l"/>
                <a:tab pos="2675628" algn="l"/>
              </a:tabLst>
              <a:defRPr sz="1200">
                <a:solidFill>
                  <a:srgbClr val="000000"/>
                </a:solidFill>
                <a:latin typeface="Neo Sans" charset="0"/>
                <a:cs typeface="Segoe UI" pitchFamily="34" charset="0"/>
              </a:defRPr>
            </a:lvl1pPr>
          </a:lstStyle>
          <a:p>
            <a:pPr>
              <a:defRPr/>
            </a:pPr>
            <a:fld id="{0E016646-D9EA-4DAB-A459-4CC5779DC1B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607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E016646-D9EA-4DAB-A459-4CC5779DC1B5}" type="slidenum">
              <a:rPr lang="en-US" altLang="sr-Latn-RS" smtClean="0"/>
              <a:pPr>
                <a:defRPr/>
              </a:pPr>
              <a:t>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666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2701942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9F23-8B8E-4318-8B3B-087F51C644C7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23C1-E301-46E6-B394-20EA2354836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083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41E87-D84B-49FE-88A2-B98568548D78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734E1-8921-430B-9452-D74A85E6FA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91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88149" y="206392"/>
            <a:ext cx="2024063" cy="374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14357" y="206392"/>
            <a:ext cx="5921375" cy="374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15B8-378A-4B50-B7E9-A3417A279A6E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656C-A4AB-49A1-9BD7-526838A557E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02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819C-E1E8-4C1E-8109-65EAA4E2FD5C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B7E8-3989-4CFD-A001-3C4F2A1CB6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558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DAC-474F-4C52-882C-96231B7C1B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636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2669-89D6-461D-A50D-76B83DA309B7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E03-84CA-4C08-958D-1FDD953B755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264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58F-25D1-4212-9956-1B0F88E63029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245B-A4FF-428A-A53D-22058629437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687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CCC3-6D6A-4921-B41D-92C9CE8F09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xfrm>
            <a:off x="3127375" y="4686300"/>
            <a:ext cx="2897188" cy="352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672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F086-88E1-43CA-A5DD-CA0A465C6E9C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0C82-8B03-41C5-A541-3393F914AAA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7443605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89EF-7A29-4386-B5A4-57022F5BDE4D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020C-04EA-4219-892E-12AE5DB41D7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4332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26A1-EB78-4571-967B-CCC6F9499966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A1CD-1C02-437D-9D4F-ED7A3494D90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823358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3E24-F1D6-4D8F-A6B7-4176A16EA6E9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E4D5-8970-476F-9DEE-2BD73D99966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26949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13ED-245A-447F-9743-25F04CFDA27A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5EA7-A111-4BF7-85F3-3840D0ACA44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9479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001F-C135-4EB8-9FE8-F608C6D8D63E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8EAC-9177-48E8-AE32-81B999B744E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9208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C6E9-BB37-4220-A18E-212F817CA25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916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9005-CAE9-4964-9246-4C98F70016C1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5C50-B363-42A6-895F-FBFD4475494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330071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B658-FC3A-476F-8C6B-703A84F1D77C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6C3D-EB22-4F6B-90ED-1816F47B3B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1955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938E-61D3-4F2D-B240-31C8CFDC5582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5E30-C96A-4295-B1D5-09ACD49442B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37174307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87E4-EA98-4681-B917-5FF6738497C1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501D-6EB4-4817-A7A7-347FA5C2408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2059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DDDB-3AD8-4905-ACCE-17B35F83BBB8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1A689-2B36-4EFA-BF80-3046EEF85F9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3762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E62-0A35-4D7C-84EF-3AB60F96A68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57960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6914-2A3B-4DF7-B95B-A92AB56F22D6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F89D-562A-4B97-AE8F-E3B601FF45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38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3443305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2C4D-DB3B-46FF-BE27-2FF562245841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59BD-50B9-443B-987F-18EFCA66A4F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5107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FAE1-A981-4C10-982A-27D2681CD177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C93F-6A3F-47E3-82AF-1CB3B8B0B0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7196351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661B-9D0E-4C94-BF7C-28411FF1A495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1C9B-5EFC-4EB4-821E-3DD9FDC2ACD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6437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60AD-9D3C-4DF1-9AB9-40E9CB635E80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A647-5DBA-4D1F-A029-986D889526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81338807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CEE2-D1B9-410A-827A-883C556DCB23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72F4-7D2E-4F54-8688-A586240BC3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7909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F65C-4268-4DEF-AFDB-090F3A12E278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75EC-7062-4CCF-99AD-2F54FF37175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47306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4704-AB76-4CA7-99F8-F59216FD5D4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83267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B14E-550D-4E3F-8F05-729FD061F17F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0F15-2320-49AA-9191-AE05FEA77B3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51093514"/>
      </p:ext>
    </p:extLst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0CC8-A257-4396-ACD3-8A24C7191F21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55CA-2815-4683-8DBA-8B4950C19C2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2225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B684-201C-46CC-8959-96C0F8CDE577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8989-506A-4D25-9103-ED860728403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19377841"/>
      </p:ext>
    </p:extLst>
  </p:cSld>
  <p:clrMapOvr>
    <a:masterClrMapping/>
  </p:clrMapOvr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D32-F7DE-42AE-9045-B46CC0C7D6EA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FC62-E677-4BAE-AF07-4394607F45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95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6" y="1112838"/>
            <a:ext cx="3971925" cy="2836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38678" y="1112838"/>
            <a:ext cx="3973513" cy="2836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E69-1932-4E82-A87F-B907702F6D2B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FC35-F795-4ECE-82EA-CE8964DDA9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0884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2713-7083-46BF-8D5D-EF3025BD1B98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2879-07C5-451A-99FB-C3762B1723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64331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F66E-F0AF-4D5C-9310-1F4D7FC6E55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8102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" y="4133540"/>
            <a:ext cx="8543925" cy="11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safu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611523"/>
            <a:ext cx="1595438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463"/>
            <a:ext cx="2133600" cy="2064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911E-832C-46C7-91AB-2A9DF3D5D2CF}" type="datetime1">
              <a:rPr lang="en-US" altLang="sr-Latn-RS">
                <a:solidFill>
                  <a:prstClr val="black"/>
                </a:solidFill>
              </a:rPr>
              <a:pPr>
                <a:defRPr/>
              </a:pPr>
              <a:t>7/20/2017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651"/>
            <a:ext cx="2133600" cy="2064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8F13-29F9-43BC-8889-5BD831427FBD}" type="slidenum">
              <a:rPr lang="en-US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46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6C43-B211-4017-8773-F508FAC249DE}" type="slidenum">
              <a:rPr lang="en-US" altLang="sr-Latn-R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49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975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819C-E1E8-4C1E-8109-65EAA4E2FD5C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7/20/2017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873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3B7E8-3989-4CFD-A001-3C4F2A1CB6EA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3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DAC-474F-4C52-882C-96231B7C1B40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82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D2669-89D6-461D-A50D-76B83DA309B7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7/20/2017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4E03-84CA-4C08-958D-1FDD953B7551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23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85" y="1113182"/>
            <a:ext cx="8099425" cy="2839326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58F-25D1-4212-9956-1B0F88E63029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7/20/2017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245B-A4FF-428A-A53D-220586294374}" type="slidenum">
              <a:rPr lang="hr-HR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23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CCC3-6D6A-4921-B41D-92C9CE8F09BE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>
              <a:solidFill>
                <a:prstClr val="white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2"/>
          </p:nvPr>
        </p:nvSpPr>
        <p:spPr>
          <a:xfrm>
            <a:off x="3127375" y="4686300"/>
            <a:ext cx="2897188" cy="352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7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274655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67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67" y="1879617"/>
            <a:ext cx="3868737" cy="276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1879617"/>
            <a:ext cx="3887788" cy="276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A2D0-6DA6-4628-8F87-1B000AFAEE93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BF77-95FD-4D5E-A581-5F26680A120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788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ED091-7824-4DB8-AAEE-B256C0354B4F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EDFC-AD36-4C3E-BB96-BF194A46FF1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99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9BFE9-E084-4A69-9E02-56A1650D2239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1F62-110B-4599-9A45-D388826572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8961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7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72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0945-EC18-4468-B9CE-1C96F9C4630E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D49F-2AB8-4888-9B6B-A2DF1BC741B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144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72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72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426F-EFBE-4288-8C8E-2FEF1D4D073E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A962-3BB0-47B2-BBD4-BED35E14200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0598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2280"/>
            <a:ext cx="85439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2280"/>
            <a:ext cx="85439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06392"/>
            <a:ext cx="80978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the title text format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112838"/>
            <a:ext cx="8097838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Click to edit the outline text format</a:t>
            </a:r>
          </a:p>
          <a:p>
            <a:pPr lvl="1"/>
            <a:r>
              <a:rPr lang="en-GB" altLang="sr-Latn-RS" smtClean="0"/>
              <a:t>Second Outline Level</a:t>
            </a:r>
          </a:p>
          <a:p>
            <a:pPr lvl="2"/>
            <a:r>
              <a:rPr lang="en-GB" altLang="sr-Latn-RS" smtClean="0"/>
              <a:t>Third Outline Level</a:t>
            </a:r>
          </a:p>
          <a:p>
            <a:pPr lvl="3"/>
            <a:r>
              <a:rPr lang="en-GB" altLang="sr-Latn-RS" smtClean="0"/>
              <a:t>Fourth Outline Level</a:t>
            </a:r>
          </a:p>
          <a:p>
            <a:pPr lvl="4"/>
            <a:r>
              <a:rPr lang="en-GB" altLang="sr-Latn-RS" smtClean="0"/>
              <a:t>Fifth Outline Level</a:t>
            </a:r>
          </a:p>
          <a:p>
            <a:pPr lvl="4"/>
            <a:r>
              <a:rPr lang="en-GB" altLang="sr-Latn-RS" smtClean="0"/>
              <a:t>Sixth Outline Level</a:t>
            </a:r>
          </a:p>
          <a:p>
            <a:pPr lvl="4"/>
            <a:r>
              <a:rPr lang="en-GB" altLang="sr-Latn-RS" smtClean="0"/>
              <a:t>Seventh Outline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670699" y="4291013"/>
            <a:ext cx="21320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F595B9F-E171-4945-8483-A6499F9C1393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23088" y="4937125"/>
            <a:ext cx="213201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</a:tabLst>
              <a:defRPr sz="900">
                <a:solidFill>
                  <a:srgbClr val="FFFFFF"/>
                </a:solidFill>
                <a:latin typeface="VladaRHSans Reg" charset="0"/>
                <a:cs typeface="Segoe UI" pitchFamily="34" charset="0"/>
              </a:defRPr>
            </a:lvl1pPr>
          </a:lstStyle>
          <a:p>
            <a:pPr>
              <a:defRPr/>
            </a:pPr>
            <a:fld id="{7AD01C0D-69D6-416F-B10F-079C809BF46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hf sldNum="0" hdr="0" ft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VladaRHSans Med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lnSpc>
          <a:spcPts val="3188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ts val="3388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11269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8AA1800D-1576-47FE-8B3B-722B2B781318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8E17E1A3-1CAF-46A1-B7F2-8658F034A2A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MRRFEU pasica logotipi pptx 16x9 ne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3" y="4133540"/>
            <a:ext cx="8543925" cy="11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3" y="206440"/>
            <a:ext cx="8099425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title style</a:t>
            </a:r>
            <a:endParaRPr lang="en-US" altLang="sr-Latn-R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3" y="1113182"/>
            <a:ext cx="8099425" cy="283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 smtClean="0"/>
              <a:t>Click to edit Master text styles</a:t>
            </a:r>
          </a:p>
          <a:p>
            <a:pPr lvl="1"/>
            <a:r>
              <a:rPr lang="ta-IN" altLang="sr-Latn-RS" smtClean="0"/>
              <a:t>Second level</a:t>
            </a:r>
          </a:p>
          <a:p>
            <a:pPr lvl="2"/>
            <a:r>
              <a:rPr lang="ta-IN" altLang="sr-Latn-RS" smtClean="0"/>
              <a:t>Third level</a:t>
            </a:r>
          </a:p>
          <a:p>
            <a:pPr lvl="3"/>
            <a:r>
              <a:rPr lang="ta-IN" altLang="sr-Latn-RS" smtClean="0"/>
              <a:t>Fourth level</a:t>
            </a:r>
          </a:p>
          <a:p>
            <a:pPr lvl="4"/>
            <a:r>
              <a:rPr lang="ta-IN" altLang="sr-Latn-RS" smtClean="0"/>
              <a:t>Fifth level</a:t>
            </a:r>
            <a:endParaRPr lang="en-US" altLang="sr-Latn-RS" smtClean="0"/>
          </a:p>
        </p:txBody>
      </p:sp>
      <p:pic>
        <p:nvPicPr>
          <p:cNvPr id="2053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339"/>
            <a:ext cx="2133600" cy="206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ladaRHSans Reg" charset="0"/>
              </a:defRPr>
            </a:lvl1pPr>
          </a:lstStyle>
          <a:p>
            <a:pPr defTabSz="457200">
              <a:defRPr/>
            </a:pPr>
            <a:fld id="{649BBD54-7C0D-4B1A-AE7F-E0F3288A5A82}" type="datetime1">
              <a:rPr lang="en-US" altLang="sr-Latn-RS">
                <a:solidFill>
                  <a:prstClr val="black"/>
                </a:solidFill>
              </a:rPr>
              <a:pPr defTabSz="457200">
                <a:defRPr/>
              </a:pPr>
              <a:t>7/20/2017</a:t>
            </a:fld>
            <a:endParaRPr lang="en-US" altLang="sr-Latn-RS">
              <a:solidFill>
                <a:prstClr val="black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651"/>
            <a:ext cx="2133600" cy="206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ladaRHSans Reg" charset="0"/>
              </a:defRPr>
            </a:lvl1pPr>
          </a:lstStyle>
          <a:p>
            <a:pPr defTabSz="457200">
              <a:defRPr/>
            </a:pPr>
            <a:fld id="{8E84C2AB-A5AC-4E92-B4C8-A20D40B27677}" type="slidenum">
              <a:rPr lang="en-US" altLang="sr-Latn-R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altLang="sr-Latn-RS">
              <a:solidFill>
                <a:prstClr val="black"/>
              </a:solidFill>
            </a:endParaRPr>
          </a:p>
        </p:txBody>
      </p:sp>
      <p:pic>
        <p:nvPicPr>
          <p:cNvPr id="2056" name="Picture 8" descr="safu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611523"/>
            <a:ext cx="1595438" cy="22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•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–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•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–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buChar char="»"/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3077" name="Picture 6" descr="pattern pptx 16x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FE8D7CD-5E2B-401E-9B00-5CFC65CBE809}" type="datetime1">
              <a:rPr lang="en-US" altLang="sr-Latn-RS">
                <a:solidFill>
                  <a:prstClr val="white"/>
                </a:solidFill>
              </a:rPr>
              <a:pPr>
                <a:defRPr/>
              </a:pPr>
              <a:t>7/20/2017</a:t>
            </a:fld>
            <a:endParaRPr lang="en-US" altLang="sr-Latn-RS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66154A1C-32F2-44E5-8BD2-4E807FE6F644}" type="slidenum">
              <a:rPr lang="en-US" altLang="sr-Latn-R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sr-Latn-R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3077" name="Picture 6" descr="pattern pptx 16x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FE8D7CD-5E2B-401E-9B00-5CFC65CBE809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66154A1C-32F2-44E5-8BD2-4E807FE6F64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8B8FBAA-83BF-497F-AC15-23114462F808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0059D1AE-7EC0-4736-BB47-5E004B4E6D4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40" r:id="rId2"/>
    <p:sldLayoutId id="2147484441" r:id="rId3"/>
    <p:sldLayoutId id="2147484442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5125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1B9B8F38-B55F-4A4C-8EE4-99141ACBC059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58DA3640-33F4-4922-B161-D3C2AE5E3C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8B93C201-7496-4694-917D-0A730808AD69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788A21CE-1803-434D-820E-A8E2C53C492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43" r:id="rId2"/>
    <p:sldLayoutId id="2147484444" r:id="rId3"/>
    <p:sldLayoutId id="2147484445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MRRFEU pasica logotipi pptx 16x9 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7173" name="Picture 6" descr="pattern pptx 16x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FE130F1F-D006-4E79-A994-AFE067B5109C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80A212BE-600A-4E38-83FA-50C3093D61A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46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99B9EFDF-DD40-4F85-9A54-DFF55C454FA7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47B4EB67-7BC1-4EC9-B1A7-FF752C79F6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47" r:id="rId2"/>
    <p:sldLayoutId id="2147484448" r:id="rId3"/>
    <p:sldLayoutId id="2147484449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MRRFEU pasica logotipi pptx 16x9 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pic>
        <p:nvPicPr>
          <p:cNvPr id="9221" name="Picture 6" descr="pattern pptx 16x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5B0AA145-DC09-40E8-AB4C-D22B84CB5BAF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2F2D8977-634F-43A0-B1F5-8FCD1AEC1B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ackground pptx 16x9 in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MRRFEU pasica logotipi pptx 16x9 ne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4" y="4133850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84" y="206392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84" y="1112838"/>
            <a:ext cx="8099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2617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044EDE5B-6938-413D-AF9D-650C90D40D33}" type="datetime1">
              <a:rPr lang="en-US" altLang="sr-Latn-RS"/>
              <a:pPr>
                <a:defRPr/>
              </a:pPr>
              <a:t>7/20/2017</a:t>
            </a:fld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8730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2B8A178D-9A94-4890-8CE3-DC8FBE06E88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51" r:id="rId2"/>
    <p:sldLayoutId id="2147484452" r:id="rId3"/>
    <p:sldLayoutId id="2147484453" r:id="rId4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685800" algn="l" defTabSz="457200" rtl="0" eaLnBrk="0" fontAlgn="base" hangingPunct="0">
        <a:lnSpc>
          <a:spcPts val="3200"/>
        </a:lnSpc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55675" y="1058863"/>
            <a:ext cx="3730625" cy="293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 smtClean="0">
                <a:latin typeface="Neo Sans"/>
              </a:rPr>
              <a:t>Predstavljanje uspješnih projekata po Pozivima</a:t>
            </a:r>
          </a:p>
          <a:p>
            <a:pPr algn="ctr" eaLnBrk="1" hangingPunct="1">
              <a:defRPr/>
            </a:pPr>
            <a:endParaRPr lang="hr-HR" dirty="0" smtClean="0">
              <a:latin typeface="Neo Sans"/>
            </a:endParaRPr>
          </a:p>
          <a:p>
            <a:pPr algn="ctr"/>
            <a:r>
              <a:rPr lang="hr-HR" sz="1200" dirty="0" smtClean="0"/>
              <a:t>Povećanje razvoja novih proizvoda i usluga koji proizlaze iz aktivnosti istraživanja i razvoja</a:t>
            </a:r>
          </a:p>
          <a:p>
            <a:pPr algn="ctr"/>
            <a:endParaRPr lang="hr-HR" sz="1200" b="1" dirty="0">
              <a:latin typeface="Neo Sans"/>
            </a:endParaRPr>
          </a:p>
          <a:p>
            <a:pPr algn="ctr"/>
            <a:r>
              <a:rPr lang="en-US" sz="1200" dirty="0" err="1" smtClean="0">
                <a:latin typeface="Neo Sans"/>
              </a:rPr>
              <a:t>Inovacije</a:t>
            </a:r>
            <a:r>
              <a:rPr lang="en-US" sz="1200" dirty="0" smtClean="0">
                <a:latin typeface="Neo Sans"/>
              </a:rPr>
              <a:t> </a:t>
            </a:r>
            <a:r>
              <a:rPr lang="en-US" sz="1200" dirty="0" err="1" smtClean="0">
                <a:latin typeface="Neo Sans"/>
              </a:rPr>
              <a:t>novoosnovanih</a:t>
            </a:r>
            <a:r>
              <a:rPr lang="en-US" sz="1200" dirty="0" smtClean="0">
                <a:latin typeface="Neo Sans"/>
              </a:rPr>
              <a:t> MSP </a:t>
            </a:r>
            <a:endParaRPr lang="hr-HR" sz="1200" dirty="0" smtClean="0">
              <a:latin typeface="Neo Sans"/>
            </a:endParaRPr>
          </a:p>
          <a:p>
            <a:pPr algn="ctr"/>
            <a:endParaRPr lang="hr-HR" sz="1200" dirty="0">
              <a:latin typeface="Neo Sans"/>
            </a:endParaRPr>
          </a:p>
          <a:p>
            <a:pPr algn="ctr"/>
            <a:r>
              <a:rPr lang="en-US" sz="1200" dirty="0" err="1" smtClean="0">
                <a:latin typeface="Neo Sans"/>
              </a:rPr>
              <a:t>Kompetentnost</a:t>
            </a:r>
            <a:r>
              <a:rPr lang="en-US" sz="1200" dirty="0" smtClean="0">
                <a:latin typeface="Neo Sans"/>
              </a:rPr>
              <a:t> </a:t>
            </a:r>
            <a:r>
              <a:rPr lang="en-US" sz="1200" dirty="0" err="1" smtClean="0">
                <a:latin typeface="Neo Sans"/>
              </a:rPr>
              <a:t>i</a:t>
            </a:r>
            <a:r>
              <a:rPr lang="en-US" sz="1200" dirty="0" smtClean="0">
                <a:latin typeface="Neo Sans"/>
              </a:rPr>
              <a:t> </a:t>
            </a:r>
            <a:r>
              <a:rPr lang="en-US" sz="1200" dirty="0" err="1" smtClean="0">
                <a:latin typeface="Neo Sans"/>
              </a:rPr>
              <a:t>razvoj</a:t>
            </a:r>
            <a:r>
              <a:rPr lang="en-US" sz="1200" dirty="0" smtClean="0">
                <a:latin typeface="Neo Sans"/>
              </a:rPr>
              <a:t> MSP </a:t>
            </a:r>
            <a:endParaRPr lang="en-US" sz="1200" dirty="0">
              <a:latin typeface="Neo Sans"/>
            </a:endParaRPr>
          </a:p>
        </p:txBody>
      </p:sp>
      <p:pic>
        <p:nvPicPr>
          <p:cNvPr id="9" name="Picture 2" descr="paper clip priorit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03" y="0"/>
            <a:ext cx="1673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9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7838" cy="2395810"/>
          </a:xfrm>
        </p:spPr>
        <p:txBody>
          <a:bodyPr/>
          <a:lstStyle/>
          <a:p>
            <a:pPr algn="ctr"/>
            <a:endParaRPr lang="hr-HR" dirty="0" smtClean="0"/>
          </a:p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b="1" dirty="0" smtClean="0"/>
              <a:t>KOMPETENTNOST </a:t>
            </a:r>
            <a:r>
              <a:rPr lang="pl-PL" b="1" dirty="0"/>
              <a:t>I RAZVOJ </a:t>
            </a:r>
            <a:r>
              <a:rPr lang="pl-PL" b="1" dirty="0" smtClean="0"/>
              <a:t>MSP KK.03.2.1.05.</a:t>
            </a:r>
            <a:endParaRPr lang="pl-PL" b="1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2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TOMAPLAST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vi-VN" b="1" dirty="0"/>
              <a:t>DEPLAST PRO (DEvelopment of PLASTic </a:t>
            </a:r>
            <a:r>
              <a:rPr lang="vi-VN" b="1" dirty="0" smtClean="0"/>
              <a:t>PROduc</a:t>
            </a:r>
            <a:r>
              <a:rPr lang="hr-HR" b="1" dirty="0" smtClean="0"/>
              <a:t>ti</a:t>
            </a:r>
            <a:r>
              <a:rPr lang="vi-VN" b="1" dirty="0" smtClean="0"/>
              <a:t>on</a:t>
            </a:r>
            <a:r>
              <a:rPr lang="vi-VN" b="1" dirty="0"/>
              <a:t>) - Ulaganje u izgradnju i </a:t>
            </a:r>
            <a:r>
              <a:rPr lang="hr-HR" b="1" dirty="0" smtClean="0"/>
              <a:t>					</a:t>
            </a:r>
            <a:r>
              <a:rPr lang="vi-VN" b="1" dirty="0" smtClean="0"/>
              <a:t>proširenje </a:t>
            </a:r>
            <a:r>
              <a:rPr lang="vi-VN" b="1" dirty="0"/>
              <a:t>proizvodnih </a:t>
            </a:r>
            <a:r>
              <a:rPr lang="vi-VN" b="1" dirty="0" smtClean="0"/>
              <a:t>kapaciteta</a:t>
            </a:r>
            <a:r>
              <a:rPr lang="hr-HR" b="1" dirty="0" smtClean="0"/>
              <a:t> </a:t>
            </a:r>
            <a:r>
              <a:rPr lang="vi-VN" b="1" dirty="0" smtClean="0"/>
              <a:t>poduzeća TOMAPLAST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4.717.365,79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1.752.199,86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Prelog, Međimurska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Poduzeće TOMAPLAST d.o.o. obiteljsko je poduzeće iz Preloga </a:t>
            </a:r>
            <a:r>
              <a:rPr lang="hr-HR" b="1" dirty="0" smtClean="0"/>
              <a:t>osnovano </a:t>
            </a:r>
            <a:r>
              <a:rPr lang="hr-HR" b="1" dirty="0"/>
              <a:t>2008. godine čija je djelatnost proizvodnja visoko brizganih proizvoda </a:t>
            </a:r>
            <a:r>
              <a:rPr lang="hr-HR" b="1" dirty="0" smtClean="0"/>
              <a:t>od plastike </a:t>
            </a:r>
            <a:r>
              <a:rPr lang="hr-HR" b="1" dirty="0"/>
              <a:t>za upotrebu u industriji namještaja, a koja uključuju kape, završne kape i </a:t>
            </a:r>
            <a:r>
              <a:rPr lang="hr-HR" b="1" dirty="0" err="1"/>
              <a:t>tiple</a:t>
            </a:r>
            <a:r>
              <a:rPr lang="hr-HR" b="1" dirty="0"/>
              <a:t> za podnice. </a:t>
            </a:r>
            <a:r>
              <a:rPr lang="hr-HR" b="1" dirty="0" smtClean="0"/>
              <a:t>Planira se ulaganje </a:t>
            </a:r>
            <a:r>
              <a:rPr lang="hr-HR" b="1" dirty="0"/>
              <a:t>u materijalnu imovinu povezanu s proširenjem kapaciteta postojeće poslovne </a:t>
            </a:r>
            <a:r>
              <a:rPr lang="hr-HR" b="1" dirty="0" smtClean="0"/>
              <a:t>jedinice na </a:t>
            </a:r>
            <a:r>
              <a:rPr lang="hr-HR" b="1" dirty="0"/>
              <a:t>području poslovne zone Prelog - sjever. Realizacijom projekta planira se jačanje regionalne konkurentnosti kroz razvoj malog i </a:t>
            </a:r>
            <a:r>
              <a:rPr lang="hr-HR" b="1" dirty="0" smtClean="0"/>
              <a:t>srednjeg poduzetništva </a:t>
            </a:r>
            <a:r>
              <a:rPr lang="hr-HR" b="1" dirty="0"/>
              <a:t>te razvoj novih kompetencija i stvaranje novih radnih mjesta. Prijavitelj planira izgradnju i opremanje poslovne jedinice čime </a:t>
            </a:r>
            <a:r>
              <a:rPr lang="hr-HR" b="1" dirty="0" smtClean="0"/>
              <a:t>će ispuniti </a:t>
            </a:r>
            <a:r>
              <a:rPr lang="hr-HR" b="1" dirty="0"/>
              <a:t>specifičan cilj proširenja kapaciteta za razvoj i poboljšanje tehnološke spremnosti.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5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NAFTALINA, Obrt za proizvodnju, usluge i </a:t>
            </a:r>
            <a:r>
              <a:rPr lang="hr-HR" b="1" dirty="0" smtClean="0">
                <a:solidFill>
                  <a:schemeClr val="bg1"/>
                </a:solidFill>
              </a:rPr>
              <a:t>trgovinu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vi-VN" b="1" dirty="0"/>
              <a:t>Razvoj poslovanja kroz rekonstrukciju proizvodnog prostora i nabavu </a:t>
            </a:r>
            <a:r>
              <a:rPr lang="vi-VN" b="1" dirty="0" smtClean="0"/>
              <a:t>opreme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2.355.656,31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771.126,77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Obrt NAFTALINA osnovan 1983. godine posluje u tekstilnoj djelatnosti i s krajem 2015. zapošljavao je 53 djelatnika(ce) od čega 86% čine </a:t>
            </a:r>
            <a:r>
              <a:rPr lang="vi-VN" b="1" dirty="0" smtClean="0"/>
              <a:t>žene.</a:t>
            </a:r>
            <a:r>
              <a:rPr lang="hr-HR" b="1" dirty="0" smtClean="0"/>
              <a:t> </a:t>
            </a:r>
            <a:r>
              <a:rPr lang="vi-VN" b="1" dirty="0" smtClean="0"/>
              <a:t>Pretežita </a:t>
            </a:r>
            <a:r>
              <a:rPr lang="vi-VN" b="1" dirty="0"/>
              <a:t>djelatnost obrta je prema NKD-u 2007 1 je 14.13 Proizvodnja ostale vanjske odjeće, ali je tijekom godina obrt razvio širok </a:t>
            </a:r>
            <a:r>
              <a:rPr lang="vi-VN" b="1" dirty="0" smtClean="0"/>
              <a:t>asortiman</a:t>
            </a:r>
            <a:r>
              <a:rPr lang="hr-HR" b="1" dirty="0" smtClean="0"/>
              <a:t> </a:t>
            </a:r>
            <a:r>
              <a:rPr lang="vi-VN" b="1" dirty="0" smtClean="0"/>
              <a:t>vlastitih </a:t>
            </a:r>
            <a:r>
              <a:rPr lang="vi-VN" b="1" dirty="0"/>
              <a:t>preko 600 proizvoda, te dodatne usluge održavanja proizvoda</a:t>
            </a:r>
            <a:r>
              <a:rPr lang="vi-VN" b="1" dirty="0" smtClean="0"/>
              <a:t>.</a:t>
            </a:r>
            <a:r>
              <a:rPr lang="hr-HR" b="1" dirty="0" smtClean="0"/>
              <a:t> </a:t>
            </a:r>
            <a:r>
              <a:rPr lang="vi-VN" b="1" dirty="0" smtClean="0"/>
              <a:t>Projektom </a:t>
            </a:r>
            <a:r>
              <a:rPr lang="vi-VN" b="1" dirty="0"/>
              <a:t>NAFTALINA osigurava povećanje prostornih kapaciteta za proizvodnju kroz rekonstrukciju proizvodnoga pogona, ulaganja u </a:t>
            </a:r>
            <a:r>
              <a:rPr lang="vi-VN" b="1" dirty="0" smtClean="0"/>
              <a:t>opremu</a:t>
            </a:r>
            <a:r>
              <a:rPr lang="hr-HR" b="1" dirty="0" smtClean="0"/>
              <a:t> </a:t>
            </a:r>
            <a:r>
              <a:rPr lang="vi-VN" b="1" dirty="0" smtClean="0"/>
              <a:t>i </a:t>
            </a:r>
            <a:r>
              <a:rPr lang="vi-VN" b="1" dirty="0"/>
              <a:t>računalne sustave, te razvoj i unapređenje kompetencija djelatnika tvrtke. Ovo će osigurati dodatnu efikasnost i produktivnost poslovanja, </a:t>
            </a:r>
            <a:r>
              <a:rPr lang="vi-VN" b="1" dirty="0" smtClean="0"/>
              <a:t>novo</a:t>
            </a:r>
            <a:r>
              <a:rPr lang="hr-HR" b="1" dirty="0" smtClean="0"/>
              <a:t> </a:t>
            </a:r>
            <a:r>
              <a:rPr lang="vi-VN" b="1" dirty="0" smtClean="0"/>
              <a:t>zapošljavanje </a:t>
            </a:r>
            <a:r>
              <a:rPr lang="vi-VN" b="1" dirty="0"/>
              <a:t>kao i daljnji razvoj kapaciteta za izvoz te osigurati veću energetsku učinkovitost proizvodnoga prostora.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2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TTO </a:t>
            </a:r>
            <a:r>
              <a:rPr lang="hr-HR" b="1" dirty="0" err="1">
                <a:solidFill>
                  <a:schemeClr val="bg1"/>
                </a:solidFill>
              </a:rPr>
              <a:t>Thermotechnik</a:t>
            </a:r>
            <a:r>
              <a:rPr lang="hr-HR" b="1" dirty="0">
                <a:solidFill>
                  <a:schemeClr val="bg1"/>
                </a:solidFill>
              </a:rPr>
              <a:t>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vi-VN" b="1" dirty="0"/>
              <a:t>Nabavka opreme za proširenje proizvodnih kapaciteta u cilju jačanja </a:t>
            </a:r>
            <a:r>
              <a:rPr lang="hr-HR" b="1" dirty="0" smtClean="0"/>
              <a:t>							</a:t>
            </a:r>
            <a:r>
              <a:rPr lang="vi-VN" b="1" dirty="0" smtClean="0"/>
              <a:t>konkurentnos</a:t>
            </a:r>
            <a:r>
              <a:rPr lang="hr-HR" b="1" dirty="0" smtClean="0"/>
              <a:t>ti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4.326.376,01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1.441.478,32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/>
              <a:t>Dražice, </a:t>
            </a:r>
            <a:r>
              <a:rPr lang="hr-HR" b="1" dirty="0" smtClean="0"/>
              <a:t>Primorsko-goranska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 smtClean="0"/>
              <a:t>TTO </a:t>
            </a:r>
            <a:r>
              <a:rPr lang="vi-VN" b="1" dirty="0"/>
              <a:t>Thermotechnik d.o.o. je već 25 godina jedno od vodećih europskih imena u OEM proizvodnji razdjelnika i prateće opreme </a:t>
            </a:r>
            <a:r>
              <a:rPr lang="vi-VN" b="1" dirty="0" smtClean="0"/>
              <a:t>za</a:t>
            </a:r>
            <a:r>
              <a:rPr lang="hr-HR" b="1" dirty="0" smtClean="0"/>
              <a:t> </a:t>
            </a:r>
            <a:r>
              <a:rPr lang="vi-VN" b="1" dirty="0" smtClean="0"/>
              <a:t>toplovodna </a:t>
            </a:r>
            <a:r>
              <a:rPr lang="vi-VN" b="1" dirty="0"/>
              <a:t>grijanja</a:t>
            </a:r>
            <a:r>
              <a:rPr lang="vi-VN" b="1" dirty="0" smtClean="0"/>
              <a:t>.</a:t>
            </a:r>
            <a:r>
              <a:rPr lang="hr-HR" b="1" dirty="0"/>
              <a:t> Projekt predstavlja investiciju koja će MSP RH učiniti konkurentnijim na tržištu EU. C</a:t>
            </a:r>
            <a:r>
              <a:rPr lang="hr-HR" b="1" dirty="0" smtClean="0"/>
              <a:t>iljevi </a:t>
            </a:r>
            <a:r>
              <a:rPr lang="hr-HR" b="1" dirty="0"/>
              <a:t>projekta su: povećanje udjela na </a:t>
            </a:r>
            <a:r>
              <a:rPr lang="hr-HR" b="1" dirty="0" smtClean="0"/>
              <a:t>tržištu, povećanje </a:t>
            </a:r>
            <a:r>
              <a:rPr lang="hr-HR" b="1" dirty="0"/>
              <a:t>produktivnosti djelatnika, proširenje proizvodnje, podizanje kvalitete konačnog proizvoda. Navedeno će se ostvariti </a:t>
            </a:r>
            <a:r>
              <a:rPr lang="hr-HR" b="1" dirty="0" smtClean="0"/>
              <a:t>izgradnjom </a:t>
            </a:r>
            <a:r>
              <a:rPr lang="hr-HR" b="1" dirty="0" err="1" smtClean="0"/>
              <a:t>toplovodne</a:t>
            </a:r>
            <a:r>
              <a:rPr lang="hr-HR" b="1" dirty="0" smtClean="0"/>
              <a:t> </a:t>
            </a:r>
            <a:r>
              <a:rPr lang="hr-HR" b="1" dirty="0"/>
              <a:t>kotlovnice, te nabavkom lasera za graviranje, sustava za 3D mjerenja poluproizvoda za ugradnju u razdjelnik, robota za </a:t>
            </a:r>
            <a:r>
              <a:rPr lang="hr-HR" b="1" dirty="0" smtClean="0"/>
              <a:t>varenje razdjelnika</a:t>
            </a:r>
            <a:r>
              <a:rPr lang="hr-HR" b="1" dirty="0"/>
              <a:t>, 1 viličara, provedbom edukacije, zapošljavanjem 6 novih osoba, te nastupom na sajmu.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2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ILSAD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vi-VN" b="1" dirty="0" smtClean="0"/>
              <a:t>Izgradnja i opremanje novog proizvodnog pogona tvrtke ILSAD </a:t>
            </a:r>
            <a:r>
              <a:rPr lang="vi-VN" b="1" dirty="0"/>
              <a:t>d.o.o.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29.633.931,00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8.447.355,00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Ozalj, Karlovačka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 smtClean="0"/>
              <a:t>Tvrtka ILSAD d.o.o. </a:t>
            </a:r>
            <a:r>
              <a:rPr lang="hr-HR" b="1" dirty="0"/>
              <a:t>iz Ozlja </a:t>
            </a:r>
            <a:r>
              <a:rPr lang="hr-HR" b="1" dirty="0" smtClean="0"/>
              <a:t>trenutno </a:t>
            </a:r>
            <a:r>
              <a:rPr lang="hr-HR" b="1" dirty="0"/>
              <a:t>proizvodnju </a:t>
            </a:r>
            <a:r>
              <a:rPr lang="hr-HR" b="1" dirty="0" smtClean="0"/>
              <a:t>obavlja </a:t>
            </a:r>
            <a:r>
              <a:rPr lang="hr-HR" b="1" dirty="0"/>
              <a:t>na liniji za proizvodnju PVC stolarije koja je proizvedena 2002. </a:t>
            </a:r>
            <a:r>
              <a:rPr lang="hr-HR" b="1" dirty="0" smtClean="0"/>
              <a:t>godine jednako </a:t>
            </a:r>
            <a:r>
              <a:rPr lang="hr-HR" b="1" dirty="0"/>
              <a:t>kao i strojevi za proizvodnju ALU stolarije te kao takvi gube korak sa novim i modernijim linijama koje su potrebne za proizvodnju istih</a:t>
            </a:r>
            <a:r>
              <a:rPr lang="hr-HR" b="1" dirty="0" smtClean="0"/>
              <a:t>. </a:t>
            </a:r>
            <a:r>
              <a:rPr lang="vi-VN" b="1" dirty="0" smtClean="0"/>
              <a:t>Projektom </a:t>
            </a:r>
            <a:r>
              <a:rPr lang="vi-VN" b="1" dirty="0"/>
              <a:t>je planirana izgradnja i opremanje novog pogona za proizvodnju PVC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ALU </a:t>
            </a:r>
            <a:r>
              <a:rPr lang="vi-VN" b="1" dirty="0"/>
              <a:t>stolarije u Ozlju, zapošljavanje i obuka novih djelatnika te predstavljanje novorazvijenih proizvoda na sajmu u Zagrebu. Projektom </a:t>
            </a:r>
            <a:r>
              <a:rPr lang="vi-VN" b="1" dirty="0" smtClean="0"/>
              <a:t>ćemo</a:t>
            </a:r>
            <a:r>
              <a:rPr lang="hr-HR" b="1" dirty="0" smtClean="0"/>
              <a:t> </a:t>
            </a:r>
            <a:r>
              <a:rPr lang="vi-VN" b="1" dirty="0" smtClean="0"/>
              <a:t>postići </a:t>
            </a:r>
            <a:r>
              <a:rPr lang="vi-VN" b="1" dirty="0"/>
              <a:t>rast kapaciteta proizvodnje i bolju kvalitetu proizvoda što će dovesti do porasta izvoza, ukupnog prihoda i konkurentnosti tvrtke.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8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PLEMIĆ - zajednički proizvodno trgovački obrt, Ivo Plemić i Anton Plemić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vi-VN" b="1" dirty="0"/>
              <a:t>Proširenje prostornih i modernizacija strojnih kapaciteta proizvodnje armaturnih </a:t>
            </a:r>
            <a:r>
              <a:rPr lang="hr-HR" b="1" dirty="0" smtClean="0"/>
              <a:t>				</a:t>
            </a:r>
            <a:r>
              <a:rPr lang="vi-VN" b="1" dirty="0" smtClean="0"/>
              <a:t>pozicija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5.209.041,00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2.000.000,00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Karlovac, Karlovačka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Tržišna pozicija </a:t>
            </a:r>
            <a:r>
              <a:rPr lang="hr-HR" b="1" dirty="0"/>
              <a:t>o</a:t>
            </a:r>
            <a:r>
              <a:rPr lang="vi-VN" b="1" dirty="0" smtClean="0"/>
              <a:t>brta</a:t>
            </a:r>
            <a:r>
              <a:rPr lang="hr-HR" b="1" dirty="0" smtClean="0"/>
              <a:t> ‘Plemić’</a:t>
            </a:r>
            <a:r>
              <a:rPr lang="vi-VN" b="1" dirty="0" smtClean="0"/>
              <a:t> </a:t>
            </a:r>
            <a:r>
              <a:rPr lang="vi-VN" b="1" dirty="0"/>
              <a:t>obuhvaćena je kategorijom tri najveća domaća poslovna subjekta u specijaliziranoj djelatnosti proizvodnje </a:t>
            </a:r>
            <a:r>
              <a:rPr lang="vi-VN" b="1" dirty="0" smtClean="0"/>
              <a:t>armaturnih</a:t>
            </a:r>
            <a:r>
              <a:rPr lang="hr-HR" b="1" dirty="0" smtClean="0"/>
              <a:t> </a:t>
            </a:r>
            <a:r>
              <a:rPr lang="vi-VN" b="1" dirty="0" smtClean="0"/>
              <a:t>pozicija </a:t>
            </a:r>
            <a:r>
              <a:rPr lang="vi-VN" b="1" dirty="0"/>
              <a:t>s visokom razinom kvalitete proizvodnje, usklađenim prodajnim cijenama te poštivanjem ugovornih količina i rokova isporuka</a:t>
            </a:r>
            <a:r>
              <a:rPr lang="vi-VN" b="1" dirty="0" smtClean="0"/>
              <a:t>.</a:t>
            </a:r>
            <a:r>
              <a:rPr lang="hr-HR" b="1" dirty="0"/>
              <a:t> </a:t>
            </a:r>
            <a:r>
              <a:rPr lang="hr-HR" b="1" dirty="0" smtClean="0"/>
              <a:t>Projekt podrazumijeva proširenje </a:t>
            </a:r>
            <a:r>
              <a:rPr lang="hr-HR" b="1" dirty="0"/>
              <a:t>prostornih kapaciteta </a:t>
            </a:r>
            <a:r>
              <a:rPr lang="hr-HR" b="1" dirty="0" smtClean="0"/>
              <a:t>dogradnjom postojeće </a:t>
            </a:r>
            <a:r>
              <a:rPr lang="hr-HR" b="1" dirty="0"/>
              <a:t>proizvodne hale te </a:t>
            </a:r>
            <a:r>
              <a:rPr lang="hr-HR" b="1" dirty="0" smtClean="0"/>
              <a:t>modernizaciju </a:t>
            </a:r>
            <a:r>
              <a:rPr lang="hr-HR" b="1" dirty="0"/>
              <a:t>i energetsko optimiranje strojnih kapaciteta dobavom novog računalno upravljanog </a:t>
            </a:r>
            <a:r>
              <a:rPr lang="hr-HR" b="1" dirty="0" smtClean="0"/>
              <a:t>stroja. Pored </a:t>
            </a:r>
            <a:r>
              <a:rPr lang="hr-HR" b="1" dirty="0"/>
              <a:t>rasta aktivnosti i efikasnosti poslovanja Obrta, projekt utječe na povećanje gospodarske aktivnosti na slabije razvijenijim i </a:t>
            </a:r>
            <a:r>
              <a:rPr lang="hr-HR" b="1" dirty="0" smtClean="0"/>
              <a:t>tijekom Domovinskog </a:t>
            </a:r>
            <a:r>
              <a:rPr lang="hr-HR" b="1" dirty="0"/>
              <a:t>rata devastiranim područjima </a:t>
            </a:r>
            <a:r>
              <a:rPr lang="hr-HR" b="1" dirty="0" smtClean="0"/>
              <a:t>RH, </a:t>
            </a:r>
            <a:r>
              <a:rPr lang="hr-HR" b="1" dirty="0"/>
              <a:t>povećanje energetske učinkovitosti, zaštitu okoliša i održiv razvoj te </a:t>
            </a:r>
            <a:r>
              <a:rPr lang="hr-HR" b="1" dirty="0" smtClean="0"/>
              <a:t>očuvanje postojećih </a:t>
            </a:r>
            <a:r>
              <a:rPr lang="hr-HR" b="1" dirty="0"/>
              <a:t>i otvaranje novih radnih mjesta.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PUĆO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	</a:t>
            </a:r>
            <a:r>
              <a:rPr lang="hr-HR" b="1" dirty="0" smtClean="0"/>
              <a:t>Ulaganje </a:t>
            </a:r>
            <a:r>
              <a:rPr lang="hr-HR" b="1" dirty="0"/>
              <a:t>u opremanje te jačanje proizvodnih kapaciteta tvrtke </a:t>
            </a:r>
            <a:r>
              <a:rPr lang="hr-HR" b="1" dirty="0" err="1"/>
              <a:t>Pućo</a:t>
            </a:r>
            <a:r>
              <a:rPr lang="hr-HR" b="1" dirty="0"/>
              <a:t> d.o.o</a:t>
            </a:r>
            <a:r>
              <a:rPr lang="hr-HR" b="1" dirty="0" smtClean="0"/>
              <a:t>.</a:t>
            </a:r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2.825.670,31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1.061.187,49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Tvrtka Pućo d.o.o. djeluje u dva odvojena ključna proizvodna programa, proizvoda od PVC i Aluminijskih profila. </a:t>
            </a:r>
            <a:r>
              <a:rPr lang="hr-HR" b="1" dirty="0" smtClean="0"/>
              <a:t>Prijavitelj zbog </a:t>
            </a:r>
            <a:r>
              <a:rPr lang="hr-HR" b="1" dirty="0"/>
              <a:t>nedovoljno konkurentne proizvodnje te zastarjele proizvodne linije izazov namjerava riješiti naprednijom </a:t>
            </a:r>
            <a:r>
              <a:rPr lang="hr-HR" b="1" dirty="0" smtClean="0"/>
              <a:t>i produktivnijim </a:t>
            </a:r>
            <a:r>
              <a:rPr lang="hr-HR" b="1" dirty="0"/>
              <a:t>tehnologijom strojeva. Ulaganje će osigurati veću konkurentnost na domaćem tržištu te omogućavanje izvoza na tržištu zemalja </a:t>
            </a:r>
            <a:r>
              <a:rPr lang="hr-HR" b="1" dirty="0" smtClean="0"/>
              <a:t>u okruženju</a:t>
            </a:r>
            <a:r>
              <a:rPr lang="hr-HR" b="1" dirty="0"/>
              <a:t>. Pritom će zaposliti 10 novih djelatnika, povećati prihode za 41%, povećati sigurnost radne snage te povećati produktivnosti za </a:t>
            </a:r>
            <a:r>
              <a:rPr lang="hr-HR" b="1" dirty="0" smtClean="0"/>
              <a:t>46,43 %, </a:t>
            </a:r>
            <a:r>
              <a:rPr lang="hr-HR" b="1" dirty="0"/>
              <a:t>a pritom indirektno brinuti o zaštiti okoliša.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12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err="1">
                <a:solidFill>
                  <a:schemeClr val="bg1"/>
                </a:solidFill>
              </a:rPr>
              <a:t>Sato</a:t>
            </a:r>
            <a:r>
              <a:rPr lang="hr-HR" b="1" dirty="0">
                <a:solidFill>
                  <a:schemeClr val="bg1"/>
                </a:solidFill>
              </a:rPr>
              <a:t>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	</a:t>
            </a:r>
            <a:r>
              <a:rPr lang="hr-HR" b="1" dirty="0"/>
              <a:t>Osnivanje nove poslovne jedinice u svrhu povećanja </a:t>
            </a:r>
            <a:r>
              <a:rPr lang="hr-HR" b="1" dirty="0" smtClean="0"/>
              <a:t>konkurentnosti poduzeća</a:t>
            </a:r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8.025.034,83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3.066.245,89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Zabok, Krapinsko-zagorska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Poduzeće </a:t>
            </a:r>
            <a:r>
              <a:rPr lang="hr-HR" b="1" dirty="0" err="1"/>
              <a:t>Sato</a:t>
            </a:r>
            <a:r>
              <a:rPr lang="hr-HR" b="1" dirty="0"/>
              <a:t> d.o.o. osnovano je 2008. godine i bavi se proizvodnjom samoljepljivih etiketa i ostalih grafičkih proizvoda namijenjenih </a:t>
            </a:r>
            <a:r>
              <a:rPr lang="hr-HR" b="1" dirty="0" smtClean="0"/>
              <a:t>ambalaži. </a:t>
            </a:r>
            <a:r>
              <a:rPr lang="vi-VN" b="1" dirty="0" smtClean="0"/>
              <a:t>Projekt </a:t>
            </a:r>
            <a:r>
              <a:rPr lang="vi-VN" b="1" dirty="0"/>
              <a:t>poduzeća Sato d.o.o. odnosi se na ulaganje u osnivanje nove poslovne jedinice za proizvodnju etiketa s RFID labelom, </a:t>
            </a:r>
            <a:r>
              <a:rPr lang="vi-VN" b="1" dirty="0" smtClean="0"/>
              <a:t>provođenje</a:t>
            </a:r>
            <a:r>
              <a:rPr lang="hr-HR" b="1" dirty="0" smtClean="0"/>
              <a:t> </a:t>
            </a:r>
            <a:r>
              <a:rPr lang="vi-VN" b="1" dirty="0" smtClean="0"/>
              <a:t>marketinških </a:t>
            </a:r>
            <a:r>
              <a:rPr lang="vi-VN" b="1" dirty="0"/>
              <a:t>i savjetodavnih aktivnosti čime se omogućava jačanje konkurentnosti poduzeća i rast prihoda poduzeća. Uvođenje nove </a:t>
            </a:r>
            <a:r>
              <a:rPr lang="vi-VN" b="1" dirty="0" smtClean="0"/>
              <a:t>poslovne</a:t>
            </a:r>
            <a:r>
              <a:rPr lang="hr-HR" b="1" dirty="0" smtClean="0"/>
              <a:t> </a:t>
            </a:r>
            <a:r>
              <a:rPr lang="vi-VN" b="1" dirty="0" smtClean="0"/>
              <a:t>jedinice </a:t>
            </a:r>
            <a:r>
              <a:rPr lang="vi-VN" b="1" dirty="0"/>
              <a:t>za proizvodnju etiketa s RFID oznakom rezultirat će porastom prihoda, porastom izvoza i porastom broja zaposlenih u poduzeću </a:t>
            </a:r>
            <a:r>
              <a:rPr lang="vi-VN" b="1" dirty="0" smtClean="0"/>
              <a:t>Sato</a:t>
            </a:r>
            <a:r>
              <a:rPr lang="hr-HR" b="1" dirty="0" smtClean="0"/>
              <a:t> </a:t>
            </a:r>
            <a:r>
              <a:rPr lang="vi-VN" b="1" dirty="0" smtClean="0"/>
              <a:t>d.o.o</a:t>
            </a:r>
            <a:r>
              <a:rPr lang="vi-VN" b="1" dirty="0"/>
              <a:t>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4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ECO THERM 1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Proširenje proizvodnog kapaciteta poduzeća ulaganjem u nabavu novih </a:t>
            </a:r>
            <a:r>
              <a:rPr lang="hr-HR" b="1" dirty="0" smtClean="0"/>
              <a:t>strojeva</a:t>
            </a:r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3.949.687,50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1.448.562,50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err="1" smtClean="0"/>
              <a:t>Višnjan</a:t>
            </a:r>
            <a:r>
              <a:rPr lang="hr-HR" b="1" dirty="0" smtClean="0"/>
              <a:t>, Istarska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Poduzeće ECO THERM 1 d.o.o. </a:t>
            </a:r>
            <a:r>
              <a:rPr lang="hr-HR" b="1" dirty="0" smtClean="0"/>
              <a:t>prijavilo je </a:t>
            </a:r>
            <a:r>
              <a:rPr lang="hr-HR" b="1" dirty="0"/>
              <a:t>projekt „Proširenje proizvodnog kapaciteta poduzeća ulaganjem u nabavu novih strojeva„ </a:t>
            </a:r>
            <a:r>
              <a:rPr lang="hr-HR" b="1" dirty="0" smtClean="0"/>
              <a:t>zbog detektirane </a:t>
            </a:r>
            <a:r>
              <a:rPr lang="hr-HR" b="1" dirty="0"/>
              <a:t>ograničenosti u smislu efikasnosti proizvodnje, što se reflektira na nedovoljan obujam proizvodnje, a posljedično i na </a:t>
            </a:r>
            <a:r>
              <a:rPr lang="hr-HR" b="1" dirty="0" smtClean="0"/>
              <a:t>smanjenu konkurentnost </a:t>
            </a:r>
            <a:r>
              <a:rPr lang="hr-HR" b="1" dirty="0"/>
              <a:t>poduzeća</a:t>
            </a:r>
            <a:r>
              <a:rPr lang="hr-HR" b="1" dirty="0" smtClean="0"/>
              <a:t>. </a:t>
            </a:r>
            <a:r>
              <a:rPr lang="vi-VN" b="1" dirty="0"/>
              <a:t>Projekt proširenja proizvodnog kapaciteta poduzeća ulaganjem u nabavu novih strojeva odnosi se na nabavu pet strojeva, dva CNC stroja </a:t>
            </a:r>
            <a:r>
              <a:rPr lang="vi-VN" b="1" dirty="0" smtClean="0"/>
              <a:t>za</a:t>
            </a:r>
            <a:r>
              <a:rPr lang="hr-HR" b="1" dirty="0" smtClean="0"/>
              <a:t> </a:t>
            </a:r>
            <a:r>
              <a:rPr lang="vi-VN" b="1" dirty="0" smtClean="0"/>
              <a:t>savijanje </a:t>
            </a:r>
            <a:r>
              <a:rPr lang="vi-VN" b="1" dirty="0"/>
              <a:t>limova, jednog CNC stroja za štancanje lima i dva aparata za zavarivanje, s ciljem unapređenja postojećih tehnoloških procesa </a:t>
            </a:r>
            <a:r>
              <a:rPr lang="vi-VN" b="1" dirty="0" smtClean="0"/>
              <a:t>te</a:t>
            </a:r>
            <a:r>
              <a:rPr lang="hr-HR" b="1" dirty="0" smtClean="0"/>
              <a:t> </a:t>
            </a:r>
            <a:r>
              <a:rPr lang="vi-VN" b="1" dirty="0" smtClean="0"/>
              <a:t>povećanja </a:t>
            </a:r>
            <a:r>
              <a:rPr lang="vi-VN" b="1" dirty="0"/>
              <a:t>proizvodnog kapaciteta, radi jačanja konkurentnosti i tržišne pozicije poduzeća.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4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NEBO MODNA KUĆA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Rekonstrukcija i opremanje proizvodno-poslovnog pogona NEBO</a:t>
            </a:r>
            <a:endParaRPr lang="hr-HR" b="1" dirty="0" smtClean="0"/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5.492.015,00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2.016.725,40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/>
              <a:t>Projekt „Rekonstrukcija i opremanje proizvodnog pogona Nebo“ predstavlja početno ulaganje u rekonstrukciju zgrade u najmu na adresi </a:t>
            </a:r>
            <a:r>
              <a:rPr lang="hr-HR" b="1" dirty="0" smtClean="0"/>
              <a:t>Rudolfa Kolaka </a:t>
            </a:r>
            <a:r>
              <a:rPr lang="hr-HR" b="1" dirty="0"/>
              <a:t>12, Zagreb (Dubrava). Nužno je uložiti i u strojeve i opremu potrebnu za obavljanje osnovne djelatnosti: stvaranje modnih </a:t>
            </a:r>
            <a:r>
              <a:rPr lang="hr-HR" b="1" dirty="0" smtClean="0"/>
              <a:t>kolekcija namijenjenih </a:t>
            </a:r>
            <a:r>
              <a:rPr lang="hr-HR" b="1" dirty="0"/>
              <a:t>domaćem i internacionalnim tržištima koje se prezentiraju na specijaliziranim sajmovima mode, kompjutorsku opremu koja </a:t>
            </a:r>
            <a:r>
              <a:rPr lang="hr-HR" b="1" dirty="0" smtClean="0"/>
              <a:t>će povezivati </a:t>
            </a:r>
            <a:r>
              <a:rPr lang="hr-HR" b="1" dirty="0"/>
              <a:t>sve procese u cjelinu i uspješno provoditi zacrtanu strategiju razvoja, te opremu za polivalentni dizajnerski-razvojni studijo u </a:t>
            </a:r>
            <a:r>
              <a:rPr lang="hr-HR" b="1" dirty="0" smtClean="0"/>
              <a:t>kojemu će </a:t>
            </a:r>
            <a:r>
              <a:rPr lang="hr-HR" b="1" dirty="0"/>
              <a:t>se producirati sadržaji za </a:t>
            </a:r>
            <a:r>
              <a:rPr lang="hr-HR" b="1" dirty="0" err="1"/>
              <a:t>internet</a:t>
            </a:r>
            <a:r>
              <a:rPr lang="hr-HR" b="1" dirty="0"/>
              <a:t> prodaju i web marketing, kao izlaganje kolekcije i održavati modni </a:t>
            </a:r>
            <a:r>
              <a:rPr lang="hr-HR" b="1" dirty="0" err="1"/>
              <a:t>eventi</a:t>
            </a:r>
            <a:r>
              <a:rPr lang="hr-HR" b="1" dirty="0"/>
              <a:t> Nebo.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72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r>
              <a:rPr lang="hr-HR" b="1" dirty="0" smtClean="0"/>
              <a:t>POVEĆANJE </a:t>
            </a:r>
            <a:r>
              <a:rPr lang="hr-HR" b="1" dirty="0"/>
              <a:t>RAZVOJA NOVIH PROIZVODA I </a:t>
            </a:r>
            <a:r>
              <a:rPr lang="hr-HR" b="1" dirty="0" smtClean="0"/>
              <a:t>USLUGA KOJI </a:t>
            </a:r>
            <a:r>
              <a:rPr lang="hr-HR" b="1" dirty="0"/>
              <a:t>PROIZLAZE IZ AKTIVNOSTI</a:t>
            </a:r>
          </a:p>
          <a:p>
            <a:pPr algn="ctr"/>
            <a:r>
              <a:rPr lang="hr-HR" b="1" dirty="0"/>
              <a:t>  </a:t>
            </a:r>
            <a:r>
              <a:rPr lang="hr-HR" b="1" dirty="0" smtClean="0"/>
              <a:t> ISTRAŽIVANJA </a:t>
            </a:r>
            <a:r>
              <a:rPr lang="hr-HR" b="1" dirty="0"/>
              <a:t>I RAZVOJA (</a:t>
            </a:r>
            <a:r>
              <a:rPr lang="hr-HR" b="1" dirty="0" smtClean="0"/>
              <a:t>IRI) KK.01.2.1.01.</a:t>
            </a:r>
            <a:endParaRPr lang="hr-HR" b="1" dirty="0"/>
          </a:p>
          <a:p>
            <a:endParaRPr lang="hr-H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9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TEHNO-ELEKTRO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Jačanje </a:t>
            </a:r>
            <a:r>
              <a:rPr lang="hr-HR" b="1" dirty="0" smtClean="0"/>
              <a:t>konkurentnosti </a:t>
            </a:r>
            <a:r>
              <a:rPr lang="hr-HR" b="1" dirty="0"/>
              <a:t>poduzeća TEHNO-ELEKTRO d.o.o. proširenjem </a:t>
            </a:r>
            <a:r>
              <a:rPr lang="hr-HR" b="1" dirty="0" smtClean="0"/>
              <a:t>						kapaciteta </a:t>
            </a:r>
            <a:r>
              <a:rPr lang="hr-HR" b="1" dirty="0"/>
              <a:t>poslovanja ulaganjem u </a:t>
            </a:r>
            <a:r>
              <a:rPr lang="hr-HR" b="1" dirty="0" smtClean="0"/>
              <a:t>radne strojeve.</a:t>
            </a:r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1.355.929,00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497.595,15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/>
              <a:t>Đakovo, </a:t>
            </a:r>
            <a:r>
              <a:rPr lang="hr-HR" b="1" dirty="0" smtClean="0"/>
              <a:t>Osječko-baranjska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b="1" dirty="0" smtClean="0"/>
              <a:t>Napretkom </a:t>
            </a:r>
            <a:r>
              <a:rPr lang="hr-HR" b="1" dirty="0"/>
              <a:t>tehnologije i kroz godine poslovanja nastalo je poduzeće TEHNO - ELEKTRO d.o.o. koje pod tim imenom posluje od 1996. </a:t>
            </a:r>
            <a:r>
              <a:rPr lang="hr-HR" b="1" dirty="0" smtClean="0"/>
              <a:t>godine. Osnovna </a:t>
            </a:r>
            <a:r>
              <a:rPr lang="hr-HR" b="1" dirty="0"/>
              <a:t>djelatnost poduzeća su Elektroinstalacijski radovi (43.21. NKD 2007). TEHNO - ELEKTRO d.o.o. u svojoj glavnoj djelatnosti </a:t>
            </a:r>
            <a:r>
              <a:rPr lang="hr-HR" b="1" dirty="0" smtClean="0"/>
              <a:t>ima udio </a:t>
            </a:r>
            <a:r>
              <a:rPr lang="hr-HR" b="1" dirty="0"/>
              <a:t>od 4,37% i nalazi se na 2. mjestu obzirom na ukupne prihode</a:t>
            </a:r>
            <a:r>
              <a:rPr lang="hr-HR" b="1" dirty="0" smtClean="0"/>
              <a:t>. </a:t>
            </a:r>
            <a:r>
              <a:rPr lang="vi-VN" b="1" dirty="0"/>
              <a:t>Osnovne aktivnosti projekta su kupovina strojeva i opreme radi povećanja kapaciteta poslovanja i povećanja produktivnosti u izvođenju </a:t>
            </a:r>
            <a:r>
              <a:rPr lang="vi-VN" b="1" dirty="0" smtClean="0"/>
              <a:t>radova.</a:t>
            </a:r>
            <a:r>
              <a:rPr lang="hr-HR" b="1" dirty="0" smtClean="0"/>
              <a:t> </a:t>
            </a:r>
            <a:r>
              <a:rPr lang="vi-VN" b="1" dirty="0" smtClean="0"/>
              <a:t>Nova </a:t>
            </a:r>
            <a:r>
              <a:rPr lang="vi-VN" b="1" dirty="0"/>
              <a:t>oprema će omogućiti veću produktivnost i povećanje proizvodnih kapaciteta, te ubrzati radove. Provedba projekta će rezultirati </a:t>
            </a:r>
            <a:r>
              <a:rPr lang="vi-VN" b="1" dirty="0" smtClean="0"/>
              <a:t>povećanjem</a:t>
            </a:r>
            <a:r>
              <a:rPr lang="hr-HR" b="1" dirty="0" smtClean="0"/>
              <a:t> </a:t>
            </a:r>
            <a:r>
              <a:rPr lang="vi-VN" b="1" dirty="0" smtClean="0"/>
              <a:t>zaposlenih </a:t>
            </a:r>
            <a:r>
              <a:rPr lang="vi-VN" b="1" dirty="0"/>
              <a:t>za 21 osobu, povećanjem prihoda i povećanjem prihoda od izvoza. 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23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PROTEKTOR - BANDAG - KATALINIĆ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Povećanje </a:t>
            </a:r>
            <a:r>
              <a:rPr lang="hr-HR" b="1" dirty="0" smtClean="0"/>
              <a:t>konkurentnosti </a:t>
            </a:r>
            <a:r>
              <a:rPr lang="hr-HR" b="1" dirty="0"/>
              <a:t>društva Protektor - </a:t>
            </a:r>
            <a:r>
              <a:rPr lang="hr-HR" b="1" dirty="0" err="1"/>
              <a:t>Bandag</a:t>
            </a:r>
            <a:r>
              <a:rPr lang="hr-HR" b="1" dirty="0"/>
              <a:t> - Katalinić d.o.o. </a:t>
            </a:r>
            <a:r>
              <a:rPr lang="hr-HR" b="1" dirty="0" smtClean="0"/>
              <a:t>						povećanjem </a:t>
            </a:r>
            <a:r>
              <a:rPr lang="hr-HR" b="1" dirty="0"/>
              <a:t>proizvodnih kapaciteta </a:t>
            </a:r>
            <a:r>
              <a:rPr lang="hr-HR" b="1" dirty="0" smtClean="0"/>
              <a:t>i diversifikacijom </a:t>
            </a:r>
            <a:r>
              <a:rPr lang="hr-HR" b="1" dirty="0"/>
              <a:t>proizvodnje</a:t>
            </a:r>
            <a:r>
              <a:rPr lang="hr-HR" b="1" dirty="0" smtClean="0"/>
              <a:t>.</a:t>
            </a:r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2.982.269,38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875.835,42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err="1" smtClean="0"/>
              <a:t>Gerovo</a:t>
            </a:r>
            <a:r>
              <a:rPr lang="hr-HR" b="1" dirty="0"/>
              <a:t>, </a:t>
            </a:r>
            <a:r>
              <a:rPr lang="hr-HR" b="1" dirty="0" smtClean="0"/>
              <a:t>Primorsko-goranska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Društvo Protektor-Bandag-Katalinić d.o.o. će kroz projekt „Povećanje konkurentnosti društva Protektor-Bandag-Katalinić d.o.o. </a:t>
            </a:r>
            <a:r>
              <a:rPr lang="vi-VN" b="1" dirty="0" smtClean="0"/>
              <a:t>povećanjem</a:t>
            </a:r>
            <a:r>
              <a:rPr lang="hr-HR" b="1" dirty="0" smtClean="0"/>
              <a:t> </a:t>
            </a:r>
            <a:r>
              <a:rPr lang="vi-VN" b="1" dirty="0" smtClean="0"/>
              <a:t>proizvodnih </a:t>
            </a:r>
            <a:r>
              <a:rPr lang="vi-VN" b="1" dirty="0"/>
              <a:t>kapaciteta i diversifikacijom proizvodnje“ opremiti proizvodni pogon novim strojevima - postrojenjem za okrajčivanje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propiljivanje </a:t>
            </a:r>
            <a:r>
              <a:rPr lang="vi-VN" b="1" dirty="0"/>
              <a:t>građe i postrojenjem za proizvodnju drvnih elemenata. Povećati će se godišnji proizvodni kapaciteti proizvodnje piljene građe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omogućiti </a:t>
            </a:r>
            <a:r>
              <a:rPr lang="vi-VN" b="1" dirty="0"/>
              <a:t>uvođenje novog proizvoda u asortiman Društva - drvnih elemenata. Projekt će doprinijeti povećanju zaposlenosti, prihoda od prodaje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izvoza</a:t>
            </a:r>
            <a:r>
              <a:rPr lang="vi-VN" b="1" dirty="0"/>
              <a:t>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06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Piramida d.o.o. za proizvodnju farmaceutske ambalaže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hr-HR" b="1" dirty="0"/>
              <a:t>Povećanje </a:t>
            </a:r>
            <a:r>
              <a:rPr lang="hr-HR" b="1" dirty="0" smtClean="0"/>
              <a:t>konkurentnosti </a:t>
            </a:r>
            <a:r>
              <a:rPr lang="hr-HR" b="1" dirty="0"/>
              <a:t>društva Protektor - </a:t>
            </a:r>
            <a:r>
              <a:rPr lang="hr-HR" b="1" dirty="0" err="1"/>
              <a:t>Bandag</a:t>
            </a:r>
            <a:r>
              <a:rPr lang="hr-HR" b="1" dirty="0"/>
              <a:t> - Katalinić d.o.o. </a:t>
            </a:r>
            <a:r>
              <a:rPr lang="hr-HR" b="1" dirty="0" smtClean="0"/>
              <a:t>						povećanjem </a:t>
            </a:r>
            <a:r>
              <a:rPr lang="hr-HR" b="1" dirty="0"/>
              <a:t>proizvodnih kapaciteta </a:t>
            </a:r>
            <a:r>
              <a:rPr lang="hr-HR" b="1" dirty="0" smtClean="0"/>
              <a:t>i diversifikacijom proizvodnje</a:t>
            </a:r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3.555.220,00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1.338.915,25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Ulaganjem u proizvodne kapacitete i optimizaciju procesa, Piramida želi utjecati na produktivnost rada proizvodnog pogona i kvalitetu usluge </a:t>
            </a:r>
            <a:r>
              <a:rPr lang="vi-VN" b="1" dirty="0" smtClean="0"/>
              <a:t>s</a:t>
            </a:r>
            <a:r>
              <a:rPr lang="hr-HR" b="1" dirty="0" smtClean="0"/>
              <a:t> </a:t>
            </a:r>
            <a:r>
              <a:rPr lang="vi-VN" b="1" dirty="0" smtClean="0"/>
              <a:t>ciljem </a:t>
            </a:r>
            <a:r>
              <a:rPr lang="vi-VN" b="1" dirty="0"/>
              <a:t>povećanja konkurentnosti tvrtke kako bi mogla širiti poslovanje, dodatno zapošljavati i povećati izvoz svojih proizvoda i usluga</a:t>
            </a:r>
            <a:r>
              <a:rPr lang="vi-VN" b="1" dirty="0" smtClean="0"/>
              <a:t>.</a:t>
            </a:r>
            <a:r>
              <a:rPr lang="hr-HR" b="1" dirty="0" smtClean="0"/>
              <a:t> </a:t>
            </a:r>
            <a:r>
              <a:rPr lang="vi-VN" b="1" dirty="0"/>
              <a:t>Uvođenjem 16. linije za proizvodnju ampula i sustava za praćenje efikasnosti proizvodnih linija za proizvodnju ampula, povećavaju se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optimiziraju </a:t>
            </a:r>
            <a:r>
              <a:rPr lang="vi-VN" b="1" dirty="0"/>
              <a:t>proizvodni kapaciteti čime se podiže konkurentnost i učinkovitost tvrtke te otvaraju 32 radna mjesta. Projektom se podiže </a:t>
            </a:r>
            <a:r>
              <a:rPr lang="vi-VN" b="1" dirty="0" smtClean="0"/>
              <a:t>kvaliteta</a:t>
            </a:r>
            <a:r>
              <a:rPr lang="hr-HR" b="1" dirty="0" smtClean="0"/>
              <a:t> </a:t>
            </a:r>
            <a:r>
              <a:rPr lang="vi-VN" b="1" dirty="0" smtClean="0"/>
              <a:t>proizvoda </a:t>
            </a:r>
            <a:r>
              <a:rPr lang="vi-VN" b="1" dirty="0"/>
              <a:t>i usluge na </a:t>
            </a:r>
            <a:r>
              <a:rPr lang="vi-VN" b="1" dirty="0" smtClean="0"/>
              <a:t>unutarnjem</a:t>
            </a:r>
            <a:r>
              <a:rPr lang="hr-HR" b="1" dirty="0" smtClean="0"/>
              <a:t>,</a:t>
            </a:r>
            <a:r>
              <a:rPr lang="vi-VN" b="1" dirty="0" smtClean="0"/>
              <a:t> </a:t>
            </a:r>
            <a:r>
              <a:rPr lang="vi-VN" b="1" dirty="0"/>
              <a:t>ali i na vanjskom tržištu, čime se izravno </a:t>
            </a:r>
            <a:r>
              <a:rPr lang="vi-VN" b="1" dirty="0" smtClean="0"/>
              <a:t>potiče </a:t>
            </a:r>
            <a:r>
              <a:rPr lang="vi-VN" b="1" dirty="0"/>
              <a:t>izvoz.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2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GMTT </a:t>
            </a:r>
            <a:r>
              <a:rPr lang="hr-HR" b="1" dirty="0" smtClean="0">
                <a:solidFill>
                  <a:schemeClr val="bg1"/>
                </a:solidFill>
              </a:rPr>
              <a:t>LEŠĆANEC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vi-VN" b="1" dirty="0"/>
              <a:t>Unaprjeđenje </a:t>
            </a:r>
            <a:r>
              <a:rPr lang="vi-VN" b="1" dirty="0" smtClean="0"/>
              <a:t>produk</a:t>
            </a:r>
            <a:r>
              <a:rPr lang="hr-HR" b="1" dirty="0" smtClean="0"/>
              <a:t>ti</a:t>
            </a:r>
            <a:r>
              <a:rPr lang="vi-VN" b="1" dirty="0" smtClean="0"/>
              <a:t>vnos</a:t>
            </a:r>
            <a:r>
              <a:rPr lang="hr-HR" b="1" dirty="0" smtClean="0"/>
              <a:t>ti </a:t>
            </a:r>
            <a:r>
              <a:rPr lang="vi-VN" b="1" dirty="0"/>
              <a:t>i povećanje proizvodnih kapaciteta kamenoloma </a:t>
            </a:r>
            <a:r>
              <a:rPr lang="hr-HR" b="1" dirty="0" smtClean="0"/>
              <a:t>					</a:t>
            </a:r>
            <a:r>
              <a:rPr lang="vi-VN" b="1" dirty="0" smtClean="0"/>
              <a:t>Barilović</a:t>
            </a:r>
            <a:endParaRPr lang="hr-HR" b="1" dirty="0" smtClean="0"/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13.714.156,17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4.955.896,22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/>
              <a:t>Ozalj, Karlovačka županija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Obrt GMTT Lešćanec, </a:t>
            </a:r>
            <a:r>
              <a:rPr lang="vi-VN" b="1" dirty="0" smtClean="0"/>
              <a:t>specijaliziran </a:t>
            </a:r>
            <a:r>
              <a:rPr lang="vi-VN" b="1" dirty="0"/>
              <a:t>je za proizvodnju kamenih agregata te za izvođenje radova i usluga u niskogradnji. </a:t>
            </a:r>
            <a:r>
              <a:rPr lang="vi-VN" b="1" dirty="0" smtClean="0"/>
              <a:t>Obrt</a:t>
            </a:r>
            <a:r>
              <a:rPr lang="hr-HR" b="1" dirty="0" smtClean="0"/>
              <a:t> </a:t>
            </a:r>
            <a:r>
              <a:rPr lang="vi-VN" b="1" dirty="0" smtClean="0"/>
              <a:t>zapošljava </a:t>
            </a:r>
            <a:r>
              <a:rPr lang="vi-VN" b="1" dirty="0"/>
              <a:t>31 radnika u uredskoj poslovnoj jedinici u Karlovcu, sjedištu prijavitelja u Ozlju, te jedinici kamenoloma u općini Barilović </a:t>
            </a:r>
            <a:r>
              <a:rPr lang="vi-VN" b="1" dirty="0" smtClean="0"/>
              <a:t>površine</a:t>
            </a:r>
            <a:r>
              <a:rPr lang="hr-HR" b="1" dirty="0" smtClean="0"/>
              <a:t> </a:t>
            </a:r>
            <a:r>
              <a:rPr lang="vi-VN" b="1" dirty="0" smtClean="0"/>
              <a:t>eksploatacijskog </a:t>
            </a:r>
            <a:r>
              <a:rPr lang="vi-VN" b="1" dirty="0"/>
              <a:t>polja 6,3 ha</a:t>
            </a:r>
            <a:r>
              <a:rPr lang="vi-VN" b="1" dirty="0" smtClean="0"/>
              <a:t>.</a:t>
            </a:r>
            <a:r>
              <a:rPr lang="hr-HR" b="1" dirty="0" smtClean="0"/>
              <a:t> </a:t>
            </a:r>
            <a:r>
              <a:rPr lang="vi-VN" b="1" dirty="0"/>
              <a:t>Cilj projekta je povećati konkurentnost obrta GMTT Lešćanec te izvoz na slovensko tržište kroz povećanje kapaciteta godišnje </a:t>
            </a:r>
            <a:r>
              <a:rPr lang="vi-VN" b="1" dirty="0" smtClean="0"/>
              <a:t>proizvodnje</a:t>
            </a:r>
            <a:r>
              <a:rPr lang="hr-HR" b="1" dirty="0" smtClean="0"/>
              <a:t> </a:t>
            </a:r>
            <a:r>
              <a:rPr lang="vi-VN" b="1" dirty="0" smtClean="0"/>
              <a:t>kamenih </a:t>
            </a:r>
            <a:r>
              <a:rPr lang="vi-VN" b="1" dirty="0"/>
              <a:t>agregata na 154.000 m3 ulaganjem u nabavu i uvođenjem 5 novih radnih strojeva u tehnološki proces kamenoloma Barilović. Projekt </a:t>
            </a:r>
            <a:r>
              <a:rPr lang="vi-VN" b="1" dirty="0" smtClean="0"/>
              <a:t>će</a:t>
            </a:r>
            <a:r>
              <a:rPr lang="hr-HR" b="1" dirty="0" smtClean="0"/>
              <a:t> </a:t>
            </a:r>
            <a:r>
              <a:rPr lang="vi-VN" b="1" dirty="0" smtClean="0"/>
              <a:t>omogućiti </a:t>
            </a:r>
            <a:r>
              <a:rPr lang="vi-VN" b="1" dirty="0"/>
              <a:t>otvaranje 6 novih radnih mjesta, čime će doprinijeti održivom društvenom razvoju općine Barilović i Karlovačke županije.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9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EUROINSPEKT CROATIAKONTROLA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6" y="552489"/>
            <a:ext cx="8881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	</a:t>
            </a:r>
            <a:r>
              <a:rPr lang="vi-VN" b="1" dirty="0"/>
              <a:t>Proširenje tehnoloških kapaciteta poduzeća </a:t>
            </a:r>
            <a:r>
              <a:rPr lang="vi-VN" b="1" dirty="0" smtClean="0"/>
              <a:t>EUROINSPEKT</a:t>
            </a:r>
            <a:r>
              <a:rPr lang="hr-HR" b="1" dirty="0" smtClean="0"/>
              <a:t> </a:t>
            </a:r>
            <a:r>
              <a:rPr lang="vi-VN" b="1" dirty="0" smtClean="0"/>
              <a:t>CROATIAKONTROLA </a:t>
            </a:r>
            <a:r>
              <a:rPr lang="hr-HR" b="1" dirty="0" smtClean="0"/>
              <a:t>				</a:t>
            </a:r>
            <a:r>
              <a:rPr lang="vi-VN" b="1" dirty="0" smtClean="0"/>
              <a:t>d.o.o</a:t>
            </a:r>
            <a:r>
              <a:rPr lang="vi-VN" b="1" dirty="0"/>
              <a:t>. radi jačanja </a:t>
            </a:r>
            <a:r>
              <a:rPr lang="vi-VN" b="1" dirty="0" smtClean="0"/>
              <a:t>konkurentnos</a:t>
            </a:r>
            <a:r>
              <a:rPr lang="hr-HR" b="1" dirty="0" smtClean="0"/>
              <a:t>ti</a:t>
            </a:r>
            <a:r>
              <a:rPr lang="vi-VN" b="1" dirty="0" smtClean="0"/>
              <a:t> i</a:t>
            </a:r>
            <a:r>
              <a:rPr lang="hr-HR" b="1" dirty="0" smtClean="0"/>
              <a:t> </a:t>
            </a:r>
            <a:r>
              <a:rPr lang="vi-VN" b="1" dirty="0" smtClean="0"/>
              <a:t>tržišne pozicije</a:t>
            </a:r>
            <a:endParaRPr lang="hr-HR" b="1" dirty="0" smtClean="0"/>
          </a:p>
          <a:p>
            <a:endParaRPr lang="hr-HR" b="1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 smtClean="0"/>
              <a:t>4.298.875,00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1.265.865,00</a:t>
            </a:r>
            <a:r>
              <a:rPr lang="hr-HR" b="1" dirty="0" smtClean="0"/>
              <a:t> 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</a:t>
            </a:r>
            <a:endParaRPr lang="hr-HR" b="1" dirty="0"/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b="1" dirty="0"/>
              <a:t>Poduzeće EUROINSPEKT CROATIAKONTROLA d.o.o. </a:t>
            </a:r>
            <a:r>
              <a:rPr lang="hr-HR" b="1" dirty="0" smtClean="0"/>
              <a:t>provodi </a:t>
            </a:r>
            <a:r>
              <a:rPr lang="vi-VN" b="1" dirty="0" smtClean="0"/>
              <a:t>projekt </a:t>
            </a:r>
            <a:r>
              <a:rPr lang="vi-VN" b="1" dirty="0"/>
              <a:t>proširenja tehnoloških kapaciteta radi jačanja konkurentnosti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tržišne </a:t>
            </a:r>
            <a:r>
              <a:rPr lang="vi-VN" b="1" dirty="0"/>
              <a:t>pozicije poduzeća. Predmetni projekt odnosi se na nabavu opreme (Uređaja za mjerenje plamišta, TOC/TN uređaja, CHNS analizatora i LC-MS/MS instrumenta)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softvera </a:t>
            </a:r>
            <a:r>
              <a:rPr lang="vi-VN" b="1" dirty="0"/>
              <a:t>za upravljanje operativnim poslovanjem. Prateći zahtjeve tržišta i potrebe postojećih kupaca, poduzeće </a:t>
            </a:r>
            <a:r>
              <a:rPr lang="vi-VN" b="1" dirty="0" smtClean="0"/>
              <a:t>EUROINSPEKT</a:t>
            </a:r>
            <a:r>
              <a:rPr lang="hr-HR" b="1" dirty="0" smtClean="0"/>
              <a:t> </a:t>
            </a:r>
            <a:r>
              <a:rPr lang="vi-VN" b="1" dirty="0" smtClean="0"/>
              <a:t>CROATIAKONTROLA </a:t>
            </a:r>
            <a:r>
              <a:rPr lang="vi-VN" b="1" dirty="0"/>
              <a:t>d.o.o., detektiralo je priliku za razvoj svog poslovanja, a pogotovo Odjela ekologije okoliša i Odjela hrane i vode, </a:t>
            </a:r>
            <a:r>
              <a:rPr lang="vi-VN" b="1" dirty="0" smtClean="0"/>
              <a:t>stoga</a:t>
            </a:r>
            <a:r>
              <a:rPr lang="hr-HR" b="1" dirty="0" smtClean="0"/>
              <a:t> </a:t>
            </a:r>
            <a:r>
              <a:rPr lang="vi-VN" b="1" dirty="0" smtClean="0"/>
              <a:t>nabavlja </a:t>
            </a:r>
            <a:r>
              <a:rPr lang="vi-VN" b="1" dirty="0"/>
              <a:t>opremu i softver da bi njima moglo unaprijediti svoje postojeće usluge, uvesti neke nove i unaprijediti opće operativno </a:t>
            </a:r>
            <a:r>
              <a:rPr lang="vi-VN" b="1" dirty="0" smtClean="0"/>
              <a:t>poslovanje</a:t>
            </a:r>
            <a:r>
              <a:rPr lang="hr-HR" b="1" dirty="0" smtClean="0"/>
              <a:t> </a:t>
            </a:r>
            <a:r>
              <a:rPr lang="vi-VN" b="1" dirty="0" smtClean="0"/>
              <a:t>poduzeća</a:t>
            </a:r>
            <a:r>
              <a:rPr lang="vi-VN" b="1" dirty="0"/>
              <a:t>.</a:t>
            </a:r>
            <a:endParaRPr lang="hr-HR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73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058331" y="2101753"/>
            <a:ext cx="50273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Vam puno uspjeha </a:t>
            </a:r>
          </a:p>
          <a:p>
            <a:pPr algn="ctr"/>
            <a:r>
              <a:rPr lang="hr-H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provedbi projekata!</a:t>
            </a:r>
            <a:endParaRPr lang="hr-H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1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>
                <a:solidFill>
                  <a:schemeClr val="bg1"/>
                </a:solidFill>
              </a:rPr>
              <a:t>KONČAR - INSTITUT ZA ELEKTROTEHNIKU D.D.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700336"/>
            <a:ext cx="87836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</a:t>
            </a:r>
            <a:r>
              <a:rPr lang="hr-HR" b="1" dirty="0" err="1" smtClean="0"/>
              <a:t>SafeTRAM</a:t>
            </a:r>
            <a:r>
              <a:rPr lang="hr-HR" b="1" dirty="0" smtClean="0"/>
              <a:t> </a:t>
            </a:r>
            <a:r>
              <a:rPr lang="hr-HR" b="1" dirty="0"/>
              <a:t>- Sustav za </a:t>
            </a:r>
            <a:r>
              <a:rPr lang="hr-HR" b="1" dirty="0" smtClean="0"/>
              <a:t>povećanje sigurnosti </a:t>
            </a:r>
            <a:r>
              <a:rPr lang="hr-HR" b="1" dirty="0"/>
              <a:t>vožnje javnog </a:t>
            </a:r>
            <a:endParaRPr lang="hr-HR" b="1" dirty="0" smtClean="0"/>
          </a:p>
          <a:p>
            <a:r>
              <a:rPr lang="hr-HR" b="1" dirty="0"/>
              <a:t>	</a:t>
            </a:r>
            <a:r>
              <a:rPr lang="hr-HR" b="1" dirty="0" smtClean="0"/>
              <a:t>		         urbanog </a:t>
            </a:r>
            <a:r>
              <a:rPr lang="hr-HR" b="1" dirty="0"/>
              <a:t>tračničkog </a:t>
            </a:r>
            <a:r>
              <a:rPr lang="hr-HR" b="1" dirty="0" smtClean="0"/>
              <a:t>prometa</a:t>
            </a:r>
          </a:p>
          <a:p>
            <a:endParaRPr lang="hr-HR" b="1" dirty="0" smtClean="0"/>
          </a:p>
          <a:p>
            <a:r>
              <a:rPr lang="hr-HR" dirty="0" smtClean="0"/>
              <a:t>Partneri:	</a:t>
            </a:r>
            <a:r>
              <a:rPr lang="hr-HR" b="1" dirty="0" smtClean="0"/>
              <a:t>	        Sveučilište </a:t>
            </a:r>
            <a:r>
              <a:rPr lang="hr-HR" b="1" dirty="0"/>
              <a:t>u Zagrebu, Fakultet elektrotehnike i računarstva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18.431.121,52</a:t>
            </a:r>
            <a:r>
              <a:rPr lang="hr-HR" dirty="0"/>
              <a:t> </a:t>
            </a:r>
            <a:r>
              <a:rPr lang="hr-HR" b="1" dirty="0" smtClean="0"/>
              <a:t> HRK</a:t>
            </a:r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13.285.558,30</a:t>
            </a:r>
            <a:r>
              <a:rPr lang="hr-HR" dirty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</a:t>
            </a:r>
            <a:r>
              <a:rPr lang="hr-HR" b="1" dirty="0"/>
              <a:t>Z</a:t>
            </a:r>
            <a:r>
              <a:rPr lang="hr-HR" b="1" dirty="0" smtClean="0"/>
              <a:t>agreb</a:t>
            </a:r>
          </a:p>
          <a:p>
            <a:endParaRPr lang="hr-HR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hr-HR" sz="1300" b="1" dirty="0"/>
              <a:t>Cilj je projekta </a:t>
            </a:r>
            <a:r>
              <a:rPr lang="hr-HR" sz="1300" b="1" dirty="0" err="1"/>
              <a:t>SafeTRAM</a:t>
            </a:r>
            <a:r>
              <a:rPr lang="hr-HR" sz="1300" b="1" dirty="0"/>
              <a:t> razviti inovativni sustav povećanja sigurnosti vožnje koji će implementirati niz funkcija za povećanje </a:t>
            </a:r>
            <a:r>
              <a:rPr lang="hr-HR" sz="1300" b="1" dirty="0" smtClean="0"/>
              <a:t>sigurnosti tramvajskog </a:t>
            </a:r>
            <a:r>
              <a:rPr lang="hr-HR" sz="1300" b="1" dirty="0"/>
              <a:t>prometa, čime će se značajno smanjiti broj nesreća u kojima nastaju velike materijalne štete i stradavaju ljudi. Tramvaj troši pet </a:t>
            </a:r>
            <a:r>
              <a:rPr lang="hr-HR" sz="1300" b="1" dirty="0" smtClean="0"/>
              <a:t>puta </a:t>
            </a:r>
            <a:r>
              <a:rPr lang="vi-VN" sz="1300" b="1" dirty="0" smtClean="0"/>
              <a:t>manje </a:t>
            </a:r>
            <a:r>
              <a:rPr lang="vi-VN" sz="1300" b="1" dirty="0"/>
              <a:t>energije od automobila i ne zagađuje okoliš te zbog toga ima brojne ekološke prednosti u odnosu na cestovni promet, koji je odgovoran </a:t>
            </a:r>
            <a:r>
              <a:rPr lang="vi-VN" sz="1300" b="1" dirty="0" smtClean="0"/>
              <a:t>za</a:t>
            </a:r>
            <a:r>
              <a:rPr lang="hr-HR" sz="1300" b="1" dirty="0" smtClean="0"/>
              <a:t> čak </a:t>
            </a:r>
            <a:r>
              <a:rPr lang="hr-HR" sz="1300" b="1" dirty="0"/>
              <a:t>95% ispušnih plinova nastalih u prometu. Sustavi poput </a:t>
            </a:r>
            <a:r>
              <a:rPr lang="hr-HR" sz="1300" b="1" dirty="0" err="1"/>
              <a:t>SafeTRAM</a:t>
            </a:r>
            <a:r>
              <a:rPr lang="hr-HR" sz="1300" b="1" dirty="0"/>
              <a:t>-a u skorijoj će budućnosti biti ključni elementi autonomnih vozila </a:t>
            </a:r>
            <a:r>
              <a:rPr lang="hr-HR" sz="1300" b="1" dirty="0" smtClean="0"/>
              <a:t>kojima suvremeno </a:t>
            </a:r>
            <a:r>
              <a:rPr lang="hr-HR" sz="1300" b="1" dirty="0"/>
              <a:t>društvo teži.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6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 smtClean="0">
                <a:solidFill>
                  <a:prstClr val="white"/>
                </a:solidFill>
              </a:rPr>
              <a:t>SEDAM IT d.o.o.</a:t>
            </a:r>
            <a:endParaRPr lang="hr-HR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>
                <a:solidFill>
                  <a:prstClr val="black"/>
                </a:solidFill>
              </a:rPr>
              <a:t>Naziv </a:t>
            </a:r>
            <a:r>
              <a:rPr lang="hr-HR" dirty="0">
                <a:solidFill>
                  <a:prstClr val="black"/>
                </a:solidFill>
              </a:rPr>
              <a:t>projekta:	</a:t>
            </a:r>
            <a:r>
              <a:rPr lang="hr-HR" dirty="0" smtClean="0">
                <a:solidFill>
                  <a:prstClr val="black"/>
                </a:solidFill>
              </a:rPr>
              <a:t>         </a:t>
            </a:r>
            <a:r>
              <a:rPr lang="hr-HR" b="1" dirty="0" smtClean="0">
                <a:solidFill>
                  <a:prstClr val="black"/>
                </a:solidFill>
              </a:rPr>
              <a:t>Korisničko </a:t>
            </a:r>
            <a:r>
              <a:rPr lang="hr-HR" b="1" dirty="0">
                <a:solidFill>
                  <a:prstClr val="black"/>
                </a:solidFill>
              </a:rPr>
              <a:t>iskustvo </a:t>
            </a:r>
            <a:r>
              <a:rPr lang="hr-HR" b="1" dirty="0" smtClean="0">
                <a:solidFill>
                  <a:prstClr val="black"/>
                </a:solidFill>
              </a:rPr>
              <a:t>budućnosti </a:t>
            </a:r>
            <a:r>
              <a:rPr lang="hr-HR" b="1" dirty="0">
                <a:solidFill>
                  <a:prstClr val="black"/>
                </a:solidFill>
              </a:rPr>
              <a:t>– Pametne specijalizacije i </a:t>
            </a:r>
            <a:endParaRPr lang="hr-HR" b="1" dirty="0" smtClean="0">
              <a:solidFill>
                <a:prstClr val="black"/>
              </a:solidFill>
            </a:endParaRPr>
          </a:p>
          <a:p>
            <a:r>
              <a:rPr lang="hr-HR" b="1" dirty="0">
                <a:solidFill>
                  <a:prstClr val="black"/>
                </a:solidFill>
              </a:rPr>
              <a:t> </a:t>
            </a:r>
            <a:r>
              <a:rPr lang="hr-HR" b="1" dirty="0" smtClean="0">
                <a:solidFill>
                  <a:prstClr val="black"/>
                </a:solidFill>
              </a:rPr>
              <a:t>                                    suvremene tehnologije komunikacije </a:t>
            </a:r>
            <a:r>
              <a:rPr lang="hr-HR" b="1" dirty="0">
                <a:solidFill>
                  <a:prstClr val="black"/>
                </a:solidFill>
              </a:rPr>
              <a:t>i </a:t>
            </a:r>
            <a:r>
              <a:rPr lang="hr-HR" b="1" dirty="0" smtClean="0">
                <a:solidFill>
                  <a:prstClr val="black"/>
                </a:solidFill>
              </a:rPr>
              <a:t>kolaboracije</a:t>
            </a:r>
          </a:p>
          <a:p>
            <a:endParaRPr lang="hr-HR" dirty="0" smtClean="0">
              <a:solidFill>
                <a:prstClr val="black"/>
              </a:solidFill>
            </a:endParaRPr>
          </a:p>
          <a:p>
            <a:r>
              <a:rPr lang="hr-HR" dirty="0">
                <a:solidFill>
                  <a:prstClr val="black"/>
                </a:solidFill>
              </a:rPr>
              <a:t>Partneri:	</a:t>
            </a:r>
            <a:r>
              <a:rPr lang="hr-HR" dirty="0" smtClean="0">
                <a:solidFill>
                  <a:prstClr val="black"/>
                </a:solidFill>
              </a:rPr>
              <a:t>                 </a:t>
            </a:r>
            <a:r>
              <a:rPr lang="hr-HR" b="1" dirty="0" smtClean="0">
                <a:solidFill>
                  <a:prstClr val="black"/>
                </a:solidFill>
              </a:rPr>
              <a:t> Fakultet </a:t>
            </a:r>
            <a:r>
              <a:rPr lang="hr-HR" b="1" dirty="0">
                <a:solidFill>
                  <a:prstClr val="black"/>
                </a:solidFill>
              </a:rPr>
              <a:t>organizacije i </a:t>
            </a:r>
            <a:r>
              <a:rPr lang="hr-HR" b="1" dirty="0" smtClean="0">
                <a:solidFill>
                  <a:prstClr val="black"/>
                </a:solidFill>
              </a:rPr>
              <a:t>informatike, Varaždin i  Radilica </a:t>
            </a:r>
            <a:r>
              <a:rPr lang="hr-HR" b="1" dirty="0">
                <a:solidFill>
                  <a:prstClr val="black"/>
                </a:solidFill>
              </a:rPr>
              <a:t>d.o.o.</a:t>
            </a:r>
          </a:p>
          <a:p>
            <a:endParaRPr lang="hr-HR" dirty="0" smtClean="0">
              <a:solidFill>
                <a:prstClr val="black"/>
              </a:solidFill>
            </a:endParaRPr>
          </a:p>
          <a:p>
            <a:r>
              <a:rPr lang="hr-HR" dirty="0" smtClean="0">
                <a:solidFill>
                  <a:prstClr val="black"/>
                </a:solidFill>
              </a:rPr>
              <a:t>Vrijednost </a:t>
            </a:r>
            <a:r>
              <a:rPr lang="hr-HR" dirty="0">
                <a:solidFill>
                  <a:prstClr val="black"/>
                </a:solidFill>
              </a:rPr>
              <a:t>projekta:	</a:t>
            </a:r>
            <a:r>
              <a:rPr lang="hr-HR" b="1" dirty="0">
                <a:solidFill>
                  <a:prstClr val="black"/>
                </a:solidFill>
              </a:rPr>
              <a:t>39.413.324,44</a:t>
            </a:r>
            <a:r>
              <a:rPr lang="hr-HR" dirty="0">
                <a:solidFill>
                  <a:prstClr val="black"/>
                </a:solidFill>
              </a:rPr>
              <a:t> 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b="1" dirty="0" smtClean="0">
                <a:solidFill>
                  <a:prstClr val="black"/>
                </a:solidFill>
              </a:rPr>
              <a:t> HRK</a:t>
            </a:r>
            <a:endParaRPr lang="hr-HR" dirty="0" smtClean="0">
              <a:solidFill>
                <a:prstClr val="black"/>
              </a:solidFill>
            </a:endParaRPr>
          </a:p>
          <a:p>
            <a:r>
              <a:rPr lang="hr-HR" dirty="0" smtClean="0">
                <a:solidFill>
                  <a:prstClr val="black"/>
                </a:solidFill>
              </a:rPr>
              <a:t>Iznos </a:t>
            </a:r>
            <a:r>
              <a:rPr lang="hr-HR" dirty="0">
                <a:solidFill>
                  <a:prstClr val="black"/>
                </a:solidFill>
              </a:rPr>
              <a:t>potpore:		</a:t>
            </a:r>
            <a:r>
              <a:rPr lang="hr-HR" b="1" dirty="0">
                <a:solidFill>
                  <a:prstClr val="black"/>
                </a:solidFill>
              </a:rPr>
              <a:t>26.725.589,77 </a:t>
            </a:r>
            <a:r>
              <a:rPr lang="hr-HR" dirty="0" smtClean="0">
                <a:solidFill>
                  <a:prstClr val="black"/>
                </a:solidFill>
              </a:rPr>
              <a:t> </a:t>
            </a:r>
            <a:r>
              <a:rPr lang="hr-HR" b="1" dirty="0" smtClean="0">
                <a:solidFill>
                  <a:prstClr val="black"/>
                </a:solidFill>
              </a:rPr>
              <a:t> HRK</a:t>
            </a:r>
          </a:p>
          <a:p>
            <a:endParaRPr lang="hr-HR" dirty="0" smtClean="0">
              <a:solidFill>
                <a:prstClr val="black"/>
              </a:solidFill>
            </a:endParaRPr>
          </a:p>
          <a:p>
            <a:r>
              <a:rPr lang="hr-HR" dirty="0" smtClean="0">
                <a:solidFill>
                  <a:prstClr val="black"/>
                </a:solidFill>
              </a:rPr>
              <a:t>Lokacija projekta:</a:t>
            </a:r>
            <a:r>
              <a:rPr lang="hr-HR" dirty="0">
                <a:solidFill>
                  <a:prstClr val="black"/>
                </a:solidFill>
              </a:rPr>
              <a:t>	</a:t>
            </a:r>
            <a:r>
              <a:rPr lang="hr-HR" b="1" dirty="0" smtClean="0">
                <a:solidFill>
                  <a:prstClr val="black"/>
                </a:solidFill>
              </a:rPr>
              <a:t>Grad Zagreb, Grad </a:t>
            </a:r>
            <a:r>
              <a:rPr lang="hr-HR" b="1" dirty="0">
                <a:solidFill>
                  <a:prstClr val="black"/>
                </a:solidFill>
              </a:rPr>
              <a:t>V</a:t>
            </a:r>
            <a:r>
              <a:rPr lang="hr-HR" b="1" dirty="0" smtClean="0">
                <a:solidFill>
                  <a:prstClr val="black"/>
                </a:solidFill>
              </a:rPr>
              <a:t>araždin –Varaždinska županija</a:t>
            </a:r>
          </a:p>
          <a:p>
            <a:endParaRPr lang="hr-HR" b="1" dirty="0" smtClean="0">
              <a:solidFill>
                <a:prstClr val="black"/>
              </a:solidFill>
            </a:endParaRPr>
          </a:p>
          <a:p>
            <a:r>
              <a:rPr lang="hr-HR" dirty="0" smtClean="0">
                <a:solidFill>
                  <a:prstClr val="black"/>
                </a:solidFill>
              </a:rPr>
              <a:t>OPIS PROJEKTA:</a:t>
            </a:r>
          </a:p>
          <a:p>
            <a:pPr algn="just"/>
            <a:r>
              <a:rPr lang="hr-HR" sz="1200" b="1" dirty="0">
                <a:solidFill>
                  <a:prstClr val="black"/>
                </a:solidFill>
              </a:rPr>
              <a:t>Projekt uključuje </a:t>
            </a:r>
            <a:r>
              <a:rPr lang="hr-HR" sz="1200" b="1" dirty="0" smtClean="0">
                <a:solidFill>
                  <a:prstClr val="black"/>
                </a:solidFill>
              </a:rPr>
              <a:t>industrijsko istraživanje </a:t>
            </a:r>
            <a:r>
              <a:rPr lang="hr-HR" sz="1200" b="1" dirty="0">
                <a:solidFill>
                  <a:prstClr val="black"/>
                </a:solidFill>
              </a:rPr>
              <a:t>i eksperimentalni razvoj proizvoda modernog korisničkog iskustva i podrške, dizajna poslovnih </a:t>
            </a:r>
            <a:r>
              <a:rPr lang="hr-HR" sz="1200" b="1" dirty="0" smtClean="0">
                <a:solidFill>
                  <a:prstClr val="black"/>
                </a:solidFill>
              </a:rPr>
              <a:t>procesa, korisničkog </a:t>
            </a:r>
            <a:r>
              <a:rPr lang="hr-HR" sz="1200" b="1" dirty="0">
                <a:solidFill>
                  <a:prstClr val="black"/>
                </a:solidFill>
              </a:rPr>
              <a:t>sučelja, isključivo na suvremenim informatičkim tehnologijama na mobilnim, Internet platformama, integracije i otvorenog API </a:t>
            </a:r>
            <a:r>
              <a:rPr lang="hr-HR" sz="1200" b="1" dirty="0" smtClean="0">
                <a:solidFill>
                  <a:prstClr val="black"/>
                </a:solidFill>
              </a:rPr>
              <a:t>sučelja, </a:t>
            </a:r>
            <a:r>
              <a:rPr lang="pl-PL" sz="1200" b="1" dirty="0" smtClean="0">
                <a:solidFill>
                  <a:prstClr val="black"/>
                </a:solidFill>
              </a:rPr>
              <a:t>te </a:t>
            </a:r>
            <a:r>
              <a:rPr lang="pl-PL" sz="1200" b="1" dirty="0">
                <a:solidFill>
                  <a:prstClr val="black"/>
                </a:solidFill>
              </a:rPr>
              <a:t>platformama infrastrukture u </a:t>
            </a:r>
            <a:r>
              <a:rPr lang="pl-PL" sz="1200" b="1" dirty="0" smtClean="0">
                <a:solidFill>
                  <a:prstClr val="black"/>
                </a:solidFill>
              </a:rPr>
              <a:t>oblaku. </a:t>
            </a:r>
            <a:r>
              <a:rPr lang="hr-HR" sz="1200" b="1" dirty="0" smtClean="0">
                <a:solidFill>
                  <a:prstClr val="black"/>
                </a:solidFill>
              </a:rPr>
              <a:t>Svrha </a:t>
            </a:r>
            <a:r>
              <a:rPr lang="hr-HR" sz="1200" b="1" dirty="0">
                <a:solidFill>
                  <a:prstClr val="black"/>
                </a:solidFill>
              </a:rPr>
              <a:t>projekta je ojačati prijavitelja i partnere u segmentu istraživanja i razvoja kako bi se sa novim, inovativnim i konkurentnim </a:t>
            </a:r>
            <a:r>
              <a:rPr lang="hr-HR" sz="1200" b="1" dirty="0" smtClean="0">
                <a:solidFill>
                  <a:prstClr val="black"/>
                </a:solidFill>
              </a:rPr>
              <a:t>konceptima, proizvodima </a:t>
            </a:r>
            <a:r>
              <a:rPr lang="hr-HR" sz="1200" b="1" dirty="0">
                <a:solidFill>
                  <a:prstClr val="black"/>
                </a:solidFill>
              </a:rPr>
              <a:t>i uslugama, s primjenom u odabranim S3 prioritetnim tematskim područjima </a:t>
            </a:r>
            <a:r>
              <a:rPr lang="hr-HR" sz="1200" b="1" dirty="0" smtClean="0">
                <a:solidFill>
                  <a:prstClr val="black"/>
                </a:solidFill>
              </a:rPr>
              <a:t>pri čemu će primarno područje specijalizacije proizvoda biti u S3 tematskom području „Sigurnost”, podpodručje „Protuiminski program” te izašlo </a:t>
            </a:r>
            <a:r>
              <a:rPr lang="hr-HR" sz="1200" b="1" dirty="0">
                <a:solidFill>
                  <a:prstClr val="black"/>
                </a:solidFill>
              </a:rPr>
              <a:t>na globalna tržišta. Na taj način direktno </a:t>
            </a:r>
            <a:r>
              <a:rPr lang="hr-HR" sz="1200" b="1" dirty="0" smtClean="0">
                <a:solidFill>
                  <a:prstClr val="black"/>
                </a:solidFill>
              </a:rPr>
              <a:t>se doprinosi </a:t>
            </a:r>
            <a:r>
              <a:rPr lang="hr-HR" sz="1200" b="1" dirty="0">
                <a:solidFill>
                  <a:prstClr val="black"/>
                </a:solidFill>
              </a:rPr>
              <a:t>porastu produktivnosti hrvatskog gospodarstva, nastanku novih i održivih poslovnih prilika, te povećanju zaposlenosti</a:t>
            </a:r>
            <a:r>
              <a:rPr lang="hr-HR" sz="13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4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81" y="1888247"/>
            <a:ext cx="8097838" cy="1531714"/>
          </a:xfrm>
        </p:spPr>
        <p:txBody>
          <a:bodyPr/>
          <a:lstStyle/>
          <a:p>
            <a:pPr algn="ctr"/>
            <a:endParaRPr lang="hr-HR" b="1" dirty="0" smtClean="0"/>
          </a:p>
          <a:p>
            <a:pPr algn="ctr"/>
            <a:r>
              <a:rPr lang="hr-HR" b="1" dirty="0"/>
              <a:t>INOVACIJE NOVOOSNOVANIH MSP </a:t>
            </a:r>
            <a:r>
              <a:rPr lang="hr-HR" b="1" dirty="0" smtClean="0"/>
              <a:t>KK.03.2.2.01</a:t>
            </a:r>
            <a:r>
              <a:rPr lang="hr-HR" b="1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47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bg1"/>
                </a:solidFill>
              </a:rPr>
              <a:t>Posao na dlanu d.o.o.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hr-HR" b="1" dirty="0" err="1"/>
              <a:t>Career</a:t>
            </a:r>
            <a:r>
              <a:rPr lang="hr-HR" b="1" dirty="0"/>
              <a:t> Centar - Digitalizacija </a:t>
            </a:r>
            <a:r>
              <a:rPr lang="hr-HR" b="1" dirty="0" smtClean="0"/>
              <a:t>zapošljavanja</a:t>
            </a:r>
          </a:p>
          <a:p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1.494.500,00</a:t>
            </a:r>
            <a:r>
              <a:rPr lang="hr-HR" dirty="0" smtClean="0"/>
              <a:t> 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1.300.000,00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Zagreb, cijela Hrvatska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sz="1200" b="1" dirty="0"/>
              <a:t>Career Centar je online platforma za digitalizaciju procesa zapošljavanja koja omogućava efikasnije i kvalitetnije provođenje procesa </a:t>
            </a:r>
            <a:r>
              <a:rPr lang="vi-VN" sz="1200" b="1" dirty="0" smtClean="0"/>
              <a:t>zapošljavanja</a:t>
            </a:r>
            <a:r>
              <a:rPr lang="hr-HR" sz="1200" b="1" dirty="0" smtClean="0"/>
              <a:t> </a:t>
            </a:r>
            <a:r>
              <a:rPr lang="vi-VN" sz="1200" b="1" dirty="0" smtClean="0"/>
              <a:t>i </a:t>
            </a:r>
            <a:r>
              <a:rPr lang="vi-VN" sz="1200" b="1" dirty="0"/>
              <a:t>umrežavanje ponude i potražnje na tržištu </a:t>
            </a:r>
            <a:r>
              <a:rPr lang="vi-VN" sz="1200" b="1" dirty="0" smtClean="0"/>
              <a:t>rada.</a:t>
            </a:r>
            <a:r>
              <a:rPr lang="hr-HR" sz="1200" b="1" dirty="0" smtClean="0"/>
              <a:t> </a:t>
            </a:r>
            <a:r>
              <a:rPr lang="vi-VN" sz="1200" b="1" dirty="0" smtClean="0"/>
              <a:t>U </a:t>
            </a:r>
            <a:r>
              <a:rPr lang="vi-VN" sz="1200" b="1" dirty="0"/>
              <a:t>situaciji gdje kupac želi upravljati svojim procesom zapošljavanja </a:t>
            </a:r>
            <a:r>
              <a:rPr lang="vi-VN" sz="1200" b="1" dirty="0" smtClean="0"/>
              <a:t>–</a:t>
            </a:r>
            <a:r>
              <a:rPr lang="hr-HR" sz="1200" b="1" dirty="0" smtClean="0"/>
              <a:t> </a:t>
            </a:r>
            <a:r>
              <a:rPr lang="vi-VN" sz="1200" b="1" dirty="0" smtClean="0"/>
              <a:t>biti </a:t>
            </a:r>
            <a:r>
              <a:rPr lang="vi-VN" sz="1200" b="1" dirty="0"/>
              <a:t>prvo mjesto za zadovoljavanje njegove potrebe – odabrati</a:t>
            </a:r>
          </a:p>
          <a:p>
            <a:pPr algn="just"/>
            <a:r>
              <a:rPr lang="vi-VN" sz="1200" b="1" dirty="0"/>
              <a:t>novog </a:t>
            </a:r>
            <a:r>
              <a:rPr lang="vi-VN" sz="1200" b="1" dirty="0" smtClean="0"/>
              <a:t>zaposlenika.</a:t>
            </a:r>
            <a:r>
              <a:rPr lang="hr-HR" sz="1200" b="1" dirty="0" smtClean="0"/>
              <a:t> </a:t>
            </a:r>
            <a:r>
              <a:rPr lang="vi-VN" sz="1200" b="1" dirty="0" smtClean="0"/>
              <a:t>Projekt </a:t>
            </a:r>
            <a:r>
              <a:rPr lang="vi-VN" sz="1200" b="1" dirty="0"/>
              <a:t>je utemeljen na višegodišnjem istraživanju, povratnoj informaciji krajnjih kupaca, ima realne troškove i održiv poslovni </a:t>
            </a:r>
            <a:r>
              <a:rPr lang="vi-VN" sz="1200" b="1" dirty="0" smtClean="0"/>
              <a:t>model.</a:t>
            </a:r>
            <a:r>
              <a:rPr lang="hr-HR" sz="1200" b="1" dirty="0" smtClean="0"/>
              <a:t> </a:t>
            </a:r>
            <a:r>
              <a:rPr lang="vi-VN" sz="1200" b="1" dirty="0" smtClean="0"/>
              <a:t>Ciljno </a:t>
            </a:r>
            <a:r>
              <a:rPr lang="vi-VN" sz="1200" b="1" dirty="0"/>
              <a:t>tržište su MSP-ovi, ali i sve veće i velike tvrtke na tržištu.</a:t>
            </a:r>
            <a:endParaRPr lang="hr-HR" sz="13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68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/>
              <a:t>TERRA SPORTIVA j.d.o.o</a:t>
            </a:r>
            <a:r>
              <a:rPr lang="hr-HR" dirty="0"/>
              <a:t>.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hr-HR" b="1" dirty="0"/>
              <a:t>Razvoj mobilne aplikacije i web stranice za promicanje digitalizacije korištenja </a:t>
            </a:r>
            <a:r>
              <a:rPr lang="hr-HR" b="1" dirty="0" smtClean="0"/>
              <a:t>					sportskih </a:t>
            </a:r>
            <a:r>
              <a:rPr lang="hr-HR" b="1" dirty="0"/>
              <a:t>objekata</a:t>
            </a:r>
            <a:endParaRPr lang="hr-HR" b="1" dirty="0" smtClean="0"/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1.398.412,00</a:t>
            </a:r>
            <a:r>
              <a:rPr lang="hr-HR" dirty="0" smtClean="0"/>
              <a:t> 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1.230.602,00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Grad Zagreb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sz="1200" b="1" dirty="0"/>
              <a:t>Inovativno rješenje je razvoj mobilne aplikacije i web stranice za promicanje digitalizacije korištenja sportskih objekata. Aplikacija </a:t>
            </a:r>
            <a:r>
              <a:rPr lang="vi-VN" sz="1200" b="1" dirty="0" smtClean="0"/>
              <a:t>je</a:t>
            </a:r>
            <a:r>
              <a:rPr lang="hr-HR" sz="1200" b="1" dirty="0" smtClean="0"/>
              <a:t> </a:t>
            </a:r>
            <a:r>
              <a:rPr lang="vi-VN" sz="1200" b="1" dirty="0" smtClean="0"/>
              <a:t>jedinstvena</a:t>
            </a:r>
            <a:r>
              <a:rPr lang="vi-VN" sz="1200" b="1" dirty="0"/>
              <a:t>, jednostavna usluga za sportaše i trenere. Istodobno će se korištenjem </a:t>
            </a:r>
            <a:r>
              <a:rPr lang="vi-VN" sz="1200" b="1" dirty="0" smtClean="0"/>
              <a:t>alata</a:t>
            </a:r>
            <a:r>
              <a:rPr lang="hr-HR" sz="1200" b="1" dirty="0" smtClean="0"/>
              <a:t> </a:t>
            </a:r>
            <a:r>
              <a:rPr lang="vi-VN" sz="1200" b="1" dirty="0" smtClean="0"/>
              <a:t>(</a:t>
            </a:r>
            <a:r>
              <a:rPr lang="vi-VN" sz="1200" b="1" dirty="0"/>
              <a:t>mobilne aplikacije) puniti baza podataka koja će </a:t>
            </a:r>
            <a:r>
              <a:rPr lang="vi-VN" sz="1200" b="1" dirty="0" smtClean="0"/>
              <a:t>biti</a:t>
            </a:r>
            <a:r>
              <a:rPr lang="hr-HR" sz="1200" b="1" dirty="0" smtClean="0"/>
              <a:t> </a:t>
            </a:r>
            <a:r>
              <a:rPr lang="vi-VN" sz="1200" b="1" dirty="0" smtClean="0"/>
              <a:t>osnova </a:t>
            </a:r>
            <a:r>
              <a:rPr lang="vi-VN" sz="1200" b="1" dirty="0"/>
              <a:t>za sustav upravljanja odnosa s korisnicima koji je potreban vlasnicima sportsko-rekreativnih </a:t>
            </a:r>
            <a:r>
              <a:rPr lang="vi-VN" sz="1200" b="1" dirty="0" smtClean="0"/>
              <a:t>objekata </a:t>
            </a:r>
            <a:r>
              <a:rPr lang="vi-VN" sz="1200" b="1" dirty="0"/>
              <a:t>te pružanja pogodnosti </a:t>
            </a:r>
            <a:r>
              <a:rPr lang="vi-VN" sz="1200" b="1" dirty="0" smtClean="0"/>
              <a:t>krajnjim</a:t>
            </a:r>
            <a:r>
              <a:rPr lang="hr-HR" sz="1200" b="1" dirty="0" smtClean="0"/>
              <a:t> </a:t>
            </a:r>
            <a:r>
              <a:rPr lang="vi-VN" sz="1200" b="1" dirty="0" smtClean="0"/>
              <a:t>korisnicima </a:t>
            </a:r>
            <a:r>
              <a:rPr lang="vi-VN" sz="1200" b="1" dirty="0"/>
              <a:t>u vidu povoljnije usluge</a:t>
            </a:r>
            <a:r>
              <a:rPr lang="vi-VN" sz="1200" b="1" dirty="0" smtClean="0"/>
              <a:t>.</a:t>
            </a:r>
            <a:r>
              <a:rPr lang="hr-HR" sz="1200" b="1" dirty="0" smtClean="0"/>
              <a:t> </a:t>
            </a:r>
            <a:r>
              <a:rPr lang="vi-VN" sz="1200" b="1" dirty="0" smtClean="0"/>
              <a:t>Projekt </a:t>
            </a:r>
            <a:r>
              <a:rPr lang="vi-VN" sz="1200" b="1" dirty="0"/>
              <a:t>doprinositi zadovoljstvu šire društvene zajednice, zaštiti zdravlja i poboljšanju kvalitete </a:t>
            </a:r>
            <a:r>
              <a:rPr lang="vi-VN" sz="1200" b="1" dirty="0" smtClean="0"/>
              <a:t>života</a:t>
            </a:r>
            <a:r>
              <a:rPr lang="hr-HR" sz="1200" b="1" dirty="0" smtClean="0"/>
              <a:t> </a:t>
            </a:r>
            <a:r>
              <a:rPr lang="vi-VN" sz="1200" b="1" dirty="0" smtClean="0"/>
              <a:t>sukladno </a:t>
            </a:r>
            <a:r>
              <a:rPr lang="vi-VN" sz="1200" b="1" dirty="0"/>
              <a:t>(S3).</a:t>
            </a:r>
            <a:endParaRPr lang="hr-HR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2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/>
              <a:t>DRUNKEN LUMBERJACKS, OBRT ZA RAČUNALNO </a:t>
            </a:r>
            <a:r>
              <a:rPr lang="hr-HR" b="1" dirty="0" smtClean="0"/>
              <a:t>PROGRAMIRANJE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hr-HR" b="1" dirty="0" err="1"/>
              <a:t>theBeat.hr</a:t>
            </a:r>
            <a:r>
              <a:rPr lang="hr-HR" b="1" dirty="0"/>
              <a:t> - puls Hrvatske</a:t>
            </a:r>
            <a:r>
              <a:rPr lang="hr-HR" b="1" dirty="0" smtClean="0"/>
              <a:t>!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1.759.879,74</a:t>
            </a:r>
            <a:r>
              <a:rPr lang="hr-HR" dirty="0" smtClean="0"/>
              <a:t> 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 smtClean="0"/>
              <a:t>1.406.366,76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Rijeka, Primorsko-goranska županija 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sz="1300" b="1" dirty="0"/>
              <a:t>Obrt Drunken </a:t>
            </a:r>
            <a:r>
              <a:rPr lang="vi-VN" sz="1300" b="1" dirty="0" smtClean="0"/>
              <a:t>Lu</a:t>
            </a:r>
            <a:r>
              <a:rPr lang="hr-HR" sz="1300" b="1" dirty="0" smtClean="0"/>
              <a:t>m</a:t>
            </a:r>
            <a:r>
              <a:rPr lang="vi-VN" sz="1300" b="1" dirty="0" smtClean="0"/>
              <a:t>berjacks razv</a:t>
            </a:r>
            <a:r>
              <a:rPr lang="hr-HR" sz="1300" b="1" dirty="0" err="1" smtClean="0"/>
              <a:t>ija</a:t>
            </a:r>
            <a:r>
              <a:rPr lang="vi-VN" sz="1300" b="1" dirty="0" smtClean="0"/>
              <a:t> aplikacij</a:t>
            </a:r>
            <a:r>
              <a:rPr lang="hr-HR" sz="1300" b="1" dirty="0" smtClean="0"/>
              <a:t>u</a:t>
            </a:r>
            <a:r>
              <a:rPr lang="vi-VN" sz="1300" b="1" dirty="0" smtClean="0"/>
              <a:t> </a:t>
            </a:r>
            <a:r>
              <a:rPr lang="vi-VN" sz="1300" b="1" dirty="0"/>
              <a:t>theBeat.hr, inovativnog rješenja koje će objediniti ponudu događaja u Hrvatskoj </a:t>
            </a:r>
            <a:r>
              <a:rPr lang="vi-VN" sz="1300" b="1" dirty="0" smtClean="0"/>
              <a:t>na</a:t>
            </a:r>
            <a:r>
              <a:rPr lang="hr-HR" sz="1300" b="1" dirty="0" smtClean="0"/>
              <a:t> </a:t>
            </a:r>
            <a:r>
              <a:rPr lang="vi-VN" sz="1300" b="1" dirty="0" smtClean="0"/>
              <a:t>jednom </a:t>
            </a:r>
            <a:r>
              <a:rPr lang="vi-VN" sz="1300" b="1" dirty="0"/>
              <a:t>mjestu. Budući da na području RH ne postoji platforma koja objedinjuje događaje te omogućuje korisnicima jednostavno </a:t>
            </a:r>
            <a:r>
              <a:rPr lang="vi-VN" sz="1300" b="1" dirty="0" smtClean="0"/>
              <a:t>pretraživanje</a:t>
            </a:r>
            <a:r>
              <a:rPr lang="hr-HR" sz="1300" b="1" dirty="0" smtClean="0"/>
              <a:t> </a:t>
            </a:r>
            <a:r>
              <a:rPr lang="vi-VN" sz="1300" b="1" dirty="0" smtClean="0"/>
              <a:t>događaja</a:t>
            </a:r>
            <a:r>
              <a:rPr lang="vi-VN" sz="1300" b="1" dirty="0"/>
              <a:t>, a ujedno i promociju događaja njihovim organizatorima, obrt pristupa razvoju aplikativnog rješenja koje će objediniti ponudu </a:t>
            </a:r>
            <a:r>
              <a:rPr lang="vi-VN" sz="1300" b="1" dirty="0" smtClean="0"/>
              <a:t>različitih</a:t>
            </a:r>
            <a:r>
              <a:rPr lang="hr-HR" sz="1300" b="1" dirty="0" smtClean="0"/>
              <a:t> </a:t>
            </a:r>
            <a:r>
              <a:rPr lang="vi-VN" sz="1300" b="1" dirty="0" smtClean="0"/>
              <a:t>događaja </a:t>
            </a:r>
            <a:r>
              <a:rPr lang="vi-VN" sz="1300" b="1" dirty="0"/>
              <a:t>u Hrvatskoj. Aplikacija je trenutno dostupna kao minimalno održiv proizvod (MVP) te se Web aplikacija može demonstrirati. </a:t>
            </a:r>
            <a:r>
              <a:rPr lang="vi-VN" sz="1300" b="1" dirty="0" smtClean="0"/>
              <a:t>Razvoj,</a:t>
            </a:r>
            <a:r>
              <a:rPr lang="hr-HR" sz="1300" b="1" dirty="0" smtClean="0"/>
              <a:t> </a:t>
            </a:r>
            <a:r>
              <a:rPr lang="vi-VN" sz="1300" b="1" dirty="0" smtClean="0"/>
              <a:t>odnosno </a:t>
            </a:r>
            <a:r>
              <a:rPr lang="vi-VN" sz="1300" b="1" dirty="0"/>
              <a:t>dovršavanje i komercijalizacija aplikacije koja će biti omogućena ulaganjem u ovaj projekt, doprinijet će rješavanju navedenog </a:t>
            </a:r>
            <a:r>
              <a:rPr lang="vi-VN" sz="1300" b="1" dirty="0" smtClean="0"/>
              <a:t>problema</a:t>
            </a:r>
            <a:r>
              <a:rPr lang="hr-HR" sz="1300" b="1" dirty="0" smtClean="0"/>
              <a:t> </a:t>
            </a:r>
            <a:r>
              <a:rPr lang="vi-VN" sz="1300" b="1" dirty="0" smtClean="0"/>
              <a:t>smanjenog </a:t>
            </a:r>
            <a:r>
              <a:rPr lang="vi-VN" sz="1300" b="1" dirty="0"/>
              <a:t>potencijala MSP za prijenos inovativnih ideja u tržišno uspješne poslovne poduhvate budući da će obrt razviti inovativan proizvod.</a:t>
            </a:r>
            <a:endParaRPr lang="hr-HR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4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66" y="79777"/>
            <a:ext cx="7007382" cy="3893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/>
              <a:t>REACHER društvo s ograničenom odgovornošću za proizvodnju i usluge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037" y="552489"/>
            <a:ext cx="8783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Naziv </a:t>
            </a:r>
            <a:r>
              <a:rPr lang="hr-HR" dirty="0"/>
              <a:t>projekta:	</a:t>
            </a:r>
            <a:r>
              <a:rPr lang="hr-HR" dirty="0" smtClean="0"/>
              <a:t>         </a:t>
            </a:r>
            <a:r>
              <a:rPr lang="hr-HR" b="1" dirty="0"/>
              <a:t>Dovršetak razvoja i komercijalizacija - </a:t>
            </a:r>
            <a:r>
              <a:rPr lang="hr-HR" b="1" dirty="0" smtClean="0"/>
              <a:t>Reacher780</a:t>
            </a:r>
          </a:p>
          <a:p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	</a:t>
            </a:r>
            <a:r>
              <a:rPr lang="hr-HR" b="1" dirty="0"/>
              <a:t>1.450.881,40</a:t>
            </a:r>
            <a:r>
              <a:rPr lang="hr-HR" dirty="0" smtClean="0"/>
              <a:t> 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Iznos </a:t>
            </a:r>
            <a:r>
              <a:rPr lang="hr-HR" dirty="0"/>
              <a:t>potpore:		</a:t>
            </a:r>
            <a:r>
              <a:rPr lang="hr-HR" b="1" dirty="0"/>
              <a:t>1.305.739,26</a:t>
            </a:r>
            <a:r>
              <a:rPr lang="hr-HR" b="1" dirty="0" smtClean="0"/>
              <a:t> </a:t>
            </a:r>
            <a:r>
              <a:rPr lang="hr-HR" dirty="0" smtClean="0"/>
              <a:t> </a:t>
            </a:r>
            <a:r>
              <a:rPr lang="hr-HR" b="1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Lokacija projekta:</a:t>
            </a:r>
            <a:r>
              <a:rPr lang="hr-HR" dirty="0"/>
              <a:t>	</a:t>
            </a:r>
            <a:r>
              <a:rPr lang="hr-HR" b="1" dirty="0" smtClean="0"/>
              <a:t>Rijeka, Primorsko-goranska županija </a:t>
            </a:r>
          </a:p>
          <a:p>
            <a:endParaRPr lang="hr-HR" b="1" dirty="0" smtClean="0"/>
          </a:p>
          <a:p>
            <a:r>
              <a:rPr lang="hr-HR" dirty="0" smtClean="0"/>
              <a:t>OPIS PROJEKTA:</a:t>
            </a:r>
          </a:p>
          <a:p>
            <a:pPr algn="just"/>
            <a:r>
              <a:rPr lang="vi-VN" sz="1300" b="1" dirty="0"/>
              <a:t>Svrha projekta je stvaranje preduvjeta za održivi rast i razvoj tvrtke Reacher d.o.o. dovršetkom razvoja i uspješnom komercijalizacijom </a:t>
            </a:r>
            <a:r>
              <a:rPr lang="vi-VN" sz="1300" b="1" dirty="0" smtClean="0"/>
              <a:t>inovativnog</a:t>
            </a:r>
            <a:r>
              <a:rPr lang="hr-HR" sz="1300" b="1" dirty="0" smtClean="0"/>
              <a:t> </a:t>
            </a:r>
            <a:r>
              <a:rPr lang="vi-VN" sz="1300" b="1" dirty="0" smtClean="0"/>
              <a:t>proizvoda</a:t>
            </a:r>
            <a:r>
              <a:rPr lang="vi-VN" sz="1300" b="1" dirty="0"/>
              <a:t>, što će se omogućiti provedbom niza planiranih aktivnosti-testiranjem i optimizacijom postojećeg MVP-a, proizvodnjom 2 modela </a:t>
            </a:r>
            <a:r>
              <a:rPr lang="vi-VN" sz="1300" b="1" dirty="0" smtClean="0"/>
              <a:t>nulte</a:t>
            </a:r>
            <a:r>
              <a:rPr lang="hr-HR" sz="1300" b="1" dirty="0" smtClean="0"/>
              <a:t> </a:t>
            </a:r>
            <a:r>
              <a:rPr lang="vi-VN" sz="1300" b="1" dirty="0" smtClean="0"/>
              <a:t>serije </a:t>
            </a:r>
            <a:r>
              <a:rPr lang="vi-VN" sz="1300" b="1" dirty="0"/>
              <a:t>(standardna i VIP varijanta) i prezentiranjem proizvoda na 3 međunarodna sajma. Uspješna provedba će omogućiti uspješnu </a:t>
            </a:r>
            <a:r>
              <a:rPr lang="vi-VN" sz="1300" b="1" dirty="0" smtClean="0"/>
              <a:t>komercijalizaciju</a:t>
            </a:r>
            <a:r>
              <a:rPr lang="hr-HR" sz="1300" b="1" dirty="0" smtClean="0"/>
              <a:t> </a:t>
            </a:r>
            <a:r>
              <a:rPr lang="vi-VN" sz="1300" b="1" dirty="0" smtClean="0"/>
              <a:t>inovativnog </a:t>
            </a:r>
            <a:r>
              <a:rPr lang="vi-VN" sz="1300" b="1" dirty="0"/>
              <a:t>koncepta jedrilice i zadovoljavanje postojeće potražnje već u 2017. godini.</a:t>
            </a:r>
            <a:endParaRPr lang="hr-HR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76120"/>
            <a:ext cx="13350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503095"/>
            <a:ext cx="13652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35310"/>
      </p:ext>
    </p:extLst>
  </p:cSld>
  <p:clrMapOvr>
    <a:masterClrMapping/>
  </p:clrMapOvr>
</p:sld>
</file>

<file path=ppt/theme/theme1.xml><?xml version="1.0" encoding="utf-8"?>
<a:theme xmlns:a="http://schemas.openxmlformats.org/drawingml/2006/main" name="ZON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VladaRHSans Med"/>
        <a:ea typeface="MS PGothic"/>
        <a:cs typeface=""/>
      </a:majorFont>
      <a:minorFont>
        <a:latin typeface="VladaRHSans Reg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5FF18814-605D-4E2D-862E-EAE45EA6256B}" vid="{2BC89A50-B7EA-4711-ACAD-260AFAA7DB49}"/>
    </a:ext>
  </a:extLst>
</a:theme>
</file>

<file path=ppt/theme/theme1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5FF18814-605D-4E2D-862E-EAE45EA6256B}" vid="{2BC89A50-B7EA-4711-ACAD-260AFAA7DB49}"/>
    </a:ext>
  </a:extLst>
</a:theme>
</file>

<file path=ppt/theme/theme3.xml><?xml version="1.0" encoding="utf-8"?>
<a:theme xmlns:a="http://schemas.openxmlformats.org/drawingml/2006/main" name="1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626520E7-D951-4AE8-9434-F630615ECB9D}" vid="{93143590-0529-4263-A7DB-397370517A41}"/>
    </a:ext>
  </a:extLst>
</a:theme>
</file>

<file path=ppt/theme/theme4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626520E7-D951-4AE8-9434-F630615ECB9D}" vid="{93143590-0529-4263-A7DB-397370517A41}"/>
    </a:ext>
  </a:extLst>
</a:theme>
</file>

<file path=ppt/theme/theme6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626520E7-D951-4AE8-9434-F630615ECB9D}" vid="{93143590-0529-4263-A7DB-397370517A41}"/>
    </a:ext>
  </a:extLst>
</a:theme>
</file>

<file path=ppt/theme/theme8.xml><?xml version="1.0" encoding="utf-8"?>
<a:theme xmlns:a="http://schemas.openxmlformats.org/drawingml/2006/main" name="3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Tema1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a1" id="{626520E7-D951-4AE8-9434-F630615ECB9D}" vid="{93143590-0529-4263-A7DB-397370517A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ZONE</Template>
  <TotalTime>787</TotalTime>
  <Words>230</Words>
  <Application>Microsoft Office PowerPoint</Application>
  <PresentationFormat>Custom</PresentationFormat>
  <Paragraphs>245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ZONE</vt:lpstr>
      <vt:lpstr>Tema1</vt:lpstr>
      <vt:lpstr>1_Tema1</vt:lpstr>
      <vt:lpstr>1_Default Theme</vt:lpstr>
      <vt:lpstr>2_Tema1</vt:lpstr>
      <vt:lpstr>2_Default Theme</vt:lpstr>
      <vt:lpstr>3_Tema1</vt:lpstr>
      <vt:lpstr>3_Default Theme</vt:lpstr>
      <vt:lpstr>4_Tema1</vt:lpstr>
      <vt:lpstr>4_Default Theme</vt:lpstr>
      <vt:lpstr>5_Default Theme</vt:lpstr>
      <vt:lpstr>5_Tema1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Ćorić</dc:creator>
  <cp:lastModifiedBy>Neven Kos</cp:lastModifiedBy>
  <cp:revision>51</cp:revision>
  <cp:lastPrinted>2017-06-05T08:06:37Z</cp:lastPrinted>
  <dcterms:created xsi:type="dcterms:W3CDTF">2017-06-02T07:04:34Z</dcterms:created>
  <dcterms:modified xsi:type="dcterms:W3CDTF">2017-07-20T13:41:36Z</dcterms:modified>
</cp:coreProperties>
</file>