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slideLayouts/slideLayout13.xml" ContentType="application/vnd.openxmlformats-officedocument.presentationml.slideLayout+xml"/>
  <Override PartName="/ppt/theme/theme9.xml" ContentType="application/vnd.openxmlformats-officedocument.theme+xml"/>
  <Override PartName="/ppt/slideLayouts/slideLayout14.xml" ContentType="application/vnd.openxmlformats-officedocument.presentationml.slideLayout+xml"/>
  <Override PartName="/ppt/theme/theme10.xml" ContentType="application/vnd.openxmlformats-officedocument.theme+xml"/>
  <Override PartName="/ppt/slideLayouts/slideLayout15.xml" ContentType="application/vnd.openxmlformats-officedocument.presentationml.slideLayout+xml"/>
  <Override PartName="/ppt/theme/theme11.xml" ContentType="application/vnd.openxmlformats-officedocument.theme+xml"/>
  <Override PartName="/ppt/slideLayouts/slideLayout16.xml" ContentType="application/vnd.openxmlformats-officedocument.presentationml.slideLayout+xml"/>
  <Override PartName="/ppt/theme/theme12.xml" ContentType="application/vnd.openxmlformats-officedocument.theme+xml"/>
  <Override PartName="/ppt/slideLayouts/slideLayout17.xml" ContentType="application/vnd.openxmlformats-officedocument.presentationml.slideLayout+xml"/>
  <Override PartName="/ppt/theme/theme13.xml" ContentType="application/vnd.openxmlformats-officedocument.theme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4" r:id="rId1"/>
    <p:sldMasterId id="2147483670" r:id="rId2"/>
    <p:sldMasterId id="2147483656" r:id="rId3"/>
    <p:sldMasterId id="2147483658" r:id="rId4"/>
    <p:sldMasterId id="2147483660" r:id="rId5"/>
    <p:sldMasterId id="2147483662" r:id="rId6"/>
    <p:sldMasterId id="2147483664" r:id="rId7"/>
    <p:sldMasterId id="2147483668" r:id="rId8"/>
    <p:sldMasterId id="2147483666" r:id="rId9"/>
    <p:sldMasterId id="2147483650" r:id="rId10"/>
    <p:sldMasterId id="2147483652" r:id="rId11"/>
    <p:sldMasterId id="2147483672" r:id="rId12"/>
    <p:sldMasterId id="2147483674" r:id="rId13"/>
    <p:sldMasterId id="2147483676" r:id="rId14"/>
    <p:sldMasterId id="2147483682" r:id="rId15"/>
    <p:sldMasterId id="2147483689" r:id="rId16"/>
    <p:sldMasterId id="2147483691" r:id="rId17"/>
    <p:sldMasterId id="2147483694" r:id="rId18"/>
    <p:sldMasterId id="2147483700" r:id="rId19"/>
    <p:sldMasterId id="2147483702" r:id="rId20"/>
  </p:sldMasterIdLst>
  <p:notesMasterIdLst>
    <p:notesMasterId r:id="rId35"/>
  </p:notesMasterIdLst>
  <p:handoutMasterIdLst>
    <p:handoutMasterId r:id="rId36"/>
  </p:handoutMasterIdLst>
  <p:sldIdLst>
    <p:sldId id="260" r:id="rId21"/>
    <p:sldId id="267" r:id="rId22"/>
    <p:sldId id="269" r:id="rId23"/>
    <p:sldId id="271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05" r:id="rId32"/>
    <p:sldId id="306" r:id="rId33"/>
    <p:sldId id="302" r:id="rId34"/>
  </p:sldIdLst>
  <p:sldSz cx="9144000" cy="6858000" type="screen4x3"/>
  <p:notesSz cx="9874250" cy="67976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D84"/>
    <a:srgbClr val="2F72C3"/>
    <a:srgbClr val="CC0000"/>
    <a:srgbClr val="A50021"/>
    <a:srgbClr val="FF0066"/>
    <a:srgbClr val="A73E3B"/>
    <a:srgbClr val="82302E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Međugodišnje</a:t>
            </a:r>
            <a:r>
              <a:rPr lang="hr-HR" baseline="0"/>
              <a:t> promjene obujma industrijske proizvodnje</a:t>
            </a:r>
            <a:endParaRPr lang="hr-HR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'Obujam industrijske proizvodnje'!$A$5</c:f>
              <c:strCache>
                <c:ptCount val="1"/>
                <c:pt idx="0">
                  <c:v>Ukupno prerađivačka</c:v>
                </c:pt>
              </c:strCache>
            </c:strRef>
          </c:tx>
          <c:cat>
            <c:strRef>
              <c:f>'Obujam industrijske proizvodnje'!$B$3:$H$4</c:f>
              <c:strCache>
                <c:ptCount val="7"/>
                <c:pt idx="0">
                  <c:v>2008. / 2007.</c:v>
                </c:pt>
                <c:pt idx="1">
                  <c:v>2009. / 2008.</c:v>
                </c:pt>
                <c:pt idx="2">
                  <c:v>2010. / 2009.</c:v>
                </c:pt>
                <c:pt idx="3">
                  <c:v>2011. / 2010.</c:v>
                </c:pt>
                <c:pt idx="4">
                  <c:v>2012. / 2011.</c:v>
                </c:pt>
                <c:pt idx="5">
                  <c:v>2013. / 2012.</c:v>
                </c:pt>
                <c:pt idx="6">
                  <c:v>2014. / 2013.</c:v>
                </c:pt>
              </c:strCache>
            </c:strRef>
          </c:cat>
          <c:val>
            <c:numRef>
              <c:f>'Obujam industrijske proizvodnje'!$B$5:$H$5</c:f>
              <c:numCache>
                <c:formatCode>General</c:formatCode>
                <c:ptCount val="7"/>
                <c:pt idx="0">
                  <c:v>101</c:v>
                </c:pt>
                <c:pt idx="1">
                  <c:v>89.4</c:v>
                </c:pt>
                <c:pt idx="2">
                  <c:v>97.9</c:v>
                </c:pt>
                <c:pt idx="3">
                  <c:v>99.8</c:v>
                </c:pt>
                <c:pt idx="4">
                  <c:v>94.7</c:v>
                </c:pt>
                <c:pt idx="5">
                  <c:v>96</c:v>
                </c:pt>
                <c:pt idx="6">
                  <c:v>103.1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'Obujam industrijske proizvodnje'!$A$30</c:f>
              <c:strCache>
                <c:ptCount val="1"/>
                <c:pt idx="0">
                  <c:v>UKUPNO CIJELA HRVATSKA INDUSTRIJA</c:v>
                </c:pt>
              </c:strCache>
            </c:strRef>
          </c:tx>
          <c:cat>
            <c:strRef>
              <c:f>'Obujam industrijske proizvodnje'!$B$3:$H$4</c:f>
              <c:strCache>
                <c:ptCount val="7"/>
                <c:pt idx="0">
                  <c:v>2008. / 2007.</c:v>
                </c:pt>
                <c:pt idx="1">
                  <c:v>2009. / 2008.</c:v>
                </c:pt>
                <c:pt idx="2">
                  <c:v>2010. / 2009.</c:v>
                </c:pt>
                <c:pt idx="3">
                  <c:v>2011. / 2010.</c:v>
                </c:pt>
                <c:pt idx="4">
                  <c:v>2012. / 2011.</c:v>
                </c:pt>
                <c:pt idx="5">
                  <c:v>2013. / 2012.</c:v>
                </c:pt>
                <c:pt idx="6">
                  <c:v>2014. / 2013.</c:v>
                </c:pt>
              </c:strCache>
            </c:strRef>
          </c:cat>
          <c:val>
            <c:numRef>
              <c:f>'Obujam industrijske proizvodnje'!$B$30:$H$30</c:f>
              <c:numCache>
                <c:formatCode>General</c:formatCode>
                <c:ptCount val="7"/>
                <c:pt idx="0">
                  <c:v>101.2</c:v>
                </c:pt>
                <c:pt idx="1">
                  <c:v>90.8</c:v>
                </c:pt>
                <c:pt idx="2">
                  <c:v>98.6</c:v>
                </c:pt>
                <c:pt idx="3">
                  <c:v>98.8</c:v>
                </c:pt>
                <c:pt idx="4">
                  <c:v>94.5</c:v>
                </c:pt>
                <c:pt idx="5">
                  <c:v>98.2</c:v>
                </c:pt>
                <c:pt idx="6">
                  <c:v>101.2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33792"/>
        <c:axId val="82583936"/>
      </c:lineChart>
      <c:catAx>
        <c:axId val="74033792"/>
        <c:scaling>
          <c:orientation val="minMax"/>
        </c:scaling>
        <c:delete val="0"/>
        <c:axPos val="b"/>
        <c:majorTickMark val="none"/>
        <c:minorTickMark val="none"/>
        <c:tickLblPos val="nextTo"/>
        <c:crossAx val="82583936"/>
        <c:crosses val="autoZero"/>
        <c:auto val="1"/>
        <c:lblAlgn val="ctr"/>
        <c:lblOffset val="100"/>
        <c:noMultiLvlLbl val="0"/>
      </c:catAx>
      <c:valAx>
        <c:axId val="82583936"/>
        <c:scaling>
          <c:orientation val="minMax"/>
          <c:max val="104"/>
          <c:min val="88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4033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4" y="0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26A3F-C550-4112-91D5-4CC35E58F887}" type="datetimeFigureOut">
              <a:rPr lang="hr-HR" smtClean="0"/>
              <a:t>29.5.2015.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4" y="6456613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55B4-0AA4-436A-9073-8A0661B8C7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172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4" y="0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98AEB-8E7F-4ADB-8322-ECFA0E6C2495}" type="datetimeFigureOut">
              <a:rPr lang="sr-Latn-CS" smtClean="0"/>
              <a:t>29.5.2015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3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4" y="6456613"/>
            <a:ext cx="4278842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3956E-EEA2-4CF5-B719-712C056831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110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3956E-EEA2-4CF5-B719-712C056831D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411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A8F2F-12D3-4F6A-AE83-C671DAE32DD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25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723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76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780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446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532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62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784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06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42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0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68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51DB10-9882-42C4-B705-15E998E9AE02}" type="datetime1">
              <a:rPr lang="hr-HR" smtClean="0"/>
              <a:t>29.5.2015.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EB1C52-69C8-4ADF-8663-CD3F7CDBD0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417880-5261-4890-85E3-3B0E82E3E7DA}" type="datetime1">
              <a:rPr lang="hr-HR" smtClean="0"/>
              <a:t>29.5.2015.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EB1C52-69C8-4ADF-8663-CD3F7CDBD0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3256A-88E1-42CB-80CC-B2C7F56A3681}" type="datetime1">
              <a:rPr lang="hr-HR" smtClean="0"/>
              <a:t>29.5.2015.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EB1C52-69C8-4ADF-8663-CD3F7CDBD0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0FF15-21A1-4866-B023-44C42DC0F516}" type="datetimeFigureOut">
              <a:rPr lang="hr-HR"/>
              <a:pPr>
                <a:defRPr/>
              </a:pPr>
              <a:t>29.5.2015.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CC96-F434-403D-841A-CAD12A159E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123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59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9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69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theme" Target="../theme/theme17.xml"/><Relationship Id="rId4" Type="http://schemas.openxmlformats.org/officeDocument/2006/relationships/image" Target="../media/image12.pn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theme" Target="../theme/theme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ankica\Desktop\PREZENTACIJE MINISTARSTVO\nove ikone\shutterstock_146512214-ppt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78" y="-6353"/>
            <a:ext cx="9162778" cy="686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5" y="38717"/>
            <a:ext cx="30670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rankica\Desktop\PREZENTACIJE MINISTARSTVO\nove ikone\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297" y="6188588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rankica\Desktop\PREZENTACIJE MINISTARSTVO\nove ikone\4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165304"/>
            <a:ext cx="606569" cy="60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rankica\Desktop\PREZENTACIJE MINISTARSTVO\nove ikone\5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197196"/>
            <a:ext cx="574677" cy="57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217799" y="1916831"/>
            <a:ext cx="4464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  <a:latin typeface="Open sans"/>
              </a:rPr>
              <a:t>Ekonomske politike i potpore za razvoj gospodarstva</a:t>
            </a:r>
            <a:r>
              <a:rPr lang="hr-HR" sz="2800" b="1" baseline="0" dirty="0" smtClean="0">
                <a:solidFill>
                  <a:schemeClr val="tx1"/>
                </a:solidFill>
                <a:latin typeface="Open sans"/>
              </a:rPr>
              <a:t> Republike Hrvatske </a:t>
            </a:r>
          </a:p>
          <a:p>
            <a:r>
              <a:rPr lang="hr-HR" sz="2800" b="1" baseline="0" dirty="0" smtClean="0">
                <a:solidFill>
                  <a:schemeClr val="tx1"/>
                </a:solidFill>
                <a:latin typeface="Open sans"/>
              </a:rPr>
              <a:t>2014 – 2020</a:t>
            </a:r>
            <a:endParaRPr lang="hr-HR" sz="2800" b="1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2" name="Picture 2" descr="C:\Users\Brankica\Desktop\ikone mingo new-01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110" y="6197196"/>
            <a:ext cx="574677" cy="57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437" y="6188588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Brankica\Desktop\ikone mingo new-06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103" y="6179198"/>
            <a:ext cx="580889" cy="58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71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392362" y="6529173"/>
            <a:ext cx="2675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Strategija</a:t>
            </a:r>
            <a:r>
              <a:rPr lang="hr-HR" sz="1100" baseline="0" dirty="0" smtClean="0">
                <a:solidFill>
                  <a:schemeClr val="tx1"/>
                </a:solidFill>
                <a:latin typeface="Open sans"/>
              </a:rPr>
              <a:t> pametne specijalizacije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9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92" y="6419230"/>
            <a:ext cx="438770" cy="43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60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392362" y="6529173"/>
            <a:ext cx="2675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Strategija</a:t>
            </a:r>
            <a:r>
              <a:rPr lang="hr-HR" sz="1100" baseline="0" dirty="0" smtClean="0">
                <a:solidFill>
                  <a:schemeClr val="tx1"/>
                </a:solidFill>
                <a:latin typeface="Open sans"/>
              </a:rPr>
              <a:t> pametne specijalizacije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5" name="Picture 2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92" y="6419230"/>
            <a:ext cx="438770" cy="43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86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4D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rankica\Desktop\ikone mingo new-0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371" y="247688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Brankica\Desktop\PREZENTACIJE MINISTARSTVO\nove ikone\Mingo-ppt-logo-bijeli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272783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3618372" y="2410971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  <a:latin typeface="Open sans"/>
              </a:rPr>
              <a:t>ESI fondovi</a:t>
            </a:r>
            <a:endParaRPr lang="hr-HR" sz="4000" dirty="0">
              <a:solidFill>
                <a:schemeClr val="bg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422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380360" y="6556878"/>
            <a:ext cx="2675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ESI fondovi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9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Brankica\Desktop\ikone mingo new-06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26" y="6414666"/>
            <a:ext cx="443334" cy="44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2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Brankica\Desktop\ikone mingo new-06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26" y="6414666"/>
            <a:ext cx="443334" cy="44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1380360" y="6556878"/>
            <a:ext cx="2675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ESI fondovi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40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73E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rankica\Desktop\PREZENTACIJE MINISTARSTVO\nove ikone\Mingo-ppt-logo-bijeli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272783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635896" y="2780928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prstClr val="white"/>
                </a:solidFill>
                <a:latin typeface="Open sans"/>
              </a:rPr>
              <a:t>Inovacijska strategija</a:t>
            </a:r>
            <a:endParaRPr lang="hr-HR" sz="4000" dirty="0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1027" name="Picture 3" descr="C:\Users\Brankica\Desktop\PREZENTACIJE MINISTARSTVO\nove ikone\2-bi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00" y="2348880"/>
            <a:ext cx="1212726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6660232" y="621166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prstClr val="white"/>
                </a:solidFill>
                <a:latin typeface="Open sans"/>
              </a:rPr>
              <a:t>BE INNOVATIVE</a:t>
            </a:r>
          </a:p>
          <a:p>
            <a:r>
              <a:rPr lang="hr-HR" b="1" dirty="0" smtClean="0">
                <a:solidFill>
                  <a:prstClr val="white"/>
                </a:solidFill>
                <a:latin typeface="Open sans"/>
              </a:rPr>
              <a:t>BE YOURSELF</a:t>
            </a:r>
            <a:endParaRPr lang="hr-HR" b="1" dirty="0">
              <a:solidFill>
                <a:prstClr val="white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13726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rankica\Desktop\PREZENTACIJE MINISTARSTVO\nove ikone\Mingo-ppt-logo-bijel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272783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635896" y="2780928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prstClr val="white"/>
                </a:solidFill>
                <a:latin typeface="Open sans"/>
              </a:rPr>
              <a:t>Strategija </a:t>
            </a:r>
          </a:p>
          <a:p>
            <a:r>
              <a:rPr lang="hr-HR" sz="4000" dirty="0" smtClean="0">
                <a:solidFill>
                  <a:prstClr val="white"/>
                </a:solidFill>
                <a:latin typeface="Open sans"/>
              </a:rPr>
              <a:t>pametne specijalizacije</a:t>
            </a:r>
            <a:endParaRPr lang="hr-HR" sz="4000" dirty="0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164288" y="621166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prstClr val="white"/>
                </a:solidFill>
                <a:latin typeface="Open sans"/>
              </a:rPr>
              <a:t>BE SMART </a:t>
            </a:r>
          </a:p>
          <a:p>
            <a:r>
              <a:rPr lang="hr-HR" b="1" dirty="0" smtClean="0">
                <a:solidFill>
                  <a:prstClr val="white"/>
                </a:solidFill>
                <a:latin typeface="Open sans"/>
              </a:rPr>
              <a:t>BE YOURSELF</a:t>
            </a:r>
            <a:endParaRPr lang="hr-HR" b="1" dirty="0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2" name="Picture 2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196" y="2891697"/>
            <a:ext cx="1028700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2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392362" y="6529173"/>
            <a:ext cx="2675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prstClr val="black"/>
                </a:solidFill>
                <a:latin typeface="Open sans"/>
              </a:rPr>
              <a:t>Strategija pametne specijalizacije</a:t>
            </a:r>
            <a:endParaRPr lang="hr-HR" sz="1100" dirty="0">
              <a:solidFill>
                <a:prstClr val="black"/>
              </a:solidFill>
              <a:latin typeface="Open sans"/>
            </a:endParaRPr>
          </a:p>
        </p:txBody>
      </p:sp>
      <p:pic>
        <p:nvPicPr>
          <p:cNvPr id="9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37" y="6439664"/>
            <a:ext cx="428926" cy="41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321509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392362" y="6529173"/>
            <a:ext cx="2675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prstClr val="black"/>
                </a:solidFill>
                <a:latin typeface="Open sans"/>
              </a:rPr>
              <a:t>Strategija pametne specijalizacije</a:t>
            </a:r>
            <a:endParaRPr lang="hr-HR" sz="1100" dirty="0">
              <a:solidFill>
                <a:prstClr val="black"/>
              </a:solidFill>
              <a:latin typeface="Open sans"/>
            </a:endParaRPr>
          </a:p>
        </p:txBody>
      </p:sp>
      <p:pic>
        <p:nvPicPr>
          <p:cNvPr id="4098" name="Picture 2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49" y="6468859"/>
            <a:ext cx="391914" cy="38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614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68686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618372" y="2410971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prstClr val="white"/>
                </a:solidFill>
                <a:latin typeface="Open sans"/>
              </a:rPr>
              <a:t>Zakon o strateškim investicijskim projektima</a:t>
            </a:r>
            <a:endParaRPr lang="hr-HR" sz="4000" dirty="0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8" name="Picture 4" descr="C:\Users\Brankica\Desktop\PREZENTACIJE MINISTARSTVO\nove ikone\Mingo-ppt-logo-bijeli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272783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Brankica\Desktop\ikone mingo new-05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48742"/>
            <a:ext cx="593612" cy="58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649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Brankica\Desktop\PREZENTACIJE MINISTARSTVO\nove ikone\2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525344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Brankica\Desktop\PREZENTACIJE MINISTARSTVO\nove ikone\4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525344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Brankica\Desktop\PREZENTACIJE MINISTARSTVO\nove ikone\5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526514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872208" cy="49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Brankica\Desktop\ikone mingo new-01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83" y="6530186"/>
            <a:ext cx="355198" cy="35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518430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Brankica\Desktop\ikone mingo new-06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37" y="6525344"/>
            <a:ext cx="387537" cy="3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62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8" r:id="rId2"/>
    <p:sldLayoutId id="2147483679" r:id="rId3"/>
    <p:sldLayoutId id="2147483681" r:id="rId4"/>
    <p:sldLayoutId id="214748370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-5561"/>
            <a:ext cx="2483769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689225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23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rankica\Desktop\PREZENTACIJE MINISTARSTVO\nove ikone\Mingo-ppt-logo-bijel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272783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635896" y="2867970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  <a:latin typeface="Open sans"/>
              </a:rPr>
              <a:t>Industrijska strategija</a:t>
            </a:r>
            <a:endParaRPr lang="hr-HR" sz="4000" dirty="0">
              <a:solidFill>
                <a:schemeClr val="bg1"/>
              </a:solidFill>
              <a:latin typeface="Open sans"/>
            </a:endParaRPr>
          </a:p>
        </p:txBody>
      </p:sp>
      <p:pic>
        <p:nvPicPr>
          <p:cNvPr id="5" name="Picture 2" descr="C:\Users\Brankica\Desktop\ikone mingo new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37" y="2867970"/>
            <a:ext cx="800560" cy="80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660232" y="621166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 smtClean="0">
                <a:solidFill>
                  <a:schemeClr val="bg1"/>
                </a:solidFill>
                <a:latin typeface="Open sans"/>
              </a:rPr>
              <a:t>BE PRODUCTIVE </a:t>
            </a:r>
          </a:p>
          <a:p>
            <a:r>
              <a:rPr lang="hr-HR" sz="1800" b="1" dirty="0" smtClean="0">
                <a:solidFill>
                  <a:schemeClr val="bg1"/>
                </a:solidFill>
                <a:latin typeface="Open sans"/>
              </a:rPr>
              <a:t>BE YOURSELF</a:t>
            </a:r>
            <a:endParaRPr lang="hr-HR" sz="1800" b="1" dirty="0">
              <a:solidFill>
                <a:schemeClr val="bg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7503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392363" y="6529173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Industrijska strategija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9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rankica\Desktop\ikone mingo new-01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453335"/>
            <a:ext cx="432049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50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392363" y="6529173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Industrijska strategija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5" name="Picture 2" descr="C:\Users\Brankica\Desktop\ikone mingo new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453335"/>
            <a:ext cx="432049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6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73E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rankica\Desktop\PREZENTACIJE MINISTARSTVO\nove ikone\Mingo-ppt-logo-bijel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272783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635896" y="2780928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  <a:latin typeface="Open sans"/>
              </a:rPr>
              <a:t>Inovacijska strategija</a:t>
            </a:r>
            <a:endParaRPr lang="hr-HR" sz="4000" dirty="0">
              <a:solidFill>
                <a:schemeClr val="bg1"/>
              </a:solidFill>
              <a:latin typeface="Open sans"/>
            </a:endParaRPr>
          </a:p>
        </p:txBody>
      </p:sp>
      <p:pic>
        <p:nvPicPr>
          <p:cNvPr id="1027" name="Picture 3" descr="C:\Users\Brankica\Desktop\PREZENTACIJE MINISTARSTVO\nove ikone\2-bi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00" y="2348880"/>
            <a:ext cx="1212726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6660232" y="621166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 smtClean="0">
                <a:solidFill>
                  <a:schemeClr val="bg1"/>
                </a:solidFill>
                <a:latin typeface="Open sans"/>
              </a:rPr>
              <a:t>BE INNOVATIVE</a:t>
            </a:r>
          </a:p>
          <a:p>
            <a:r>
              <a:rPr lang="hr-HR" sz="1800" b="1" dirty="0" smtClean="0">
                <a:solidFill>
                  <a:schemeClr val="bg1"/>
                </a:solidFill>
                <a:latin typeface="Open sans"/>
              </a:rPr>
              <a:t>BE YOURSELF</a:t>
            </a:r>
            <a:endParaRPr lang="hr-HR" sz="1800" b="1" dirty="0">
              <a:solidFill>
                <a:schemeClr val="bg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1372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392363" y="6529173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Inovacijska strategija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9" name="Picture 4" descr="C:\Users\Brankica\Desktop\Picture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95" y="-5561"/>
            <a:ext cx="2799106" cy="686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Brankica\Desktop\PREZENTACIJE MINISTARSTVO\nove ikone\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49" y="6489340"/>
            <a:ext cx="396044" cy="39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1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ankica\Desktop\PREZENTACIJE MINISTARSTVO\nove ikone\Mingo-ppt-logo-crn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281"/>
            <a:ext cx="1728192" cy="4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392363" y="6529173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1"/>
                </a:solidFill>
                <a:latin typeface="Open sans"/>
              </a:rPr>
              <a:t>Inovacijska strategija</a:t>
            </a:r>
            <a:endParaRPr lang="hr-HR" sz="1100" dirty="0">
              <a:solidFill>
                <a:schemeClr val="tx1"/>
              </a:solidFill>
              <a:latin typeface="Open sans"/>
            </a:endParaRPr>
          </a:p>
        </p:txBody>
      </p:sp>
      <p:pic>
        <p:nvPicPr>
          <p:cNvPr id="5" name="Picture 2" descr="C:\Users\Brankica\Desktop\PREZENTACIJE MINISTARSTVO\nove ikone\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49" y="6489340"/>
            <a:ext cx="396044" cy="39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rankica\Desktop\PREZENTACIJE MINISTARSTVO\nove ikone\Mingo-ppt-logo-bijeli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272783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635896" y="2780928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  <a:latin typeface="Open sans"/>
              </a:rPr>
              <a:t>Strategija</a:t>
            </a:r>
            <a:r>
              <a:rPr lang="hr-HR" sz="4000" baseline="0" dirty="0" smtClean="0">
                <a:solidFill>
                  <a:schemeClr val="bg1"/>
                </a:solidFill>
                <a:latin typeface="Open sans"/>
              </a:rPr>
              <a:t> </a:t>
            </a:r>
          </a:p>
          <a:p>
            <a:r>
              <a:rPr lang="hr-HR" sz="4000" baseline="0" dirty="0" smtClean="0">
                <a:solidFill>
                  <a:schemeClr val="bg1"/>
                </a:solidFill>
                <a:latin typeface="Open sans"/>
              </a:rPr>
              <a:t>pametne specijalizacije</a:t>
            </a:r>
            <a:endParaRPr lang="hr-HR" sz="4000" dirty="0">
              <a:solidFill>
                <a:schemeClr val="bg1"/>
              </a:solidFill>
              <a:latin typeface="Open sans"/>
            </a:endParaRPr>
          </a:p>
        </p:txBody>
      </p:sp>
      <p:pic>
        <p:nvPicPr>
          <p:cNvPr id="2050" name="Picture 2" descr="C:\Users\Brankica\Desktop\ikone mingo new-03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278092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164288" y="621166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 smtClean="0">
                <a:solidFill>
                  <a:schemeClr val="bg1"/>
                </a:solidFill>
                <a:latin typeface="Open sans"/>
              </a:rPr>
              <a:t>BE SMART </a:t>
            </a:r>
          </a:p>
          <a:p>
            <a:r>
              <a:rPr lang="hr-HR" sz="1800" b="1" dirty="0" smtClean="0">
                <a:solidFill>
                  <a:schemeClr val="bg1"/>
                </a:solidFill>
                <a:latin typeface="Open sans"/>
              </a:rPr>
              <a:t>BE YOURSELF</a:t>
            </a:r>
            <a:endParaRPr lang="hr-HR" sz="1800" b="1" dirty="0">
              <a:solidFill>
                <a:schemeClr val="bg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9432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go.hr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5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r-HR" sz="2000" dirty="0" smtClean="0">
                <a:solidFill>
                  <a:schemeClr val="tx2"/>
                </a:solidFill>
              </a:rPr>
              <a:t>Ostvarivanje </a:t>
            </a:r>
            <a:r>
              <a:rPr lang="hr-HR" sz="2000" dirty="0">
                <a:solidFill>
                  <a:schemeClr val="tx2"/>
                </a:solidFill>
              </a:rPr>
              <a:t>prava na potporu metodom rangiranja projektnih prijedloga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b="1" dirty="0">
                <a:solidFill>
                  <a:schemeClr val="tx2"/>
                </a:solidFill>
              </a:rPr>
              <a:t>Pokazatelji privlačnosti projekta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</a:rPr>
              <a:t>Projektni </a:t>
            </a:r>
            <a:r>
              <a:rPr lang="vi-VN" sz="1600" dirty="0">
                <a:solidFill>
                  <a:schemeClr val="tx2"/>
                </a:solidFill>
              </a:rPr>
              <a:t>pokazatelji - </a:t>
            </a:r>
            <a:r>
              <a:rPr lang="vi-VN" sz="1600" dirty="0" smtClean="0">
                <a:solidFill>
                  <a:schemeClr val="tx2"/>
                </a:solidFill>
              </a:rPr>
              <a:t>Cilj </a:t>
            </a:r>
            <a:r>
              <a:rPr lang="vi-VN" sz="1600" dirty="0">
                <a:solidFill>
                  <a:schemeClr val="tx2"/>
                </a:solidFill>
              </a:rPr>
              <a:t>kriterija je utvrđivanje da li investicije doprinose stvaranju uvjeta koji će omogućiti jačanje konkurentnosti hrvatske industrije i realizaciju vlastitih razvojnih </a:t>
            </a:r>
            <a:r>
              <a:rPr lang="vi-VN" sz="1600" dirty="0" smtClean="0">
                <a:solidFill>
                  <a:schemeClr val="tx2"/>
                </a:solidFill>
              </a:rPr>
              <a:t>potencijala</a:t>
            </a:r>
            <a:endParaRPr lang="vi-VN" sz="1600" dirty="0">
              <a:solidFill>
                <a:schemeClr val="tx2"/>
              </a:solidFill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</a:rPr>
              <a:t>Pokazatelji </a:t>
            </a:r>
            <a:r>
              <a:rPr lang="vi-VN" sz="1600" dirty="0">
                <a:solidFill>
                  <a:schemeClr val="tx2"/>
                </a:solidFill>
              </a:rPr>
              <a:t>rizičnosti - </a:t>
            </a:r>
            <a:r>
              <a:rPr lang="vi-VN" sz="1600" dirty="0" smtClean="0">
                <a:solidFill>
                  <a:schemeClr val="tx2"/>
                </a:solidFill>
              </a:rPr>
              <a:t>Cilj </a:t>
            </a:r>
            <a:r>
              <a:rPr lang="vi-VN" sz="1600" dirty="0">
                <a:solidFill>
                  <a:schemeClr val="tx2"/>
                </a:solidFill>
              </a:rPr>
              <a:t>je utvrditi je li poduzeće ima mogućnost provesti investiciju te poticati investicije s većom mogućnošću </a:t>
            </a:r>
            <a:r>
              <a:rPr lang="vi-VN" sz="1600" dirty="0" smtClean="0">
                <a:solidFill>
                  <a:schemeClr val="tx2"/>
                </a:solidFill>
              </a:rPr>
              <a:t>uspjeha</a:t>
            </a:r>
            <a:endParaRPr lang="vi-VN" sz="1600" dirty="0">
              <a:solidFill>
                <a:schemeClr val="tx2"/>
              </a:solidFill>
            </a:endParaRP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vi-VN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Pokazatelji poslovne sposobnosti investitora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</a:rPr>
              <a:t>Pokazatelji </a:t>
            </a:r>
            <a:r>
              <a:rPr lang="vi-VN" sz="1600" dirty="0">
                <a:solidFill>
                  <a:schemeClr val="tx2"/>
                </a:solidFill>
              </a:rPr>
              <a:t>prethodnog poslovanja - </a:t>
            </a:r>
            <a:r>
              <a:rPr lang="vi-VN" sz="1600" dirty="0" smtClean="0">
                <a:solidFill>
                  <a:schemeClr val="tx2"/>
                </a:solidFill>
              </a:rPr>
              <a:t>Cilj </a:t>
            </a:r>
            <a:r>
              <a:rPr lang="vi-VN" sz="1600" dirty="0">
                <a:solidFill>
                  <a:schemeClr val="tx2"/>
                </a:solidFill>
              </a:rPr>
              <a:t>je utvrditi stanje poduzeća (u usporedbi sa sektorom) koje provodi investiciju kroz nekoliko sveobuhvatnih kriterija kako bi se poticalo davanje potpora „zdravim” tvrtkama, i time izbjeglo neefikasno trošenje </a:t>
            </a:r>
            <a:r>
              <a:rPr lang="vi-VN" sz="1600" dirty="0" smtClean="0">
                <a:solidFill>
                  <a:schemeClr val="tx2"/>
                </a:solidFill>
              </a:rPr>
              <a:t>potpore</a:t>
            </a:r>
            <a:endParaRPr lang="vi-VN" sz="1600" dirty="0">
              <a:solidFill>
                <a:schemeClr val="tx2"/>
              </a:solidFill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r-HR" sz="1600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79712" y="188640"/>
            <a:ext cx="7037627" cy="8099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rgbClr val="C0504D">
                    <a:lumMod val="75000"/>
                  </a:srgbClr>
                </a:solidFill>
              </a:rPr>
              <a:t>H5. Aktivnosti potpore kapitalnih ulaganja radi zadržavanja </a:t>
            </a:r>
            <a:r>
              <a:rPr lang="hr-HR" sz="2800" b="1" dirty="0" smtClean="0">
                <a:solidFill>
                  <a:srgbClr val="C0504D">
                    <a:lumMod val="75000"/>
                  </a:srgbClr>
                </a:solidFill>
              </a:rPr>
              <a:t>zaposlenosti – 6/7</a:t>
            </a:r>
            <a:endParaRPr lang="hr-H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25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1748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188640"/>
            <a:ext cx="7037627" cy="8099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rgbClr val="C0504D">
                    <a:lumMod val="75000"/>
                  </a:srgbClr>
                </a:solidFill>
              </a:rPr>
              <a:t>H5. Aktivnosti potpore kapitalnih ulaganja radi zadržavanja </a:t>
            </a:r>
            <a:r>
              <a:rPr lang="hr-HR" sz="2800" b="1" dirty="0" smtClean="0">
                <a:solidFill>
                  <a:srgbClr val="C0504D">
                    <a:lumMod val="75000"/>
                  </a:srgbClr>
                </a:solidFill>
              </a:rPr>
              <a:t>zaposlenosti – 7/7</a:t>
            </a:r>
            <a:endParaRPr lang="hr-H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26</a:t>
            </a:r>
            <a:endParaRPr lang="hr-HR" sz="1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2691"/>
              </p:ext>
            </p:extLst>
          </p:nvPr>
        </p:nvGraphicFramePr>
        <p:xfrm>
          <a:off x="683568" y="1340765"/>
          <a:ext cx="7992888" cy="4824538"/>
        </p:xfrm>
        <a:graphic>
          <a:graphicData uri="http://schemas.openxmlformats.org/drawingml/2006/table">
            <a:tbl>
              <a:tblPr/>
              <a:tblGrid>
                <a:gridCol w="364042"/>
                <a:gridCol w="6600959"/>
                <a:gridCol w="1027887"/>
              </a:tblGrid>
              <a:tr h="1830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POKAZATELJI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Udjeli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4">
                <a:tc>
                  <a:txBody>
                    <a:bodyPr/>
                    <a:lstStyle/>
                    <a:p>
                      <a:pPr algn="ctr" fontAlgn="ctr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Ocjena projektnih pokazatelja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98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Postotak povećanja EBITDA nakon implementacije projekta (prosjek 5 g.)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Povećanje izvoza nakon provedbe projekta (prosjek 5 g.)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2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Povećanje Bruto dodana vrijednost po zaposlenom nakon investicije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000" b="0" i="0" u="none" strike="noStrike" dirty="0">
                        <a:solidFill>
                          <a:schemeClr val="tx2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000" b="0" i="0" u="none" strike="noStrike">
                        <a:solidFill>
                          <a:schemeClr val="tx2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Ocjena pokazatelja rizika projekta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Vrijednost investicije u odnosu na prihod poduzeća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Razdoblje povrata investicije (ROI)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Unutarnja stopa povrata (IRR)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Ocjene pokazatelja poslovanja poduzeća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Udio izvoza u ukupnim prihodima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Koeficijent tekuće likvidnosti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Omjer obveza i kapitala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Ulaganje u materijalnu imovinu po zaposlenom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Odnos prihoda i rashoda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Bruto dodana vrijednost po zaposlenom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 Promjena broja zaposlenih 2014 / 2013.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000" b="0" i="0" u="none" strike="noStrike">
                        <a:solidFill>
                          <a:schemeClr val="tx2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000" b="0" i="0" u="none" strike="noStrike">
                        <a:solidFill>
                          <a:schemeClr val="tx2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98">
                <a:tc>
                  <a:txBody>
                    <a:bodyPr/>
                    <a:lstStyle/>
                    <a:p>
                      <a:pPr algn="l" fontAlgn="ctr"/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KONAČNA OCJENA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Bookman Old Style"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18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89138"/>
            <a:ext cx="4038600" cy="3024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r-H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Usporedba OP 2013 i OP 2014</a:t>
            </a:r>
            <a:endParaRPr lang="hr-HR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1763713" y="158432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C00000"/>
                </a:solidFill>
                <a:latin typeface="Arial" charset="0"/>
              </a:rPr>
              <a:t>2013.</a:t>
            </a:r>
          </a:p>
        </p:txBody>
      </p:sp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6300788" y="1604963"/>
            <a:ext cx="760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C00000"/>
                </a:solidFill>
                <a:latin typeface="Arial" charset="0"/>
              </a:rPr>
              <a:t>2014.</a:t>
            </a:r>
          </a:p>
        </p:txBody>
      </p:sp>
      <p:pic>
        <p:nvPicPr>
          <p:cNvPr id="18438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989138"/>
            <a:ext cx="4038600" cy="3109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70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15898"/>
              </p:ext>
            </p:extLst>
          </p:nvPr>
        </p:nvGraphicFramePr>
        <p:xfrm>
          <a:off x="13779" y="1844824"/>
          <a:ext cx="9041947" cy="415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r-H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Industrijska proizvodnja</a:t>
            </a:r>
            <a:endParaRPr lang="hr-HR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037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88863" y="116632"/>
            <a:ext cx="7272808" cy="8016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2800" b="1" dirty="0" smtClean="0">
                <a:solidFill>
                  <a:srgbClr val="C0504D">
                    <a:lumMod val="75000"/>
                  </a:srgbClr>
                </a:solidFill>
              </a:rPr>
              <a:t>Popis operativnih programa za provedbu</a:t>
            </a:r>
          </a:p>
          <a:p>
            <a:pPr algn="r"/>
            <a:r>
              <a:rPr lang="pl-PL" sz="2800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pl-PL" sz="2800" b="1" dirty="0">
                <a:solidFill>
                  <a:srgbClr val="C0504D">
                    <a:lumMod val="75000"/>
                  </a:srgbClr>
                </a:solidFill>
              </a:rPr>
              <a:t>Industrijske strategije u 2015. </a:t>
            </a:r>
            <a:endParaRPr lang="hr-HR" sz="2800" b="1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47228"/>
              </p:ext>
            </p:extLst>
          </p:nvPr>
        </p:nvGraphicFramePr>
        <p:xfrm>
          <a:off x="179512" y="1052736"/>
          <a:ext cx="8784976" cy="39916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8497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Naziv operativnog programa</a:t>
                      </a:r>
                      <a:endParaRPr lang="hr-H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horizontalni</a:t>
                      </a:r>
                      <a:endParaRPr lang="hr-HR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sufinanciranja </a:t>
                      </a: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zapošljavanja visokokvalificirane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radne snage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potpora za sufinanciranje stipendiranja </a:t>
                      </a: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 zapošljavanja najboljih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studenata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 Operativni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program regionalnih potpora kapitalnih ulaganja radi zadržavanja </a:t>
                      </a: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 povećavanja broja radnika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potpora za poticanje korištenja izuma i autorskih djela u Republici Hrvatskoj – „Razvojna kutija 2“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promicanja zanimanja na kojima se zasniva „zelena ekonomija“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vertikalni</a:t>
                      </a:r>
                      <a:endParaRPr lang="hr-HR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potpora za razvojno – istraživačke aktivnosti – „Razvojna kutija 1</a:t>
                      </a: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hr-HR" sz="16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– ESI fondovi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sufinanciranja troškova posebnog obrazovanja i izobrazbe radnika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potpora za stručno usavršavanje radnika u nepovoljnom položaju kroz mentorstvo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potpora za stručno usavršavanje studenata kroz mentorstvo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5. Program </a:t>
                      </a:r>
                      <a:r>
                        <a:rPr lang="hr-HR" sz="160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sufinanciranja zapošljavanja osoba starijih od 50 godina</a:t>
                      </a:r>
                      <a:endParaRPr lang="hr-HR" sz="16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31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41131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9762" y="5733256"/>
            <a:ext cx="5352753" cy="60047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Zagreb, </a:t>
            </a:r>
            <a:r>
              <a:rPr lang="hr-HR" sz="2400" dirty="0" smtClean="0"/>
              <a:t>lipanj </a:t>
            </a:r>
            <a:r>
              <a:rPr lang="hr-HR" sz="2400" dirty="0" smtClean="0"/>
              <a:t>2015.</a:t>
            </a:r>
            <a:endParaRPr lang="hr-H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4"/>
            <a:r>
              <a:rPr lang="hr-HR" sz="1200" dirty="0"/>
              <a:t>1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r-HR" dirty="0" smtClean="0">
                <a:solidFill>
                  <a:schemeClr val="tx2"/>
                </a:solidFill>
              </a:rPr>
              <a:t>OP regionalnih potpora kapitalnih ulaganja radi zadržavanja i povećavanja broja radnika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7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29208" y="4918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>
                <a:solidFill>
                  <a:schemeClr val="accent2">
                    <a:lumMod val="75000"/>
                  </a:schemeClr>
                </a:solidFill>
              </a:rPr>
              <a:t>1. Uvod –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68" y="1423246"/>
            <a:ext cx="8892480" cy="5434754"/>
          </a:xfrm>
        </p:spPr>
        <p:txBody>
          <a:bodyPr>
            <a:noAutofit/>
          </a:bodyPr>
          <a:lstStyle/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polazišni dokument: </a:t>
            </a:r>
            <a:r>
              <a:rPr lang="hr-HR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Industrijska strategija Republike Hrvatske 2014. – 2020. </a:t>
            </a:r>
          </a:p>
          <a:p>
            <a:pPr marL="2857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glavni cilj</a:t>
            </a:r>
            <a:r>
              <a:rPr lang="hr-HR" sz="20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: rast obujma industrijske proizvodnje</a:t>
            </a:r>
          </a:p>
          <a:p>
            <a:pPr marL="2857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operativni ciljevi</a:t>
            </a:r>
            <a:r>
              <a:rPr lang="hr-HR" sz="20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: rast zaposlenosti, rast investicija, rast produktivnosti i rast izvoza</a:t>
            </a:r>
          </a:p>
          <a:p>
            <a:pPr marL="2857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provedba u 2015. godine uključuje sva četiri prioritetna područja: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stvaranje stabilnog investicijskog okruženja,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poticanje strateške suradnje industrije i sustava obrazovanja, znanosti i tehnologije,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restrukturiranje javne uprave 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razvoj tržišta kapitala – alternativni izvori financiranja.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hr-HR" sz="2000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r-HR" sz="20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prijedlog aktivnosti usklađen je s regionalnim i nacionalnim zakonodavnim okvirom</a:t>
            </a:r>
          </a:p>
          <a:p>
            <a:pPr marL="180975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r-HR" sz="2000" dirty="0" smtClean="0">
              <a:solidFill>
                <a:schemeClr val="tx2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44008" y="1484784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1200" dirty="0" smtClean="0"/>
              <a:t>.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051720" y="620688"/>
            <a:ext cx="684076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4"/>
            <a:r>
              <a:rPr lang="hr-HR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664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2"/>
                </a:solidFill>
              </a:rPr>
              <a:t>4 grupe aktivnosti:</a:t>
            </a:r>
          </a:p>
          <a:p>
            <a:pPr marL="1314450" lvl="2" indent="-514350">
              <a:buFont typeface="+mj-lt"/>
              <a:buAutoNum type="arabicPeriod"/>
            </a:pPr>
            <a:r>
              <a:rPr lang="hr-HR" sz="2000" b="1" dirty="0" smtClean="0">
                <a:solidFill>
                  <a:schemeClr val="tx2"/>
                </a:solidFill>
              </a:rPr>
              <a:t>Aktivnosti </a:t>
            </a:r>
            <a:r>
              <a:rPr lang="hr-HR" sz="2000" b="1" dirty="0">
                <a:solidFill>
                  <a:schemeClr val="tx2"/>
                </a:solidFill>
              </a:rPr>
              <a:t>povećanja zaposlenosti i produktivnosti,</a:t>
            </a:r>
          </a:p>
          <a:p>
            <a:pPr marL="1314450" lvl="2" indent="-514350">
              <a:buFont typeface="+mj-lt"/>
              <a:buAutoNum type="arabicPeriod"/>
            </a:pPr>
            <a:r>
              <a:rPr lang="hr-HR" sz="2000" b="1" dirty="0">
                <a:solidFill>
                  <a:srgbClr val="C00000"/>
                </a:solidFill>
              </a:rPr>
              <a:t>Aktivnosti poticanja kapitalnih ulaganja,</a:t>
            </a:r>
          </a:p>
          <a:p>
            <a:pPr marL="1314450" lvl="2" indent="-514350">
              <a:buFont typeface="+mj-lt"/>
              <a:buAutoNum type="arabicPeriod"/>
            </a:pPr>
            <a:r>
              <a:rPr lang="hr-HR" sz="2000" b="1" dirty="0">
                <a:solidFill>
                  <a:schemeClr val="tx2"/>
                </a:solidFill>
              </a:rPr>
              <a:t>Aktivnosti poticanja </a:t>
            </a:r>
            <a:r>
              <a:rPr lang="hr-HR" sz="2000" b="1" dirty="0" smtClean="0">
                <a:solidFill>
                  <a:schemeClr val="tx2"/>
                </a:solidFill>
              </a:rPr>
              <a:t>istraživanja, razvoja i inovacija,</a:t>
            </a:r>
            <a:endParaRPr lang="hr-HR" sz="2000" b="1" dirty="0">
              <a:solidFill>
                <a:schemeClr val="tx2"/>
              </a:solidFill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hr-HR" sz="2000" b="1" dirty="0">
                <a:solidFill>
                  <a:schemeClr val="tx2"/>
                </a:solidFill>
              </a:rPr>
              <a:t>Ostale </a:t>
            </a:r>
            <a:r>
              <a:rPr lang="hr-HR" sz="2000" b="1" dirty="0" smtClean="0">
                <a:solidFill>
                  <a:schemeClr val="tx2"/>
                </a:solidFill>
              </a:rPr>
              <a:t>aktivnosti.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20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tx2"/>
                </a:solidFill>
              </a:rPr>
              <a:t>u</a:t>
            </a:r>
            <a:r>
              <a:rPr lang="hr-HR" sz="2000" dirty="0" smtClean="0">
                <a:solidFill>
                  <a:schemeClr val="tx2"/>
                </a:solidFill>
              </a:rPr>
              <a:t>kupno 13 </a:t>
            </a:r>
            <a:r>
              <a:rPr lang="hr-HR" sz="2000" dirty="0">
                <a:solidFill>
                  <a:schemeClr val="tx2"/>
                </a:solidFill>
              </a:rPr>
              <a:t>horizontalnih i </a:t>
            </a:r>
            <a:r>
              <a:rPr lang="hr-HR" sz="2000" dirty="0" smtClean="0">
                <a:solidFill>
                  <a:schemeClr val="tx2"/>
                </a:solidFill>
              </a:rPr>
              <a:t>5 </a:t>
            </a:r>
            <a:r>
              <a:rPr lang="hr-HR" sz="2000" dirty="0">
                <a:solidFill>
                  <a:schemeClr val="tx2"/>
                </a:solidFill>
              </a:rPr>
              <a:t>vertikalnih skupina </a:t>
            </a:r>
            <a:r>
              <a:rPr lang="hr-HR" sz="2000" dirty="0" smtClean="0">
                <a:solidFill>
                  <a:schemeClr val="tx2"/>
                </a:solidFill>
              </a:rPr>
              <a:t>aktivnosti s pripadajućim </a:t>
            </a:r>
            <a:r>
              <a:rPr lang="hr-HR" sz="2000" dirty="0" err="1" smtClean="0">
                <a:solidFill>
                  <a:schemeClr val="tx2"/>
                </a:solidFill>
              </a:rPr>
              <a:t>podaktivnostima</a:t>
            </a:r>
            <a:endParaRPr lang="hr-HR" sz="2000" dirty="0">
              <a:solidFill>
                <a:schemeClr val="tx2"/>
              </a:solidFill>
            </a:endParaRPr>
          </a:p>
          <a:p>
            <a:pPr lvl="0"/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</a:rPr>
              <a:t>Aktivnosti – 1/3</a:t>
            </a:r>
            <a:endParaRPr lang="hr-HR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4"/>
            <a:r>
              <a:rPr lang="hr-HR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423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b="1" dirty="0" smtClean="0">
                <a:solidFill>
                  <a:schemeClr val="tx2"/>
                </a:solidFill>
              </a:rPr>
              <a:t>cilj</a:t>
            </a:r>
            <a:r>
              <a:rPr lang="hr-HR" sz="2000" dirty="0" smtClean="0">
                <a:solidFill>
                  <a:schemeClr val="tx2"/>
                </a:solidFill>
              </a:rPr>
              <a:t>: pridonijeti rastu investicija i zadržavanju te povećavanju broja zaposlenih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MINGO donosi </a:t>
            </a:r>
            <a:r>
              <a:rPr lang="hr-HR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Operativni </a:t>
            </a:r>
            <a:r>
              <a:rPr lang="hr-HR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program regionalnih potpora kapitalnih ulaganja radi zadržavanja i povećavanja broja </a:t>
            </a:r>
            <a:r>
              <a:rPr lang="hr-HR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radnika</a:t>
            </a:r>
            <a:r>
              <a:rPr lang="hr-HR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: </a:t>
            </a:r>
          </a:p>
          <a:p>
            <a:pPr lvl="1" algn="just">
              <a:spcAft>
                <a:spcPts val="600"/>
              </a:spcAft>
            </a:pPr>
            <a:r>
              <a:rPr lang="hr-HR" sz="1600" dirty="0">
                <a:solidFill>
                  <a:schemeClr val="tx2"/>
                </a:solidFill>
              </a:rPr>
              <a:t>dugotrajna imovina je materijalna (strojevi i oprema za proizvodnju) i nematerijalna imovina unesena u vlasništvo nositelja poticajnih mjera te iskazana u bilanci nositelja poticajnih mjera</a:t>
            </a:r>
          </a:p>
          <a:p>
            <a:pPr lvl="1" algn="just"/>
            <a:r>
              <a:rPr lang="hr-HR" sz="1600" dirty="0" smtClean="0">
                <a:solidFill>
                  <a:schemeClr val="tx2"/>
                </a:solidFill>
              </a:rPr>
              <a:t>troškovi </a:t>
            </a:r>
            <a:r>
              <a:rPr lang="hr-HR" sz="1600" dirty="0">
                <a:solidFill>
                  <a:schemeClr val="tx2"/>
                </a:solidFill>
              </a:rPr>
              <a:t>nematerijalne </a:t>
            </a:r>
            <a:r>
              <a:rPr lang="hr-HR" sz="1600" dirty="0" smtClean="0">
                <a:solidFill>
                  <a:schemeClr val="tx2"/>
                </a:solidFill>
              </a:rPr>
              <a:t>imovine prihvatljivi su </a:t>
            </a:r>
            <a:r>
              <a:rPr lang="hr-HR" sz="1600" dirty="0">
                <a:solidFill>
                  <a:schemeClr val="tx2"/>
                </a:solidFill>
              </a:rPr>
              <a:t>isključivo do granice od </a:t>
            </a:r>
            <a:r>
              <a:rPr lang="hr-HR" sz="1600" dirty="0" smtClean="0">
                <a:solidFill>
                  <a:schemeClr val="tx2"/>
                </a:solidFill>
              </a:rPr>
              <a:t>25 </a:t>
            </a:r>
            <a:r>
              <a:rPr lang="hr-HR" sz="1600" dirty="0">
                <a:solidFill>
                  <a:schemeClr val="tx2"/>
                </a:solidFill>
              </a:rPr>
              <a:t>% ukupnih prihvatljivih troškova </a:t>
            </a:r>
            <a:r>
              <a:rPr lang="hr-HR" sz="1600" dirty="0" smtClean="0">
                <a:solidFill>
                  <a:schemeClr val="tx2"/>
                </a:solidFill>
              </a:rPr>
              <a:t>ulaganja i </a:t>
            </a:r>
            <a:r>
              <a:rPr lang="hr-HR" sz="1600" dirty="0">
                <a:solidFill>
                  <a:schemeClr val="tx2"/>
                </a:solidFill>
              </a:rPr>
              <a:t>to isključivo ako su nastali kao direktno povezani troškovi ulaganja u materijalnu </a:t>
            </a:r>
            <a:r>
              <a:rPr lang="hr-HR" sz="1600" dirty="0" smtClean="0">
                <a:solidFill>
                  <a:schemeClr val="tx2"/>
                </a:solidFill>
              </a:rPr>
              <a:t>imovinu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b="1" dirty="0">
                <a:solidFill>
                  <a:schemeClr val="tx2"/>
                </a:solidFill>
              </a:rPr>
              <a:t>i</a:t>
            </a:r>
            <a:r>
              <a:rPr lang="hr-HR" sz="2000" b="1" dirty="0" smtClean="0">
                <a:solidFill>
                  <a:schemeClr val="tx2"/>
                </a:solidFill>
              </a:rPr>
              <a:t>ntenzitet potpore: veliki poduzetnici </a:t>
            </a:r>
            <a:r>
              <a:rPr lang="hr-HR" sz="2000" dirty="0" smtClean="0">
                <a:solidFill>
                  <a:schemeClr val="tx2"/>
                </a:solidFill>
              </a:rPr>
              <a:t>u </a:t>
            </a:r>
            <a:r>
              <a:rPr lang="hr-HR" sz="2000" dirty="0">
                <a:solidFill>
                  <a:schemeClr val="tx2"/>
                </a:solidFill>
              </a:rPr>
              <a:t>visini od </a:t>
            </a:r>
            <a:r>
              <a:rPr lang="hr-HR" sz="2000" b="1" dirty="0">
                <a:solidFill>
                  <a:schemeClr val="tx2"/>
                </a:solidFill>
              </a:rPr>
              <a:t>25 %</a:t>
            </a:r>
            <a:r>
              <a:rPr lang="hr-HR" sz="2000" dirty="0">
                <a:solidFill>
                  <a:schemeClr val="tx2"/>
                </a:solidFill>
              </a:rPr>
              <a:t> ukupnih prihvatljivih troškova </a:t>
            </a:r>
            <a:r>
              <a:rPr lang="hr-HR" sz="2000" dirty="0" smtClean="0">
                <a:solidFill>
                  <a:schemeClr val="tx2"/>
                </a:solidFill>
              </a:rPr>
              <a:t>ulaganja, </a:t>
            </a:r>
            <a:r>
              <a:rPr lang="hr-HR" sz="2000" b="1" dirty="0" smtClean="0">
                <a:solidFill>
                  <a:schemeClr val="tx2"/>
                </a:solidFill>
              </a:rPr>
              <a:t>mali </a:t>
            </a:r>
            <a:r>
              <a:rPr lang="hr-HR" sz="2000" b="1" dirty="0">
                <a:solidFill>
                  <a:schemeClr val="tx2"/>
                </a:solidFill>
              </a:rPr>
              <a:t>i </a:t>
            </a:r>
            <a:r>
              <a:rPr lang="hr-HR" sz="2000" b="1" dirty="0" smtClean="0">
                <a:solidFill>
                  <a:schemeClr val="tx2"/>
                </a:solidFill>
              </a:rPr>
              <a:t>srednji </a:t>
            </a:r>
            <a:r>
              <a:rPr lang="hr-HR" sz="2000" b="1" dirty="0">
                <a:solidFill>
                  <a:schemeClr val="tx2"/>
                </a:solidFill>
              </a:rPr>
              <a:t>poduzetnici 35</a:t>
            </a:r>
            <a:r>
              <a:rPr lang="hr-HR" sz="2000" b="1" dirty="0" smtClean="0">
                <a:solidFill>
                  <a:schemeClr val="tx2"/>
                </a:solidFill>
              </a:rPr>
              <a:t>% </a:t>
            </a:r>
            <a:r>
              <a:rPr lang="hr-HR" sz="2000" dirty="0" smtClean="0">
                <a:solidFill>
                  <a:schemeClr val="tx2"/>
                </a:solidFill>
              </a:rPr>
              <a:t>ukupnih </a:t>
            </a:r>
            <a:r>
              <a:rPr lang="hr-HR" sz="2000" dirty="0">
                <a:solidFill>
                  <a:schemeClr val="tx2"/>
                </a:solidFill>
              </a:rPr>
              <a:t>prihvatljivih </a:t>
            </a:r>
            <a:r>
              <a:rPr lang="hr-HR" sz="2000" dirty="0" smtClean="0">
                <a:solidFill>
                  <a:schemeClr val="tx2"/>
                </a:solidFill>
              </a:rPr>
              <a:t>troškova ulaganja</a:t>
            </a:r>
            <a:endParaRPr lang="hr-HR" sz="2000" dirty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b="1" dirty="0" smtClean="0">
                <a:solidFill>
                  <a:schemeClr val="tx2"/>
                </a:solidFill>
              </a:rPr>
              <a:t>maksimalna </a:t>
            </a:r>
            <a:r>
              <a:rPr lang="hr-HR" sz="2000" b="1" dirty="0">
                <a:solidFill>
                  <a:schemeClr val="tx2"/>
                </a:solidFill>
              </a:rPr>
              <a:t>potpora u iznosu od </a:t>
            </a:r>
            <a:r>
              <a:rPr lang="hr-HR" sz="2000" b="1" dirty="0" smtClean="0">
                <a:solidFill>
                  <a:schemeClr val="tx2"/>
                </a:solidFill>
              </a:rPr>
              <a:t>2.000.000,00 </a:t>
            </a:r>
            <a:r>
              <a:rPr lang="hr-HR" sz="2000" dirty="0" smtClean="0">
                <a:solidFill>
                  <a:schemeClr val="tx2"/>
                </a:solidFill>
              </a:rPr>
              <a:t>HRK </a:t>
            </a:r>
            <a:r>
              <a:rPr lang="hr-HR" sz="2000" dirty="0">
                <a:solidFill>
                  <a:schemeClr val="tx2"/>
                </a:solidFill>
              </a:rPr>
              <a:t>po poduzetniku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b="1" dirty="0" smtClean="0">
                <a:solidFill>
                  <a:schemeClr val="tx2"/>
                </a:solidFill>
              </a:rPr>
              <a:t>on - </a:t>
            </a:r>
            <a:r>
              <a:rPr lang="hr-HR" sz="2000" b="1" dirty="0" err="1" smtClean="0">
                <a:solidFill>
                  <a:schemeClr val="tx2"/>
                </a:solidFill>
              </a:rPr>
              <a:t>line</a:t>
            </a:r>
            <a:r>
              <a:rPr lang="hr-HR" sz="2000" b="1" dirty="0" smtClean="0">
                <a:solidFill>
                  <a:schemeClr val="tx2"/>
                </a:solidFill>
              </a:rPr>
              <a:t> prijava: </a:t>
            </a:r>
            <a:r>
              <a:rPr lang="hr-HR" sz="2000" b="1" dirty="0" smtClean="0">
                <a:solidFill>
                  <a:schemeClr val="tx2"/>
                </a:solidFill>
                <a:hlinkClick r:id="rId2"/>
              </a:rPr>
              <a:t>www.mingo.hr</a:t>
            </a:r>
            <a:r>
              <a:rPr lang="hr-HR" sz="2000" b="1" dirty="0" smtClean="0">
                <a:solidFill>
                  <a:schemeClr val="tx2"/>
                </a:solidFill>
              </a:rPr>
              <a:t>, 30 dana otvoren natječaj</a:t>
            </a:r>
            <a:endParaRPr lang="hr-HR" sz="2000" b="1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79712" y="188640"/>
            <a:ext cx="7037627" cy="8099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rgbClr val="C0504D">
                    <a:lumMod val="75000"/>
                  </a:srgbClr>
                </a:solidFill>
              </a:rPr>
              <a:t>H5. Aktivnosti potpore kapitalnih ulaganja radi zadržavanja </a:t>
            </a:r>
            <a:r>
              <a:rPr lang="hr-HR" sz="2800" b="1" dirty="0" smtClean="0">
                <a:solidFill>
                  <a:srgbClr val="C0504D">
                    <a:lumMod val="75000"/>
                  </a:srgbClr>
                </a:solidFill>
              </a:rPr>
              <a:t>zaposlenosti </a:t>
            </a:r>
            <a:endParaRPr lang="hr-H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20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4349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000" b="1" dirty="0">
                <a:solidFill>
                  <a:schemeClr val="tx2"/>
                </a:solidFill>
              </a:rPr>
              <a:t>Materijalna i nematerijalna ulaganja podliježu ispunjavanju slijedećih uvjeta: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mora se koristiti isključivo u poslovnoj jedinici koja prima regionalnu potporu i na lokaciji primatelja potpore,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mora se voditi kao imovina koja se amortizira,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mora biti kupljena od treće osobe nepovezane s kupcem po tržišnim uvjetima bez da je kupac u položaju ostvariti kontrolu nad prodavateljem i obrnuto,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mora biti uključena u imovinu poduzetnika odnosno iskazati se u bilanci stanja poslovne  djelatnosti primatelja regionalne potpore i ostati povezana s projektom najmanje pet godina (odnosno tri godine u slučaju malih i srednjih poduzetnika),</a:t>
            </a:r>
          </a:p>
          <a:p>
            <a:pPr lvl="0"/>
            <a:r>
              <a:rPr lang="hr-HR" sz="2000" b="1" dirty="0">
                <a:solidFill>
                  <a:schemeClr val="tx2"/>
                </a:solidFill>
              </a:rPr>
              <a:t>stečena imovina mora biti nova, osim za male i srednje poduzetnike i za stjecanje poslovne jedinice.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79712" y="188640"/>
            <a:ext cx="7037627" cy="8099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rgbClr val="C0504D">
                    <a:lumMod val="75000"/>
                  </a:srgbClr>
                </a:solidFill>
              </a:rPr>
              <a:t>H5. Aktivnosti potpore kapitalnih ulaganja radi zadržavanja </a:t>
            </a:r>
            <a:r>
              <a:rPr lang="hr-HR" sz="2800" b="1" dirty="0" smtClean="0">
                <a:solidFill>
                  <a:srgbClr val="C0504D">
                    <a:lumMod val="75000"/>
                  </a:srgbClr>
                </a:solidFill>
              </a:rPr>
              <a:t>zaposlenosti – 2/7</a:t>
            </a:r>
            <a:endParaRPr lang="hr-H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21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092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000" b="1" dirty="0">
                <a:solidFill>
                  <a:schemeClr val="tx2"/>
                </a:solidFill>
              </a:rPr>
              <a:t>Korisnici </a:t>
            </a:r>
            <a:r>
              <a:rPr lang="hr-HR" sz="2000" b="1" dirty="0" smtClean="0">
                <a:solidFill>
                  <a:schemeClr val="tx2"/>
                </a:solidFill>
              </a:rPr>
              <a:t>mogu biti poduzetnici koji: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200" dirty="0">
                <a:solidFill>
                  <a:schemeClr val="tx2"/>
                </a:solidFill>
              </a:rPr>
              <a:t>s</a:t>
            </a:r>
            <a:r>
              <a:rPr lang="hr-HR" sz="2200" dirty="0" smtClean="0">
                <a:solidFill>
                  <a:schemeClr val="tx2"/>
                </a:solidFill>
              </a:rPr>
              <a:t>u organizirani </a:t>
            </a:r>
            <a:r>
              <a:rPr lang="hr-HR" sz="2200" dirty="0">
                <a:solidFill>
                  <a:schemeClr val="tx2"/>
                </a:solidFill>
              </a:rPr>
              <a:t>kao trgovačka društva (društva s ograničenom odgovornošću ili dionička društva)</a:t>
            </a:r>
            <a:endParaRPr lang="hr-HR" sz="2200" b="1" i="1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200" dirty="0" smtClean="0">
                <a:solidFill>
                  <a:schemeClr val="tx2"/>
                </a:solidFill>
              </a:rPr>
              <a:t>u </a:t>
            </a:r>
            <a:r>
              <a:rPr lang="hr-HR" sz="2200" dirty="0">
                <a:solidFill>
                  <a:schemeClr val="tx2"/>
                </a:solidFill>
              </a:rPr>
              <a:t>organizacijskom obliku iz prethodne točke djeluju najmanje od 1.1.2013.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200" dirty="0" smtClean="0">
                <a:solidFill>
                  <a:schemeClr val="tx2"/>
                </a:solidFill>
              </a:rPr>
              <a:t>zapošljavaju </a:t>
            </a:r>
            <a:r>
              <a:rPr lang="hr-HR" sz="2200" dirty="0">
                <a:solidFill>
                  <a:schemeClr val="tx2"/>
                </a:solidFill>
              </a:rPr>
              <a:t>minimalno 20 radnika (na 31. 12. 2014.)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200" dirty="0" smtClean="0">
                <a:solidFill>
                  <a:schemeClr val="tx2"/>
                </a:solidFill>
              </a:rPr>
              <a:t>namjeravaju </a:t>
            </a:r>
            <a:r>
              <a:rPr lang="hr-HR" sz="2200" dirty="0">
                <a:solidFill>
                  <a:schemeClr val="tx2"/>
                </a:solidFill>
              </a:rPr>
              <a:t>provedbu projekta početnih </a:t>
            </a:r>
            <a:r>
              <a:rPr lang="hr-HR" sz="2200" dirty="0" smtClean="0">
                <a:solidFill>
                  <a:schemeClr val="tx2"/>
                </a:solidFill>
              </a:rPr>
              <a:t>ulaganja u cilju:</a:t>
            </a:r>
          </a:p>
          <a:p>
            <a:pPr lvl="1" algn="just"/>
            <a:r>
              <a:rPr lang="hr-HR" sz="1800" dirty="0" smtClean="0">
                <a:solidFill>
                  <a:schemeClr val="tx2"/>
                </a:solidFill>
              </a:rPr>
              <a:t>osnivanja </a:t>
            </a:r>
            <a:r>
              <a:rPr lang="hr-HR" sz="1800" dirty="0">
                <a:solidFill>
                  <a:schemeClr val="tx2"/>
                </a:solidFill>
              </a:rPr>
              <a:t>nove poslovne </a:t>
            </a:r>
            <a:r>
              <a:rPr lang="hr-HR" sz="1800" dirty="0" smtClean="0">
                <a:solidFill>
                  <a:schemeClr val="tx2"/>
                </a:solidFill>
              </a:rPr>
              <a:t>jedinice</a:t>
            </a:r>
          </a:p>
          <a:p>
            <a:pPr lvl="1" algn="just"/>
            <a:r>
              <a:rPr lang="hr-HR" sz="1800" dirty="0" smtClean="0">
                <a:solidFill>
                  <a:schemeClr val="tx2"/>
                </a:solidFill>
              </a:rPr>
              <a:t>širenja </a:t>
            </a:r>
            <a:r>
              <a:rPr lang="hr-HR" sz="1800" dirty="0">
                <a:solidFill>
                  <a:schemeClr val="tx2"/>
                </a:solidFill>
              </a:rPr>
              <a:t>kapaciteta postojeće poslovne </a:t>
            </a:r>
            <a:r>
              <a:rPr lang="hr-HR" sz="1800" dirty="0" smtClean="0">
                <a:solidFill>
                  <a:schemeClr val="tx2"/>
                </a:solidFill>
              </a:rPr>
              <a:t>jedinice </a:t>
            </a:r>
          </a:p>
          <a:p>
            <a:pPr lvl="1" algn="just"/>
            <a:r>
              <a:rPr lang="hr-HR" sz="1800" dirty="0" smtClean="0">
                <a:solidFill>
                  <a:schemeClr val="tx2"/>
                </a:solidFill>
              </a:rPr>
              <a:t>diversifikacija </a:t>
            </a:r>
            <a:r>
              <a:rPr lang="hr-HR" sz="1800" dirty="0">
                <a:solidFill>
                  <a:schemeClr val="tx2"/>
                </a:solidFill>
              </a:rPr>
              <a:t>proizvodnje poslovne jedinice na proizvode koje dotična poslovna jedinica prethodno nije </a:t>
            </a:r>
            <a:r>
              <a:rPr lang="hr-HR" sz="1800" dirty="0" smtClean="0">
                <a:solidFill>
                  <a:schemeClr val="tx2"/>
                </a:solidFill>
              </a:rPr>
              <a:t>proizvodila</a:t>
            </a:r>
          </a:p>
          <a:p>
            <a:pPr lvl="1" algn="just"/>
            <a:r>
              <a:rPr lang="hr-HR" sz="1800" dirty="0" smtClean="0">
                <a:solidFill>
                  <a:schemeClr val="tx2"/>
                </a:solidFill>
              </a:rPr>
              <a:t>temeljita </a:t>
            </a:r>
            <a:r>
              <a:rPr lang="hr-HR" sz="1800" dirty="0">
                <a:solidFill>
                  <a:schemeClr val="tx2"/>
                </a:solidFill>
              </a:rPr>
              <a:t>promjenom u sveukupnom proizvodnom procesu postojeće poslovne </a:t>
            </a:r>
            <a:r>
              <a:rPr lang="hr-HR" sz="1800" dirty="0" smtClean="0">
                <a:solidFill>
                  <a:schemeClr val="tx2"/>
                </a:solidFill>
              </a:rPr>
              <a:t>jedinice</a:t>
            </a:r>
          </a:p>
          <a:p>
            <a:pPr lvl="1" algn="just"/>
            <a:r>
              <a:rPr lang="hr-HR" sz="1800" dirty="0" smtClean="0">
                <a:solidFill>
                  <a:schemeClr val="tx2"/>
                </a:solidFill>
              </a:rPr>
              <a:t>stjecanje </a:t>
            </a:r>
            <a:r>
              <a:rPr lang="hr-HR" sz="1800" dirty="0">
                <a:solidFill>
                  <a:schemeClr val="tx2"/>
                </a:solidFill>
              </a:rPr>
              <a:t>imovine koja pripada poslovnoj jedinici koja se ugasila ili bi se bila ugasila da nije bila kupljena, a kupio ju je ulagač koji nije povezan s prodavateljem, isključujući jednostavno stjecanje udjela u </a:t>
            </a:r>
            <a:r>
              <a:rPr lang="hr-HR" sz="1800" dirty="0" smtClean="0">
                <a:solidFill>
                  <a:schemeClr val="tx2"/>
                </a:solidFill>
              </a:rPr>
              <a:t>poduzetniku</a:t>
            </a:r>
            <a:endParaRPr lang="hr-HR" sz="18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200" dirty="0" smtClean="0">
                <a:solidFill>
                  <a:schemeClr val="tx2"/>
                </a:solidFill>
              </a:rPr>
              <a:t>mogu </a:t>
            </a:r>
            <a:r>
              <a:rPr lang="hr-HR" sz="2200" dirty="0">
                <a:solidFill>
                  <a:schemeClr val="tx2"/>
                </a:solidFill>
              </a:rPr>
              <a:t>održati ili povećati broj radnika u razdoblju 2014.-2016.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79712" y="188640"/>
            <a:ext cx="7037627" cy="8099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rgbClr val="C0504D">
                    <a:lumMod val="75000"/>
                  </a:srgbClr>
                </a:solidFill>
              </a:rPr>
              <a:t>H5. Aktivnosti potpore kapitalnih ulaganja radi zadržavanja </a:t>
            </a:r>
            <a:r>
              <a:rPr lang="hr-HR" sz="2800" b="1" dirty="0" smtClean="0">
                <a:solidFill>
                  <a:srgbClr val="C0504D">
                    <a:lumMod val="75000"/>
                  </a:srgbClr>
                </a:solidFill>
              </a:rPr>
              <a:t>zaposlenosti – 3/7</a:t>
            </a:r>
            <a:endParaRPr lang="hr-H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22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0802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131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2600" b="1" dirty="0">
                <a:solidFill>
                  <a:schemeClr val="tx2"/>
                </a:solidFill>
              </a:rPr>
              <a:t>Korisnici </a:t>
            </a:r>
            <a:r>
              <a:rPr lang="hr-HR" sz="2600" b="1" dirty="0" smtClean="0">
                <a:solidFill>
                  <a:schemeClr val="tx2"/>
                </a:solidFill>
              </a:rPr>
              <a:t>ne mogu biti poduzetnici: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koji </a:t>
            </a:r>
            <a:r>
              <a:rPr lang="hr-HR" sz="2400" dirty="0">
                <a:solidFill>
                  <a:schemeClr val="tx2"/>
                </a:solidFill>
              </a:rPr>
              <a:t>su ostvarili potporu po Operativnom programu regionalnih potpora za ulaganje u opremu za 2013. ili 2014</a:t>
            </a:r>
            <a:r>
              <a:rPr lang="hr-HR" sz="2400" dirty="0" smtClean="0">
                <a:solidFill>
                  <a:schemeClr val="tx2"/>
                </a:solidFill>
              </a:rPr>
              <a:t>. a do dana </a:t>
            </a:r>
            <a:r>
              <a:rPr lang="hr-HR" sz="2400" dirty="0" smtClean="0">
                <a:solidFill>
                  <a:schemeClr val="tx2"/>
                </a:solidFill>
              </a:rPr>
              <a:t>prijave na natječaj </a:t>
            </a:r>
            <a:r>
              <a:rPr lang="hr-HR" sz="2400" dirty="0" smtClean="0">
                <a:solidFill>
                  <a:schemeClr val="tx2"/>
                </a:solidFill>
              </a:rPr>
              <a:t>nisu u potpunosti izvršili i opravdali investiciju prema MINGO-u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koji posluju u </a:t>
            </a:r>
            <a:r>
              <a:rPr lang="hr-HR" sz="2400" dirty="0">
                <a:solidFill>
                  <a:schemeClr val="tx2"/>
                </a:solidFill>
              </a:rPr>
              <a:t>sektoru čelika, sektoru ugljena, industriji umjetnih vlakana, sektoru prometa i povezanoj infrastrukturi, sektoru brodogradnje, energetskom sektoru i energetskoj infrastrukturi, prijevoznom sektoru, primarnoj poljoprivrednoj proizvodnji, te preradi i stavljanje na tržište poljoprivrednih </a:t>
            </a:r>
            <a:r>
              <a:rPr lang="hr-HR" sz="2400" dirty="0" smtClean="0">
                <a:solidFill>
                  <a:schemeClr val="tx2"/>
                </a:solidFill>
              </a:rPr>
              <a:t>proizvoda, ribarstvu </a:t>
            </a:r>
            <a:r>
              <a:rPr lang="hr-HR" sz="2400" dirty="0">
                <a:solidFill>
                  <a:schemeClr val="tx2"/>
                </a:solidFill>
              </a:rPr>
              <a:t>i </a:t>
            </a:r>
            <a:r>
              <a:rPr lang="hr-HR" sz="2400" dirty="0" err="1" smtClean="0">
                <a:solidFill>
                  <a:schemeClr val="tx2"/>
                </a:solidFill>
              </a:rPr>
              <a:t>akvakulturi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u teškoćama, u </a:t>
            </a:r>
            <a:r>
              <a:rPr lang="hr-HR" sz="2400" dirty="0">
                <a:solidFill>
                  <a:schemeClr val="tx2"/>
                </a:solidFill>
              </a:rPr>
              <a:t>postupku </a:t>
            </a:r>
            <a:r>
              <a:rPr lang="hr-HR" sz="2400" dirty="0" err="1">
                <a:solidFill>
                  <a:schemeClr val="tx2"/>
                </a:solidFill>
              </a:rPr>
              <a:t>predstečajne</a:t>
            </a:r>
            <a:r>
              <a:rPr lang="hr-HR" sz="2400" dirty="0">
                <a:solidFill>
                  <a:schemeClr val="tx2"/>
                </a:solidFill>
              </a:rPr>
              <a:t> </a:t>
            </a:r>
            <a:r>
              <a:rPr lang="hr-HR" sz="2400" dirty="0" smtClean="0">
                <a:solidFill>
                  <a:schemeClr val="tx2"/>
                </a:solidFill>
              </a:rPr>
              <a:t>nagodbe, u stečaju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koji </a:t>
            </a:r>
            <a:r>
              <a:rPr lang="hr-HR" sz="2400" dirty="0">
                <a:solidFill>
                  <a:schemeClr val="tx2"/>
                </a:solidFill>
              </a:rPr>
              <a:t>imaju nepodmirene </a:t>
            </a:r>
            <a:r>
              <a:rPr lang="hr-HR" sz="2400" dirty="0" smtClean="0">
                <a:solidFill>
                  <a:schemeClr val="tx2"/>
                </a:solidFill>
              </a:rPr>
              <a:t>obveze: </a:t>
            </a:r>
            <a:r>
              <a:rPr lang="hr-HR" sz="2400" dirty="0">
                <a:solidFill>
                  <a:schemeClr val="tx2"/>
                </a:solidFill>
              </a:rPr>
              <a:t>po osnovi poreza i </a:t>
            </a:r>
            <a:r>
              <a:rPr lang="hr-HR" sz="2400" dirty="0" smtClean="0">
                <a:solidFill>
                  <a:schemeClr val="tx2"/>
                </a:solidFill>
              </a:rPr>
              <a:t>doprinosa, prema zaposlenicima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koji </a:t>
            </a:r>
            <a:r>
              <a:rPr lang="hr-HR" sz="2400" dirty="0">
                <a:solidFill>
                  <a:schemeClr val="tx2"/>
                </a:solidFill>
              </a:rPr>
              <a:t>ne podmiruju obveze po kreditima dodijeljenim od bivšeg Fonda za razvoj i </a:t>
            </a:r>
            <a:r>
              <a:rPr lang="hr-HR" sz="2400" dirty="0" smtClean="0">
                <a:solidFill>
                  <a:schemeClr val="tx2"/>
                </a:solidFill>
              </a:rPr>
              <a:t>zapošljavanje, osim ako su </a:t>
            </a:r>
            <a:r>
              <a:rPr lang="hr-HR" sz="2400" dirty="0">
                <a:solidFill>
                  <a:schemeClr val="tx2"/>
                </a:solidFill>
              </a:rPr>
              <a:t>s </a:t>
            </a:r>
            <a:r>
              <a:rPr lang="hr-HR" sz="2400" dirty="0" smtClean="0">
                <a:solidFill>
                  <a:schemeClr val="tx2"/>
                </a:solidFill>
              </a:rPr>
              <a:t>MIFIN sklopili </a:t>
            </a:r>
            <a:r>
              <a:rPr lang="hr-HR" sz="2400" dirty="0">
                <a:solidFill>
                  <a:schemeClr val="tx2"/>
                </a:solidFill>
              </a:rPr>
              <a:t>Ugovor o reguliranju duga po </a:t>
            </a:r>
            <a:r>
              <a:rPr lang="hr-HR" sz="2400" dirty="0" smtClean="0">
                <a:solidFill>
                  <a:schemeClr val="tx2"/>
                </a:solidFill>
              </a:rPr>
              <a:t>kreditu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od </a:t>
            </a:r>
            <a:r>
              <a:rPr lang="hr-HR" sz="2400" dirty="0">
                <a:solidFill>
                  <a:schemeClr val="tx2"/>
                </a:solidFill>
              </a:rPr>
              <a:t>kojih je zatražen povrat potpore ili se nalaze u postupku povrata  </a:t>
            </a:r>
            <a:r>
              <a:rPr lang="hr-HR" sz="2400" dirty="0" smtClean="0">
                <a:solidFill>
                  <a:schemeClr val="tx2"/>
                </a:solidFill>
              </a:rPr>
              <a:t>potpore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tx2"/>
                </a:solidFill>
              </a:rPr>
              <a:t>i</a:t>
            </a:r>
            <a:r>
              <a:rPr lang="hr-HR" sz="2400" dirty="0" smtClean="0">
                <a:solidFill>
                  <a:schemeClr val="tx2"/>
                </a:solidFill>
              </a:rPr>
              <a:t> njihovi </a:t>
            </a:r>
            <a:r>
              <a:rPr lang="hr-HR" sz="2400" dirty="0">
                <a:solidFill>
                  <a:schemeClr val="tx2"/>
                </a:solidFill>
              </a:rPr>
              <a:t>pravni slijednici ili njihova povezana ili ovisna društva, koji nisu do objave natječaja za dodjelu potpora po ovom Programu dostavili dokaze o  namjenskom trošenju ranije dobivenih potpora s obveznim iznosom vlastitog doprinosa kao i poduzetnik, pravni slijednik ili ovisni poduzetnik čiji je pravni prednik, osnivač ili vladajući poduzetnik nije opravdao ranije dodijeljene </a:t>
            </a:r>
            <a:r>
              <a:rPr lang="hr-HR" sz="2400" dirty="0" smtClean="0">
                <a:solidFill>
                  <a:schemeClr val="tx2"/>
                </a:solidFill>
              </a:rPr>
              <a:t>potpore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koji </a:t>
            </a:r>
            <a:r>
              <a:rPr lang="hr-HR" sz="2400" dirty="0">
                <a:solidFill>
                  <a:schemeClr val="tx2"/>
                </a:solidFill>
              </a:rPr>
              <a:t>su za isti </a:t>
            </a:r>
            <a:r>
              <a:rPr lang="hr-HR" sz="2400" dirty="0" smtClean="0">
                <a:solidFill>
                  <a:schemeClr val="tx2"/>
                </a:solidFill>
              </a:rPr>
              <a:t>projekt </a:t>
            </a:r>
            <a:r>
              <a:rPr lang="hr-HR" sz="2400" dirty="0">
                <a:solidFill>
                  <a:schemeClr val="tx2"/>
                </a:solidFill>
              </a:rPr>
              <a:t>ili za njegov dio ostvarili potporu temeljem drugih </a:t>
            </a:r>
            <a:r>
              <a:rPr lang="hr-HR" sz="2400" dirty="0" smtClean="0">
                <a:solidFill>
                  <a:schemeClr val="tx2"/>
                </a:solidFill>
              </a:rPr>
              <a:t>programa,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čiji </a:t>
            </a:r>
            <a:r>
              <a:rPr lang="hr-HR" sz="2400" dirty="0">
                <a:solidFill>
                  <a:schemeClr val="tx2"/>
                </a:solidFill>
              </a:rPr>
              <a:t>kumulativni gubitak u zadnje tri godine prelazi 30% ukupnog prihoda u 2014. </a:t>
            </a:r>
            <a:r>
              <a:rPr lang="hr-HR" sz="2400" dirty="0" smtClean="0">
                <a:solidFill>
                  <a:schemeClr val="tx2"/>
                </a:solidFill>
              </a:rPr>
              <a:t>godini</a:t>
            </a:r>
            <a:endParaRPr lang="hr-HR" sz="2400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79712" y="188640"/>
            <a:ext cx="7037627" cy="8099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rgbClr val="C0504D">
                    <a:lumMod val="75000"/>
                  </a:srgbClr>
                </a:solidFill>
              </a:rPr>
              <a:t>H5. Aktivnosti potpore kapitalnih ulaganja radi zadržavanja </a:t>
            </a:r>
            <a:r>
              <a:rPr lang="hr-HR" sz="2800" b="1" dirty="0" smtClean="0">
                <a:solidFill>
                  <a:srgbClr val="C0504D">
                    <a:lumMod val="75000"/>
                  </a:srgbClr>
                </a:solidFill>
              </a:rPr>
              <a:t>zaposlenosti – 4/7</a:t>
            </a:r>
            <a:endParaRPr lang="hr-H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23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5051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1800" b="1" dirty="0">
                <a:solidFill>
                  <a:schemeClr val="tx2"/>
                </a:solidFill>
                <a:latin typeface="Calibri" panose="020F0502020204030204" pitchFamily="34" charset="0"/>
              </a:rPr>
              <a:t>Neprihvatljivi </a:t>
            </a:r>
            <a:r>
              <a:rPr lang="vi-VN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</a:t>
            </a:r>
            <a:r>
              <a:rPr lang="hr-H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  <a:endParaRPr lang="vi-VN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aktivnosti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započete prije podnošenja pisanog zahtjeva za potporu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nabava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/ kupnja potrošne robe, sirovine i repromaterijala i rezervnih dijelova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nabava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/ kupnja ili najam prijevoznih sredstava, te pokretnih strojeva kojima je dozvoljeno samostalno prometovanje na javnim prometnicama (viličara i  sl.)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carinjenja, prijevoza, stavljanje u rad kupljene opreme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ugradnje, montaže/demontaže, instalacija, puštanja u pogon, rezervni dijelovi i sl.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edukacije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izgradnja/dogradnja/adaptacija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ili kupnja poslovnog prostora ili proizvodnih objekata, troškovi uzemljenja, klimatizacija-grijanje/hlađenje, termoventilacije, izgradnja odvodnje…)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validacije, bilo kakvo opremanje radnih prostora (zaštitni kabineti…)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laboratorijskih testova djelotvornosti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različitih studija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troškovi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koji se odnose na redovno poslovanje poduzeća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nabava/kupnja </a:t>
            </a: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opreme od dobavljača/proizvođača s kojim je povezan vlasničkim ili upravljačkim odnosima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1600" dirty="0">
                <a:solidFill>
                  <a:schemeClr val="tx2"/>
                </a:solidFill>
                <a:latin typeface="Calibri" panose="020F0502020204030204" pitchFamily="34" charset="0"/>
              </a:rPr>
              <a:t>troškovi PDV-a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79712" y="188640"/>
            <a:ext cx="7037627" cy="80998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800" b="1" dirty="0">
                <a:solidFill>
                  <a:srgbClr val="C0504D">
                    <a:lumMod val="75000"/>
                  </a:srgbClr>
                </a:solidFill>
              </a:rPr>
              <a:t>H5. Aktivnosti potpore kapitalnih ulaganja radi zadržavanja </a:t>
            </a:r>
            <a:r>
              <a:rPr lang="hr-HR" sz="2800" b="1" dirty="0" smtClean="0">
                <a:solidFill>
                  <a:srgbClr val="C0504D">
                    <a:lumMod val="75000"/>
                  </a:srgbClr>
                </a:solidFill>
              </a:rPr>
              <a:t>zaposlenosti – 5/7</a:t>
            </a:r>
            <a:endParaRPr lang="hr-HR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5264" cy="365125"/>
          </a:xfrm>
        </p:spPr>
        <p:txBody>
          <a:bodyPr/>
          <a:lstStyle/>
          <a:p>
            <a:pPr lvl="4"/>
            <a:r>
              <a:rPr lang="hr-HR" sz="1200" dirty="0" smtClean="0"/>
              <a:t>24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23307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1379</Words>
  <Application>Microsoft Office PowerPoint</Application>
  <PresentationFormat>On-screen Show (4:3)</PresentationFormat>
  <Paragraphs>158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20</vt:i4>
      </vt:variant>
      <vt:variant>
        <vt:lpstr>Slide Titles</vt:lpstr>
      </vt:variant>
      <vt:variant>
        <vt:i4>14</vt:i4>
      </vt:variant>
    </vt:vector>
  </HeadingPairs>
  <TitlesOfParts>
    <vt:vector size="34" baseType="lpstr">
      <vt:lpstr>2_Custom Design</vt:lpstr>
      <vt:lpstr>7_Custom Design</vt:lpstr>
      <vt:lpstr>1_Office Theme</vt:lpstr>
      <vt:lpstr>3_Custom Design</vt:lpstr>
      <vt:lpstr>4_Custom Design</vt:lpstr>
      <vt:lpstr>2_Office Theme</vt:lpstr>
      <vt:lpstr>5_Custom Design</vt:lpstr>
      <vt:lpstr>6_Custom Design</vt:lpstr>
      <vt:lpstr>Office Theme</vt:lpstr>
      <vt:lpstr>Custom Design</vt:lpstr>
      <vt:lpstr>1_Custom Design</vt:lpstr>
      <vt:lpstr>8_Custom Design</vt:lpstr>
      <vt:lpstr>9_Custom Design</vt:lpstr>
      <vt:lpstr>10_Custom Design</vt:lpstr>
      <vt:lpstr>3_Office Theme</vt:lpstr>
      <vt:lpstr>4_Office Theme</vt:lpstr>
      <vt:lpstr>13_Custom Design</vt:lpstr>
      <vt:lpstr>14_Custom Design</vt:lpstr>
      <vt:lpstr>18_Custom Design</vt:lpstr>
      <vt:lpstr>19_Custom Design</vt:lpstr>
      <vt:lpstr>PowerPoint Presentation</vt:lpstr>
      <vt:lpstr>PowerPoint Presentation</vt:lpstr>
      <vt:lpstr>1. Uvod – 1/2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Usporedba OP 2013 i OP 2014</vt:lpstr>
      <vt:lpstr>Industrijska proizvodnja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 Mišćin</dc:creator>
  <cp:lastModifiedBy>tpokaz</cp:lastModifiedBy>
  <cp:revision>6</cp:revision>
  <cp:lastPrinted>2015-03-23T12:32:05Z</cp:lastPrinted>
  <dcterms:created xsi:type="dcterms:W3CDTF">2015-01-29T12:34:21Z</dcterms:created>
  <dcterms:modified xsi:type="dcterms:W3CDTF">2015-05-29T12:34:14Z</dcterms:modified>
</cp:coreProperties>
</file>