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768" r:id="rId3"/>
    <p:sldMasterId id="2147483773" r:id="rId4"/>
    <p:sldMasterId id="2147483778" r:id="rId5"/>
    <p:sldMasterId id="2147483781" r:id="rId6"/>
    <p:sldMasterId id="2147483786" r:id="rId7"/>
    <p:sldMasterId id="2147483789" r:id="rId8"/>
    <p:sldMasterId id="2147483794" r:id="rId9"/>
    <p:sldMasterId id="2147483957" r:id="rId10"/>
    <p:sldMasterId id="2147483962" r:id="rId11"/>
    <p:sldMasterId id="2147484485" r:id="rId12"/>
  </p:sldMasterIdLst>
  <p:notesMasterIdLst>
    <p:notesMasterId r:id="rId52"/>
  </p:notesMasterIdLst>
  <p:sldIdLst>
    <p:sldId id="339" r:id="rId13"/>
    <p:sldId id="284" r:id="rId14"/>
    <p:sldId id="285" r:id="rId15"/>
    <p:sldId id="286" r:id="rId16"/>
    <p:sldId id="287" r:id="rId17"/>
    <p:sldId id="289" r:id="rId18"/>
    <p:sldId id="290" r:id="rId19"/>
    <p:sldId id="291" r:id="rId20"/>
    <p:sldId id="292" r:id="rId21"/>
    <p:sldId id="294" r:id="rId22"/>
    <p:sldId id="295" r:id="rId23"/>
    <p:sldId id="296" r:id="rId24"/>
    <p:sldId id="297" r:id="rId25"/>
    <p:sldId id="298" r:id="rId26"/>
    <p:sldId id="299" r:id="rId27"/>
    <p:sldId id="302" r:id="rId28"/>
    <p:sldId id="303" r:id="rId29"/>
    <p:sldId id="338" r:id="rId30"/>
    <p:sldId id="305" r:id="rId31"/>
    <p:sldId id="315" r:id="rId32"/>
    <p:sldId id="307" r:id="rId33"/>
    <p:sldId id="334" r:id="rId34"/>
    <p:sldId id="335" r:id="rId35"/>
    <p:sldId id="336" r:id="rId36"/>
    <p:sldId id="337" r:id="rId37"/>
    <p:sldId id="308"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33" r:id="rId51"/>
  </p:sldIdLst>
  <p:sldSz cx="9144000" cy="5145088"/>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Calibri" pitchFamily="34" charset="0"/>
        <a:ea typeface="MS PGothic"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Calibri" pitchFamily="34" charset="0"/>
        <a:ea typeface="MS PGothic"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Calibri" pitchFamily="34" charset="0"/>
        <a:ea typeface="MS PGothic"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Calibri" pitchFamily="34" charset="0"/>
        <a:ea typeface="MS PGothic"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Calibri" pitchFamily="34" charset="0"/>
        <a:ea typeface="MS PGothic" pitchFamily="34" charset="-128"/>
        <a:cs typeface="+mn-cs"/>
      </a:defRPr>
    </a:lvl5pPr>
    <a:lvl6pPr marL="2286000" algn="l" defTabSz="914400" rtl="0" eaLnBrk="1" latinLnBrk="0" hangingPunct="1">
      <a:defRPr kern="1200">
        <a:solidFill>
          <a:schemeClr val="bg1"/>
        </a:solidFill>
        <a:latin typeface="Calibri" pitchFamily="34" charset="0"/>
        <a:ea typeface="MS PGothic" pitchFamily="34" charset="-128"/>
        <a:cs typeface="+mn-cs"/>
      </a:defRPr>
    </a:lvl6pPr>
    <a:lvl7pPr marL="2743200" algn="l" defTabSz="914400" rtl="0" eaLnBrk="1" latinLnBrk="0" hangingPunct="1">
      <a:defRPr kern="1200">
        <a:solidFill>
          <a:schemeClr val="bg1"/>
        </a:solidFill>
        <a:latin typeface="Calibri" pitchFamily="34" charset="0"/>
        <a:ea typeface="MS PGothic" pitchFamily="34" charset="-128"/>
        <a:cs typeface="+mn-cs"/>
      </a:defRPr>
    </a:lvl7pPr>
    <a:lvl8pPr marL="3200400" algn="l" defTabSz="914400" rtl="0" eaLnBrk="1" latinLnBrk="0" hangingPunct="1">
      <a:defRPr kern="1200">
        <a:solidFill>
          <a:schemeClr val="bg1"/>
        </a:solidFill>
        <a:latin typeface="Calibri" pitchFamily="34" charset="0"/>
        <a:ea typeface="MS PGothic" pitchFamily="34" charset="-128"/>
        <a:cs typeface="+mn-cs"/>
      </a:defRPr>
    </a:lvl8pPr>
    <a:lvl9pPr marL="3657600" algn="l" defTabSz="914400" rtl="0" eaLnBrk="1" latinLnBrk="0" hangingPunct="1">
      <a:defRPr kern="1200">
        <a:solidFill>
          <a:schemeClr val="bg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vijetli stil 2 - Isticanj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59" autoAdjust="0"/>
  </p:normalViewPr>
  <p:slideViewPr>
    <p:cSldViewPr showGuides="1">
      <p:cViewPr varScale="1">
        <p:scale>
          <a:sx n="127" d="100"/>
          <a:sy n="127" d="100"/>
        </p:scale>
        <p:origin x="138" y="330"/>
      </p:cViewPr>
      <p:guideLst>
        <p:guide orient="horz" pos="2160"/>
        <p:guide pos="2880"/>
      </p:guideLst>
    </p:cSldViewPr>
  </p:slideViewPr>
  <p:outlineViewPr>
    <p:cViewPr varScale="1">
      <p:scale>
        <a:sx n="170" d="200"/>
        <a:sy n="170" d="200"/>
      </p:scale>
      <p:origin x="0" y="-3612"/>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7" d="100"/>
          <a:sy n="67" d="100"/>
        </p:scale>
        <p:origin x="48"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DE39D0-1C6D-4E54-8F94-FE013128ADCE}" type="doc">
      <dgm:prSet loTypeId="urn:microsoft.com/office/officeart/2005/8/layout/hList7" loCatId="list" qsTypeId="urn:microsoft.com/office/officeart/2005/8/quickstyle/simple5" qsCatId="simple" csTypeId="urn:microsoft.com/office/officeart/2005/8/colors/accent1_2" csCatId="accent1" phldr="1"/>
      <dgm:spPr/>
      <dgm:t>
        <a:bodyPr/>
        <a:lstStyle/>
        <a:p>
          <a:endParaRPr lang="hr-HR"/>
        </a:p>
      </dgm:t>
    </dgm:pt>
    <dgm:pt modelId="{DDE25343-D977-4989-AAF4-C7D479DE06D6}">
      <dgm:prSet>
        <dgm:style>
          <a:lnRef idx="1">
            <a:schemeClr val="accent3"/>
          </a:lnRef>
          <a:fillRef idx="3">
            <a:schemeClr val="accent3"/>
          </a:fillRef>
          <a:effectRef idx="2">
            <a:schemeClr val="accent3"/>
          </a:effectRef>
          <a:fontRef idx="minor">
            <a:schemeClr val="lt1"/>
          </a:fontRef>
        </dgm:style>
      </dgm:prSet>
      <dgm:spPr>
        <a:ln/>
      </dgm:spPr>
      <dgm:t>
        <a:bodyPr/>
        <a:lstStyle/>
        <a:p>
          <a:pPr rtl="0"/>
          <a:r>
            <a:rPr lang="hr-HR" b="1" dirty="0">
              <a:solidFill>
                <a:schemeClr val="tx1"/>
              </a:solidFill>
              <a:latin typeface="Arial" panose="020B0604020202020204" pitchFamily="34" charset="0"/>
              <a:cs typeface="Arial" panose="020B0604020202020204" pitchFamily="34" charset="0"/>
            </a:rPr>
            <a:t>Poboljšanje inovativnosti MSP</a:t>
          </a:r>
        </a:p>
      </dgm:t>
    </dgm:pt>
    <dgm:pt modelId="{C0B84309-32D8-431D-BD38-925681194B46}" type="parTrans" cxnId="{54FA3DB3-B688-4152-A4E7-2F0CB57A7197}">
      <dgm:prSet/>
      <dgm:spPr/>
      <dgm:t>
        <a:bodyPr/>
        <a:lstStyle/>
        <a:p>
          <a:endParaRPr lang="hr-HR"/>
        </a:p>
      </dgm:t>
    </dgm:pt>
    <dgm:pt modelId="{1CF35031-953D-4730-AF96-F4A7579DD022}" type="sibTrans" cxnId="{54FA3DB3-B688-4152-A4E7-2F0CB57A7197}">
      <dgm:prSet/>
      <dgm:spPr/>
      <dgm:t>
        <a:bodyPr/>
        <a:lstStyle/>
        <a:p>
          <a:endParaRPr lang="hr-HR"/>
        </a:p>
      </dgm:t>
    </dgm:pt>
    <dgm:pt modelId="{EDE861EB-329C-4E99-91EF-B21AD8208E5E}">
      <dgm:prSet>
        <dgm:style>
          <a:lnRef idx="1">
            <a:schemeClr val="accent5"/>
          </a:lnRef>
          <a:fillRef idx="3">
            <a:schemeClr val="accent5"/>
          </a:fillRef>
          <a:effectRef idx="2">
            <a:schemeClr val="accent5"/>
          </a:effectRef>
          <a:fontRef idx="minor">
            <a:schemeClr val="lt1"/>
          </a:fontRef>
        </dgm:style>
      </dgm:prSet>
      <dgm:spPr>
        <a:ln/>
      </dgm:spPr>
      <dgm:t>
        <a:bodyPr/>
        <a:lstStyle/>
        <a:p>
          <a:pPr rtl="0"/>
          <a:r>
            <a:rPr lang="hr-HR" b="1" dirty="0">
              <a:solidFill>
                <a:schemeClr val="tx1"/>
              </a:solidFill>
              <a:latin typeface="Arial" panose="020B0604020202020204" pitchFamily="34" charset="0"/>
              <a:cs typeface="Arial" panose="020B0604020202020204" pitchFamily="34" charset="0"/>
            </a:rPr>
            <a:t>Povećanje učinkovitosti i rasta MSP</a:t>
          </a:r>
        </a:p>
      </dgm:t>
    </dgm:pt>
    <dgm:pt modelId="{DDEB1FF9-D617-4397-8B25-2122CCD079D8}" type="parTrans" cxnId="{6DE12E06-3D0F-471B-8E21-43F22219372D}">
      <dgm:prSet/>
      <dgm:spPr/>
      <dgm:t>
        <a:bodyPr/>
        <a:lstStyle/>
        <a:p>
          <a:endParaRPr lang="hr-HR"/>
        </a:p>
      </dgm:t>
    </dgm:pt>
    <dgm:pt modelId="{7EFF90B2-35D5-4F87-B355-65E1AC9D37A5}" type="sibTrans" cxnId="{6DE12E06-3D0F-471B-8E21-43F22219372D}">
      <dgm:prSet/>
      <dgm:spPr/>
      <dgm:t>
        <a:bodyPr/>
        <a:lstStyle/>
        <a:p>
          <a:endParaRPr lang="hr-HR"/>
        </a:p>
      </dgm:t>
    </dgm:pt>
    <dgm:pt modelId="{D41F3665-9408-4B98-8D1C-C25F67673D65}">
      <dgm:prSet>
        <dgm:style>
          <a:lnRef idx="1">
            <a:schemeClr val="accent3"/>
          </a:lnRef>
          <a:fillRef idx="3">
            <a:schemeClr val="accent3"/>
          </a:fillRef>
          <a:effectRef idx="2">
            <a:schemeClr val="accent3"/>
          </a:effectRef>
          <a:fontRef idx="minor">
            <a:schemeClr val="lt1"/>
          </a:fontRef>
        </dgm:style>
      </dgm:prSet>
      <dgm:spPr>
        <a:ln/>
      </dgm:spPr>
      <dgm:t>
        <a:bodyPr/>
        <a:lstStyle/>
        <a:p>
          <a:pPr rtl="0"/>
          <a:r>
            <a:rPr lang="hr-HR" b="1" dirty="0">
              <a:solidFill>
                <a:schemeClr val="tx1"/>
              </a:solidFill>
              <a:latin typeface="Arial" panose="020B0604020202020204" pitchFamily="34" charset="0"/>
              <a:cs typeface="Arial" panose="020B0604020202020204" pitchFamily="34" charset="0"/>
            </a:rPr>
            <a:t>Bolji pristup izvorima financiranja za male i srednje poduzetnike</a:t>
          </a:r>
        </a:p>
      </dgm:t>
    </dgm:pt>
    <dgm:pt modelId="{1A16C32B-89E5-4599-962B-41FD8110E659}" type="parTrans" cxnId="{700FA499-2198-4A71-B06D-9F44E3FB6D52}">
      <dgm:prSet/>
      <dgm:spPr/>
      <dgm:t>
        <a:bodyPr/>
        <a:lstStyle/>
        <a:p>
          <a:endParaRPr lang="hr-HR"/>
        </a:p>
      </dgm:t>
    </dgm:pt>
    <dgm:pt modelId="{82CB96A9-AFB5-46E8-A5C0-A42D01855DEA}" type="sibTrans" cxnId="{700FA499-2198-4A71-B06D-9F44E3FB6D52}">
      <dgm:prSet/>
      <dgm:spPr/>
      <dgm:t>
        <a:bodyPr/>
        <a:lstStyle/>
        <a:p>
          <a:endParaRPr lang="hr-HR"/>
        </a:p>
      </dgm:t>
    </dgm:pt>
    <dgm:pt modelId="{F2386F5B-6DA6-4873-B904-57A388B228BD}">
      <dgm:prSet>
        <dgm:style>
          <a:lnRef idx="1">
            <a:schemeClr val="accent3"/>
          </a:lnRef>
          <a:fillRef idx="3">
            <a:schemeClr val="accent3"/>
          </a:fillRef>
          <a:effectRef idx="2">
            <a:schemeClr val="accent3"/>
          </a:effectRef>
          <a:fontRef idx="minor">
            <a:schemeClr val="lt1"/>
          </a:fontRef>
        </dgm:style>
      </dgm:prSet>
      <dgm:spPr>
        <a:ln/>
      </dgm:spPr>
      <dgm:t>
        <a:bodyPr/>
        <a:lstStyle/>
        <a:p>
          <a:pPr rtl="0"/>
          <a:r>
            <a:rPr lang="hr-HR" b="1" dirty="0">
              <a:solidFill>
                <a:schemeClr val="tx1"/>
              </a:solidFill>
              <a:latin typeface="Arial" panose="020B0604020202020204" pitchFamily="34" charset="0"/>
              <a:cs typeface="Arial" panose="020B0604020202020204" pitchFamily="34" charset="0"/>
            </a:rPr>
            <a:t>Stvaranje povoljnog okruženja za razvoj poduzetništva </a:t>
          </a:r>
        </a:p>
      </dgm:t>
    </dgm:pt>
    <dgm:pt modelId="{473AD7EC-F51D-418F-82B7-403D9A0017B6}" type="parTrans" cxnId="{7044D5F8-1862-4608-A295-FA6B2D5E8F7A}">
      <dgm:prSet/>
      <dgm:spPr/>
      <dgm:t>
        <a:bodyPr/>
        <a:lstStyle/>
        <a:p>
          <a:endParaRPr lang="hr-HR"/>
        </a:p>
      </dgm:t>
    </dgm:pt>
    <dgm:pt modelId="{50F60139-4EEE-4E7D-AF3A-A2D385A5615F}" type="sibTrans" cxnId="{7044D5F8-1862-4608-A295-FA6B2D5E8F7A}">
      <dgm:prSet/>
      <dgm:spPr/>
      <dgm:t>
        <a:bodyPr/>
        <a:lstStyle/>
        <a:p>
          <a:endParaRPr lang="hr-HR"/>
        </a:p>
      </dgm:t>
    </dgm:pt>
    <dgm:pt modelId="{9E685BE0-D1E7-41FF-8F87-99F04AB8D200}" type="pres">
      <dgm:prSet presAssocID="{A1DE39D0-1C6D-4E54-8F94-FE013128ADCE}" presName="Name0" presStyleCnt="0">
        <dgm:presLayoutVars>
          <dgm:dir/>
          <dgm:resizeHandles val="exact"/>
        </dgm:presLayoutVars>
      </dgm:prSet>
      <dgm:spPr/>
      <dgm:t>
        <a:bodyPr/>
        <a:lstStyle/>
        <a:p>
          <a:endParaRPr lang="hr-HR"/>
        </a:p>
      </dgm:t>
    </dgm:pt>
    <dgm:pt modelId="{8FE6092B-1A90-46C9-A678-5CCA587DD6C5}" type="pres">
      <dgm:prSet presAssocID="{A1DE39D0-1C6D-4E54-8F94-FE013128ADCE}" presName="fgShape" presStyleLbl="fgShp" presStyleIdx="0" presStyleCnt="1">
        <dgm:style>
          <a:lnRef idx="0">
            <a:schemeClr val="accent3"/>
          </a:lnRef>
          <a:fillRef idx="3">
            <a:schemeClr val="accent3"/>
          </a:fillRef>
          <a:effectRef idx="3">
            <a:schemeClr val="accent3"/>
          </a:effectRef>
          <a:fontRef idx="minor">
            <a:schemeClr val="lt1"/>
          </a:fontRef>
        </dgm:style>
      </dgm:prSet>
      <dgm:spPr/>
    </dgm:pt>
    <dgm:pt modelId="{AC1AB41D-5DF9-45F0-92E4-8488F8017026}" type="pres">
      <dgm:prSet presAssocID="{A1DE39D0-1C6D-4E54-8F94-FE013128ADCE}" presName="linComp" presStyleCnt="0"/>
      <dgm:spPr/>
    </dgm:pt>
    <dgm:pt modelId="{4E04E347-D0EF-4FB9-8C4B-43A1064517B0}" type="pres">
      <dgm:prSet presAssocID="{DDE25343-D977-4989-AAF4-C7D479DE06D6}" presName="compNode" presStyleCnt="0"/>
      <dgm:spPr/>
    </dgm:pt>
    <dgm:pt modelId="{87AEA3A3-D629-412C-8F52-19BA193CE102}" type="pres">
      <dgm:prSet presAssocID="{DDE25343-D977-4989-AAF4-C7D479DE06D6}" presName="bkgdShape" presStyleLbl="node1" presStyleIdx="0" presStyleCnt="4"/>
      <dgm:spPr/>
      <dgm:t>
        <a:bodyPr/>
        <a:lstStyle/>
        <a:p>
          <a:endParaRPr lang="hr-HR"/>
        </a:p>
      </dgm:t>
    </dgm:pt>
    <dgm:pt modelId="{FA2A7729-3AC5-4DD4-9FBA-4155DF831B20}" type="pres">
      <dgm:prSet presAssocID="{DDE25343-D977-4989-AAF4-C7D479DE06D6}" presName="nodeTx" presStyleLbl="node1" presStyleIdx="0" presStyleCnt="4">
        <dgm:presLayoutVars>
          <dgm:bulletEnabled val="1"/>
        </dgm:presLayoutVars>
      </dgm:prSet>
      <dgm:spPr/>
      <dgm:t>
        <a:bodyPr/>
        <a:lstStyle/>
        <a:p>
          <a:endParaRPr lang="hr-HR"/>
        </a:p>
      </dgm:t>
    </dgm:pt>
    <dgm:pt modelId="{B048EFF7-A38B-4B4C-A7E8-C6962C90C780}" type="pres">
      <dgm:prSet presAssocID="{DDE25343-D977-4989-AAF4-C7D479DE06D6}" presName="invisiNode" presStyleLbl="node1" presStyleIdx="0" presStyleCnt="4"/>
      <dgm:spPr/>
    </dgm:pt>
    <dgm:pt modelId="{9CB89B45-06B5-4B21-B34A-3A1E8C7BBBD1}" type="pres">
      <dgm:prSet presAssocID="{DDE25343-D977-4989-AAF4-C7D479DE06D6}" presName="imagNode" presStyleLbl="fgImgPlace1" presStyleIdx="0" presStyleCnt="4" custLinFactNeighborX="5532" custLinFactNeighborY="184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hr-HR"/>
        </a:p>
      </dgm:t>
    </dgm:pt>
    <dgm:pt modelId="{65513BA6-B5CE-4D6B-9722-314E63990057}" type="pres">
      <dgm:prSet presAssocID="{1CF35031-953D-4730-AF96-F4A7579DD022}" presName="sibTrans" presStyleLbl="sibTrans2D1" presStyleIdx="0" presStyleCnt="0"/>
      <dgm:spPr/>
      <dgm:t>
        <a:bodyPr/>
        <a:lstStyle/>
        <a:p>
          <a:endParaRPr lang="hr-HR"/>
        </a:p>
      </dgm:t>
    </dgm:pt>
    <dgm:pt modelId="{AAA92F8A-E36D-424C-A370-DEBBBCA64BAD}" type="pres">
      <dgm:prSet presAssocID="{EDE861EB-329C-4E99-91EF-B21AD8208E5E}" presName="compNode" presStyleCnt="0"/>
      <dgm:spPr/>
    </dgm:pt>
    <dgm:pt modelId="{341A8E3E-1E04-4C54-AA03-F9429253B356}" type="pres">
      <dgm:prSet presAssocID="{EDE861EB-329C-4E99-91EF-B21AD8208E5E}" presName="bkgdShape" presStyleLbl="node1" presStyleIdx="1" presStyleCnt="4"/>
      <dgm:spPr/>
      <dgm:t>
        <a:bodyPr/>
        <a:lstStyle/>
        <a:p>
          <a:endParaRPr lang="hr-HR"/>
        </a:p>
      </dgm:t>
    </dgm:pt>
    <dgm:pt modelId="{5C52ACEC-3FC6-4C19-93EC-78B7E4A77222}" type="pres">
      <dgm:prSet presAssocID="{EDE861EB-329C-4E99-91EF-B21AD8208E5E}" presName="nodeTx" presStyleLbl="node1" presStyleIdx="1" presStyleCnt="4">
        <dgm:presLayoutVars>
          <dgm:bulletEnabled val="1"/>
        </dgm:presLayoutVars>
      </dgm:prSet>
      <dgm:spPr/>
      <dgm:t>
        <a:bodyPr/>
        <a:lstStyle/>
        <a:p>
          <a:endParaRPr lang="hr-HR"/>
        </a:p>
      </dgm:t>
    </dgm:pt>
    <dgm:pt modelId="{E5213D13-A14C-480D-BCEC-41A6C278CE5A}" type="pres">
      <dgm:prSet presAssocID="{EDE861EB-329C-4E99-91EF-B21AD8208E5E}" presName="invisiNode" presStyleLbl="node1" presStyleIdx="1" presStyleCnt="4"/>
      <dgm:spPr/>
    </dgm:pt>
    <dgm:pt modelId="{F7721208-3DE9-4879-85BE-A45CD58D2427}" type="pres">
      <dgm:prSet presAssocID="{EDE861EB-329C-4E99-91EF-B21AD8208E5E}" presName="imagNode" presStyleLbl="fgImgPlace1" presStyleIdx="1" presStyleCnt="4" custLinFactNeighborX="5532" custLinFactNeighborY="184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hr-HR"/>
        </a:p>
      </dgm:t>
    </dgm:pt>
    <dgm:pt modelId="{3D7CE583-ECFF-4B0E-8F9D-E1C45A950EEB}" type="pres">
      <dgm:prSet presAssocID="{7EFF90B2-35D5-4F87-B355-65E1AC9D37A5}" presName="sibTrans" presStyleLbl="sibTrans2D1" presStyleIdx="0" presStyleCnt="0"/>
      <dgm:spPr/>
      <dgm:t>
        <a:bodyPr/>
        <a:lstStyle/>
        <a:p>
          <a:endParaRPr lang="hr-HR"/>
        </a:p>
      </dgm:t>
    </dgm:pt>
    <dgm:pt modelId="{FEE9EE6F-94CD-49FF-99F0-15D50CD51190}" type="pres">
      <dgm:prSet presAssocID="{D41F3665-9408-4B98-8D1C-C25F67673D65}" presName="compNode" presStyleCnt="0"/>
      <dgm:spPr/>
    </dgm:pt>
    <dgm:pt modelId="{F9A7C14B-9035-4004-8F85-8C08CF2F11B1}" type="pres">
      <dgm:prSet presAssocID="{D41F3665-9408-4B98-8D1C-C25F67673D65}" presName="bkgdShape" presStyleLbl="node1" presStyleIdx="2" presStyleCnt="4"/>
      <dgm:spPr/>
      <dgm:t>
        <a:bodyPr/>
        <a:lstStyle/>
        <a:p>
          <a:endParaRPr lang="hr-HR"/>
        </a:p>
      </dgm:t>
    </dgm:pt>
    <dgm:pt modelId="{CFAEBA67-7201-473B-89C2-01EDF4AD3A98}" type="pres">
      <dgm:prSet presAssocID="{D41F3665-9408-4B98-8D1C-C25F67673D65}" presName="nodeTx" presStyleLbl="node1" presStyleIdx="2" presStyleCnt="4">
        <dgm:presLayoutVars>
          <dgm:bulletEnabled val="1"/>
        </dgm:presLayoutVars>
      </dgm:prSet>
      <dgm:spPr/>
      <dgm:t>
        <a:bodyPr/>
        <a:lstStyle/>
        <a:p>
          <a:endParaRPr lang="hr-HR"/>
        </a:p>
      </dgm:t>
    </dgm:pt>
    <dgm:pt modelId="{1DAF9193-85FD-4343-98C2-6A0F11EE5F4E}" type="pres">
      <dgm:prSet presAssocID="{D41F3665-9408-4B98-8D1C-C25F67673D65}" presName="invisiNode" presStyleLbl="node1" presStyleIdx="2" presStyleCnt="4"/>
      <dgm:spPr/>
    </dgm:pt>
    <dgm:pt modelId="{F88FEFB0-5DD2-4619-8DB4-E1D13208896B}" type="pres">
      <dgm:prSet presAssocID="{D41F3665-9408-4B98-8D1C-C25F67673D65}" presName="imagNode" presStyleLbl="fgImgPlace1" presStyleIdx="2" presStyleCnt="4" custLinFactNeighborX="5532" custLinFactNeighborY="184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1000" r="-41000"/>
          </a:stretch>
        </a:blipFill>
      </dgm:spPr>
      <dgm:t>
        <a:bodyPr/>
        <a:lstStyle/>
        <a:p>
          <a:endParaRPr lang="hr-HR"/>
        </a:p>
      </dgm:t>
    </dgm:pt>
    <dgm:pt modelId="{25E63CA9-314C-49D9-B9B4-C3D464DE2C0B}" type="pres">
      <dgm:prSet presAssocID="{82CB96A9-AFB5-46E8-A5C0-A42D01855DEA}" presName="sibTrans" presStyleLbl="sibTrans2D1" presStyleIdx="0" presStyleCnt="0"/>
      <dgm:spPr/>
      <dgm:t>
        <a:bodyPr/>
        <a:lstStyle/>
        <a:p>
          <a:endParaRPr lang="hr-HR"/>
        </a:p>
      </dgm:t>
    </dgm:pt>
    <dgm:pt modelId="{2AD8D256-7618-42AF-A8D5-E63E4B9BAE1C}" type="pres">
      <dgm:prSet presAssocID="{F2386F5B-6DA6-4873-B904-57A388B228BD}" presName="compNode" presStyleCnt="0"/>
      <dgm:spPr/>
    </dgm:pt>
    <dgm:pt modelId="{8EF75C7C-F48C-4419-9FEA-AB08AC98DA05}" type="pres">
      <dgm:prSet presAssocID="{F2386F5B-6DA6-4873-B904-57A388B228BD}" presName="bkgdShape" presStyleLbl="node1" presStyleIdx="3" presStyleCnt="4"/>
      <dgm:spPr/>
      <dgm:t>
        <a:bodyPr/>
        <a:lstStyle/>
        <a:p>
          <a:endParaRPr lang="hr-HR"/>
        </a:p>
      </dgm:t>
    </dgm:pt>
    <dgm:pt modelId="{DF6ABE71-AC19-4F71-80CD-0D588FBB10DA}" type="pres">
      <dgm:prSet presAssocID="{F2386F5B-6DA6-4873-B904-57A388B228BD}" presName="nodeTx" presStyleLbl="node1" presStyleIdx="3" presStyleCnt="4">
        <dgm:presLayoutVars>
          <dgm:bulletEnabled val="1"/>
        </dgm:presLayoutVars>
      </dgm:prSet>
      <dgm:spPr/>
      <dgm:t>
        <a:bodyPr/>
        <a:lstStyle/>
        <a:p>
          <a:endParaRPr lang="hr-HR"/>
        </a:p>
      </dgm:t>
    </dgm:pt>
    <dgm:pt modelId="{C1EA190D-71AB-4281-8C1C-2C37E27FB393}" type="pres">
      <dgm:prSet presAssocID="{F2386F5B-6DA6-4873-B904-57A388B228BD}" presName="invisiNode" presStyleLbl="node1" presStyleIdx="3" presStyleCnt="4"/>
      <dgm:spPr/>
    </dgm:pt>
    <dgm:pt modelId="{2008CF73-5353-4706-9989-E5F94FFF63B3}" type="pres">
      <dgm:prSet presAssocID="{F2386F5B-6DA6-4873-B904-57A388B228BD}" presName="imagNode" presStyleLbl="fgImgPlace1" presStyleIdx="3" presStyleCnt="4" custLinFactNeighborX="5532" custLinFactNeighborY="184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t>
        <a:bodyPr/>
        <a:lstStyle/>
        <a:p>
          <a:endParaRPr lang="hr-HR"/>
        </a:p>
      </dgm:t>
    </dgm:pt>
  </dgm:ptLst>
  <dgm:cxnLst>
    <dgm:cxn modelId="{1C5AFB6E-894C-4915-8205-61F19A9B92BB}" type="presOf" srcId="{D41F3665-9408-4B98-8D1C-C25F67673D65}" destId="{CFAEBA67-7201-473B-89C2-01EDF4AD3A98}" srcOrd="1" destOrd="0" presId="urn:microsoft.com/office/officeart/2005/8/layout/hList7"/>
    <dgm:cxn modelId="{934A50B7-D6AC-4377-B78F-95AF60293529}" type="presOf" srcId="{1CF35031-953D-4730-AF96-F4A7579DD022}" destId="{65513BA6-B5CE-4D6B-9722-314E63990057}" srcOrd="0" destOrd="0" presId="urn:microsoft.com/office/officeart/2005/8/layout/hList7"/>
    <dgm:cxn modelId="{94D8A58A-BBA9-40EC-BB0D-4438A31243A7}" type="presOf" srcId="{F2386F5B-6DA6-4873-B904-57A388B228BD}" destId="{8EF75C7C-F48C-4419-9FEA-AB08AC98DA05}" srcOrd="0" destOrd="0" presId="urn:microsoft.com/office/officeart/2005/8/layout/hList7"/>
    <dgm:cxn modelId="{229D0D6A-B402-4DF8-BAFD-7E135075FBEA}" type="presOf" srcId="{EDE861EB-329C-4E99-91EF-B21AD8208E5E}" destId="{341A8E3E-1E04-4C54-AA03-F9429253B356}" srcOrd="0" destOrd="0" presId="urn:microsoft.com/office/officeart/2005/8/layout/hList7"/>
    <dgm:cxn modelId="{7044D5F8-1862-4608-A295-FA6B2D5E8F7A}" srcId="{A1DE39D0-1C6D-4E54-8F94-FE013128ADCE}" destId="{F2386F5B-6DA6-4873-B904-57A388B228BD}" srcOrd="3" destOrd="0" parTransId="{473AD7EC-F51D-418F-82B7-403D9A0017B6}" sibTransId="{50F60139-4EEE-4E7D-AF3A-A2D385A5615F}"/>
    <dgm:cxn modelId="{DA95B23B-AEED-4CE7-980D-8B46F52332F0}" type="presOf" srcId="{EDE861EB-329C-4E99-91EF-B21AD8208E5E}" destId="{5C52ACEC-3FC6-4C19-93EC-78B7E4A77222}" srcOrd="1" destOrd="0" presId="urn:microsoft.com/office/officeart/2005/8/layout/hList7"/>
    <dgm:cxn modelId="{3C1C43B0-674F-4B91-A5FB-9BC905C2DFEB}" type="presOf" srcId="{A1DE39D0-1C6D-4E54-8F94-FE013128ADCE}" destId="{9E685BE0-D1E7-41FF-8F87-99F04AB8D200}" srcOrd="0" destOrd="0" presId="urn:microsoft.com/office/officeart/2005/8/layout/hList7"/>
    <dgm:cxn modelId="{AD645335-1BA5-4491-A93B-6FEB4CE2A53D}" type="presOf" srcId="{F2386F5B-6DA6-4873-B904-57A388B228BD}" destId="{DF6ABE71-AC19-4F71-80CD-0D588FBB10DA}" srcOrd="1" destOrd="0" presId="urn:microsoft.com/office/officeart/2005/8/layout/hList7"/>
    <dgm:cxn modelId="{700FA499-2198-4A71-B06D-9F44E3FB6D52}" srcId="{A1DE39D0-1C6D-4E54-8F94-FE013128ADCE}" destId="{D41F3665-9408-4B98-8D1C-C25F67673D65}" srcOrd="2" destOrd="0" parTransId="{1A16C32B-89E5-4599-962B-41FD8110E659}" sibTransId="{82CB96A9-AFB5-46E8-A5C0-A42D01855DEA}"/>
    <dgm:cxn modelId="{83E4BEEE-0B97-4AC7-9F2C-1417FD4F5094}" type="presOf" srcId="{D41F3665-9408-4B98-8D1C-C25F67673D65}" destId="{F9A7C14B-9035-4004-8F85-8C08CF2F11B1}" srcOrd="0" destOrd="0" presId="urn:microsoft.com/office/officeart/2005/8/layout/hList7"/>
    <dgm:cxn modelId="{17FE6A88-7898-4B62-843C-6B55A40B5D56}" type="presOf" srcId="{7EFF90B2-35D5-4F87-B355-65E1AC9D37A5}" destId="{3D7CE583-ECFF-4B0E-8F9D-E1C45A950EEB}" srcOrd="0" destOrd="0" presId="urn:microsoft.com/office/officeart/2005/8/layout/hList7"/>
    <dgm:cxn modelId="{6DE12E06-3D0F-471B-8E21-43F22219372D}" srcId="{A1DE39D0-1C6D-4E54-8F94-FE013128ADCE}" destId="{EDE861EB-329C-4E99-91EF-B21AD8208E5E}" srcOrd="1" destOrd="0" parTransId="{DDEB1FF9-D617-4397-8B25-2122CCD079D8}" sibTransId="{7EFF90B2-35D5-4F87-B355-65E1AC9D37A5}"/>
    <dgm:cxn modelId="{11ACC6D9-3198-4264-95A8-1366804DAC95}" type="presOf" srcId="{DDE25343-D977-4989-AAF4-C7D479DE06D6}" destId="{87AEA3A3-D629-412C-8F52-19BA193CE102}" srcOrd="0" destOrd="0" presId="urn:microsoft.com/office/officeart/2005/8/layout/hList7"/>
    <dgm:cxn modelId="{B6E5D738-A157-4A9A-BEC8-98176D6DB1C4}" type="presOf" srcId="{82CB96A9-AFB5-46E8-A5C0-A42D01855DEA}" destId="{25E63CA9-314C-49D9-B9B4-C3D464DE2C0B}" srcOrd="0" destOrd="0" presId="urn:microsoft.com/office/officeart/2005/8/layout/hList7"/>
    <dgm:cxn modelId="{387DCEE1-7894-41C6-B7F5-8CDC78FCA8A8}" type="presOf" srcId="{DDE25343-D977-4989-AAF4-C7D479DE06D6}" destId="{FA2A7729-3AC5-4DD4-9FBA-4155DF831B20}" srcOrd="1" destOrd="0" presId="urn:microsoft.com/office/officeart/2005/8/layout/hList7"/>
    <dgm:cxn modelId="{54FA3DB3-B688-4152-A4E7-2F0CB57A7197}" srcId="{A1DE39D0-1C6D-4E54-8F94-FE013128ADCE}" destId="{DDE25343-D977-4989-AAF4-C7D479DE06D6}" srcOrd="0" destOrd="0" parTransId="{C0B84309-32D8-431D-BD38-925681194B46}" sibTransId="{1CF35031-953D-4730-AF96-F4A7579DD022}"/>
    <dgm:cxn modelId="{82C1BA86-7988-4BE0-8269-058E412FEF0D}" type="presParOf" srcId="{9E685BE0-D1E7-41FF-8F87-99F04AB8D200}" destId="{8FE6092B-1A90-46C9-A678-5CCA587DD6C5}" srcOrd="0" destOrd="0" presId="urn:microsoft.com/office/officeart/2005/8/layout/hList7"/>
    <dgm:cxn modelId="{1CC212E6-54E1-4C88-A669-75D59D475AB8}" type="presParOf" srcId="{9E685BE0-D1E7-41FF-8F87-99F04AB8D200}" destId="{AC1AB41D-5DF9-45F0-92E4-8488F8017026}" srcOrd="1" destOrd="0" presId="urn:microsoft.com/office/officeart/2005/8/layout/hList7"/>
    <dgm:cxn modelId="{F7B0CDB8-28CA-47D2-B445-57169FD935A9}" type="presParOf" srcId="{AC1AB41D-5DF9-45F0-92E4-8488F8017026}" destId="{4E04E347-D0EF-4FB9-8C4B-43A1064517B0}" srcOrd="0" destOrd="0" presId="urn:microsoft.com/office/officeart/2005/8/layout/hList7"/>
    <dgm:cxn modelId="{81AF659A-F408-410E-836B-F192EA306782}" type="presParOf" srcId="{4E04E347-D0EF-4FB9-8C4B-43A1064517B0}" destId="{87AEA3A3-D629-412C-8F52-19BA193CE102}" srcOrd="0" destOrd="0" presId="urn:microsoft.com/office/officeart/2005/8/layout/hList7"/>
    <dgm:cxn modelId="{D9BAC89C-6B98-41A6-B8DE-FB40A086869F}" type="presParOf" srcId="{4E04E347-D0EF-4FB9-8C4B-43A1064517B0}" destId="{FA2A7729-3AC5-4DD4-9FBA-4155DF831B20}" srcOrd="1" destOrd="0" presId="urn:microsoft.com/office/officeart/2005/8/layout/hList7"/>
    <dgm:cxn modelId="{E9F34728-0895-4E30-B24F-B03FCEEEF2EA}" type="presParOf" srcId="{4E04E347-D0EF-4FB9-8C4B-43A1064517B0}" destId="{B048EFF7-A38B-4B4C-A7E8-C6962C90C780}" srcOrd="2" destOrd="0" presId="urn:microsoft.com/office/officeart/2005/8/layout/hList7"/>
    <dgm:cxn modelId="{45A482AF-C2CB-4B32-92D1-DF612397E531}" type="presParOf" srcId="{4E04E347-D0EF-4FB9-8C4B-43A1064517B0}" destId="{9CB89B45-06B5-4B21-B34A-3A1E8C7BBBD1}" srcOrd="3" destOrd="0" presId="urn:microsoft.com/office/officeart/2005/8/layout/hList7"/>
    <dgm:cxn modelId="{1023183A-B2BC-4614-A5BC-AFB9D82C183C}" type="presParOf" srcId="{AC1AB41D-5DF9-45F0-92E4-8488F8017026}" destId="{65513BA6-B5CE-4D6B-9722-314E63990057}" srcOrd="1" destOrd="0" presId="urn:microsoft.com/office/officeart/2005/8/layout/hList7"/>
    <dgm:cxn modelId="{767F6B8D-8D0E-4354-97F1-32E6CF00221C}" type="presParOf" srcId="{AC1AB41D-5DF9-45F0-92E4-8488F8017026}" destId="{AAA92F8A-E36D-424C-A370-DEBBBCA64BAD}" srcOrd="2" destOrd="0" presId="urn:microsoft.com/office/officeart/2005/8/layout/hList7"/>
    <dgm:cxn modelId="{252A1419-D1EB-46F2-99C5-19C587540DA3}" type="presParOf" srcId="{AAA92F8A-E36D-424C-A370-DEBBBCA64BAD}" destId="{341A8E3E-1E04-4C54-AA03-F9429253B356}" srcOrd="0" destOrd="0" presId="urn:microsoft.com/office/officeart/2005/8/layout/hList7"/>
    <dgm:cxn modelId="{58BD06D9-F2CE-4ABA-8CC7-5A07056741FD}" type="presParOf" srcId="{AAA92F8A-E36D-424C-A370-DEBBBCA64BAD}" destId="{5C52ACEC-3FC6-4C19-93EC-78B7E4A77222}" srcOrd="1" destOrd="0" presId="urn:microsoft.com/office/officeart/2005/8/layout/hList7"/>
    <dgm:cxn modelId="{52CE762A-9E9F-48A5-9F8A-4263791EC9ED}" type="presParOf" srcId="{AAA92F8A-E36D-424C-A370-DEBBBCA64BAD}" destId="{E5213D13-A14C-480D-BCEC-41A6C278CE5A}" srcOrd="2" destOrd="0" presId="urn:microsoft.com/office/officeart/2005/8/layout/hList7"/>
    <dgm:cxn modelId="{43BDD8D7-5BCD-4F33-8A28-97C40E37BB07}" type="presParOf" srcId="{AAA92F8A-E36D-424C-A370-DEBBBCA64BAD}" destId="{F7721208-3DE9-4879-85BE-A45CD58D2427}" srcOrd="3" destOrd="0" presId="urn:microsoft.com/office/officeart/2005/8/layout/hList7"/>
    <dgm:cxn modelId="{4770B94A-0FB2-472E-ADD1-30D7FA76166F}" type="presParOf" srcId="{AC1AB41D-5DF9-45F0-92E4-8488F8017026}" destId="{3D7CE583-ECFF-4B0E-8F9D-E1C45A950EEB}" srcOrd="3" destOrd="0" presId="urn:microsoft.com/office/officeart/2005/8/layout/hList7"/>
    <dgm:cxn modelId="{D94C2371-C405-4A3A-9DFD-6DCCABD1EC68}" type="presParOf" srcId="{AC1AB41D-5DF9-45F0-92E4-8488F8017026}" destId="{FEE9EE6F-94CD-49FF-99F0-15D50CD51190}" srcOrd="4" destOrd="0" presId="urn:microsoft.com/office/officeart/2005/8/layout/hList7"/>
    <dgm:cxn modelId="{508FFA30-3188-4E2A-BDAF-083865B8DA6D}" type="presParOf" srcId="{FEE9EE6F-94CD-49FF-99F0-15D50CD51190}" destId="{F9A7C14B-9035-4004-8F85-8C08CF2F11B1}" srcOrd="0" destOrd="0" presId="urn:microsoft.com/office/officeart/2005/8/layout/hList7"/>
    <dgm:cxn modelId="{6E0E1F4D-9725-4FB8-AF4A-B0DC70BAD128}" type="presParOf" srcId="{FEE9EE6F-94CD-49FF-99F0-15D50CD51190}" destId="{CFAEBA67-7201-473B-89C2-01EDF4AD3A98}" srcOrd="1" destOrd="0" presId="urn:microsoft.com/office/officeart/2005/8/layout/hList7"/>
    <dgm:cxn modelId="{6CD917FE-0A28-44AD-9FAE-4AA0466DD511}" type="presParOf" srcId="{FEE9EE6F-94CD-49FF-99F0-15D50CD51190}" destId="{1DAF9193-85FD-4343-98C2-6A0F11EE5F4E}" srcOrd="2" destOrd="0" presId="urn:microsoft.com/office/officeart/2005/8/layout/hList7"/>
    <dgm:cxn modelId="{11779051-CEBC-4C36-956D-BC9B9BD0DC98}" type="presParOf" srcId="{FEE9EE6F-94CD-49FF-99F0-15D50CD51190}" destId="{F88FEFB0-5DD2-4619-8DB4-E1D13208896B}" srcOrd="3" destOrd="0" presId="urn:microsoft.com/office/officeart/2005/8/layout/hList7"/>
    <dgm:cxn modelId="{74606D86-F9DB-4885-B7F1-D78C020C8696}" type="presParOf" srcId="{AC1AB41D-5DF9-45F0-92E4-8488F8017026}" destId="{25E63CA9-314C-49D9-B9B4-C3D464DE2C0B}" srcOrd="5" destOrd="0" presId="urn:microsoft.com/office/officeart/2005/8/layout/hList7"/>
    <dgm:cxn modelId="{10EED11C-7EB6-4208-BFE1-6909C1AE1310}" type="presParOf" srcId="{AC1AB41D-5DF9-45F0-92E4-8488F8017026}" destId="{2AD8D256-7618-42AF-A8D5-E63E4B9BAE1C}" srcOrd="6" destOrd="0" presId="urn:microsoft.com/office/officeart/2005/8/layout/hList7"/>
    <dgm:cxn modelId="{72D2702C-3F91-4D1A-930D-DDF1B7345957}" type="presParOf" srcId="{2AD8D256-7618-42AF-A8D5-E63E4B9BAE1C}" destId="{8EF75C7C-F48C-4419-9FEA-AB08AC98DA05}" srcOrd="0" destOrd="0" presId="urn:microsoft.com/office/officeart/2005/8/layout/hList7"/>
    <dgm:cxn modelId="{FF29443F-922F-475D-A833-D7011E04F15F}" type="presParOf" srcId="{2AD8D256-7618-42AF-A8D5-E63E4B9BAE1C}" destId="{DF6ABE71-AC19-4F71-80CD-0D588FBB10DA}" srcOrd="1" destOrd="0" presId="urn:microsoft.com/office/officeart/2005/8/layout/hList7"/>
    <dgm:cxn modelId="{B7DEEF03-863D-4F37-9057-1EC0FA8069A8}" type="presParOf" srcId="{2AD8D256-7618-42AF-A8D5-E63E4B9BAE1C}" destId="{C1EA190D-71AB-4281-8C1C-2C37E27FB393}" srcOrd="2" destOrd="0" presId="urn:microsoft.com/office/officeart/2005/8/layout/hList7"/>
    <dgm:cxn modelId="{FB2BADE3-C43F-4D65-A8BD-FC2126C5A044}" type="presParOf" srcId="{2AD8D256-7618-42AF-A8D5-E63E4B9BAE1C}" destId="{2008CF73-5353-4706-9989-E5F94FFF63B3}" srcOrd="3" destOrd="0" presId="urn:microsoft.com/office/officeart/2005/8/layout/hList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623185-8D56-4D6E-A114-323663F4271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hr-HR"/>
        </a:p>
      </dgm:t>
    </dgm:pt>
    <dgm:pt modelId="{C57DC103-3107-40E3-A6B8-B1989627441D}">
      <dgm:prSet phldrT="[Tekst]"/>
      <dgm:spPr/>
      <dgm:t>
        <a:bodyPr/>
        <a:lstStyle/>
        <a:p>
          <a:r>
            <a:rPr lang="hr-HR" dirty="0">
              <a:latin typeface="Arial" panose="020B0604020202020204" pitchFamily="34" charset="0"/>
              <a:cs typeface="Arial" panose="020B0604020202020204" pitchFamily="34" charset="0"/>
            </a:rPr>
            <a:t>Korisnik</a:t>
          </a:r>
        </a:p>
      </dgm:t>
    </dgm:pt>
    <dgm:pt modelId="{A488785E-2CAD-4D5D-90AF-8963A7A748E1}" type="parTrans" cxnId="{46F64DBE-141D-428A-B94F-939D7FAF4B20}">
      <dgm:prSet/>
      <dgm:spPr/>
      <dgm:t>
        <a:bodyPr/>
        <a:lstStyle/>
        <a:p>
          <a:endParaRPr lang="hr-HR"/>
        </a:p>
      </dgm:t>
    </dgm:pt>
    <dgm:pt modelId="{13DE9130-038D-4188-8542-478D77B71469}" type="sibTrans" cxnId="{46F64DBE-141D-428A-B94F-939D7FAF4B20}">
      <dgm:prSet/>
      <dgm:spPr/>
      <dgm:t>
        <a:bodyPr/>
        <a:lstStyle/>
        <a:p>
          <a:endParaRPr lang="hr-HR"/>
        </a:p>
      </dgm:t>
    </dgm:pt>
    <dgm:pt modelId="{05324884-B9B2-4765-9BA1-4D430B7D0B2E}">
      <dgm:prSet phldrT="[Tekst]"/>
      <dgm:spPr/>
      <dgm:t>
        <a:bodyPr/>
        <a:lstStyle/>
        <a:p>
          <a:r>
            <a:rPr lang="hr-HR" dirty="0">
              <a:latin typeface="Arial" panose="020B0604020202020204" pitchFamily="34" charset="0"/>
              <a:cs typeface="Arial" panose="020B0604020202020204" pitchFamily="34" charset="0"/>
            </a:rPr>
            <a:t>HAMAG BICRO</a:t>
          </a:r>
        </a:p>
      </dgm:t>
    </dgm:pt>
    <dgm:pt modelId="{B0EA26D5-313E-4D3D-8839-57E1CA397291}" type="parTrans" cxnId="{832A1730-8426-476A-BDE9-FBFB426C1365}">
      <dgm:prSet/>
      <dgm:spPr/>
      <dgm:t>
        <a:bodyPr/>
        <a:lstStyle/>
        <a:p>
          <a:endParaRPr lang="hr-HR"/>
        </a:p>
      </dgm:t>
    </dgm:pt>
    <dgm:pt modelId="{5238C79E-D691-4F1C-9263-E32458D68810}" type="sibTrans" cxnId="{832A1730-8426-476A-BDE9-FBFB426C1365}">
      <dgm:prSet/>
      <dgm:spPr/>
      <dgm:t>
        <a:bodyPr/>
        <a:lstStyle/>
        <a:p>
          <a:endParaRPr lang="hr-HR"/>
        </a:p>
      </dgm:t>
    </dgm:pt>
    <dgm:pt modelId="{C42BE496-404A-4C3B-9099-23DBD237206A}">
      <dgm:prSet phldrT="[Tekst]"/>
      <dgm:spPr/>
      <dgm:t>
        <a:bodyPr/>
        <a:lstStyle/>
        <a:p>
          <a:r>
            <a:rPr lang="hr-HR" dirty="0" err="1" smtClean="0">
              <a:latin typeface="Arial" panose="020B0604020202020204" pitchFamily="34" charset="0"/>
              <a:cs typeface="Arial" panose="020B0604020202020204" pitchFamily="34" charset="0"/>
            </a:rPr>
            <a:t>MGPO</a:t>
          </a:r>
          <a:endParaRPr lang="hr-HR" dirty="0">
            <a:latin typeface="Arial" panose="020B0604020202020204" pitchFamily="34" charset="0"/>
            <a:cs typeface="Arial" panose="020B0604020202020204" pitchFamily="34" charset="0"/>
          </a:endParaRPr>
        </a:p>
      </dgm:t>
    </dgm:pt>
    <dgm:pt modelId="{549EC5DB-4EB7-43FC-89A6-F14DBED16F73}" type="parTrans" cxnId="{DCC700A0-0F5B-4E0F-9207-EC27782B8A72}">
      <dgm:prSet/>
      <dgm:spPr/>
      <dgm:t>
        <a:bodyPr/>
        <a:lstStyle/>
        <a:p>
          <a:endParaRPr lang="hr-HR"/>
        </a:p>
      </dgm:t>
    </dgm:pt>
    <dgm:pt modelId="{9F63A06E-8177-4422-818A-4E29D5DCFC53}" type="sibTrans" cxnId="{DCC700A0-0F5B-4E0F-9207-EC27782B8A72}">
      <dgm:prSet/>
      <dgm:spPr/>
      <dgm:t>
        <a:bodyPr/>
        <a:lstStyle/>
        <a:p>
          <a:endParaRPr lang="hr-HR"/>
        </a:p>
      </dgm:t>
    </dgm:pt>
    <dgm:pt modelId="{54359F38-A98F-4894-88DE-DA3428DC7787}" type="pres">
      <dgm:prSet presAssocID="{7C623185-8D56-4D6E-A114-323663F42710}" presName="linear" presStyleCnt="0">
        <dgm:presLayoutVars>
          <dgm:dir/>
          <dgm:animLvl val="lvl"/>
          <dgm:resizeHandles val="exact"/>
        </dgm:presLayoutVars>
      </dgm:prSet>
      <dgm:spPr/>
      <dgm:t>
        <a:bodyPr/>
        <a:lstStyle/>
        <a:p>
          <a:endParaRPr lang="hr-HR"/>
        </a:p>
      </dgm:t>
    </dgm:pt>
    <dgm:pt modelId="{7DEE6249-A243-481F-BAC1-8F33574CC767}" type="pres">
      <dgm:prSet presAssocID="{C57DC103-3107-40E3-A6B8-B1989627441D}" presName="parentLin" presStyleCnt="0"/>
      <dgm:spPr/>
    </dgm:pt>
    <dgm:pt modelId="{27EC13B0-6799-4A9E-91CF-046D9C735EA9}" type="pres">
      <dgm:prSet presAssocID="{C57DC103-3107-40E3-A6B8-B1989627441D}" presName="parentLeftMargin" presStyleLbl="node1" presStyleIdx="0" presStyleCnt="3"/>
      <dgm:spPr/>
      <dgm:t>
        <a:bodyPr/>
        <a:lstStyle/>
        <a:p>
          <a:endParaRPr lang="hr-HR"/>
        </a:p>
      </dgm:t>
    </dgm:pt>
    <dgm:pt modelId="{40BDBAB5-54BC-4C11-9E6F-E77C77871D48}" type="pres">
      <dgm:prSet presAssocID="{C57DC103-3107-40E3-A6B8-B1989627441D}" presName="parentText" presStyleLbl="node1" presStyleIdx="0" presStyleCnt="3">
        <dgm:presLayoutVars>
          <dgm:chMax val="0"/>
          <dgm:bulletEnabled val="1"/>
        </dgm:presLayoutVars>
      </dgm:prSet>
      <dgm:spPr/>
      <dgm:t>
        <a:bodyPr/>
        <a:lstStyle/>
        <a:p>
          <a:endParaRPr lang="hr-HR"/>
        </a:p>
      </dgm:t>
    </dgm:pt>
    <dgm:pt modelId="{49CB0524-E3BA-4485-AFBC-71D663C531C9}" type="pres">
      <dgm:prSet presAssocID="{C57DC103-3107-40E3-A6B8-B1989627441D}" presName="negativeSpace" presStyleCnt="0"/>
      <dgm:spPr/>
    </dgm:pt>
    <dgm:pt modelId="{D8D034D8-FBD4-44B9-BDCB-C39AD580CEA7}" type="pres">
      <dgm:prSet presAssocID="{C57DC103-3107-40E3-A6B8-B1989627441D}" presName="childText" presStyleLbl="conFgAcc1" presStyleIdx="0" presStyleCnt="3">
        <dgm:presLayoutVars>
          <dgm:bulletEnabled val="1"/>
        </dgm:presLayoutVars>
      </dgm:prSet>
      <dgm:spPr/>
    </dgm:pt>
    <dgm:pt modelId="{74B6E99E-0BDA-49B4-9400-E63FDE83D1D4}" type="pres">
      <dgm:prSet presAssocID="{13DE9130-038D-4188-8542-478D77B71469}" presName="spaceBetweenRectangles" presStyleCnt="0"/>
      <dgm:spPr/>
    </dgm:pt>
    <dgm:pt modelId="{68C38D66-D327-49FC-8A1A-B7CEEBDEF8E9}" type="pres">
      <dgm:prSet presAssocID="{05324884-B9B2-4765-9BA1-4D430B7D0B2E}" presName="parentLin" presStyleCnt="0"/>
      <dgm:spPr/>
    </dgm:pt>
    <dgm:pt modelId="{C960B67A-CFF4-47F3-B7E7-D3041A761299}" type="pres">
      <dgm:prSet presAssocID="{05324884-B9B2-4765-9BA1-4D430B7D0B2E}" presName="parentLeftMargin" presStyleLbl="node1" presStyleIdx="0" presStyleCnt="3"/>
      <dgm:spPr/>
      <dgm:t>
        <a:bodyPr/>
        <a:lstStyle/>
        <a:p>
          <a:endParaRPr lang="hr-HR"/>
        </a:p>
      </dgm:t>
    </dgm:pt>
    <dgm:pt modelId="{F8C1B899-E17D-4D00-99A7-6892B85475F4}" type="pres">
      <dgm:prSet presAssocID="{05324884-B9B2-4765-9BA1-4D430B7D0B2E}" presName="parentText" presStyleLbl="node1" presStyleIdx="1" presStyleCnt="3">
        <dgm:presLayoutVars>
          <dgm:chMax val="0"/>
          <dgm:bulletEnabled val="1"/>
        </dgm:presLayoutVars>
      </dgm:prSet>
      <dgm:spPr/>
      <dgm:t>
        <a:bodyPr/>
        <a:lstStyle/>
        <a:p>
          <a:endParaRPr lang="hr-HR"/>
        </a:p>
      </dgm:t>
    </dgm:pt>
    <dgm:pt modelId="{653FFC1B-D479-4A37-B259-32145AD12FAA}" type="pres">
      <dgm:prSet presAssocID="{05324884-B9B2-4765-9BA1-4D430B7D0B2E}" presName="negativeSpace" presStyleCnt="0"/>
      <dgm:spPr/>
    </dgm:pt>
    <dgm:pt modelId="{8C16CA1E-C874-4877-BD97-A4A5E298A7E1}" type="pres">
      <dgm:prSet presAssocID="{05324884-B9B2-4765-9BA1-4D430B7D0B2E}" presName="childText" presStyleLbl="conFgAcc1" presStyleIdx="1" presStyleCnt="3">
        <dgm:presLayoutVars>
          <dgm:bulletEnabled val="1"/>
        </dgm:presLayoutVars>
      </dgm:prSet>
      <dgm:spPr/>
    </dgm:pt>
    <dgm:pt modelId="{BBABD5D8-15E7-4A93-B115-FC9E69A8CA18}" type="pres">
      <dgm:prSet presAssocID="{5238C79E-D691-4F1C-9263-E32458D68810}" presName="spaceBetweenRectangles" presStyleCnt="0"/>
      <dgm:spPr/>
    </dgm:pt>
    <dgm:pt modelId="{3CB95209-26F5-464F-8C4C-52833AD8BE8D}" type="pres">
      <dgm:prSet presAssocID="{C42BE496-404A-4C3B-9099-23DBD237206A}" presName="parentLin" presStyleCnt="0"/>
      <dgm:spPr/>
    </dgm:pt>
    <dgm:pt modelId="{677F503C-4AA5-4956-9408-09D54023F7C3}" type="pres">
      <dgm:prSet presAssocID="{C42BE496-404A-4C3B-9099-23DBD237206A}" presName="parentLeftMargin" presStyleLbl="node1" presStyleIdx="1" presStyleCnt="3"/>
      <dgm:spPr/>
      <dgm:t>
        <a:bodyPr/>
        <a:lstStyle/>
        <a:p>
          <a:endParaRPr lang="hr-HR"/>
        </a:p>
      </dgm:t>
    </dgm:pt>
    <dgm:pt modelId="{FE2A9204-AB55-40AB-82F1-4579F9ACC0D1}" type="pres">
      <dgm:prSet presAssocID="{C42BE496-404A-4C3B-9099-23DBD237206A}" presName="parentText" presStyleLbl="node1" presStyleIdx="2" presStyleCnt="3">
        <dgm:presLayoutVars>
          <dgm:chMax val="0"/>
          <dgm:bulletEnabled val="1"/>
        </dgm:presLayoutVars>
      </dgm:prSet>
      <dgm:spPr/>
      <dgm:t>
        <a:bodyPr/>
        <a:lstStyle/>
        <a:p>
          <a:endParaRPr lang="hr-HR"/>
        </a:p>
      </dgm:t>
    </dgm:pt>
    <dgm:pt modelId="{225C8391-346A-4643-9542-033E28EAF3EE}" type="pres">
      <dgm:prSet presAssocID="{C42BE496-404A-4C3B-9099-23DBD237206A}" presName="negativeSpace" presStyleCnt="0"/>
      <dgm:spPr/>
    </dgm:pt>
    <dgm:pt modelId="{7C5FDA13-49FB-4734-9970-13144D6EB22A}" type="pres">
      <dgm:prSet presAssocID="{C42BE496-404A-4C3B-9099-23DBD237206A}" presName="childText" presStyleLbl="conFgAcc1" presStyleIdx="2" presStyleCnt="3">
        <dgm:presLayoutVars>
          <dgm:bulletEnabled val="1"/>
        </dgm:presLayoutVars>
      </dgm:prSet>
      <dgm:spPr/>
    </dgm:pt>
  </dgm:ptLst>
  <dgm:cxnLst>
    <dgm:cxn modelId="{E85CE1E3-7309-43CA-A183-9FC201967545}" type="presOf" srcId="{7C623185-8D56-4D6E-A114-323663F42710}" destId="{54359F38-A98F-4894-88DE-DA3428DC7787}" srcOrd="0" destOrd="0" presId="urn:microsoft.com/office/officeart/2005/8/layout/list1"/>
    <dgm:cxn modelId="{DCC700A0-0F5B-4E0F-9207-EC27782B8A72}" srcId="{7C623185-8D56-4D6E-A114-323663F42710}" destId="{C42BE496-404A-4C3B-9099-23DBD237206A}" srcOrd="2" destOrd="0" parTransId="{549EC5DB-4EB7-43FC-89A6-F14DBED16F73}" sibTransId="{9F63A06E-8177-4422-818A-4E29D5DCFC53}"/>
    <dgm:cxn modelId="{BC8DC611-19F6-4521-B23D-285F2F094648}" type="presOf" srcId="{05324884-B9B2-4765-9BA1-4D430B7D0B2E}" destId="{F8C1B899-E17D-4D00-99A7-6892B85475F4}" srcOrd="1" destOrd="0" presId="urn:microsoft.com/office/officeart/2005/8/layout/list1"/>
    <dgm:cxn modelId="{9855495C-D04F-45ED-95AA-160380722BEF}" type="presOf" srcId="{C42BE496-404A-4C3B-9099-23DBD237206A}" destId="{677F503C-4AA5-4956-9408-09D54023F7C3}" srcOrd="0" destOrd="0" presId="urn:microsoft.com/office/officeart/2005/8/layout/list1"/>
    <dgm:cxn modelId="{C6DBD578-F0F6-43DA-88E1-7745D0F81968}" type="presOf" srcId="{C42BE496-404A-4C3B-9099-23DBD237206A}" destId="{FE2A9204-AB55-40AB-82F1-4579F9ACC0D1}" srcOrd="1" destOrd="0" presId="urn:microsoft.com/office/officeart/2005/8/layout/list1"/>
    <dgm:cxn modelId="{9DD128DE-6163-4EFC-AC56-8BB4EA345E89}" type="presOf" srcId="{C57DC103-3107-40E3-A6B8-B1989627441D}" destId="{27EC13B0-6799-4A9E-91CF-046D9C735EA9}" srcOrd="0" destOrd="0" presId="urn:microsoft.com/office/officeart/2005/8/layout/list1"/>
    <dgm:cxn modelId="{832A1730-8426-476A-BDE9-FBFB426C1365}" srcId="{7C623185-8D56-4D6E-A114-323663F42710}" destId="{05324884-B9B2-4765-9BA1-4D430B7D0B2E}" srcOrd="1" destOrd="0" parTransId="{B0EA26D5-313E-4D3D-8839-57E1CA397291}" sibTransId="{5238C79E-D691-4F1C-9263-E32458D68810}"/>
    <dgm:cxn modelId="{07E7293A-6D1C-4298-BD9D-515949A56434}" type="presOf" srcId="{C57DC103-3107-40E3-A6B8-B1989627441D}" destId="{40BDBAB5-54BC-4C11-9E6F-E77C77871D48}" srcOrd="1" destOrd="0" presId="urn:microsoft.com/office/officeart/2005/8/layout/list1"/>
    <dgm:cxn modelId="{46F64DBE-141D-428A-B94F-939D7FAF4B20}" srcId="{7C623185-8D56-4D6E-A114-323663F42710}" destId="{C57DC103-3107-40E3-A6B8-B1989627441D}" srcOrd="0" destOrd="0" parTransId="{A488785E-2CAD-4D5D-90AF-8963A7A748E1}" sibTransId="{13DE9130-038D-4188-8542-478D77B71469}"/>
    <dgm:cxn modelId="{E951DDFB-B054-41D0-A83A-6F7D81667465}" type="presOf" srcId="{05324884-B9B2-4765-9BA1-4D430B7D0B2E}" destId="{C960B67A-CFF4-47F3-B7E7-D3041A761299}" srcOrd="0" destOrd="0" presId="urn:microsoft.com/office/officeart/2005/8/layout/list1"/>
    <dgm:cxn modelId="{C5B54EE5-0CAB-4C8F-8291-5C197C19147C}" type="presParOf" srcId="{54359F38-A98F-4894-88DE-DA3428DC7787}" destId="{7DEE6249-A243-481F-BAC1-8F33574CC767}" srcOrd="0" destOrd="0" presId="urn:microsoft.com/office/officeart/2005/8/layout/list1"/>
    <dgm:cxn modelId="{3A526306-0F69-4B0E-AA3E-DFF437D869C0}" type="presParOf" srcId="{7DEE6249-A243-481F-BAC1-8F33574CC767}" destId="{27EC13B0-6799-4A9E-91CF-046D9C735EA9}" srcOrd="0" destOrd="0" presId="urn:microsoft.com/office/officeart/2005/8/layout/list1"/>
    <dgm:cxn modelId="{2CBEF7B8-E032-473C-97EE-B13C77387BB2}" type="presParOf" srcId="{7DEE6249-A243-481F-BAC1-8F33574CC767}" destId="{40BDBAB5-54BC-4C11-9E6F-E77C77871D48}" srcOrd="1" destOrd="0" presId="urn:microsoft.com/office/officeart/2005/8/layout/list1"/>
    <dgm:cxn modelId="{71A5ED02-6459-4BCB-AF21-63160E0790C8}" type="presParOf" srcId="{54359F38-A98F-4894-88DE-DA3428DC7787}" destId="{49CB0524-E3BA-4485-AFBC-71D663C531C9}" srcOrd="1" destOrd="0" presId="urn:microsoft.com/office/officeart/2005/8/layout/list1"/>
    <dgm:cxn modelId="{4CE5EB09-3E72-425D-AC87-CCA148FD0DA4}" type="presParOf" srcId="{54359F38-A98F-4894-88DE-DA3428DC7787}" destId="{D8D034D8-FBD4-44B9-BDCB-C39AD580CEA7}" srcOrd="2" destOrd="0" presId="urn:microsoft.com/office/officeart/2005/8/layout/list1"/>
    <dgm:cxn modelId="{F92684A8-F761-4740-9B54-1F0C05EB6DCD}" type="presParOf" srcId="{54359F38-A98F-4894-88DE-DA3428DC7787}" destId="{74B6E99E-0BDA-49B4-9400-E63FDE83D1D4}" srcOrd="3" destOrd="0" presId="urn:microsoft.com/office/officeart/2005/8/layout/list1"/>
    <dgm:cxn modelId="{BE3F7807-7DA7-4F86-B4E8-B06F6B43740E}" type="presParOf" srcId="{54359F38-A98F-4894-88DE-DA3428DC7787}" destId="{68C38D66-D327-49FC-8A1A-B7CEEBDEF8E9}" srcOrd="4" destOrd="0" presId="urn:microsoft.com/office/officeart/2005/8/layout/list1"/>
    <dgm:cxn modelId="{11DBDAED-44EF-4FD4-BBC3-F6A1129A176F}" type="presParOf" srcId="{68C38D66-D327-49FC-8A1A-B7CEEBDEF8E9}" destId="{C960B67A-CFF4-47F3-B7E7-D3041A761299}" srcOrd="0" destOrd="0" presId="urn:microsoft.com/office/officeart/2005/8/layout/list1"/>
    <dgm:cxn modelId="{065B4F7C-57BF-426E-BDD1-9F1D2D7A5A37}" type="presParOf" srcId="{68C38D66-D327-49FC-8A1A-B7CEEBDEF8E9}" destId="{F8C1B899-E17D-4D00-99A7-6892B85475F4}" srcOrd="1" destOrd="0" presId="urn:microsoft.com/office/officeart/2005/8/layout/list1"/>
    <dgm:cxn modelId="{3E0C2CB8-2742-4DAE-8654-2AEF57EEDD9F}" type="presParOf" srcId="{54359F38-A98F-4894-88DE-DA3428DC7787}" destId="{653FFC1B-D479-4A37-B259-32145AD12FAA}" srcOrd="5" destOrd="0" presId="urn:microsoft.com/office/officeart/2005/8/layout/list1"/>
    <dgm:cxn modelId="{B1CAD792-2E80-423A-A3FB-BA9E1A1CFD55}" type="presParOf" srcId="{54359F38-A98F-4894-88DE-DA3428DC7787}" destId="{8C16CA1E-C874-4877-BD97-A4A5E298A7E1}" srcOrd="6" destOrd="0" presId="urn:microsoft.com/office/officeart/2005/8/layout/list1"/>
    <dgm:cxn modelId="{8667A225-5FE6-4727-B53D-928F649AF918}" type="presParOf" srcId="{54359F38-A98F-4894-88DE-DA3428DC7787}" destId="{BBABD5D8-15E7-4A93-B115-FC9E69A8CA18}" srcOrd="7" destOrd="0" presId="urn:microsoft.com/office/officeart/2005/8/layout/list1"/>
    <dgm:cxn modelId="{7A2AFFC9-3810-4C5F-8E14-8DE158C53663}" type="presParOf" srcId="{54359F38-A98F-4894-88DE-DA3428DC7787}" destId="{3CB95209-26F5-464F-8C4C-52833AD8BE8D}" srcOrd="8" destOrd="0" presId="urn:microsoft.com/office/officeart/2005/8/layout/list1"/>
    <dgm:cxn modelId="{74F0FE1B-64CD-49B2-BC40-8543AB73CCD0}" type="presParOf" srcId="{3CB95209-26F5-464F-8C4C-52833AD8BE8D}" destId="{677F503C-4AA5-4956-9408-09D54023F7C3}" srcOrd="0" destOrd="0" presId="urn:microsoft.com/office/officeart/2005/8/layout/list1"/>
    <dgm:cxn modelId="{632A50CC-42CE-4845-9781-1031DB86E900}" type="presParOf" srcId="{3CB95209-26F5-464F-8C4C-52833AD8BE8D}" destId="{FE2A9204-AB55-40AB-82F1-4579F9ACC0D1}" srcOrd="1" destOrd="0" presId="urn:microsoft.com/office/officeart/2005/8/layout/list1"/>
    <dgm:cxn modelId="{4EDF38EF-7325-4FBF-8462-3BB4DE1811C6}" type="presParOf" srcId="{54359F38-A98F-4894-88DE-DA3428DC7787}" destId="{225C8391-346A-4643-9542-033E28EAF3EE}" srcOrd="9" destOrd="0" presId="urn:microsoft.com/office/officeart/2005/8/layout/list1"/>
    <dgm:cxn modelId="{6A6798AC-E3CB-4417-8B8E-ADA7BA6671AE}" type="presParOf" srcId="{54359F38-A98F-4894-88DE-DA3428DC7787}" destId="{7C5FDA13-49FB-4734-9970-13144D6EB22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EA3A3-D629-412C-8F52-19BA193CE102}">
      <dsp:nvSpPr>
        <dsp:cNvPr id="0" name=""/>
        <dsp:cNvSpPr/>
      </dsp:nvSpPr>
      <dsp:spPr>
        <a:xfrm>
          <a:off x="1903" y="0"/>
          <a:ext cx="1994894" cy="1894641"/>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hr-HR" sz="1300" b="1" kern="1200" dirty="0">
              <a:solidFill>
                <a:schemeClr val="tx1"/>
              </a:solidFill>
              <a:latin typeface="Arial" panose="020B0604020202020204" pitchFamily="34" charset="0"/>
              <a:cs typeface="Arial" panose="020B0604020202020204" pitchFamily="34" charset="0"/>
            </a:rPr>
            <a:t>Poboljšanje inovativnosti MSP</a:t>
          </a:r>
        </a:p>
      </dsp:txBody>
      <dsp:txXfrm>
        <a:off x="1903" y="757856"/>
        <a:ext cx="1994894" cy="757856"/>
      </dsp:txXfrm>
    </dsp:sp>
    <dsp:sp modelId="{9CB89B45-06B5-4B21-B34A-3A1E8C7BBBD1}">
      <dsp:nvSpPr>
        <dsp:cNvPr id="0" name=""/>
        <dsp:cNvSpPr/>
      </dsp:nvSpPr>
      <dsp:spPr>
        <a:xfrm>
          <a:off x="718794" y="125312"/>
          <a:ext cx="630915" cy="63091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41A8E3E-1E04-4C54-AA03-F9429253B356}">
      <dsp:nvSpPr>
        <dsp:cNvPr id="0" name=""/>
        <dsp:cNvSpPr/>
      </dsp:nvSpPr>
      <dsp:spPr>
        <a:xfrm>
          <a:off x="2056644" y="0"/>
          <a:ext cx="1994894" cy="189464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hr-HR" sz="1300" b="1" kern="1200" dirty="0">
              <a:solidFill>
                <a:schemeClr val="tx1"/>
              </a:solidFill>
              <a:latin typeface="Arial" panose="020B0604020202020204" pitchFamily="34" charset="0"/>
              <a:cs typeface="Arial" panose="020B0604020202020204" pitchFamily="34" charset="0"/>
            </a:rPr>
            <a:t>Povećanje učinkovitosti i rasta MSP</a:t>
          </a:r>
        </a:p>
      </dsp:txBody>
      <dsp:txXfrm>
        <a:off x="2056644" y="757856"/>
        <a:ext cx="1994894" cy="757856"/>
      </dsp:txXfrm>
    </dsp:sp>
    <dsp:sp modelId="{F7721208-3DE9-4879-85BE-A45CD58D2427}">
      <dsp:nvSpPr>
        <dsp:cNvPr id="0" name=""/>
        <dsp:cNvSpPr/>
      </dsp:nvSpPr>
      <dsp:spPr>
        <a:xfrm>
          <a:off x="2773535" y="125312"/>
          <a:ext cx="630915" cy="63091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A7C14B-9035-4004-8F85-8C08CF2F11B1}">
      <dsp:nvSpPr>
        <dsp:cNvPr id="0" name=""/>
        <dsp:cNvSpPr/>
      </dsp:nvSpPr>
      <dsp:spPr>
        <a:xfrm>
          <a:off x="4111385" y="0"/>
          <a:ext cx="1994894" cy="1894641"/>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hr-HR" sz="1300" b="1" kern="1200" dirty="0">
              <a:solidFill>
                <a:schemeClr val="tx1"/>
              </a:solidFill>
              <a:latin typeface="Arial" panose="020B0604020202020204" pitchFamily="34" charset="0"/>
              <a:cs typeface="Arial" panose="020B0604020202020204" pitchFamily="34" charset="0"/>
            </a:rPr>
            <a:t>Bolji pristup izvorima financiranja za male i srednje poduzetnike</a:t>
          </a:r>
        </a:p>
      </dsp:txBody>
      <dsp:txXfrm>
        <a:off x="4111385" y="757856"/>
        <a:ext cx="1994894" cy="757856"/>
      </dsp:txXfrm>
    </dsp:sp>
    <dsp:sp modelId="{F88FEFB0-5DD2-4619-8DB4-E1D13208896B}">
      <dsp:nvSpPr>
        <dsp:cNvPr id="0" name=""/>
        <dsp:cNvSpPr/>
      </dsp:nvSpPr>
      <dsp:spPr>
        <a:xfrm>
          <a:off x="4828277" y="125312"/>
          <a:ext cx="630915" cy="63091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1000" r="-4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EF75C7C-F48C-4419-9FEA-AB08AC98DA05}">
      <dsp:nvSpPr>
        <dsp:cNvPr id="0" name=""/>
        <dsp:cNvSpPr/>
      </dsp:nvSpPr>
      <dsp:spPr>
        <a:xfrm>
          <a:off x="6166126" y="0"/>
          <a:ext cx="1994894" cy="1894641"/>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hr-HR" sz="1300" b="1" kern="1200" dirty="0">
              <a:solidFill>
                <a:schemeClr val="tx1"/>
              </a:solidFill>
              <a:latin typeface="Arial" panose="020B0604020202020204" pitchFamily="34" charset="0"/>
              <a:cs typeface="Arial" panose="020B0604020202020204" pitchFamily="34" charset="0"/>
            </a:rPr>
            <a:t>Stvaranje povoljnog okruženja za razvoj poduzetništva </a:t>
          </a:r>
        </a:p>
      </dsp:txBody>
      <dsp:txXfrm>
        <a:off x="6166126" y="757856"/>
        <a:ext cx="1994894" cy="757856"/>
      </dsp:txXfrm>
    </dsp:sp>
    <dsp:sp modelId="{2008CF73-5353-4706-9989-E5F94FFF63B3}">
      <dsp:nvSpPr>
        <dsp:cNvPr id="0" name=""/>
        <dsp:cNvSpPr/>
      </dsp:nvSpPr>
      <dsp:spPr>
        <a:xfrm>
          <a:off x="6883018" y="125312"/>
          <a:ext cx="630915" cy="63091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FE6092B-1A90-46C9-A678-5CCA587DD6C5}">
      <dsp:nvSpPr>
        <dsp:cNvPr id="0" name=""/>
        <dsp:cNvSpPr/>
      </dsp:nvSpPr>
      <dsp:spPr>
        <a:xfrm>
          <a:off x="326516" y="1515712"/>
          <a:ext cx="7509890" cy="284196"/>
        </a:xfrm>
        <a:prstGeom prst="leftRightArrow">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034D8-FBD4-44B9-BDCB-C39AD580CEA7}">
      <dsp:nvSpPr>
        <dsp:cNvPr id="0" name=""/>
        <dsp:cNvSpPr/>
      </dsp:nvSpPr>
      <dsp:spPr>
        <a:xfrm>
          <a:off x="0" y="414005"/>
          <a:ext cx="6693692"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BDBAB5-54BC-4C11-9E6F-E77C77871D48}">
      <dsp:nvSpPr>
        <dsp:cNvPr id="0" name=""/>
        <dsp:cNvSpPr/>
      </dsp:nvSpPr>
      <dsp:spPr>
        <a:xfrm>
          <a:off x="334684" y="45005"/>
          <a:ext cx="4685584" cy="738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04" tIns="0" rIns="177104" bIns="0" numCol="1" spcCol="1270" anchor="ctr" anchorCtr="0">
          <a:noAutofit/>
        </a:bodyPr>
        <a:lstStyle/>
        <a:p>
          <a:pPr lvl="0" algn="l" defTabSz="1111250">
            <a:lnSpc>
              <a:spcPct val="90000"/>
            </a:lnSpc>
            <a:spcBef>
              <a:spcPct val="0"/>
            </a:spcBef>
            <a:spcAft>
              <a:spcPct val="35000"/>
            </a:spcAft>
          </a:pPr>
          <a:r>
            <a:rPr lang="hr-HR" sz="2500" kern="1200" dirty="0">
              <a:latin typeface="Arial" panose="020B0604020202020204" pitchFamily="34" charset="0"/>
              <a:cs typeface="Arial" panose="020B0604020202020204" pitchFamily="34" charset="0"/>
            </a:rPr>
            <a:t>Korisnik</a:t>
          </a:r>
        </a:p>
      </dsp:txBody>
      <dsp:txXfrm>
        <a:off x="370710" y="81031"/>
        <a:ext cx="4613532" cy="665948"/>
      </dsp:txXfrm>
    </dsp:sp>
    <dsp:sp modelId="{8C16CA1E-C874-4877-BD97-A4A5E298A7E1}">
      <dsp:nvSpPr>
        <dsp:cNvPr id="0" name=""/>
        <dsp:cNvSpPr/>
      </dsp:nvSpPr>
      <dsp:spPr>
        <a:xfrm>
          <a:off x="0" y="1548005"/>
          <a:ext cx="6693692" cy="630000"/>
        </a:xfrm>
        <a:prstGeom prst="rect">
          <a:avLst/>
        </a:prstGeom>
        <a:solidFill>
          <a:schemeClr val="lt1">
            <a:alpha val="90000"/>
            <a:hueOff val="0"/>
            <a:satOff val="0"/>
            <a:lumOff val="0"/>
            <a:alphaOff val="0"/>
          </a:schemeClr>
        </a:solidFill>
        <a:ln w="25400" cap="flat" cmpd="sng" algn="ctr">
          <a:solidFill>
            <a:schemeClr val="accent3">
              <a:hueOff val="-1473496"/>
              <a:satOff val="28693"/>
              <a:lumOff val="-9216"/>
              <a:alphaOff val="0"/>
            </a:schemeClr>
          </a:solidFill>
          <a:prstDash val="solid"/>
        </a:ln>
        <a:effectLst/>
      </dsp:spPr>
      <dsp:style>
        <a:lnRef idx="2">
          <a:scrgbClr r="0" g="0" b="0"/>
        </a:lnRef>
        <a:fillRef idx="1">
          <a:scrgbClr r="0" g="0" b="0"/>
        </a:fillRef>
        <a:effectRef idx="0">
          <a:scrgbClr r="0" g="0" b="0"/>
        </a:effectRef>
        <a:fontRef idx="minor"/>
      </dsp:style>
    </dsp:sp>
    <dsp:sp modelId="{F8C1B899-E17D-4D00-99A7-6892B85475F4}">
      <dsp:nvSpPr>
        <dsp:cNvPr id="0" name=""/>
        <dsp:cNvSpPr/>
      </dsp:nvSpPr>
      <dsp:spPr>
        <a:xfrm>
          <a:off x="334684" y="1179005"/>
          <a:ext cx="4685584" cy="738000"/>
        </a:xfrm>
        <a:prstGeom prst="roundRect">
          <a:avLst/>
        </a:prstGeom>
        <a:solidFill>
          <a:schemeClr val="accent3">
            <a:hueOff val="-1473496"/>
            <a:satOff val="28693"/>
            <a:lumOff val="-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04" tIns="0" rIns="177104" bIns="0" numCol="1" spcCol="1270" anchor="ctr" anchorCtr="0">
          <a:noAutofit/>
        </a:bodyPr>
        <a:lstStyle/>
        <a:p>
          <a:pPr lvl="0" algn="l" defTabSz="1111250">
            <a:lnSpc>
              <a:spcPct val="90000"/>
            </a:lnSpc>
            <a:spcBef>
              <a:spcPct val="0"/>
            </a:spcBef>
            <a:spcAft>
              <a:spcPct val="35000"/>
            </a:spcAft>
          </a:pPr>
          <a:r>
            <a:rPr lang="hr-HR" sz="2500" kern="1200" dirty="0">
              <a:latin typeface="Arial" panose="020B0604020202020204" pitchFamily="34" charset="0"/>
              <a:cs typeface="Arial" panose="020B0604020202020204" pitchFamily="34" charset="0"/>
            </a:rPr>
            <a:t>HAMAG BICRO</a:t>
          </a:r>
        </a:p>
      </dsp:txBody>
      <dsp:txXfrm>
        <a:off x="370710" y="1215031"/>
        <a:ext cx="4613532" cy="665948"/>
      </dsp:txXfrm>
    </dsp:sp>
    <dsp:sp modelId="{7C5FDA13-49FB-4734-9970-13144D6EB22A}">
      <dsp:nvSpPr>
        <dsp:cNvPr id="0" name=""/>
        <dsp:cNvSpPr/>
      </dsp:nvSpPr>
      <dsp:spPr>
        <a:xfrm>
          <a:off x="0" y="2682005"/>
          <a:ext cx="6693692" cy="630000"/>
        </a:xfrm>
        <a:prstGeom prst="rect">
          <a:avLst/>
        </a:prstGeom>
        <a:solidFill>
          <a:schemeClr val="lt1">
            <a:alpha val="90000"/>
            <a:hueOff val="0"/>
            <a:satOff val="0"/>
            <a:lumOff val="0"/>
            <a:alphaOff val="0"/>
          </a:schemeClr>
        </a:solidFill>
        <a:ln w="25400" cap="flat" cmpd="sng" algn="ctr">
          <a:solidFill>
            <a:schemeClr val="accent3">
              <a:hueOff val="-2946992"/>
              <a:satOff val="57385"/>
              <a:lumOff val="-18432"/>
              <a:alphaOff val="0"/>
            </a:schemeClr>
          </a:solidFill>
          <a:prstDash val="solid"/>
        </a:ln>
        <a:effectLst/>
      </dsp:spPr>
      <dsp:style>
        <a:lnRef idx="2">
          <a:scrgbClr r="0" g="0" b="0"/>
        </a:lnRef>
        <a:fillRef idx="1">
          <a:scrgbClr r="0" g="0" b="0"/>
        </a:fillRef>
        <a:effectRef idx="0">
          <a:scrgbClr r="0" g="0" b="0"/>
        </a:effectRef>
        <a:fontRef idx="minor"/>
      </dsp:style>
    </dsp:sp>
    <dsp:sp modelId="{FE2A9204-AB55-40AB-82F1-4579F9ACC0D1}">
      <dsp:nvSpPr>
        <dsp:cNvPr id="0" name=""/>
        <dsp:cNvSpPr/>
      </dsp:nvSpPr>
      <dsp:spPr>
        <a:xfrm>
          <a:off x="334684" y="2313005"/>
          <a:ext cx="4685584" cy="738000"/>
        </a:xfrm>
        <a:prstGeom prst="roundRect">
          <a:avLst/>
        </a:prstGeom>
        <a:solidFill>
          <a:schemeClr val="accent3">
            <a:hueOff val="-2946992"/>
            <a:satOff val="57385"/>
            <a:lumOff val="-1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04" tIns="0" rIns="177104" bIns="0" numCol="1" spcCol="1270" anchor="ctr" anchorCtr="0">
          <a:noAutofit/>
        </a:bodyPr>
        <a:lstStyle/>
        <a:p>
          <a:pPr lvl="0" algn="l" defTabSz="1111250">
            <a:lnSpc>
              <a:spcPct val="90000"/>
            </a:lnSpc>
            <a:spcBef>
              <a:spcPct val="0"/>
            </a:spcBef>
            <a:spcAft>
              <a:spcPct val="35000"/>
            </a:spcAft>
          </a:pPr>
          <a:r>
            <a:rPr lang="hr-HR" sz="2500" kern="1200" dirty="0" err="1" smtClean="0">
              <a:latin typeface="Arial" panose="020B0604020202020204" pitchFamily="34" charset="0"/>
              <a:cs typeface="Arial" panose="020B0604020202020204" pitchFamily="34" charset="0"/>
            </a:rPr>
            <a:t>MGPO</a:t>
          </a:r>
          <a:endParaRPr lang="hr-HR" sz="2500" kern="1200" dirty="0">
            <a:latin typeface="Arial" panose="020B0604020202020204" pitchFamily="34" charset="0"/>
            <a:cs typeface="Arial" panose="020B0604020202020204" pitchFamily="34" charset="0"/>
          </a:endParaRPr>
        </a:p>
      </dsp:txBody>
      <dsp:txXfrm>
        <a:off x="370710" y="2349031"/>
        <a:ext cx="4613532"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AutoShape 1"/>
          <p:cNvSpPr>
            <a:spLocks noChangeArrowheads="1"/>
          </p:cNvSpPr>
          <p:nvPr/>
        </p:nvSpPr>
        <p:spPr bwMode="auto">
          <a:xfrm>
            <a:off x="0" y="0"/>
            <a:ext cx="6797675" cy="992663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sr-Latn-RS"/>
          </a:p>
        </p:txBody>
      </p:sp>
      <p:sp>
        <p:nvSpPr>
          <p:cNvPr id="43011" name="Text Box 2"/>
          <p:cNvSpPr txBox="1">
            <a:spLocks noChangeArrowheads="1"/>
          </p:cNvSpP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sr-Latn-RS"/>
          </a:p>
        </p:txBody>
      </p:sp>
      <p:sp>
        <p:nvSpPr>
          <p:cNvPr id="11267" name="Rectangle 3"/>
          <p:cNvSpPr>
            <a:spLocks noGrp="1" noChangeArrowheads="1"/>
          </p:cNvSpPr>
          <p:nvPr>
            <p:ph type="dt"/>
          </p:nvPr>
        </p:nvSpPr>
        <p:spPr bwMode="auto">
          <a:xfrm>
            <a:off x="3849688" y="0"/>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449263" algn="l"/>
                <a:tab pos="898525" algn="l"/>
                <a:tab pos="1347788" algn="l"/>
                <a:tab pos="1797050" algn="l"/>
                <a:tab pos="2246313" algn="l"/>
                <a:tab pos="2695575" algn="l"/>
              </a:tabLst>
              <a:defRPr sz="1200">
                <a:solidFill>
                  <a:srgbClr val="000000"/>
                </a:solidFill>
                <a:latin typeface="Neo Sans" charset="0"/>
                <a:cs typeface="Segoe UI" panose="020B0502040204020203" pitchFamily="34" charset="0"/>
              </a:defRPr>
            </a:lvl1pPr>
          </a:lstStyle>
          <a:p>
            <a:pPr>
              <a:defRPr/>
            </a:pPr>
            <a:endParaRPr lang="en-US" altLang="sr-Latn-RS"/>
          </a:p>
        </p:txBody>
      </p:sp>
      <p:sp>
        <p:nvSpPr>
          <p:cNvPr id="43013" name="Rectangle 4"/>
          <p:cNvSpPr>
            <a:spLocks noGrp="1" noRot="1" noChangeAspect="1" noChangeArrowheads="1"/>
          </p:cNvSpPr>
          <p:nvPr>
            <p:ph type="sldImg"/>
          </p:nvPr>
        </p:nvSpPr>
        <p:spPr bwMode="auto">
          <a:xfrm>
            <a:off x="92075" y="744538"/>
            <a:ext cx="6611938" cy="3721100"/>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1269" name="Rectangle 5"/>
          <p:cNvSpPr>
            <a:spLocks noGrp="1" noChangeArrowheads="1"/>
          </p:cNvSpPr>
          <p:nvPr>
            <p:ph type="body"/>
          </p:nvPr>
        </p:nvSpPr>
        <p:spPr bwMode="auto">
          <a:xfrm>
            <a:off x="679450" y="4714875"/>
            <a:ext cx="5437188" cy="446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sr-Latn-RS" altLang="sr-Latn-RS" noProof="0"/>
          </a:p>
        </p:txBody>
      </p:sp>
      <p:sp>
        <p:nvSpPr>
          <p:cNvPr id="43015" name="Text Box 6"/>
          <p:cNvSpPr txBox="1">
            <a:spLocks noChangeArrowheads="1"/>
          </p:cNvSpPr>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sr-Latn-RS"/>
          </a:p>
        </p:txBody>
      </p:sp>
      <p:sp>
        <p:nvSpPr>
          <p:cNvPr id="11271" name="Rectangle 7"/>
          <p:cNvSpPr>
            <a:spLocks noGrp="1" noChangeArrowheads="1"/>
          </p:cNvSpPr>
          <p:nvPr>
            <p:ph type="sldNum"/>
          </p:nvPr>
        </p:nvSpPr>
        <p:spPr bwMode="auto">
          <a:xfrm>
            <a:off x="3849688" y="9428163"/>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SzPct val="100000"/>
              <a:tabLst>
                <a:tab pos="449263" algn="l"/>
                <a:tab pos="898525" algn="l"/>
                <a:tab pos="1347788" algn="l"/>
                <a:tab pos="1797050" algn="l"/>
                <a:tab pos="2246313" algn="l"/>
                <a:tab pos="2695575" algn="l"/>
              </a:tabLst>
              <a:defRPr sz="1200">
                <a:solidFill>
                  <a:srgbClr val="000000"/>
                </a:solidFill>
                <a:latin typeface="Neo Sans" charset="0"/>
                <a:cs typeface="Segoe UI" pitchFamily="34" charset="0"/>
              </a:defRPr>
            </a:lvl1pPr>
          </a:lstStyle>
          <a:p>
            <a:pPr>
              <a:defRPr/>
            </a:pPr>
            <a:fld id="{0E016646-D9EA-4DAB-A459-4CC5779DC1B5}" type="slidenum">
              <a:rPr lang="en-US" altLang="sr-Latn-RS"/>
              <a:pPr>
                <a:defRPr/>
              </a:pPr>
              <a:t>‹#›</a:t>
            </a:fld>
            <a:endParaRPr lang="en-US" altLang="sr-Latn-RS"/>
          </a:p>
        </p:txBody>
      </p:sp>
    </p:spTree>
    <p:extLst>
      <p:ext uri="{BB962C8B-B14F-4D97-AF65-F5344CB8AC3E}">
        <p14:creationId xmlns:p14="http://schemas.microsoft.com/office/powerpoint/2010/main" val="90607933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92075" y="744538"/>
            <a:ext cx="6611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altLang="sr-Latn-RS" smtClean="0">
                <a:latin typeface="Neo Sans" charset="0"/>
              </a:rPr>
              <a:t>Investicijski prioritet </a:t>
            </a:r>
            <a:r>
              <a:rPr lang="vi-VN" altLang="sr-Latn-RS" smtClean="0">
                <a:latin typeface="Neo Sans" charset="0"/>
              </a:rPr>
              <a:t>3d Potpora stvaranju kapaciteta MSP-a za uključivanje u proces rasta na regionalnim, nacionalnim i međunarodnim tržištima i inovacijske procese</a:t>
            </a:r>
            <a:endParaRPr lang="hr-HR" altLang="sr-Latn-RS" smtClean="0">
              <a:latin typeface="Neo Sans"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Neo Sans"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Neo Sans"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Neo Sans"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Neo Sans"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Neo Sans"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Neo Sans" charset="0"/>
                <a:ea typeface="MS PGothic" pitchFamily="34" charset="-128"/>
              </a:defRPr>
            </a:lvl9pPr>
          </a:lstStyle>
          <a:p>
            <a:pPr eaLnBrk="1" hangingPunct="1">
              <a:spcBef>
                <a:spcPct val="0"/>
              </a:spcBef>
            </a:pPr>
            <a:fld id="{05D34030-B1F8-4012-8CD8-65B86E46AEF3}" type="slidenum">
              <a:rPr lang="en-US" altLang="sr-Latn-RS" smtClean="0"/>
              <a:pPr eaLnBrk="1" hangingPunct="1">
                <a:spcBef>
                  <a:spcPct val="0"/>
                </a:spcBef>
              </a:pPr>
              <a:t>3</a:t>
            </a:fld>
            <a:endParaRPr lang="en-US" altLang="sr-Latn-RS" smtClean="0"/>
          </a:p>
        </p:txBody>
      </p:sp>
    </p:spTree>
    <p:extLst>
      <p:ext uri="{BB962C8B-B14F-4D97-AF65-F5344CB8AC3E}">
        <p14:creationId xmlns:p14="http://schemas.microsoft.com/office/powerpoint/2010/main" val="9692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smtClean="0">
                <a:solidFill>
                  <a:srgbClr val="000000"/>
                </a:solidFill>
                <a:effectLst/>
                <a:latin typeface="Times New Roman" panose="02020603050405020304" pitchFamily="18" charset="0"/>
                <a:ea typeface="+mn-ea"/>
                <a:cs typeface="+mn-cs"/>
              </a:rPr>
              <a:t>1a Kontrolna lista za zaprimanje i registraciju </a:t>
            </a:r>
          </a:p>
          <a:p>
            <a:r>
              <a:rPr lang="hr-HR" sz="1200" kern="1200" dirty="0" smtClean="0">
                <a:solidFill>
                  <a:srgbClr val="000000"/>
                </a:solidFill>
                <a:effectLst/>
                <a:latin typeface="Times New Roman" panose="02020603050405020304" pitchFamily="18" charset="0"/>
                <a:ea typeface="+mn-ea"/>
                <a:cs typeface="+mn-cs"/>
              </a:rPr>
              <a:t>:</a:t>
            </a:r>
            <a:r>
              <a:rPr lang="vi-VN" sz="1200" kern="1200" dirty="0" smtClean="0">
                <a:solidFill>
                  <a:srgbClr val="000000"/>
                </a:solidFill>
                <a:effectLst/>
                <a:latin typeface="Times New Roman" panose="02020603050405020304" pitchFamily="18" charset="0"/>
                <a:ea typeface="+mn-ea"/>
                <a:cs typeface="+mn-cs"/>
              </a:rPr>
              <a:t> Ako bilo koji od gore navedenih uvjeta nije ispunjen, projektni prijedlog se isključuje iz postupka dodjele. Međutim, u razmatranje će se uzeti i projektni prijedlog koja ne ispunjava samo jedan od postavljenih uvjeta (npr. na pošiljci nisu naznačeni svi zahtijevani podaci o prijavitelju ili podaci o Pozivu), s tim da svi uvjeti moraju biti zadovoljena na način da, bez otvaranja pošiljke, postoje podaci na temelju kojih bi se jasno dalje moglo postupati. </a:t>
            </a:r>
            <a:endParaRPr lang="hr-HR" sz="1200" kern="1200" dirty="0" smtClean="0">
              <a:solidFill>
                <a:srgbClr val="000000"/>
              </a:solidFill>
              <a:effectLst/>
              <a:latin typeface="Times New Roman" panose="02020603050405020304" pitchFamily="18" charset="0"/>
              <a:ea typeface="+mn-ea"/>
              <a:cs typeface="+mn-cs"/>
            </a:endParaRPr>
          </a:p>
          <a:p>
            <a:endParaRPr lang="hr-HR" sz="1200" kern="1200" dirty="0" smtClean="0">
              <a:solidFill>
                <a:srgbClr val="000000"/>
              </a:solidFill>
              <a:effectLst/>
              <a:latin typeface="Times New Roman" panose="02020603050405020304" pitchFamily="18" charset="0"/>
              <a:ea typeface="+mn-ea"/>
              <a:cs typeface="+mn-cs"/>
            </a:endParaRPr>
          </a:p>
          <a:p>
            <a:r>
              <a:rPr lang="pl-PL" sz="1200" kern="1200" dirty="0" smtClean="0">
                <a:solidFill>
                  <a:srgbClr val="000000"/>
                </a:solidFill>
                <a:effectLst/>
                <a:latin typeface="Times New Roman" panose="02020603050405020304" pitchFamily="18" charset="0"/>
                <a:ea typeface="+mn-ea"/>
                <a:cs typeface="+mn-cs"/>
              </a:rPr>
              <a:t>1b. Kontrolna lista za administrativnu provjeru – provjerava se da li</a:t>
            </a:r>
            <a:r>
              <a:rPr lang="pl-PL" sz="1200" kern="1200" baseline="0" dirty="0" smtClean="0">
                <a:solidFill>
                  <a:srgbClr val="000000"/>
                </a:solidFill>
                <a:effectLst/>
                <a:latin typeface="Times New Roman" panose="02020603050405020304" pitchFamily="18" charset="0"/>
                <a:ea typeface="+mn-ea"/>
                <a:cs typeface="+mn-cs"/>
              </a:rPr>
              <a:t> su dostavljeni svi traženi dokumenti</a:t>
            </a:r>
            <a:endParaRPr lang="pl-PL" sz="1200" kern="1200" dirty="0" smtClean="0">
              <a:solidFill>
                <a:srgbClr val="000000"/>
              </a:solidFill>
              <a:effectLst/>
              <a:latin typeface="Times New Roman" panose="02020603050405020304" pitchFamily="18" charset="0"/>
              <a:ea typeface="+mn-ea"/>
              <a:cs typeface="+mn-cs"/>
            </a:endParaRPr>
          </a:p>
          <a:p>
            <a:r>
              <a:rPr lang="hr-HR" sz="1200" kern="1200" dirty="0" smtClean="0">
                <a:solidFill>
                  <a:srgbClr val="000000"/>
                </a:solidFill>
                <a:effectLst/>
                <a:latin typeface="Times New Roman" panose="02020603050405020304" pitchFamily="18" charset="0"/>
                <a:ea typeface="+mn-ea"/>
                <a:cs typeface="+mn-cs"/>
              </a:rPr>
              <a:t>Administrativni kriteriji te posljedično i administrativna provjera, po svojoj naravi ne ulaze u sadržaj i kvalitetu samog projektnog prijedloga, već se u procesu provjere postupa prema zadanim, jasnim i transparentnim pravilima, jednakima za sve prijavitelje, obazirući se samo i isključivo na postavljene administrativne zahtjeve.</a:t>
            </a:r>
          </a:p>
          <a:p>
            <a:r>
              <a:rPr lang="hr-HR" sz="1200" kern="1200" dirty="0" smtClean="0">
                <a:solidFill>
                  <a:srgbClr val="000000"/>
                </a:solidFill>
                <a:effectLst/>
                <a:latin typeface="Times New Roman" panose="02020603050405020304" pitchFamily="18" charset="0"/>
                <a:ea typeface="+mn-ea"/>
                <a:cs typeface="+mn-cs"/>
              </a:rPr>
              <a:t>Projektni prijedlog koji nije uspješno prošao fazu 1. ne može se uputiti u daljnje faze postupka dodjele.</a:t>
            </a:r>
          </a:p>
          <a:p>
            <a:endParaRPr lang="hr-HR" dirty="0"/>
          </a:p>
        </p:txBody>
      </p:sp>
      <p:sp>
        <p:nvSpPr>
          <p:cNvPr id="4" name="Slide Number Placeholder 3"/>
          <p:cNvSpPr>
            <a:spLocks noGrp="1"/>
          </p:cNvSpPr>
          <p:nvPr>
            <p:ph type="sldNum" idx="10"/>
          </p:nvPr>
        </p:nvSpPr>
        <p:spPr/>
        <p:txBody>
          <a:bodyPr/>
          <a:lstStyle/>
          <a:p>
            <a:pPr>
              <a:defRPr/>
            </a:pPr>
            <a:fld id="{0E016646-D9EA-4DAB-A459-4CC5779DC1B5}" type="slidenum">
              <a:rPr lang="en-US" altLang="sr-Latn-RS" smtClean="0"/>
              <a:pPr>
                <a:defRPr/>
              </a:pPr>
              <a:t>22</a:t>
            </a:fld>
            <a:endParaRPr lang="en-US" altLang="sr-Latn-RS"/>
          </a:p>
        </p:txBody>
      </p:sp>
    </p:spTree>
    <p:extLst>
      <p:ext uri="{BB962C8B-B14F-4D97-AF65-F5344CB8AC3E}">
        <p14:creationId xmlns:p14="http://schemas.microsoft.com/office/powerpoint/2010/main" val="300467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Cilj </a:t>
            </a:r>
            <a:r>
              <a:rPr lang="hr-HR" dirty="0" smtClean="0"/>
              <a:t>2.</a:t>
            </a:r>
            <a:r>
              <a:rPr lang="vi-VN" dirty="0" smtClean="0"/>
              <a:t> faze postupka dodjele je provjeriti usklađenost projektnog prijedloga s kriterijima prihvatljivosti za prijavitelja, projekt, aktivnosti i troškove koji su navedeni u poglavlju 2. ovih Uputa</a:t>
            </a:r>
          </a:p>
          <a:p>
            <a:endParaRPr lang="hr-HR" dirty="0"/>
          </a:p>
        </p:txBody>
      </p:sp>
      <p:sp>
        <p:nvSpPr>
          <p:cNvPr id="4" name="Slide Number Placeholder 3"/>
          <p:cNvSpPr>
            <a:spLocks noGrp="1"/>
          </p:cNvSpPr>
          <p:nvPr>
            <p:ph type="sldNum" idx="10"/>
          </p:nvPr>
        </p:nvSpPr>
        <p:spPr/>
        <p:txBody>
          <a:bodyPr/>
          <a:lstStyle/>
          <a:p>
            <a:pPr>
              <a:defRPr/>
            </a:pPr>
            <a:fld id="{0E016646-D9EA-4DAB-A459-4CC5779DC1B5}" type="slidenum">
              <a:rPr lang="en-US" altLang="sr-Latn-RS" smtClean="0"/>
              <a:pPr>
                <a:defRPr/>
              </a:pPr>
              <a:t>23</a:t>
            </a:fld>
            <a:endParaRPr lang="en-US" altLang="sr-Latn-RS"/>
          </a:p>
        </p:txBody>
      </p:sp>
    </p:spTree>
    <p:extLst>
      <p:ext uri="{BB962C8B-B14F-4D97-AF65-F5344CB8AC3E}">
        <p14:creationId xmlns:p14="http://schemas.microsoft.com/office/powerpoint/2010/main" val="409452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rgbClr val="000000"/>
                </a:solidFill>
                <a:effectLst/>
                <a:latin typeface="Times New Roman" panose="02020603050405020304" pitchFamily="18" charset="0"/>
                <a:ea typeface="+mn-ea"/>
                <a:cs typeface="+mn-cs"/>
              </a:rPr>
              <a:t>Odluka o financiranju se donosi za projektne prijedloge koji su uspješno prošli prethodne faze postupka dodjele. </a:t>
            </a:r>
          </a:p>
          <a:p>
            <a:r>
              <a:rPr lang="hr-HR" sz="1200" kern="1200" dirty="0" smtClean="0">
                <a:solidFill>
                  <a:srgbClr val="000000"/>
                </a:solidFill>
                <a:effectLst/>
                <a:latin typeface="Times New Roman" panose="02020603050405020304" pitchFamily="18" charset="0"/>
                <a:ea typeface="+mn-ea"/>
                <a:cs typeface="+mn-cs"/>
              </a:rPr>
              <a:t>Prije donošenja Odluke o financiranju PT1 će zatražiti od prijavitelja dostavu:</a:t>
            </a:r>
          </a:p>
          <a:p>
            <a:pPr lvl="0"/>
            <a:r>
              <a:rPr lang="en-US" sz="1200" kern="1200" dirty="0" err="1" smtClean="0">
                <a:solidFill>
                  <a:srgbClr val="000000"/>
                </a:solidFill>
                <a:effectLst/>
                <a:latin typeface="Times New Roman" panose="02020603050405020304" pitchFamily="18" charset="0"/>
                <a:ea typeface="+mn-ea"/>
                <a:cs typeface="+mn-cs"/>
              </a:rPr>
              <a:t>Potvrde</a:t>
            </a:r>
            <a:r>
              <a:rPr lang="en-US" sz="1200" kern="1200" dirty="0" smtClean="0">
                <a:solidFill>
                  <a:srgbClr val="000000"/>
                </a:solidFill>
                <a:effectLst/>
                <a:latin typeface="Times New Roman" panose="02020603050405020304" pitchFamily="18" charset="0"/>
                <a:ea typeface="+mn-ea"/>
                <a:cs typeface="+mn-cs"/>
              </a:rPr>
              <a:t> o </a:t>
            </a:r>
            <a:r>
              <a:rPr lang="en-US" sz="1200" kern="1200" dirty="0" err="1" smtClean="0">
                <a:solidFill>
                  <a:srgbClr val="000000"/>
                </a:solidFill>
                <a:effectLst/>
                <a:latin typeface="Times New Roman" panose="02020603050405020304" pitchFamily="18" charset="0"/>
                <a:ea typeface="+mn-ea"/>
                <a:cs typeface="+mn-cs"/>
              </a:rPr>
              <a:t>solventnosti</a:t>
            </a:r>
            <a:r>
              <a:rPr lang="en-US" sz="1200" kern="1200" dirty="0" smtClean="0">
                <a:solidFill>
                  <a:srgbClr val="000000"/>
                </a:solidFill>
                <a:effectLst/>
                <a:latin typeface="Times New Roman" panose="02020603050405020304" pitchFamily="18" charset="0"/>
                <a:ea typeface="+mn-ea"/>
                <a:cs typeface="+mn-cs"/>
              </a:rPr>
              <a:t> BON2/SOL2</a:t>
            </a:r>
            <a:endParaRPr lang="hr-HR" sz="1200" kern="1200" dirty="0" smtClean="0">
              <a:solidFill>
                <a:srgbClr val="000000"/>
              </a:solidFill>
              <a:effectLst/>
              <a:latin typeface="Times New Roman" panose="02020603050405020304" pitchFamily="18" charset="0"/>
              <a:ea typeface="+mn-ea"/>
              <a:cs typeface="+mn-cs"/>
            </a:endParaRPr>
          </a:p>
          <a:p>
            <a:pPr lvl="0"/>
            <a:r>
              <a:rPr lang="en-US" sz="1200" kern="1200" dirty="0" err="1" smtClean="0">
                <a:solidFill>
                  <a:srgbClr val="000000"/>
                </a:solidFill>
                <a:effectLst/>
                <a:latin typeface="Times New Roman" panose="02020603050405020304" pitchFamily="18" charset="0"/>
                <a:ea typeface="+mn-ea"/>
                <a:cs typeface="+mn-cs"/>
              </a:rPr>
              <a:t>Potvrde</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porezne</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uprave</a:t>
            </a:r>
            <a:r>
              <a:rPr lang="en-US" sz="1200" kern="1200" dirty="0" smtClean="0">
                <a:solidFill>
                  <a:srgbClr val="000000"/>
                </a:solidFill>
                <a:effectLst/>
                <a:latin typeface="Times New Roman" panose="02020603050405020304" pitchFamily="18" charset="0"/>
                <a:ea typeface="+mn-ea"/>
                <a:cs typeface="+mn-cs"/>
              </a:rPr>
              <a:t> u </a:t>
            </a:r>
            <a:r>
              <a:rPr lang="en-US" sz="1200" kern="1200" dirty="0" err="1" smtClean="0">
                <a:solidFill>
                  <a:srgbClr val="000000"/>
                </a:solidFill>
                <a:effectLst/>
                <a:latin typeface="Times New Roman" panose="02020603050405020304" pitchFamily="18" charset="0"/>
                <a:ea typeface="+mn-ea"/>
                <a:cs typeface="+mn-cs"/>
              </a:rPr>
              <a:t>izvorniku</a:t>
            </a:r>
            <a:r>
              <a:rPr lang="en-US" sz="1200" kern="1200" dirty="0" smtClean="0">
                <a:solidFill>
                  <a:srgbClr val="000000"/>
                </a:solidFill>
                <a:effectLst/>
                <a:latin typeface="Times New Roman" panose="02020603050405020304" pitchFamily="18" charset="0"/>
                <a:ea typeface="+mn-ea"/>
                <a:cs typeface="+mn-cs"/>
              </a:rPr>
              <a:t> da je </a:t>
            </a:r>
            <a:r>
              <a:rPr lang="en-US" sz="1200" kern="1200" dirty="0" err="1" smtClean="0">
                <a:solidFill>
                  <a:srgbClr val="000000"/>
                </a:solidFill>
                <a:effectLst/>
                <a:latin typeface="Times New Roman" panose="02020603050405020304" pitchFamily="18" charset="0"/>
                <a:ea typeface="+mn-ea"/>
                <a:cs typeface="+mn-cs"/>
              </a:rPr>
              <a:t>prijavitelj</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ispunio</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obveze</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plaćanja</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dospjelih</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poreznih</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obveza</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i</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obveza</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za</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mirovinsko</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i</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zdravstveno</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osiguranje</a:t>
            </a:r>
            <a:endParaRPr lang="hr-HR" sz="1200" kern="1200" dirty="0" smtClean="0">
              <a:solidFill>
                <a:srgbClr val="000000"/>
              </a:solidFill>
              <a:effectLst/>
              <a:latin typeface="Times New Roman" panose="02020603050405020304" pitchFamily="18" charset="0"/>
              <a:ea typeface="+mn-ea"/>
              <a:cs typeface="+mn-cs"/>
            </a:endParaRPr>
          </a:p>
          <a:p>
            <a:pPr lvl="0"/>
            <a:r>
              <a:rPr lang="en-US" sz="1200" kern="1200" dirty="0" err="1" smtClean="0">
                <a:solidFill>
                  <a:srgbClr val="000000"/>
                </a:solidFill>
                <a:effectLst/>
                <a:latin typeface="Times New Roman" panose="02020603050405020304" pitchFamily="18" charset="0"/>
                <a:ea typeface="+mn-ea"/>
                <a:cs typeface="+mn-cs"/>
              </a:rPr>
              <a:t>Izjave</a:t>
            </a:r>
            <a:r>
              <a:rPr lang="en-US" sz="1200" kern="1200" dirty="0" smtClean="0">
                <a:solidFill>
                  <a:srgbClr val="000000"/>
                </a:solidFill>
                <a:effectLst/>
                <a:latin typeface="Times New Roman" panose="02020603050405020304" pitchFamily="18" charset="0"/>
                <a:ea typeface="+mn-ea"/>
                <a:cs typeface="+mn-cs"/>
              </a:rPr>
              <a:t> o </a:t>
            </a:r>
            <a:r>
              <a:rPr lang="en-US" sz="1200" kern="1200" dirty="0" err="1" smtClean="0">
                <a:solidFill>
                  <a:srgbClr val="000000"/>
                </a:solidFill>
                <a:effectLst/>
                <a:latin typeface="Times New Roman" panose="02020603050405020304" pitchFamily="18" charset="0"/>
                <a:ea typeface="+mn-ea"/>
                <a:cs typeface="+mn-cs"/>
              </a:rPr>
              <a:t>korištenim</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potporama</a:t>
            </a:r>
            <a:r>
              <a:rPr lang="en-US" sz="1200" kern="1200" dirty="0" smtClean="0">
                <a:solidFill>
                  <a:srgbClr val="000000"/>
                </a:solidFill>
                <a:effectLst/>
                <a:latin typeface="Times New Roman" panose="02020603050405020304" pitchFamily="18" charset="0"/>
                <a:ea typeface="+mn-ea"/>
                <a:cs typeface="+mn-cs"/>
              </a:rPr>
              <a:t> male </a:t>
            </a:r>
            <a:r>
              <a:rPr lang="en-US" sz="1200" kern="1200" dirty="0" err="1" smtClean="0">
                <a:solidFill>
                  <a:srgbClr val="000000"/>
                </a:solidFill>
                <a:effectLst/>
                <a:latin typeface="Times New Roman" panose="02020603050405020304" pitchFamily="18" charset="0"/>
                <a:ea typeface="+mn-ea"/>
                <a:cs typeface="+mn-cs"/>
              </a:rPr>
              <a:t>vrijednosti</a:t>
            </a:r>
            <a:r>
              <a:rPr lang="en-US" sz="1200" b="1"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za</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prijavitelja</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i</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pojedinačno</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za</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svako</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povezano</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poduzeće</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koje</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čini</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jedinstvenog</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poduzetnika</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ako</a:t>
            </a:r>
            <a:r>
              <a:rPr lang="en-US" sz="1200" kern="1200" dirty="0" smtClean="0">
                <a:solidFill>
                  <a:srgbClr val="000000"/>
                </a:solidFill>
                <a:effectLst/>
                <a:latin typeface="Times New Roman" panose="02020603050405020304" pitchFamily="18" charset="0"/>
                <a:ea typeface="+mn-ea"/>
                <a:cs typeface="+mn-cs"/>
              </a:rPr>
              <a:t> je </a:t>
            </a:r>
            <a:r>
              <a:rPr lang="en-US" sz="1200" kern="1200" dirty="0" err="1" smtClean="0">
                <a:solidFill>
                  <a:srgbClr val="000000"/>
                </a:solidFill>
                <a:effectLst/>
                <a:latin typeface="Times New Roman" panose="02020603050405020304" pitchFamily="18" charset="0"/>
                <a:ea typeface="+mn-ea"/>
                <a:cs typeface="+mn-cs"/>
              </a:rPr>
              <a:t>primjenjivo</a:t>
            </a:r>
            <a:r>
              <a:rPr lang="en-US" sz="1200" kern="1200" dirty="0" smtClean="0">
                <a:solidFill>
                  <a:srgbClr val="000000"/>
                </a:solidFill>
                <a:effectLst/>
                <a:latin typeface="Times New Roman" panose="02020603050405020304" pitchFamily="18" charset="0"/>
                <a:ea typeface="+mn-ea"/>
                <a:cs typeface="+mn-cs"/>
              </a:rPr>
              <a:t>) - </a:t>
            </a:r>
            <a:r>
              <a:rPr lang="en-US" sz="1200" kern="1200" dirty="0" err="1" smtClean="0">
                <a:solidFill>
                  <a:srgbClr val="000000"/>
                </a:solidFill>
                <a:effectLst/>
                <a:latin typeface="Times New Roman" panose="02020603050405020304" pitchFamily="18" charset="0"/>
                <a:ea typeface="+mn-ea"/>
                <a:cs typeface="+mn-cs"/>
              </a:rPr>
              <a:t>Prilog</a:t>
            </a:r>
            <a:r>
              <a:rPr lang="en-US" sz="1200" kern="1200" dirty="0" smtClean="0">
                <a:solidFill>
                  <a:srgbClr val="000000"/>
                </a:solidFill>
                <a:effectLst/>
                <a:latin typeface="Times New Roman" panose="02020603050405020304" pitchFamily="18" charset="0"/>
                <a:ea typeface="+mn-ea"/>
                <a:cs typeface="+mn-cs"/>
              </a:rPr>
              <a:t> 11 (</a:t>
            </a:r>
            <a:r>
              <a:rPr lang="en-US" sz="1200" kern="1200" dirty="0" err="1" smtClean="0">
                <a:solidFill>
                  <a:srgbClr val="000000"/>
                </a:solidFill>
                <a:effectLst/>
                <a:latin typeface="Times New Roman" panose="02020603050405020304" pitchFamily="18" charset="0"/>
                <a:ea typeface="+mn-ea"/>
                <a:cs typeface="+mn-cs"/>
              </a:rPr>
              <a:t>ovjeren</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pečatom</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prijavitelja</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i</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potpisan</a:t>
            </a:r>
            <a:r>
              <a:rPr lang="en-US" sz="1200" kern="1200" dirty="0" smtClean="0">
                <a:solidFill>
                  <a:srgbClr val="000000"/>
                </a:solidFill>
                <a:effectLst/>
                <a:latin typeface="Times New Roman" panose="02020603050405020304" pitchFamily="18" charset="0"/>
                <a:ea typeface="+mn-ea"/>
                <a:cs typeface="+mn-cs"/>
              </a:rPr>
              <a:t> od </a:t>
            </a:r>
            <a:r>
              <a:rPr lang="en-US" sz="1200" kern="1200" dirty="0" err="1" smtClean="0">
                <a:solidFill>
                  <a:srgbClr val="000000"/>
                </a:solidFill>
                <a:effectLst/>
                <a:latin typeface="Times New Roman" panose="02020603050405020304" pitchFamily="18" charset="0"/>
                <a:ea typeface="+mn-ea"/>
                <a:cs typeface="+mn-cs"/>
              </a:rPr>
              <a:t>strane</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osobe</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ovlaštene</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za</a:t>
            </a:r>
            <a:r>
              <a:rPr lang="en-US" sz="1200" kern="1200" dirty="0" smtClean="0">
                <a:solidFill>
                  <a:srgbClr val="000000"/>
                </a:solidFill>
                <a:effectLst/>
                <a:latin typeface="Times New Roman" panose="02020603050405020304" pitchFamily="18" charset="0"/>
                <a:ea typeface="+mn-ea"/>
                <a:cs typeface="+mn-cs"/>
              </a:rPr>
              <a:t> </a:t>
            </a:r>
            <a:r>
              <a:rPr lang="en-US" sz="1200" kern="1200" dirty="0" err="1" smtClean="0">
                <a:solidFill>
                  <a:srgbClr val="000000"/>
                </a:solidFill>
                <a:effectLst/>
                <a:latin typeface="Times New Roman" panose="02020603050405020304" pitchFamily="18" charset="0"/>
                <a:ea typeface="+mn-ea"/>
                <a:cs typeface="+mn-cs"/>
              </a:rPr>
              <a:t>zastupanje</a:t>
            </a:r>
            <a:r>
              <a:rPr lang="en-US" sz="1200" kern="1200" dirty="0" smtClean="0">
                <a:solidFill>
                  <a:srgbClr val="000000"/>
                </a:solidFill>
                <a:effectLst/>
                <a:latin typeface="Times New Roman" panose="02020603050405020304" pitchFamily="18" charset="0"/>
                <a:ea typeface="+mn-ea"/>
                <a:cs typeface="+mn-cs"/>
              </a:rPr>
              <a:t>). </a:t>
            </a:r>
            <a:endParaRPr lang="hr-HR" sz="1200" kern="1200" dirty="0" smtClean="0">
              <a:solidFill>
                <a:srgbClr val="000000"/>
              </a:solidFill>
              <a:effectLst/>
              <a:latin typeface="Times New Roman" panose="02020603050405020304" pitchFamily="18" charset="0"/>
              <a:ea typeface="+mn-ea"/>
              <a:cs typeface="+mn-cs"/>
            </a:endParaRPr>
          </a:p>
          <a:p>
            <a:endParaRPr lang="hr-HR" dirty="0"/>
          </a:p>
        </p:txBody>
      </p:sp>
      <p:sp>
        <p:nvSpPr>
          <p:cNvPr id="4" name="Slide Number Placeholder 3"/>
          <p:cNvSpPr>
            <a:spLocks noGrp="1"/>
          </p:cNvSpPr>
          <p:nvPr>
            <p:ph type="sldNum" idx="10"/>
          </p:nvPr>
        </p:nvSpPr>
        <p:spPr/>
        <p:txBody>
          <a:bodyPr/>
          <a:lstStyle/>
          <a:p>
            <a:pPr>
              <a:defRPr/>
            </a:pPr>
            <a:fld id="{0E016646-D9EA-4DAB-A459-4CC5779DC1B5}" type="slidenum">
              <a:rPr lang="en-US" altLang="sr-Latn-RS" smtClean="0"/>
              <a:pPr>
                <a:defRPr/>
              </a:pPr>
              <a:t>24</a:t>
            </a:fld>
            <a:endParaRPr lang="en-US" altLang="sr-Latn-RS"/>
          </a:p>
        </p:txBody>
      </p:sp>
    </p:spTree>
    <p:extLst>
      <p:ext uri="{BB962C8B-B14F-4D97-AF65-F5344CB8AC3E}">
        <p14:creationId xmlns:p14="http://schemas.microsoft.com/office/powerpoint/2010/main" val="374931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Ukoliko se temeljem dostavljene dokumentacije utvrdi da prijavitelj ne udovoljava gore navedenim uvjetima prihvatljivosti ili da bi se dodjelom potpora male vrijednosti mogla premašiti odgovarajuća gornja granica iz stavka 4. članka 2. Programa de </a:t>
            </a:r>
            <a:r>
              <a:rPr lang="hr-HR" dirty="0" err="1" smtClean="0"/>
              <a:t>minimis</a:t>
            </a:r>
            <a:r>
              <a:rPr lang="hr-HR" smtClean="0"/>
              <a:t>, potpora se ne može dodijeliti.</a:t>
            </a:r>
            <a:endParaRPr lang="hr-HR"/>
          </a:p>
        </p:txBody>
      </p:sp>
      <p:sp>
        <p:nvSpPr>
          <p:cNvPr id="4" name="Slide Number Placeholder 3"/>
          <p:cNvSpPr>
            <a:spLocks noGrp="1"/>
          </p:cNvSpPr>
          <p:nvPr>
            <p:ph type="sldNum" idx="10"/>
          </p:nvPr>
        </p:nvSpPr>
        <p:spPr/>
        <p:txBody>
          <a:bodyPr/>
          <a:lstStyle/>
          <a:p>
            <a:pPr>
              <a:defRPr/>
            </a:pPr>
            <a:fld id="{0E016646-D9EA-4DAB-A459-4CC5779DC1B5}" type="slidenum">
              <a:rPr lang="en-US" altLang="sr-Latn-RS" smtClean="0"/>
              <a:pPr>
                <a:defRPr/>
              </a:pPr>
              <a:t>25</a:t>
            </a:fld>
            <a:endParaRPr lang="en-US" altLang="sr-Latn-RS"/>
          </a:p>
        </p:txBody>
      </p:sp>
    </p:spTree>
    <p:extLst>
      <p:ext uri="{BB962C8B-B14F-4D97-AF65-F5344CB8AC3E}">
        <p14:creationId xmlns:p14="http://schemas.microsoft.com/office/powerpoint/2010/main" val="1345609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hr-HR" dirty="0"/>
          </a:p>
        </p:txBody>
      </p:sp>
      <p:sp>
        <p:nvSpPr>
          <p:cNvPr id="4" name="Slide Number Placeholder 3"/>
          <p:cNvSpPr>
            <a:spLocks noGrp="1"/>
          </p:cNvSpPr>
          <p:nvPr>
            <p:ph type="sldNum" idx="10"/>
          </p:nvPr>
        </p:nvSpPr>
        <p:spPr/>
        <p:txBody>
          <a:bodyPr/>
          <a:lstStyle/>
          <a:p>
            <a:pPr>
              <a:defRPr/>
            </a:pPr>
            <a:fld id="{0E016646-D9EA-4DAB-A459-4CC5779DC1B5}" type="slidenum">
              <a:rPr lang="en-US" altLang="sr-Latn-RS" smtClean="0"/>
              <a:pPr>
                <a:defRPr/>
              </a:pPr>
              <a:t>27</a:t>
            </a:fld>
            <a:endParaRPr lang="en-US" altLang="sr-Latn-RS"/>
          </a:p>
        </p:txBody>
      </p:sp>
    </p:spTree>
    <p:extLst>
      <p:ext uri="{BB962C8B-B14F-4D97-AF65-F5344CB8AC3E}">
        <p14:creationId xmlns:p14="http://schemas.microsoft.com/office/powerpoint/2010/main" val="487746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9pPr>
          </a:lstStyle>
          <a:p>
            <a:pPr>
              <a:spcBef>
                <a:spcPct val="0"/>
              </a:spcBef>
              <a:buClrTx/>
              <a:buFontTx/>
              <a:buNone/>
            </a:pPr>
            <a:fld id="{BBEA0CF8-82C0-430C-BDFA-A720BFBCEC53}" type="slidenum">
              <a:rPr lang="en-US" altLang="sr-Latn-RS" smtClean="0">
                <a:latin typeface="Neo Sans" charset="0"/>
              </a:rPr>
              <a:pPr>
                <a:spcBef>
                  <a:spcPct val="0"/>
                </a:spcBef>
                <a:buClrTx/>
                <a:buFontTx/>
                <a:buNone/>
              </a:pPr>
              <a:t>29</a:t>
            </a:fld>
            <a:endParaRPr lang="en-US" altLang="sr-Latn-RS">
              <a:latin typeface="Neo Sans" charset="0"/>
            </a:endParaRPr>
          </a:p>
        </p:txBody>
      </p:sp>
      <p:sp>
        <p:nvSpPr>
          <p:cNvPr id="44035" name="Rectangle 1"/>
          <p:cNvSpPr>
            <a:spLocks noGrp="1" noRot="1" noChangeAspect="1" noChangeArrowheads="1" noTextEdit="1"/>
          </p:cNvSpPr>
          <p:nvPr>
            <p:ph type="sldImg"/>
          </p:nvPr>
        </p:nvSpPr>
        <p:spPr>
          <a:xfrm>
            <a:off x="92075" y="744538"/>
            <a:ext cx="6613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679450" y="4714875"/>
            <a:ext cx="5438775" cy="44672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r-Latn-RS" altLang="sr-Latn-RS" dirty="0"/>
          </a:p>
        </p:txBody>
      </p:sp>
    </p:spTree>
    <p:extLst>
      <p:ext uri="{BB962C8B-B14F-4D97-AF65-F5344CB8AC3E}">
        <p14:creationId xmlns:p14="http://schemas.microsoft.com/office/powerpoint/2010/main" val="2964715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9pPr>
          </a:lstStyle>
          <a:p>
            <a:pPr>
              <a:spcBef>
                <a:spcPct val="0"/>
              </a:spcBef>
              <a:buClrTx/>
              <a:buFontTx/>
              <a:buNone/>
            </a:pPr>
            <a:fld id="{BBEA0CF8-82C0-430C-BDFA-A720BFBCEC53}" type="slidenum">
              <a:rPr lang="en-US" altLang="sr-Latn-RS" smtClean="0">
                <a:latin typeface="Neo Sans" charset="0"/>
              </a:rPr>
              <a:pPr>
                <a:spcBef>
                  <a:spcPct val="0"/>
                </a:spcBef>
                <a:buClrTx/>
                <a:buFontTx/>
                <a:buNone/>
              </a:pPr>
              <a:t>31</a:t>
            </a:fld>
            <a:endParaRPr lang="en-US" altLang="sr-Latn-RS">
              <a:latin typeface="Neo Sans" charset="0"/>
            </a:endParaRPr>
          </a:p>
        </p:txBody>
      </p:sp>
      <p:sp>
        <p:nvSpPr>
          <p:cNvPr id="44035" name="Rectangle 1"/>
          <p:cNvSpPr>
            <a:spLocks noGrp="1" noRot="1" noChangeAspect="1" noChangeArrowheads="1" noTextEdit="1"/>
          </p:cNvSpPr>
          <p:nvPr>
            <p:ph type="sldImg"/>
          </p:nvPr>
        </p:nvSpPr>
        <p:spPr>
          <a:xfrm>
            <a:off x="92075" y="744538"/>
            <a:ext cx="6613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679450" y="4714875"/>
            <a:ext cx="5438775" cy="44672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r-Latn-RS" altLang="sr-Latn-RS"/>
          </a:p>
        </p:txBody>
      </p:sp>
    </p:spTree>
    <p:extLst>
      <p:ext uri="{BB962C8B-B14F-4D97-AF65-F5344CB8AC3E}">
        <p14:creationId xmlns:p14="http://schemas.microsoft.com/office/powerpoint/2010/main" val="1735876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idx="10"/>
          </p:nvPr>
        </p:nvSpPr>
        <p:spPr/>
        <p:txBody>
          <a:bodyPr/>
          <a:lstStyle/>
          <a:p>
            <a:pPr>
              <a:defRPr/>
            </a:pPr>
            <a:fld id="{0E016646-D9EA-4DAB-A459-4CC5779DC1B5}" type="slidenum">
              <a:rPr lang="en-US" altLang="sr-Latn-RS" smtClean="0"/>
              <a:pPr>
                <a:defRPr/>
              </a:pPr>
              <a:t>33</a:t>
            </a:fld>
            <a:endParaRPr lang="en-US" altLang="sr-Latn-RS"/>
          </a:p>
        </p:txBody>
      </p:sp>
    </p:spTree>
    <p:extLst>
      <p:ext uri="{BB962C8B-B14F-4D97-AF65-F5344CB8AC3E}">
        <p14:creationId xmlns:p14="http://schemas.microsoft.com/office/powerpoint/2010/main" val="3795216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idx="10"/>
          </p:nvPr>
        </p:nvSpPr>
        <p:spPr/>
        <p:txBody>
          <a:bodyPr/>
          <a:lstStyle/>
          <a:p>
            <a:pPr>
              <a:defRPr/>
            </a:pPr>
            <a:fld id="{0E016646-D9EA-4DAB-A459-4CC5779DC1B5}" type="slidenum">
              <a:rPr lang="en-US" altLang="sr-Latn-RS" smtClean="0"/>
              <a:pPr>
                <a:defRPr/>
              </a:pPr>
              <a:t>36</a:t>
            </a:fld>
            <a:endParaRPr lang="en-US" altLang="sr-Latn-RS"/>
          </a:p>
        </p:txBody>
      </p:sp>
    </p:spTree>
    <p:extLst>
      <p:ext uri="{BB962C8B-B14F-4D97-AF65-F5344CB8AC3E}">
        <p14:creationId xmlns:p14="http://schemas.microsoft.com/office/powerpoint/2010/main" val="944826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sz="1200">
                <a:solidFill>
                  <a:srgbClr val="000000"/>
                </a:solidFill>
                <a:latin typeface="Times New Roman" pitchFamily="18" charset="0"/>
              </a:defRPr>
            </a:lvl9pPr>
          </a:lstStyle>
          <a:p>
            <a:pPr>
              <a:spcBef>
                <a:spcPct val="0"/>
              </a:spcBef>
              <a:buClrTx/>
              <a:buFontTx/>
              <a:buNone/>
            </a:pPr>
            <a:fld id="{BBEA0CF8-82C0-430C-BDFA-A720BFBCEC53}" type="slidenum">
              <a:rPr lang="en-US" altLang="sr-Latn-RS" smtClean="0">
                <a:latin typeface="Neo Sans" charset="0"/>
              </a:rPr>
              <a:pPr>
                <a:spcBef>
                  <a:spcPct val="0"/>
                </a:spcBef>
                <a:buClrTx/>
                <a:buFontTx/>
                <a:buNone/>
              </a:pPr>
              <a:t>39</a:t>
            </a:fld>
            <a:endParaRPr lang="en-US" altLang="sr-Latn-RS" smtClean="0">
              <a:latin typeface="Neo Sans" charset="0"/>
            </a:endParaRPr>
          </a:p>
        </p:txBody>
      </p:sp>
      <p:sp>
        <p:nvSpPr>
          <p:cNvPr id="44035" name="Rectangle 1"/>
          <p:cNvSpPr>
            <a:spLocks noGrp="1" noRot="1" noChangeAspect="1" noChangeArrowheads="1" noTextEdit="1"/>
          </p:cNvSpPr>
          <p:nvPr>
            <p:ph type="sldImg"/>
          </p:nvPr>
        </p:nvSpPr>
        <p:spPr>
          <a:xfrm>
            <a:off x="92075" y="744538"/>
            <a:ext cx="6613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679450" y="4714875"/>
            <a:ext cx="5438775" cy="44672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r-Latn-RS" altLang="sr-Latn-RS" smtClean="0"/>
          </a:p>
        </p:txBody>
      </p:sp>
    </p:spTree>
    <p:extLst>
      <p:ext uri="{BB962C8B-B14F-4D97-AF65-F5344CB8AC3E}">
        <p14:creationId xmlns:p14="http://schemas.microsoft.com/office/powerpoint/2010/main" val="52508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92075" y="744538"/>
            <a:ext cx="6611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smtClean="0">
              <a:latin typeface="Neo Sans"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BE8C59C-0368-41F4-9525-D2DE76BF9D1C}" type="slidenum">
              <a:rPr lang="en-US" altLang="sr-Latn-RS" smtClean="0">
                <a:latin typeface="Neo Sans" charset="0"/>
              </a:rPr>
              <a:pPr eaLnBrk="1" hangingPunct="1"/>
              <a:t>5</a:t>
            </a:fld>
            <a:endParaRPr lang="en-US" altLang="sr-Latn-RS" smtClean="0">
              <a:latin typeface="Neo Sans" charset="0"/>
            </a:endParaRPr>
          </a:p>
        </p:txBody>
      </p:sp>
    </p:spTree>
    <p:extLst>
      <p:ext uri="{BB962C8B-B14F-4D97-AF65-F5344CB8AC3E}">
        <p14:creationId xmlns:p14="http://schemas.microsoft.com/office/powerpoint/2010/main" val="213645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zervirano mjesto slike slajda 1"/>
          <p:cNvSpPr>
            <a:spLocks noGrp="1" noRot="1" noChangeAspect="1" noTextEdit="1"/>
          </p:cNvSpPr>
          <p:nvPr>
            <p:ph type="sldImg"/>
          </p:nvPr>
        </p:nvSpPr>
        <p:spPr bwMode="auto">
          <a:xfrm>
            <a:off x="92075" y="744538"/>
            <a:ext cx="6611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smtClean="0">
              <a:latin typeface="Neo Sans" charset="0"/>
            </a:endParaRPr>
          </a:p>
        </p:txBody>
      </p:sp>
      <p:sp>
        <p:nvSpPr>
          <p:cNvPr id="5530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99705F9-A35D-4915-9AF1-F5E678C6A764}" type="slidenum">
              <a:rPr lang="en-US" altLang="sr-Latn-RS" smtClean="0">
                <a:latin typeface="Neo Sans" charset="0"/>
              </a:rPr>
              <a:pPr eaLnBrk="1" hangingPunct="1"/>
              <a:t>8</a:t>
            </a:fld>
            <a:endParaRPr lang="en-US" altLang="sr-Latn-RS" smtClean="0">
              <a:latin typeface="Neo Sans" charset="0"/>
            </a:endParaRPr>
          </a:p>
        </p:txBody>
      </p:sp>
    </p:spTree>
    <p:extLst>
      <p:ext uri="{BB962C8B-B14F-4D97-AF65-F5344CB8AC3E}">
        <p14:creationId xmlns:p14="http://schemas.microsoft.com/office/powerpoint/2010/main" val="282272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92075" y="744538"/>
            <a:ext cx="6611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altLang="sr-Latn-RS" smtClean="0">
                <a:latin typeface="Neo Sans" charset="0"/>
              </a:rPr>
              <a:t>MSP vs Ne-MSP: glavni kriteriji</a:t>
            </a:r>
          </a:p>
          <a:p>
            <a:r>
              <a:rPr lang="hr-HR" altLang="sr-Latn-RS" smtClean="0">
                <a:latin typeface="Neo Sans" charset="0"/>
              </a:rPr>
              <a:t>VELIČINA	      	        I RESURSI </a:t>
            </a:r>
          </a:p>
          <a:p>
            <a:r>
              <a:rPr lang="hr-HR" altLang="sr-Latn-RS" smtClean="0">
                <a:latin typeface="Neo Sans" charset="0"/>
              </a:rPr>
              <a:t>• Zaposlenici 		         • Vlasništvo </a:t>
            </a:r>
          </a:p>
          <a:p>
            <a:pPr eaLnBrk="1" hangingPunct="1">
              <a:spcBef>
                <a:spcPct val="0"/>
              </a:spcBef>
            </a:pPr>
            <a:r>
              <a:rPr lang="hr-HR" altLang="sr-Latn-RS" smtClean="0">
                <a:latin typeface="Neo Sans" charset="0"/>
              </a:rPr>
              <a:t>• Godišnji promet 	• Partnerstva </a:t>
            </a:r>
          </a:p>
          <a:p>
            <a:pPr eaLnBrk="1" hangingPunct="1">
              <a:spcBef>
                <a:spcPct val="0"/>
              </a:spcBef>
            </a:pPr>
            <a:r>
              <a:rPr lang="hr-HR" altLang="sr-Latn-RS" smtClean="0">
                <a:latin typeface="Neo Sans" charset="0"/>
              </a:rPr>
              <a:t>• Zbroj bilance	• Povezanosti</a:t>
            </a:r>
          </a:p>
          <a:p>
            <a:endParaRPr lang="hr-HR" altLang="sr-Latn-RS" smtClean="0">
              <a:latin typeface="Neo Sans" charset="0"/>
            </a:endParaRPr>
          </a:p>
          <a:p>
            <a:endParaRPr lang="hr-HR" altLang="sr-Latn-RS" smtClean="0">
              <a:latin typeface="Neo Sans"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8611EAB-C743-4374-97BA-013ABE7209BC}" type="slidenum">
              <a:rPr lang="en-US" altLang="sr-Latn-RS" smtClean="0">
                <a:solidFill>
                  <a:srgbClr val="000000"/>
                </a:solidFill>
                <a:latin typeface="Neo Sans" charset="0"/>
              </a:rPr>
              <a:pPr eaLnBrk="1" hangingPunct="1"/>
              <a:t>9</a:t>
            </a:fld>
            <a:endParaRPr lang="en-US" altLang="sr-Latn-RS" smtClean="0">
              <a:solidFill>
                <a:srgbClr val="000000"/>
              </a:solidFill>
              <a:latin typeface="Neo Sans" charset="0"/>
            </a:endParaRPr>
          </a:p>
        </p:txBody>
      </p:sp>
    </p:spTree>
    <p:extLst>
      <p:ext uri="{BB962C8B-B14F-4D97-AF65-F5344CB8AC3E}">
        <p14:creationId xmlns:p14="http://schemas.microsoft.com/office/powerpoint/2010/main" val="408555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92075" y="744538"/>
            <a:ext cx="6611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smtClean="0">
              <a:latin typeface="Neo Sans"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Neo Sans"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Neo Sans"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Neo Sans"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Neo Sans"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Neo Sans"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Neo Sans" charset="0"/>
                <a:ea typeface="MS PGothic" pitchFamily="34" charset="-128"/>
              </a:defRPr>
            </a:lvl9pPr>
          </a:lstStyle>
          <a:p>
            <a:pPr eaLnBrk="1" hangingPunct="1">
              <a:spcBef>
                <a:spcPct val="0"/>
              </a:spcBef>
            </a:pPr>
            <a:fld id="{2DC610DD-15A8-4398-993A-2C25C627C65D}" type="slidenum">
              <a:rPr lang="en-US" altLang="sr-Latn-RS" smtClean="0"/>
              <a:pPr eaLnBrk="1" hangingPunct="1">
                <a:spcBef>
                  <a:spcPct val="0"/>
                </a:spcBef>
              </a:pPr>
              <a:t>11</a:t>
            </a:fld>
            <a:endParaRPr lang="en-US" altLang="sr-Latn-RS" smtClean="0"/>
          </a:p>
        </p:txBody>
      </p:sp>
    </p:spTree>
    <p:extLst>
      <p:ext uri="{BB962C8B-B14F-4D97-AF65-F5344CB8AC3E}">
        <p14:creationId xmlns:p14="http://schemas.microsoft.com/office/powerpoint/2010/main" val="347327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zervirano mjesto slike slajda 1"/>
          <p:cNvSpPr>
            <a:spLocks noGrp="1" noRot="1" noChangeAspect="1" noTextEdit="1"/>
          </p:cNvSpPr>
          <p:nvPr>
            <p:ph type="sldImg"/>
          </p:nvPr>
        </p:nvSpPr>
        <p:spPr bwMode="auto">
          <a:xfrm>
            <a:off x="92075" y="744538"/>
            <a:ext cx="6611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altLang="sr-Latn-RS" smtClean="0">
                <a:latin typeface="Neo Sans" charset="0"/>
              </a:rPr>
              <a:t>u obliku izvršavanja radova ili osiguravanja robe, usluga, zemljišta i nekretnina za koje nije izvršeno plaćanje u gotovini, potkrijepljeno računima ili dokumentima iste dokazne vrijednosti;</a:t>
            </a:r>
          </a:p>
          <a:p>
            <a:r>
              <a:rPr lang="hr-HR" altLang="sr-Latn-RS" smtClean="0">
                <a:latin typeface="Neo Sans" charset="0"/>
              </a:rPr>
              <a:t>, jahti i brodova bez profesionalne posade i/ili ponude dnevnih ili dužih krstarenja;</a:t>
            </a:r>
          </a:p>
          <a:p>
            <a:endParaRPr lang="hr-HR" altLang="sr-Latn-RS" smtClean="0">
              <a:latin typeface="Neo Sans" charset="0"/>
            </a:endParaRPr>
          </a:p>
        </p:txBody>
      </p:sp>
      <p:sp>
        <p:nvSpPr>
          <p:cNvPr id="59396"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F73BDC2-5323-49B1-84C3-F7BDEAC4AB53}" type="slidenum">
              <a:rPr lang="en-US" altLang="sr-Latn-RS" smtClean="0">
                <a:latin typeface="Neo Sans" charset="0"/>
              </a:rPr>
              <a:pPr eaLnBrk="1" hangingPunct="1"/>
              <a:t>16</a:t>
            </a:fld>
            <a:endParaRPr lang="en-US" altLang="sr-Latn-RS" smtClean="0">
              <a:latin typeface="Neo Sans" charset="0"/>
            </a:endParaRPr>
          </a:p>
        </p:txBody>
      </p:sp>
    </p:spTree>
    <p:extLst>
      <p:ext uri="{BB962C8B-B14F-4D97-AF65-F5344CB8AC3E}">
        <p14:creationId xmlns:p14="http://schemas.microsoft.com/office/powerpoint/2010/main" val="334482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zervirano mjesto slike slajda 1"/>
          <p:cNvSpPr>
            <a:spLocks noGrp="1" noRot="1" noChangeAspect="1" noTextEdit="1"/>
          </p:cNvSpPr>
          <p:nvPr>
            <p:ph type="sldImg"/>
          </p:nvPr>
        </p:nvSpPr>
        <p:spPr bwMode="auto">
          <a:xfrm>
            <a:off x="92075" y="744538"/>
            <a:ext cx="6611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smtClean="0">
              <a:latin typeface="Neo Sans" charset="0"/>
            </a:endParaRPr>
          </a:p>
        </p:txBody>
      </p:sp>
      <p:sp>
        <p:nvSpPr>
          <p:cNvPr id="6042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F2615B3-C690-4670-AB67-095BFE9479DE}" type="slidenum">
              <a:rPr lang="en-US" altLang="sr-Latn-RS" smtClean="0">
                <a:latin typeface="Neo Sans" charset="0"/>
              </a:rPr>
              <a:pPr eaLnBrk="1" hangingPunct="1"/>
              <a:t>19</a:t>
            </a:fld>
            <a:endParaRPr lang="en-US" altLang="sr-Latn-RS" smtClean="0">
              <a:latin typeface="Neo Sans" charset="0"/>
            </a:endParaRPr>
          </a:p>
        </p:txBody>
      </p:sp>
    </p:spTree>
    <p:extLst>
      <p:ext uri="{BB962C8B-B14F-4D97-AF65-F5344CB8AC3E}">
        <p14:creationId xmlns:p14="http://schemas.microsoft.com/office/powerpoint/2010/main" val="3578834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zervirano mjesto slike slajda 1"/>
          <p:cNvSpPr>
            <a:spLocks noGrp="1" noRot="1" noChangeAspect="1" noTextEdit="1"/>
          </p:cNvSpPr>
          <p:nvPr>
            <p:ph type="sldImg"/>
          </p:nvPr>
        </p:nvSpPr>
        <p:spPr bwMode="auto">
          <a:xfrm>
            <a:off x="92075" y="744538"/>
            <a:ext cx="6611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smtClean="0">
              <a:latin typeface="Neo Sans" charset="0"/>
            </a:endParaRPr>
          </a:p>
        </p:txBody>
      </p:sp>
      <p:sp>
        <p:nvSpPr>
          <p:cNvPr id="59396"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F73BDC2-5323-49B1-84C3-F7BDEAC4AB53}" type="slidenum">
              <a:rPr lang="en-US" altLang="sr-Latn-RS" smtClean="0">
                <a:latin typeface="Neo Sans" charset="0"/>
              </a:rPr>
              <a:pPr eaLnBrk="1" hangingPunct="1"/>
              <a:t>20</a:t>
            </a:fld>
            <a:endParaRPr lang="en-US" altLang="sr-Latn-RS" smtClean="0">
              <a:latin typeface="Neo Sans" charset="0"/>
            </a:endParaRPr>
          </a:p>
        </p:txBody>
      </p:sp>
    </p:spTree>
    <p:extLst>
      <p:ext uri="{BB962C8B-B14F-4D97-AF65-F5344CB8AC3E}">
        <p14:creationId xmlns:p14="http://schemas.microsoft.com/office/powerpoint/2010/main" val="1657948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92075" y="744538"/>
            <a:ext cx="6611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altLang="sr-Latn-RS" smtClean="0">
                <a:latin typeface="Neo Sans" charset="0"/>
              </a:rPr>
              <a:t>Dodatna pojašnjenja i prigovori</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CCA80BC-F851-415E-945B-6374C075FC9C}" type="slidenum">
              <a:rPr lang="hr-HR" altLang="sr-Latn-RS" smtClean="0">
                <a:latin typeface="Neo Sans" charset="0"/>
              </a:rPr>
              <a:pPr eaLnBrk="1" hangingPunct="1"/>
              <a:t>21</a:t>
            </a:fld>
            <a:endParaRPr lang="hr-HR" altLang="sr-Latn-RS" smtClean="0">
              <a:latin typeface="Neo Sans" charset="0"/>
            </a:endParaRPr>
          </a:p>
        </p:txBody>
      </p:sp>
    </p:spTree>
    <p:extLst>
      <p:ext uri="{BB962C8B-B14F-4D97-AF65-F5344CB8AC3E}">
        <p14:creationId xmlns:p14="http://schemas.microsoft.com/office/powerpoint/2010/main" val="82136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841375"/>
            <a:ext cx="6858000" cy="1792288"/>
          </a:xfrm>
        </p:spPr>
        <p:txBody>
          <a:bodyPr anchor="b"/>
          <a:lstStyle>
            <a:lvl1pPr algn="ctr">
              <a:defRPr sz="6000"/>
            </a:lvl1pPr>
          </a:lstStyle>
          <a:p>
            <a:r>
              <a:rPr lang="en-US" smtClean="0"/>
              <a:t>Click to edit Master title style</a:t>
            </a:r>
            <a:endParaRPr lang="hr-HR"/>
          </a:p>
        </p:txBody>
      </p:sp>
      <p:sp>
        <p:nvSpPr>
          <p:cNvPr id="3" name="Podnaslov 2"/>
          <p:cNvSpPr>
            <a:spLocks noGrp="1"/>
          </p:cNvSpPr>
          <p:nvPr>
            <p:ph type="subTitle" idx="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Rectangle 5"/>
          <p:cNvSpPr>
            <a:spLocks noGrp="1" noChangeArrowheads="1"/>
          </p:cNvSpPr>
          <p:nvPr>
            <p:ph type="dt" idx="10"/>
          </p:nvPr>
        </p:nvSpPr>
        <p:spPr>
          <a:ln/>
        </p:spPr>
        <p:txBody>
          <a:bodyPr/>
          <a:lstStyle>
            <a:lvl1pPr>
              <a:defRPr/>
            </a:lvl1pPr>
          </a:lstStyle>
          <a:p>
            <a:pPr>
              <a:defRPr/>
            </a:pPr>
            <a:fld id="{49CE2593-A3F4-4000-85B4-24EC4FE11C97}" type="datetime1">
              <a:rPr lang="en-US" altLang="sr-Latn-RS"/>
              <a:pPr>
                <a:defRPr/>
              </a:pPr>
              <a:t>5/2/2017</a:t>
            </a:fld>
            <a:endParaRPr lang="en-US" altLang="sr-Latn-RS"/>
          </a:p>
        </p:txBody>
      </p:sp>
      <p:sp>
        <p:nvSpPr>
          <p:cNvPr id="5" name="Rectangle 6"/>
          <p:cNvSpPr>
            <a:spLocks noGrp="1" noChangeArrowheads="1"/>
          </p:cNvSpPr>
          <p:nvPr>
            <p:ph type="sldNum" idx="11"/>
          </p:nvPr>
        </p:nvSpPr>
        <p:spPr>
          <a:ln/>
        </p:spPr>
        <p:txBody>
          <a:bodyPr/>
          <a:lstStyle>
            <a:lvl1pPr>
              <a:defRPr/>
            </a:lvl1pPr>
          </a:lstStyle>
          <a:p>
            <a:pPr>
              <a:defRPr/>
            </a:pPr>
            <a:fld id="{E9572ADE-3DDC-4649-8E90-458782F10F01}" type="slidenum">
              <a:rPr lang="en-US" altLang="sr-Latn-RS"/>
              <a:pPr>
                <a:defRPr/>
              </a:pPr>
              <a:t>‹#›</a:t>
            </a:fld>
            <a:endParaRPr lang="en-US" altLang="sr-Latn-RS"/>
          </a:p>
        </p:txBody>
      </p:sp>
    </p:spTree>
    <p:extLst>
      <p:ext uri="{BB962C8B-B14F-4D97-AF65-F5344CB8AC3E}">
        <p14:creationId xmlns:p14="http://schemas.microsoft.com/office/powerpoint/2010/main" val="31889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smtClean="0"/>
              <a:t>Click to edit Master title style</a:t>
            </a:r>
            <a:endParaRPr lang="hr-HR"/>
          </a:p>
        </p:txBody>
      </p:sp>
      <p:sp>
        <p:nvSpPr>
          <p:cNvPr id="3" name="Rezervirano mjesto okomitog teksta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5"/>
          <p:cNvSpPr>
            <a:spLocks noGrp="1" noChangeArrowheads="1"/>
          </p:cNvSpPr>
          <p:nvPr>
            <p:ph type="dt" idx="10"/>
          </p:nvPr>
        </p:nvSpPr>
        <p:spPr>
          <a:ln/>
        </p:spPr>
        <p:txBody>
          <a:bodyPr/>
          <a:lstStyle>
            <a:lvl1pPr>
              <a:defRPr/>
            </a:lvl1pPr>
          </a:lstStyle>
          <a:p>
            <a:pPr>
              <a:defRPr/>
            </a:pPr>
            <a:fld id="{88B0014B-CBFD-439D-8CF1-1C38E37E6AB1}" type="datetime1">
              <a:rPr lang="en-US" altLang="sr-Latn-RS"/>
              <a:pPr>
                <a:defRPr/>
              </a:pPr>
              <a:t>5/2/2017</a:t>
            </a:fld>
            <a:endParaRPr lang="en-US" altLang="sr-Latn-RS"/>
          </a:p>
        </p:txBody>
      </p:sp>
      <p:sp>
        <p:nvSpPr>
          <p:cNvPr id="5" name="Rectangle 6"/>
          <p:cNvSpPr>
            <a:spLocks noGrp="1" noChangeArrowheads="1"/>
          </p:cNvSpPr>
          <p:nvPr>
            <p:ph type="sldNum" idx="11"/>
          </p:nvPr>
        </p:nvSpPr>
        <p:spPr>
          <a:ln/>
        </p:spPr>
        <p:txBody>
          <a:bodyPr/>
          <a:lstStyle>
            <a:lvl1pPr>
              <a:defRPr/>
            </a:lvl1pPr>
          </a:lstStyle>
          <a:p>
            <a:pPr>
              <a:defRPr/>
            </a:pPr>
            <a:fld id="{2263FC7C-2A86-44A9-9564-79E09DA71F79}" type="slidenum">
              <a:rPr lang="en-US" altLang="sr-Latn-RS"/>
              <a:pPr>
                <a:defRPr/>
              </a:pPr>
              <a:t>‹#›</a:t>
            </a:fld>
            <a:endParaRPr lang="en-US" altLang="sr-Latn-RS"/>
          </a:p>
        </p:txBody>
      </p:sp>
    </p:spTree>
    <p:extLst>
      <p:ext uri="{BB962C8B-B14F-4D97-AF65-F5344CB8AC3E}">
        <p14:creationId xmlns:p14="http://schemas.microsoft.com/office/powerpoint/2010/main" val="318218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588125" y="206375"/>
            <a:ext cx="2024063" cy="3743325"/>
          </a:xfrm>
        </p:spPr>
        <p:txBody>
          <a:bodyPr vert="eaVert"/>
          <a:lstStyle/>
          <a:p>
            <a:r>
              <a:rPr lang="en-US" smtClean="0"/>
              <a:t>Click to edit Master title style</a:t>
            </a:r>
            <a:endParaRPr lang="hr-HR"/>
          </a:p>
        </p:txBody>
      </p:sp>
      <p:sp>
        <p:nvSpPr>
          <p:cNvPr id="3" name="Rezervirano mjesto okomitog teksta 2"/>
          <p:cNvSpPr>
            <a:spLocks noGrp="1"/>
          </p:cNvSpPr>
          <p:nvPr>
            <p:ph type="body" orient="vert" idx="1"/>
          </p:nvPr>
        </p:nvSpPr>
        <p:spPr>
          <a:xfrm>
            <a:off x="514350" y="206375"/>
            <a:ext cx="5921375" cy="374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5"/>
          <p:cNvSpPr>
            <a:spLocks noGrp="1" noChangeArrowheads="1"/>
          </p:cNvSpPr>
          <p:nvPr>
            <p:ph type="dt" idx="10"/>
          </p:nvPr>
        </p:nvSpPr>
        <p:spPr>
          <a:ln/>
        </p:spPr>
        <p:txBody>
          <a:bodyPr/>
          <a:lstStyle>
            <a:lvl1pPr>
              <a:defRPr/>
            </a:lvl1pPr>
          </a:lstStyle>
          <a:p>
            <a:pPr>
              <a:defRPr/>
            </a:pPr>
            <a:fld id="{0F61F210-7B03-401A-BABA-38C586585BD2}" type="datetime1">
              <a:rPr lang="en-US" altLang="sr-Latn-RS"/>
              <a:pPr>
                <a:defRPr/>
              </a:pPr>
              <a:t>5/2/2017</a:t>
            </a:fld>
            <a:endParaRPr lang="en-US" altLang="sr-Latn-RS"/>
          </a:p>
        </p:txBody>
      </p:sp>
      <p:sp>
        <p:nvSpPr>
          <p:cNvPr id="5" name="Rectangle 6"/>
          <p:cNvSpPr>
            <a:spLocks noGrp="1" noChangeArrowheads="1"/>
          </p:cNvSpPr>
          <p:nvPr>
            <p:ph type="sldNum" idx="11"/>
          </p:nvPr>
        </p:nvSpPr>
        <p:spPr>
          <a:ln/>
        </p:spPr>
        <p:txBody>
          <a:bodyPr/>
          <a:lstStyle>
            <a:lvl1pPr>
              <a:defRPr/>
            </a:lvl1pPr>
          </a:lstStyle>
          <a:p>
            <a:pPr>
              <a:defRPr/>
            </a:pPr>
            <a:fld id="{996CD5A4-C65B-46C4-9575-D769231C5239}" type="slidenum">
              <a:rPr lang="en-US" altLang="sr-Latn-RS"/>
              <a:pPr>
                <a:defRPr/>
              </a:pPr>
              <a:t>‹#›</a:t>
            </a:fld>
            <a:endParaRPr lang="en-US" altLang="sr-Latn-RS"/>
          </a:p>
        </p:txBody>
      </p:sp>
    </p:spTree>
    <p:extLst>
      <p:ext uri="{BB962C8B-B14F-4D97-AF65-F5344CB8AC3E}">
        <p14:creationId xmlns:p14="http://schemas.microsoft.com/office/powerpoint/2010/main" val="4042446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841375"/>
            <a:ext cx="6858000" cy="1792288"/>
          </a:xfrm>
        </p:spPr>
        <p:txBody>
          <a:bodyPr anchor="b"/>
          <a:lstStyle>
            <a:lvl1pPr algn="ctr">
              <a:defRPr sz="6000"/>
            </a:lvl1pPr>
          </a:lstStyle>
          <a:p>
            <a:r>
              <a:rPr lang="hr-HR"/>
              <a:t>Uredite stil naslova matrice</a:t>
            </a:r>
          </a:p>
        </p:txBody>
      </p:sp>
      <p:sp>
        <p:nvSpPr>
          <p:cNvPr id="3" name="Podnaslov 2"/>
          <p:cNvSpPr>
            <a:spLocks noGrp="1"/>
          </p:cNvSpPr>
          <p:nvPr>
            <p:ph type="subTitle" idx="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ctangle 7"/>
          <p:cNvSpPr>
            <a:spLocks noGrp="1" noChangeArrowheads="1"/>
          </p:cNvSpPr>
          <p:nvPr>
            <p:ph type="dt" idx="10"/>
          </p:nvPr>
        </p:nvSpPr>
        <p:spPr>
          <a:ln/>
        </p:spPr>
        <p:txBody>
          <a:bodyPr/>
          <a:lstStyle>
            <a:lvl1pPr>
              <a:defRPr/>
            </a:lvl1pPr>
          </a:lstStyle>
          <a:p>
            <a:pPr>
              <a:defRPr/>
            </a:pPr>
            <a:fld id="{49BD9F23-8B8E-4318-8B3B-087F51C644C7}" type="datetime1">
              <a:rPr lang="en-US" altLang="sr-Latn-RS"/>
              <a:pPr>
                <a:defRPr/>
              </a:pPr>
              <a:t>5/2/2017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20E623C1-E301-46E6-B394-20EA2354836C}" type="slidenum">
              <a:rPr lang="en-US" altLang="sr-Latn-RS"/>
              <a:pPr>
                <a:defRPr/>
              </a:pPr>
              <a:t>‹#›</a:t>
            </a:fld>
            <a:endParaRPr lang="en-US" altLang="sr-Latn-RS"/>
          </a:p>
        </p:txBody>
      </p:sp>
    </p:spTree>
    <p:extLst>
      <p:ext uri="{BB962C8B-B14F-4D97-AF65-F5344CB8AC3E}">
        <p14:creationId xmlns:p14="http://schemas.microsoft.com/office/powerpoint/2010/main" val="130830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7"/>
          <p:cNvSpPr>
            <a:spLocks noGrp="1" noChangeArrowheads="1"/>
          </p:cNvSpPr>
          <p:nvPr>
            <p:ph type="dt" idx="10"/>
          </p:nvPr>
        </p:nvSpPr>
        <p:spPr>
          <a:ln/>
        </p:spPr>
        <p:txBody>
          <a:bodyPr/>
          <a:lstStyle>
            <a:lvl1pPr>
              <a:defRPr/>
            </a:lvl1pPr>
          </a:lstStyle>
          <a:p>
            <a:pPr>
              <a:defRPr/>
            </a:pPr>
            <a:fld id="{FD3F3E24-F1D6-4D8F-A6B7-4176A16EA6E9}" type="datetime1">
              <a:rPr lang="en-US" altLang="sr-Latn-RS"/>
              <a:pPr>
                <a:defRPr/>
              </a:pPr>
              <a:t>5/2/2017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563CE4D5-8970-476F-9DEE-2BD73D999662}" type="slidenum">
              <a:rPr lang="en-US" altLang="sr-Latn-RS"/>
              <a:pPr>
                <a:defRPr/>
              </a:pPr>
              <a:t>‹#›</a:t>
            </a:fld>
            <a:endParaRPr lang="en-US" altLang="sr-Latn-RS"/>
          </a:p>
        </p:txBody>
      </p:sp>
    </p:spTree>
    <p:extLst>
      <p:ext uri="{BB962C8B-B14F-4D97-AF65-F5344CB8AC3E}">
        <p14:creationId xmlns:p14="http://schemas.microsoft.com/office/powerpoint/2010/main" val="4226949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623888" y="1282700"/>
            <a:ext cx="7886700" cy="2139950"/>
          </a:xfrm>
        </p:spPr>
        <p:txBody>
          <a:bodyPr anchor="b"/>
          <a:lstStyle>
            <a:lvl1pPr>
              <a:defRPr sz="6000"/>
            </a:lvl1pPr>
          </a:lstStyle>
          <a:p>
            <a:r>
              <a:rPr lang="hr-HR"/>
              <a:t>Uredite stil naslova matrice</a:t>
            </a:r>
          </a:p>
        </p:txBody>
      </p:sp>
      <p:sp>
        <p:nvSpPr>
          <p:cNvPr id="3" name="Rezervirano mjesto teksta 2"/>
          <p:cNvSpPr>
            <a:spLocks noGrp="1"/>
          </p:cNvSpPr>
          <p:nvPr>
            <p:ph type="body" idx="1"/>
          </p:nvPr>
        </p:nvSpPr>
        <p:spPr>
          <a:xfrm>
            <a:off x="623888" y="3443288"/>
            <a:ext cx="7886700" cy="112553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r-HR"/>
              <a:t>Uredite stilove teksta matrice</a:t>
            </a:r>
          </a:p>
        </p:txBody>
      </p:sp>
      <p:sp>
        <p:nvSpPr>
          <p:cNvPr id="4" name="Rectangle 7"/>
          <p:cNvSpPr>
            <a:spLocks noGrp="1" noChangeArrowheads="1"/>
          </p:cNvSpPr>
          <p:nvPr>
            <p:ph type="dt" idx="10"/>
          </p:nvPr>
        </p:nvSpPr>
        <p:spPr>
          <a:ln/>
        </p:spPr>
        <p:txBody>
          <a:bodyPr/>
          <a:lstStyle>
            <a:lvl1pPr>
              <a:defRPr/>
            </a:lvl1pPr>
          </a:lstStyle>
          <a:p>
            <a:pPr>
              <a:defRPr/>
            </a:pPr>
            <a:fld id="{60A62C4D-DB3B-46FF-BE27-2FF562245841}" type="datetime1">
              <a:rPr lang="en-US" altLang="sr-Latn-RS"/>
              <a:pPr>
                <a:defRPr/>
              </a:pPr>
              <a:t>5/2/2017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A91B59BD-50B9-443B-987F-18EFCA66A4FF}" type="slidenum">
              <a:rPr lang="en-US" altLang="sr-Latn-RS"/>
              <a:pPr>
                <a:defRPr/>
              </a:pPr>
              <a:t>‹#›</a:t>
            </a:fld>
            <a:endParaRPr lang="en-US" altLang="sr-Latn-RS"/>
          </a:p>
        </p:txBody>
      </p:sp>
    </p:spTree>
    <p:extLst>
      <p:ext uri="{BB962C8B-B14F-4D97-AF65-F5344CB8AC3E}">
        <p14:creationId xmlns:p14="http://schemas.microsoft.com/office/powerpoint/2010/main" val="235107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514350" y="1112838"/>
            <a:ext cx="3971925" cy="2836862"/>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38675" y="1112838"/>
            <a:ext cx="3973513" cy="2836862"/>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ctangle 7"/>
          <p:cNvSpPr>
            <a:spLocks noGrp="1" noChangeArrowheads="1"/>
          </p:cNvSpPr>
          <p:nvPr>
            <p:ph type="dt" idx="10"/>
          </p:nvPr>
        </p:nvSpPr>
        <p:spPr>
          <a:ln/>
        </p:spPr>
        <p:txBody>
          <a:bodyPr/>
          <a:lstStyle>
            <a:lvl1pPr>
              <a:defRPr/>
            </a:lvl1pPr>
          </a:lstStyle>
          <a:p>
            <a:pPr>
              <a:defRPr/>
            </a:pPr>
            <a:fld id="{633D2E69-1932-4E82-A87F-B907702F6D2B}" type="datetime1">
              <a:rPr lang="en-US" altLang="sr-Latn-RS"/>
              <a:pPr>
                <a:defRPr/>
              </a:pPr>
              <a:t>5/2/2017</a:t>
            </a:fld>
            <a:endParaRPr lang="en-US" altLang="sr-Latn-RS"/>
          </a:p>
        </p:txBody>
      </p:sp>
      <p:sp>
        <p:nvSpPr>
          <p:cNvPr id="6" name="Rectangle 8"/>
          <p:cNvSpPr>
            <a:spLocks noGrp="1" noChangeArrowheads="1"/>
          </p:cNvSpPr>
          <p:nvPr>
            <p:ph type="sldNum" idx="11"/>
          </p:nvPr>
        </p:nvSpPr>
        <p:spPr>
          <a:ln/>
        </p:spPr>
        <p:txBody>
          <a:bodyPr/>
          <a:lstStyle>
            <a:lvl1pPr>
              <a:defRPr/>
            </a:lvl1pPr>
          </a:lstStyle>
          <a:p>
            <a:pPr>
              <a:defRPr/>
            </a:pPr>
            <a:fld id="{F051FC35-F795-4ECE-82EA-CE8964DDA9BE}" type="slidenum">
              <a:rPr lang="en-US" altLang="sr-Latn-RS"/>
              <a:pPr>
                <a:defRPr/>
              </a:pPr>
              <a:t>‹#›</a:t>
            </a:fld>
            <a:endParaRPr lang="en-US" altLang="sr-Latn-RS"/>
          </a:p>
        </p:txBody>
      </p:sp>
    </p:spTree>
    <p:extLst>
      <p:ext uri="{BB962C8B-B14F-4D97-AF65-F5344CB8AC3E}">
        <p14:creationId xmlns:p14="http://schemas.microsoft.com/office/powerpoint/2010/main" val="312088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630238" y="274638"/>
            <a:ext cx="7886700" cy="993775"/>
          </a:xfrm>
        </p:spPr>
        <p:txBody>
          <a:bodyPr/>
          <a:lstStyle/>
          <a:p>
            <a:r>
              <a:rPr lang="hr-HR"/>
              <a:t>Uredite stil naslova matrice</a:t>
            </a:r>
          </a:p>
        </p:txBody>
      </p:sp>
      <p:sp>
        <p:nvSpPr>
          <p:cNvPr id="3" name="Rezervirano mjesto teksta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630238" y="1879600"/>
            <a:ext cx="3868737" cy="27638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29150" y="1879600"/>
            <a:ext cx="3887788" cy="27638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ctangle 7"/>
          <p:cNvSpPr>
            <a:spLocks noGrp="1" noChangeArrowheads="1"/>
          </p:cNvSpPr>
          <p:nvPr>
            <p:ph type="dt" idx="10"/>
          </p:nvPr>
        </p:nvSpPr>
        <p:spPr>
          <a:ln/>
        </p:spPr>
        <p:txBody>
          <a:bodyPr/>
          <a:lstStyle>
            <a:lvl1pPr>
              <a:defRPr/>
            </a:lvl1pPr>
          </a:lstStyle>
          <a:p>
            <a:pPr>
              <a:defRPr/>
            </a:pPr>
            <a:fld id="{9AD0A2D0-6DA6-4628-8F87-1B000AFAEE93}" type="datetime1">
              <a:rPr lang="en-US" altLang="sr-Latn-RS"/>
              <a:pPr>
                <a:defRPr/>
              </a:pPr>
              <a:t>5/2/2017</a:t>
            </a:fld>
            <a:endParaRPr lang="en-US" altLang="sr-Latn-RS"/>
          </a:p>
        </p:txBody>
      </p:sp>
      <p:sp>
        <p:nvSpPr>
          <p:cNvPr id="8" name="Rectangle 8"/>
          <p:cNvSpPr>
            <a:spLocks noGrp="1" noChangeArrowheads="1"/>
          </p:cNvSpPr>
          <p:nvPr>
            <p:ph type="sldNum" idx="11"/>
          </p:nvPr>
        </p:nvSpPr>
        <p:spPr>
          <a:ln/>
        </p:spPr>
        <p:txBody>
          <a:bodyPr/>
          <a:lstStyle>
            <a:lvl1pPr>
              <a:defRPr/>
            </a:lvl1pPr>
          </a:lstStyle>
          <a:p>
            <a:pPr>
              <a:defRPr/>
            </a:pPr>
            <a:fld id="{DC45BF77-95FD-4D5E-A581-5F26680A1206}" type="slidenum">
              <a:rPr lang="en-US" altLang="sr-Latn-RS"/>
              <a:pPr>
                <a:defRPr/>
              </a:pPr>
              <a:t>‹#›</a:t>
            </a:fld>
            <a:endParaRPr lang="en-US" altLang="sr-Latn-RS"/>
          </a:p>
        </p:txBody>
      </p:sp>
    </p:spTree>
    <p:extLst>
      <p:ext uri="{BB962C8B-B14F-4D97-AF65-F5344CB8AC3E}">
        <p14:creationId xmlns:p14="http://schemas.microsoft.com/office/powerpoint/2010/main" val="3078828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ctangle 7"/>
          <p:cNvSpPr>
            <a:spLocks noGrp="1" noChangeArrowheads="1"/>
          </p:cNvSpPr>
          <p:nvPr>
            <p:ph type="dt" idx="10"/>
          </p:nvPr>
        </p:nvSpPr>
        <p:spPr>
          <a:ln/>
        </p:spPr>
        <p:txBody>
          <a:bodyPr/>
          <a:lstStyle>
            <a:lvl1pPr>
              <a:defRPr/>
            </a:lvl1pPr>
          </a:lstStyle>
          <a:p>
            <a:pPr>
              <a:defRPr/>
            </a:pPr>
            <a:fld id="{384ED091-7824-4DB8-AAEE-B256C0354B4F}" type="datetime1">
              <a:rPr lang="en-US" altLang="sr-Latn-RS"/>
              <a:pPr>
                <a:defRPr/>
              </a:pPr>
              <a:t>5/2/2017</a:t>
            </a:fld>
            <a:endParaRPr lang="en-US" altLang="sr-Latn-RS"/>
          </a:p>
        </p:txBody>
      </p:sp>
      <p:sp>
        <p:nvSpPr>
          <p:cNvPr id="4" name="Rectangle 8"/>
          <p:cNvSpPr>
            <a:spLocks noGrp="1" noChangeArrowheads="1"/>
          </p:cNvSpPr>
          <p:nvPr>
            <p:ph type="sldNum" idx="11"/>
          </p:nvPr>
        </p:nvSpPr>
        <p:spPr>
          <a:ln/>
        </p:spPr>
        <p:txBody>
          <a:bodyPr/>
          <a:lstStyle>
            <a:lvl1pPr>
              <a:defRPr/>
            </a:lvl1pPr>
          </a:lstStyle>
          <a:p>
            <a:pPr>
              <a:defRPr/>
            </a:pPr>
            <a:fld id="{B3D9EDFC-AD36-4C3E-BB96-BF194A46FF11}" type="slidenum">
              <a:rPr lang="en-US" altLang="sr-Latn-RS"/>
              <a:pPr>
                <a:defRPr/>
              </a:pPr>
              <a:t>‹#›</a:t>
            </a:fld>
            <a:endParaRPr lang="en-US" altLang="sr-Latn-RS"/>
          </a:p>
        </p:txBody>
      </p:sp>
    </p:spTree>
    <p:extLst>
      <p:ext uri="{BB962C8B-B14F-4D97-AF65-F5344CB8AC3E}">
        <p14:creationId xmlns:p14="http://schemas.microsoft.com/office/powerpoint/2010/main" val="2339943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fld id="{31E9BFE9-E084-4A69-9E02-56A1650D2239}" type="datetime1">
              <a:rPr lang="en-US" altLang="sr-Latn-RS"/>
              <a:pPr>
                <a:defRPr/>
              </a:pPr>
              <a:t>5/2/2017</a:t>
            </a:fld>
            <a:endParaRPr lang="en-US" altLang="sr-Latn-RS"/>
          </a:p>
        </p:txBody>
      </p:sp>
      <p:sp>
        <p:nvSpPr>
          <p:cNvPr id="3" name="Rectangle 8"/>
          <p:cNvSpPr>
            <a:spLocks noGrp="1" noChangeArrowheads="1"/>
          </p:cNvSpPr>
          <p:nvPr>
            <p:ph type="sldNum" idx="11"/>
          </p:nvPr>
        </p:nvSpPr>
        <p:spPr>
          <a:ln/>
        </p:spPr>
        <p:txBody>
          <a:bodyPr/>
          <a:lstStyle>
            <a:lvl1pPr>
              <a:defRPr/>
            </a:lvl1pPr>
          </a:lstStyle>
          <a:p>
            <a:pPr>
              <a:defRPr/>
            </a:pPr>
            <a:fld id="{1B941F62-110B-4599-9A45-D388826572B3}" type="slidenum">
              <a:rPr lang="en-US" altLang="sr-Latn-RS"/>
              <a:pPr>
                <a:defRPr/>
              </a:pPr>
              <a:t>‹#›</a:t>
            </a:fld>
            <a:endParaRPr lang="en-US" altLang="sr-Latn-RS"/>
          </a:p>
        </p:txBody>
      </p:sp>
    </p:spTree>
    <p:extLst>
      <p:ext uri="{BB962C8B-B14F-4D97-AF65-F5344CB8AC3E}">
        <p14:creationId xmlns:p14="http://schemas.microsoft.com/office/powerpoint/2010/main" val="2389616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0238" y="342900"/>
            <a:ext cx="2949575" cy="1200150"/>
          </a:xfrm>
        </p:spPr>
        <p:txBody>
          <a:bodyPr anchor="b"/>
          <a:lstStyle>
            <a:lvl1pPr>
              <a:defRPr sz="3200"/>
            </a:lvl1pPr>
          </a:lstStyle>
          <a:p>
            <a:r>
              <a:rPr lang="hr-HR"/>
              <a:t>Uredite stil naslova matrice</a:t>
            </a:r>
          </a:p>
        </p:txBody>
      </p:sp>
      <p:sp>
        <p:nvSpPr>
          <p:cNvPr id="3" name="Rezervirano mjesto sadržaja 2"/>
          <p:cNvSpPr>
            <a:spLocks noGrp="1"/>
          </p:cNvSpPr>
          <p:nvPr>
            <p:ph idx="1"/>
          </p:nvPr>
        </p:nvSpPr>
        <p:spPr>
          <a:xfrm>
            <a:off x="3887788" y="741363"/>
            <a:ext cx="4629150" cy="3656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ctangle 7"/>
          <p:cNvSpPr>
            <a:spLocks noGrp="1" noChangeArrowheads="1"/>
          </p:cNvSpPr>
          <p:nvPr>
            <p:ph type="dt" idx="10"/>
          </p:nvPr>
        </p:nvSpPr>
        <p:spPr>
          <a:ln/>
        </p:spPr>
        <p:txBody>
          <a:bodyPr/>
          <a:lstStyle>
            <a:lvl1pPr>
              <a:defRPr/>
            </a:lvl1pPr>
          </a:lstStyle>
          <a:p>
            <a:pPr>
              <a:defRPr/>
            </a:pPr>
            <a:fld id="{2B9F0945-EC18-4468-B9CE-1C96F9C4630E}" type="datetime1">
              <a:rPr lang="en-US" altLang="sr-Latn-RS"/>
              <a:pPr>
                <a:defRPr/>
              </a:pPr>
              <a:t>5/2/2017</a:t>
            </a:fld>
            <a:endParaRPr lang="en-US" altLang="sr-Latn-RS"/>
          </a:p>
        </p:txBody>
      </p:sp>
      <p:sp>
        <p:nvSpPr>
          <p:cNvPr id="6" name="Rectangle 8"/>
          <p:cNvSpPr>
            <a:spLocks noGrp="1" noChangeArrowheads="1"/>
          </p:cNvSpPr>
          <p:nvPr>
            <p:ph type="sldNum" idx="11"/>
          </p:nvPr>
        </p:nvSpPr>
        <p:spPr>
          <a:ln/>
        </p:spPr>
        <p:txBody>
          <a:bodyPr/>
          <a:lstStyle>
            <a:lvl1pPr>
              <a:defRPr/>
            </a:lvl1pPr>
          </a:lstStyle>
          <a:p>
            <a:pPr>
              <a:defRPr/>
            </a:pPr>
            <a:fld id="{AFAED49F-2AB8-4888-9B6B-A2DF1BC741B2}" type="slidenum">
              <a:rPr lang="en-US" altLang="sr-Latn-RS"/>
              <a:pPr>
                <a:defRPr/>
              </a:pPr>
              <a:t>‹#›</a:t>
            </a:fld>
            <a:endParaRPr lang="en-US" altLang="sr-Latn-RS"/>
          </a:p>
        </p:txBody>
      </p:sp>
    </p:spTree>
    <p:extLst>
      <p:ext uri="{BB962C8B-B14F-4D97-AF65-F5344CB8AC3E}">
        <p14:creationId xmlns:p14="http://schemas.microsoft.com/office/powerpoint/2010/main" val="128144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smtClean="0"/>
              <a:t>Click to edit Master title style</a:t>
            </a:r>
            <a:endParaRPr lang="hr-HR"/>
          </a:p>
        </p:txBody>
      </p:sp>
      <p:sp>
        <p:nvSpPr>
          <p:cNvPr id="3" name="Rezervirano mjesto sadržaja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5"/>
          <p:cNvSpPr>
            <a:spLocks noGrp="1" noChangeArrowheads="1"/>
          </p:cNvSpPr>
          <p:nvPr>
            <p:ph type="dt" idx="10"/>
          </p:nvPr>
        </p:nvSpPr>
        <p:spPr>
          <a:ln/>
        </p:spPr>
        <p:txBody>
          <a:bodyPr/>
          <a:lstStyle>
            <a:lvl1pPr>
              <a:defRPr/>
            </a:lvl1pPr>
          </a:lstStyle>
          <a:p>
            <a:pPr>
              <a:defRPr/>
            </a:pPr>
            <a:fld id="{9C7FDE99-2B3F-4923-9200-1C9801C39092}" type="datetime1">
              <a:rPr lang="en-US" altLang="sr-Latn-RS"/>
              <a:pPr>
                <a:defRPr/>
              </a:pPr>
              <a:t>5/2/2017</a:t>
            </a:fld>
            <a:endParaRPr lang="en-US" altLang="sr-Latn-RS"/>
          </a:p>
        </p:txBody>
      </p:sp>
      <p:sp>
        <p:nvSpPr>
          <p:cNvPr id="5" name="Rectangle 6"/>
          <p:cNvSpPr>
            <a:spLocks noGrp="1" noChangeArrowheads="1"/>
          </p:cNvSpPr>
          <p:nvPr>
            <p:ph type="sldNum" idx="11"/>
          </p:nvPr>
        </p:nvSpPr>
        <p:spPr>
          <a:ln/>
        </p:spPr>
        <p:txBody>
          <a:bodyPr/>
          <a:lstStyle>
            <a:lvl1pPr>
              <a:defRPr/>
            </a:lvl1pPr>
          </a:lstStyle>
          <a:p>
            <a:pPr>
              <a:defRPr/>
            </a:pPr>
            <a:fld id="{AD9FE4C2-140D-4FAC-943E-0C6ED6A59E54}" type="slidenum">
              <a:rPr lang="en-US" altLang="sr-Latn-RS"/>
              <a:pPr>
                <a:defRPr/>
              </a:pPr>
              <a:t>‹#›</a:t>
            </a:fld>
            <a:endParaRPr lang="en-US" altLang="sr-Latn-RS"/>
          </a:p>
        </p:txBody>
      </p:sp>
    </p:spTree>
    <p:extLst>
      <p:ext uri="{BB962C8B-B14F-4D97-AF65-F5344CB8AC3E}">
        <p14:creationId xmlns:p14="http://schemas.microsoft.com/office/powerpoint/2010/main" val="1390997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0238" y="342900"/>
            <a:ext cx="2949575" cy="1200150"/>
          </a:xfrm>
        </p:spPr>
        <p:txBody>
          <a:bodyPr anchor="b"/>
          <a:lstStyle>
            <a:lvl1pPr>
              <a:defRPr sz="3200"/>
            </a:lvl1pPr>
          </a:lstStyle>
          <a:p>
            <a:r>
              <a:rPr lang="hr-HR"/>
              <a:t>Uredite stil naslova matrice</a:t>
            </a:r>
          </a:p>
        </p:txBody>
      </p:sp>
      <p:sp>
        <p:nvSpPr>
          <p:cNvPr id="3" name="Rezervirano mjesto slike 2"/>
          <p:cNvSpPr>
            <a:spLocks noGrp="1"/>
          </p:cNvSpPr>
          <p:nvPr>
            <p:ph type="pic" idx="1"/>
          </p:nvPr>
        </p:nvSpPr>
        <p:spPr>
          <a:xfrm>
            <a:off x="3887788" y="741363"/>
            <a:ext cx="4629150" cy="3656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ctangle 7"/>
          <p:cNvSpPr>
            <a:spLocks noGrp="1" noChangeArrowheads="1"/>
          </p:cNvSpPr>
          <p:nvPr>
            <p:ph type="dt" idx="10"/>
          </p:nvPr>
        </p:nvSpPr>
        <p:spPr>
          <a:ln/>
        </p:spPr>
        <p:txBody>
          <a:bodyPr/>
          <a:lstStyle>
            <a:lvl1pPr>
              <a:defRPr/>
            </a:lvl1pPr>
          </a:lstStyle>
          <a:p>
            <a:pPr>
              <a:defRPr/>
            </a:pPr>
            <a:fld id="{2687426F-EFBE-4288-8C8E-2FEF1D4D073E}" type="datetime1">
              <a:rPr lang="en-US" altLang="sr-Latn-RS"/>
              <a:pPr>
                <a:defRPr/>
              </a:pPr>
              <a:t>5/2/2017</a:t>
            </a:fld>
            <a:endParaRPr lang="en-US" altLang="sr-Latn-RS"/>
          </a:p>
        </p:txBody>
      </p:sp>
      <p:sp>
        <p:nvSpPr>
          <p:cNvPr id="6" name="Rectangle 8"/>
          <p:cNvSpPr>
            <a:spLocks noGrp="1" noChangeArrowheads="1"/>
          </p:cNvSpPr>
          <p:nvPr>
            <p:ph type="sldNum" idx="11"/>
          </p:nvPr>
        </p:nvSpPr>
        <p:spPr>
          <a:ln/>
        </p:spPr>
        <p:txBody>
          <a:bodyPr/>
          <a:lstStyle>
            <a:lvl1pPr>
              <a:defRPr/>
            </a:lvl1pPr>
          </a:lstStyle>
          <a:p>
            <a:pPr>
              <a:defRPr/>
            </a:pPr>
            <a:fld id="{2114A962-3BB0-47B2-BBD4-BED35E142002}" type="slidenum">
              <a:rPr lang="en-US" altLang="sr-Latn-RS"/>
              <a:pPr>
                <a:defRPr/>
              </a:pPr>
              <a:t>‹#›</a:t>
            </a:fld>
            <a:endParaRPr lang="en-US" altLang="sr-Latn-RS"/>
          </a:p>
        </p:txBody>
      </p:sp>
    </p:spTree>
    <p:extLst>
      <p:ext uri="{BB962C8B-B14F-4D97-AF65-F5344CB8AC3E}">
        <p14:creationId xmlns:p14="http://schemas.microsoft.com/office/powerpoint/2010/main" val="1105986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7"/>
          <p:cNvSpPr>
            <a:spLocks noGrp="1" noChangeArrowheads="1"/>
          </p:cNvSpPr>
          <p:nvPr>
            <p:ph type="dt" idx="10"/>
          </p:nvPr>
        </p:nvSpPr>
        <p:spPr>
          <a:ln/>
        </p:spPr>
        <p:txBody>
          <a:bodyPr/>
          <a:lstStyle>
            <a:lvl1pPr>
              <a:defRPr/>
            </a:lvl1pPr>
          </a:lstStyle>
          <a:p>
            <a:pPr>
              <a:defRPr/>
            </a:pPr>
            <a:fld id="{F7F41E87-D84B-49FE-88A2-B98568548D78}" type="datetime1">
              <a:rPr lang="en-US" altLang="sr-Latn-RS"/>
              <a:pPr>
                <a:defRPr/>
              </a:pPr>
              <a:t>5/2/2017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249734E1-8921-430B-9452-D74A85E6FAA7}" type="slidenum">
              <a:rPr lang="en-US" altLang="sr-Latn-RS"/>
              <a:pPr>
                <a:defRPr/>
              </a:pPr>
              <a:t>‹#›</a:t>
            </a:fld>
            <a:endParaRPr lang="en-US" altLang="sr-Latn-RS"/>
          </a:p>
        </p:txBody>
      </p:sp>
    </p:spTree>
    <p:extLst>
      <p:ext uri="{BB962C8B-B14F-4D97-AF65-F5344CB8AC3E}">
        <p14:creationId xmlns:p14="http://schemas.microsoft.com/office/powerpoint/2010/main" val="3409145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588125" y="206375"/>
            <a:ext cx="2024063" cy="3743325"/>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514350" y="206375"/>
            <a:ext cx="5921375" cy="374332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7"/>
          <p:cNvSpPr>
            <a:spLocks noGrp="1" noChangeArrowheads="1"/>
          </p:cNvSpPr>
          <p:nvPr>
            <p:ph type="dt" idx="10"/>
          </p:nvPr>
        </p:nvSpPr>
        <p:spPr>
          <a:ln/>
        </p:spPr>
        <p:txBody>
          <a:bodyPr/>
          <a:lstStyle>
            <a:lvl1pPr>
              <a:defRPr/>
            </a:lvl1pPr>
          </a:lstStyle>
          <a:p>
            <a:pPr>
              <a:defRPr/>
            </a:pPr>
            <a:fld id="{CAF515B8-378A-4B50-B7E9-A3417A279A6E}" type="datetime1">
              <a:rPr lang="en-US" altLang="sr-Latn-RS"/>
              <a:pPr>
                <a:defRPr/>
              </a:pPr>
              <a:t>5/2/2017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3E1D656C-A4AB-49A1-9BD7-526838A557E0}" type="slidenum">
              <a:rPr lang="en-US" altLang="sr-Latn-RS"/>
              <a:pPr>
                <a:defRPr/>
              </a:pPr>
              <a:t>‹#›</a:t>
            </a:fld>
            <a:endParaRPr lang="en-US" altLang="sr-Latn-RS"/>
          </a:p>
        </p:txBody>
      </p:sp>
    </p:spTree>
    <p:extLst>
      <p:ext uri="{BB962C8B-B14F-4D97-AF65-F5344CB8AC3E}">
        <p14:creationId xmlns:p14="http://schemas.microsoft.com/office/powerpoint/2010/main" val="312027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6702425" y="4249738"/>
            <a:ext cx="2133600" cy="206375"/>
          </a:xfrm>
        </p:spPr>
        <p:txBody>
          <a:bodyPr/>
          <a:lstStyle>
            <a:lvl1pPr>
              <a:defRPr/>
            </a:lvl1pPr>
          </a:lstStyle>
          <a:p>
            <a:pPr>
              <a:defRPr/>
            </a:pPr>
            <a:fld id="{2718819C-E1E8-4C1E-8109-65EAA4E2FD5C}" type="datetime1">
              <a:rPr lang="en-US" altLang="sr-Latn-RS"/>
              <a:pPr>
                <a:defRPr/>
              </a:pPr>
              <a:t>5/2/2017</a:t>
            </a:fld>
            <a:endParaRPr lang="en-US" altLang="sr-Latn-RS"/>
          </a:p>
        </p:txBody>
      </p:sp>
      <p:sp>
        <p:nvSpPr>
          <p:cNvPr id="5" name="Slide Number Placeholder 5"/>
          <p:cNvSpPr>
            <a:spLocks noGrp="1"/>
          </p:cNvSpPr>
          <p:nvPr>
            <p:ph type="sldNum" sz="quarter" idx="11"/>
          </p:nvPr>
        </p:nvSpPr>
        <p:spPr>
          <a:xfrm>
            <a:off x="6699250" y="4938713"/>
            <a:ext cx="2133600" cy="206375"/>
          </a:xfrm>
        </p:spPr>
        <p:txBody>
          <a:bodyPr/>
          <a:lstStyle>
            <a:lvl1pPr>
              <a:defRPr/>
            </a:lvl1pPr>
          </a:lstStyle>
          <a:p>
            <a:pPr>
              <a:defRPr/>
            </a:pPr>
            <a:fld id="{35C3B7E8-3989-4CFD-A001-3C4F2A1CB6EA}" type="slidenum">
              <a:rPr lang="hr-HR" altLang="sr-Latn-RS"/>
              <a:pPr>
                <a:defRPr/>
              </a:pPr>
              <a:t>‹#›</a:t>
            </a:fld>
            <a:endParaRPr lang="hr-HR" altLang="sr-Latn-RS"/>
          </a:p>
        </p:txBody>
      </p:sp>
    </p:spTree>
    <p:extLst>
      <p:ext uri="{BB962C8B-B14F-4D97-AF65-F5344CB8AC3E}">
        <p14:creationId xmlns:p14="http://schemas.microsoft.com/office/powerpoint/2010/main" val="2445586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B586DAC-474F-4C52-882C-96231B7C1B40}" type="slidenum">
              <a:rPr lang="hr-HR" altLang="sr-Latn-RS"/>
              <a:pPr>
                <a:defRPr/>
              </a:pPr>
              <a:t>‹#›</a:t>
            </a:fld>
            <a:endParaRPr lang="hr-HR" altLang="sr-Latn-RS"/>
          </a:p>
        </p:txBody>
      </p:sp>
    </p:spTree>
    <p:extLst>
      <p:ext uri="{BB962C8B-B14F-4D97-AF65-F5344CB8AC3E}">
        <p14:creationId xmlns:p14="http://schemas.microsoft.com/office/powerpoint/2010/main" val="1566369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04DD2669-89D6-461D-A50D-76B83DA309B7}" type="datetime1">
              <a:rPr lang="en-US" altLang="sr-Latn-RS"/>
              <a:pPr>
                <a:defRPr/>
              </a:pPr>
              <a:t>5/2/2017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1F984E03-84CA-4C08-958D-1FDD953B7551}" type="slidenum">
              <a:rPr lang="hr-HR" altLang="sr-Latn-RS"/>
              <a:pPr>
                <a:defRPr/>
              </a:pPr>
              <a:t>‹#›</a:t>
            </a:fld>
            <a:endParaRPr lang="hr-HR" altLang="sr-Latn-RS"/>
          </a:p>
        </p:txBody>
      </p:sp>
    </p:spTree>
    <p:extLst>
      <p:ext uri="{BB962C8B-B14F-4D97-AF65-F5344CB8AC3E}">
        <p14:creationId xmlns:p14="http://schemas.microsoft.com/office/powerpoint/2010/main" val="3312646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rilagođeni izg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a:p>
        </p:txBody>
      </p:sp>
      <p:sp>
        <p:nvSpPr>
          <p:cNvPr id="5" name="Content Placeholder 2"/>
          <p:cNvSpPr>
            <a:spLocks noGrp="1"/>
          </p:cNvSpPr>
          <p:nvPr>
            <p:ph idx="1"/>
          </p:nvPr>
        </p:nvSpPr>
        <p:spPr>
          <a:xfrm>
            <a:off x="514351" y="1113182"/>
            <a:ext cx="8099425" cy="2839326"/>
          </a:xfrm>
        </p:spPr>
        <p:txBody>
          <a:bodyPr/>
          <a:lstStyle>
            <a:lvl1pPr>
              <a:lnSpc>
                <a:spcPts val="3400"/>
              </a:lnSpc>
              <a:defRPr/>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EC0A158F-25D1-4212-9956-1B0F88E63029}" type="datetime1">
              <a:rPr lang="en-US" altLang="sr-Latn-RS"/>
              <a:pPr>
                <a:defRPr/>
              </a:pPr>
              <a:t>5/2/2017</a:t>
            </a:fld>
            <a:endParaRPr lang="en-US" altLang="sr-Latn-RS"/>
          </a:p>
        </p:txBody>
      </p:sp>
      <p:sp>
        <p:nvSpPr>
          <p:cNvPr id="6" name="Slide Number Placeholder 5"/>
          <p:cNvSpPr>
            <a:spLocks noGrp="1"/>
          </p:cNvSpPr>
          <p:nvPr>
            <p:ph type="sldNum" sz="quarter" idx="11"/>
          </p:nvPr>
        </p:nvSpPr>
        <p:spPr/>
        <p:txBody>
          <a:bodyPr/>
          <a:lstStyle>
            <a:lvl1pPr>
              <a:defRPr/>
            </a:lvl1pPr>
          </a:lstStyle>
          <a:p>
            <a:pPr>
              <a:defRPr/>
            </a:pPr>
            <a:fld id="{EC8F245B-A4FF-428A-A53D-220586294374}" type="slidenum">
              <a:rPr lang="hr-HR" altLang="sr-Latn-RS"/>
              <a:pPr>
                <a:defRPr/>
              </a:pPr>
              <a:t>‹#›</a:t>
            </a:fld>
            <a:endParaRPr lang="hr-HR" altLang="sr-Latn-RS"/>
          </a:p>
        </p:txBody>
      </p:sp>
    </p:spTree>
    <p:extLst>
      <p:ext uri="{BB962C8B-B14F-4D97-AF65-F5344CB8AC3E}">
        <p14:creationId xmlns:p14="http://schemas.microsoft.com/office/powerpoint/2010/main" val="4276879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fld id="{E842441B-41FC-46A1-885A-A03AC733A4C1}" type="datetime1">
              <a:rPr lang="en-US" altLang="sr-Latn-RS"/>
              <a:pPr>
                <a:defRPr/>
              </a:pPr>
              <a:t>5/2/2017</a:t>
            </a:fld>
            <a:endParaRPr lang="en-US" altLang="sr-Latn-RS"/>
          </a:p>
        </p:txBody>
      </p:sp>
      <p:sp>
        <p:nvSpPr>
          <p:cNvPr id="3" name="Rectangle 6"/>
          <p:cNvSpPr>
            <a:spLocks noGrp="1" noChangeArrowheads="1"/>
          </p:cNvSpPr>
          <p:nvPr>
            <p:ph type="sldNum" idx="11"/>
          </p:nvPr>
        </p:nvSpPr>
        <p:spPr>
          <a:ln/>
        </p:spPr>
        <p:txBody>
          <a:bodyPr/>
          <a:lstStyle>
            <a:lvl1pPr>
              <a:defRPr/>
            </a:lvl1pPr>
          </a:lstStyle>
          <a:p>
            <a:pPr>
              <a:defRPr/>
            </a:pPr>
            <a:fld id="{DF54B04C-CBBB-4405-B23D-F0019B69AECC}" type="slidenum">
              <a:rPr lang="en-US" altLang="sr-Latn-RS"/>
              <a:pPr>
                <a:defRPr/>
              </a:pPr>
              <a:t>‹#›</a:t>
            </a:fld>
            <a:endParaRPr lang="en-US" altLang="sr-Latn-RS"/>
          </a:p>
        </p:txBody>
      </p:sp>
    </p:spTree>
    <p:extLst>
      <p:ext uri="{BB962C8B-B14F-4D97-AF65-F5344CB8AC3E}">
        <p14:creationId xmlns:p14="http://schemas.microsoft.com/office/powerpoint/2010/main" val="3685281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81FEF086-88E1-43CA-A5DD-CA0A465C6E9C}" type="datetime1">
              <a:rPr lang="en-US" altLang="sr-Latn-RS"/>
              <a:pPr>
                <a:defRPr/>
              </a:pPr>
              <a:t>5/2/2017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C0BB0C82-8B03-41C5-A541-3393F914AAA7}" type="slidenum">
              <a:rPr lang="en-US" altLang="sr-Latn-RS"/>
              <a:pPr>
                <a:defRPr/>
              </a:pPr>
              <a:t>‹#›</a:t>
            </a:fld>
            <a:endParaRPr lang="en-US" altLang="sr-Latn-RS"/>
          </a:p>
        </p:txBody>
      </p:sp>
    </p:spTree>
    <p:extLst>
      <p:ext uri="{BB962C8B-B14F-4D97-AF65-F5344CB8AC3E}">
        <p14:creationId xmlns:p14="http://schemas.microsoft.com/office/powerpoint/2010/main" val="3774436053"/>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marL="0" indent="0">
              <a:lnSpc>
                <a:spcPts val="3400"/>
              </a:lnSpc>
              <a:spcBef>
                <a:spcPts val="576"/>
              </a:spcBef>
              <a:buFontTx/>
              <a:buNone/>
              <a:defRPr/>
            </a:lvl1pPr>
            <a:lvl2pPr marL="0" indent="0">
              <a:spcBef>
                <a:spcPts val="576"/>
              </a:spcBef>
              <a:buFontTx/>
              <a:buNone/>
              <a:defRPr/>
            </a:lvl2pPr>
            <a:lvl3pPr marL="0" indent="0">
              <a:spcBef>
                <a:spcPts val="576"/>
              </a:spcBef>
              <a:buFontTx/>
              <a:buNone/>
              <a:defRPr/>
            </a:lvl3pPr>
            <a:lvl4pPr marL="0" indent="0">
              <a:spcBef>
                <a:spcPts val="576"/>
              </a:spcBef>
              <a:buFontTx/>
              <a:buNone/>
              <a:defRPr/>
            </a:lvl4pPr>
            <a:lvl5pPr marL="0" indent="0">
              <a:spcBef>
                <a:spcPts val="576"/>
              </a:spcBef>
              <a:buFontTx/>
              <a:buNone/>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277589EF-7A29-4386-B5A4-57022F5BDE4D}" type="datetime1">
              <a:rPr lang="en-US" altLang="sr-Latn-RS"/>
              <a:pPr>
                <a:defRPr/>
              </a:pPr>
              <a:t>5/2/2017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1C2D020C-04EA-4219-892E-12AE5DB41D72}" type="slidenum">
              <a:rPr lang="en-US" altLang="sr-Latn-RS"/>
              <a:pPr>
                <a:defRPr/>
              </a:pPr>
              <a:t>‹#›</a:t>
            </a:fld>
            <a:endParaRPr lang="en-US" altLang="sr-Latn-RS"/>
          </a:p>
        </p:txBody>
      </p:sp>
    </p:spTree>
    <p:extLst>
      <p:ext uri="{BB962C8B-B14F-4D97-AF65-F5344CB8AC3E}">
        <p14:creationId xmlns:p14="http://schemas.microsoft.com/office/powerpoint/2010/main" val="39643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hr-HR"/>
          </a:p>
        </p:txBody>
      </p:sp>
      <p:sp>
        <p:nvSpPr>
          <p:cNvPr id="3" name="Rezervirano mjesto teksta 2"/>
          <p:cNvSpPr>
            <a:spLocks noGrp="1"/>
          </p:cNvSpPr>
          <p:nvPr>
            <p:ph type="body" idx="1"/>
          </p:nvPr>
        </p:nvSpPr>
        <p:spPr>
          <a:xfrm>
            <a:off x="623888" y="3443288"/>
            <a:ext cx="7886700" cy="112553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dt" idx="10"/>
          </p:nvPr>
        </p:nvSpPr>
        <p:spPr>
          <a:ln/>
        </p:spPr>
        <p:txBody>
          <a:bodyPr/>
          <a:lstStyle>
            <a:lvl1pPr>
              <a:defRPr/>
            </a:lvl1pPr>
          </a:lstStyle>
          <a:p>
            <a:pPr>
              <a:defRPr/>
            </a:pPr>
            <a:fld id="{2DDC2F65-D6F5-42C5-A0AB-90E709780502}" type="datetime1">
              <a:rPr lang="en-US" altLang="sr-Latn-RS"/>
              <a:pPr>
                <a:defRPr/>
              </a:pPr>
              <a:t>5/2/2017</a:t>
            </a:fld>
            <a:endParaRPr lang="en-US" altLang="sr-Latn-RS"/>
          </a:p>
        </p:txBody>
      </p:sp>
      <p:sp>
        <p:nvSpPr>
          <p:cNvPr id="5" name="Rectangle 6"/>
          <p:cNvSpPr>
            <a:spLocks noGrp="1" noChangeArrowheads="1"/>
          </p:cNvSpPr>
          <p:nvPr>
            <p:ph type="sldNum" idx="11"/>
          </p:nvPr>
        </p:nvSpPr>
        <p:spPr>
          <a:ln/>
        </p:spPr>
        <p:txBody>
          <a:bodyPr/>
          <a:lstStyle>
            <a:lvl1pPr>
              <a:defRPr/>
            </a:lvl1pPr>
          </a:lstStyle>
          <a:p>
            <a:pPr>
              <a:defRPr/>
            </a:pPr>
            <a:fld id="{D486CB73-4634-4EAD-B788-88F224D4AD44}" type="slidenum">
              <a:rPr lang="en-US" altLang="sr-Latn-RS"/>
              <a:pPr>
                <a:defRPr/>
              </a:pPr>
              <a:t>‹#›</a:t>
            </a:fld>
            <a:endParaRPr lang="en-US" altLang="sr-Latn-RS"/>
          </a:p>
        </p:txBody>
      </p:sp>
    </p:spTree>
    <p:extLst>
      <p:ext uri="{BB962C8B-B14F-4D97-AF65-F5344CB8AC3E}">
        <p14:creationId xmlns:p14="http://schemas.microsoft.com/office/powerpoint/2010/main" val="523900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ilagođeni izg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a:p>
        </p:txBody>
      </p:sp>
      <p:sp>
        <p:nvSpPr>
          <p:cNvPr id="5" name="Content Placeholder 2"/>
          <p:cNvSpPr>
            <a:spLocks noGrp="1"/>
          </p:cNvSpPr>
          <p:nvPr>
            <p:ph idx="1"/>
          </p:nvPr>
        </p:nvSpPr>
        <p:spPr>
          <a:xfrm>
            <a:off x="514351" y="1113182"/>
            <a:ext cx="8099425" cy="2839326"/>
          </a:xfrm>
        </p:spPr>
        <p:txBody>
          <a:bodyPr/>
          <a:lstStyle>
            <a:lvl1pPr>
              <a:lnSpc>
                <a:spcPts val="3400"/>
              </a:lnSpc>
              <a:defRPr/>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EB3626A1-EB78-4571-967B-CCC6F9499966}" type="datetime1">
              <a:rPr lang="en-US" altLang="sr-Latn-RS"/>
              <a:pPr>
                <a:defRPr/>
              </a:pPr>
              <a:t>5/2/2017</a:t>
            </a:fld>
            <a:endParaRPr lang="en-US" altLang="sr-Latn-RS"/>
          </a:p>
        </p:txBody>
      </p:sp>
      <p:sp>
        <p:nvSpPr>
          <p:cNvPr id="6" name="Slide Number Placeholder 5"/>
          <p:cNvSpPr>
            <a:spLocks noGrp="1"/>
          </p:cNvSpPr>
          <p:nvPr>
            <p:ph type="sldNum" sz="quarter" idx="11"/>
          </p:nvPr>
        </p:nvSpPr>
        <p:spPr/>
        <p:txBody>
          <a:bodyPr/>
          <a:lstStyle>
            <a:lvl1pPr>
              <a:defRPr/>
            </a:lvl1pPr>
          </a:lstStyle>
          <a:p>
            <a:pPr>
              <a:defRPr/>
            </a:pPr>
            <a:fld id="{A231A1CD-1C02-437D-9D4F-ED7A3494D905}" type="slidenum">
              <a:rPr lang="en-US" altLang="sr-Latn-RS"/>
              <a:pPr>
                <a:defRPr/>
              </a:pPr>
              <a:t>‹#›</a:t>
            </a:fld>
            <a:endParaRPr lang="en-US" altLang="sr-Latn-RS"/>
          </a:p>
        </p:txBody>
      </p:sp>
    </p:spTree>
    <p:extLst>
      <p:ext uri="{BB962C8B-B14F-4D97-AF65-F5344CB8AC3E}">
        <p14:creationId xmlns:p14="http://schemas.microsoft.com/office/powerpoint/2010/main" val="1418233587"/>
      </p:ext>
    </p:extLst>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6D13ED-245A-447F-9743-25F04CFDA27A}" type="datetime1">
              <a:rPr lang="en-US" altLang="sr-Latn-RS"/>
              <a:pPr>
                <a:defRPr/>
              </a:pPr>
              <a:t>5/2/2017</a:t>
            </a:fld>
            <a:endParaRPr lang="en-US" altLang="sr-Latn-RS"/>
          </a:p>
        </p:txBody>
      </p:sp>
      <p:sp>
        <p:nvSpPr>
          <p:cNvPr id="3" name="Slide Number Placeholder 5"/>
          <p:cNvSpPr>
            <a:spLocks noGrp="1"/>
          </p:cNvSpPr>
          <p:nvPr>
            <p:ph type="sldNum" sz="quarter" idx="11"/>
          </p:nvPr>
        </p:nvSpPr>
        <p:spPr/>
        <p:txBody>
          <a:bodyPr/>
          <a:lstStyle>
            <a:lvl1pPr>
              <a:defRPr/>
            </a:lvl1pPr>
          </a:lstStyle>
          <a:p>
            <a:pPr>
              <a:defRPr/>
            </a:pPr>
            <a:fld id="{B8AE5EA7-A111-4BF7-85F3-3840D0ACA443}" type="slidenum">
              <a:rPr lang="en-US" altLang="sr-Latn-RS"/>
              <a:pPr>
                <a:defRPr/>
              </a:pPr>
              <a:t>‹#›</a:t>
            </a:fld>
            <a:endParaRPr lang="en-US" altLang="sr-Latn-RS"/>
          </a:p>
        </p:txBody>
      </p:sp>
    </p:spTree>
    <p:extLst>
      <p:ext uri="{BB962C8B-B14F-4D97-AF65-F5344CB8AC3E}">
        <p14:creationId xmlns:p14="http://schemas.microsoft.com/office/powerpoint/2010/main" val="3129479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6702425" y="4249738"/>
            <a:ext cx="2133600" cy="206375"/>
          </a:xfrm>
        </p:spPr>
        <p:txBody>
          <a:bodyPr/>
          <a:lstStyle>
            <a:lvl1pPr>
              <a:defRPr/>
            </a:lvl1pPr>
          </a:lstStyle>
          <a:p>
            <a:pPr>
              <a:defRPr/>
            </a:pPr>
            <a:fld id="{647E001F-C135-4EB8-9FE8-F608C6D8D63E}" type="datetime1">
              <a:rPr lang="en-US" altLang="sr-Latn-RS"/>
              <a:pPr>
                <a:defRPr/>
              </a:pPr>
              <a:t>5/2/2017</a:t>
            </a:fld>
            <a:endParaRPr lang="en-US" altLang="sr-Latn-RS"/>
          </a:p>
        </p:txBody>
      </p:sp>
      <p:sp>
        <p:nvSpPr>
          <p:cNvPr id="5" name="Slide Number Placeholder 5"/>
          <p:cNvSpPr>
            <a:spLocks noGrp="1"/>
          </p:cNvSpPr>
          <p:nvPr>
            <p:ph type="sldNum" sz="quarter" idx="11"/>
          </p:nvPr>
        </p:nvSpPr>
        <p:spPr>
          <a:xfrm>
            <a:off x="6699250" y="4938713"/>
            <a:ext cx="2133600" cy="206375"/>
          </a:xfrm>
        </p:spPr>
        <p:txBody>
          <a:bodyPr/>
          <a:lstStyle>
            <a:lvl1pPr>
              <a:defRPr/>
            </a:lvl1pPr>
          </a:lstStyle>
          <a:p>
            <a:pPr>
              <a:defRPr/>
            </a:pPr>
            <a:fld id="{72BD8EAC-9177-48E8-AE32-81B999B744E9}" type="slidenum">
              <a:rPr lang="en-US" altLang="sr-Latn-RS"/>
              <a:pPr>
                <a:defRPr/>
              </a:pPr>
              <a:t>‹#›</a:t>
            </a:fld>
            <a:endParaRPr lang="en-US" altLang="sr-Latn-RS"/>
          </a:p>
        </p:txBody>
      </p:sp>
    </p:spTree>
    <p:extLst>
      <p:ext uri="{BB962C8B-B14F-4D97-AF65-F5344CB8AC3E}">
        <p14:creationId xmlns:p14="http://schemas.microsoft.com/office/powerpoint/2010/main" val="2592081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A59C6E9-BB37-4220-A18E-212F817CA250}" type="slidenum">
              <a:rPr lang="en-US" altLang="sr-Latn-RS"/>
              <a:pPr>
                <a:defRPr/>
              </a:pPr>
              <a:t>‹#›</a:t>
            </a:fld>
            <a:endParaRPr lang="en-US" altLang="sr-Latn-RS"/>
          </a:p>
        </p:txBody>
      </p:sp>
    </p:spTree>
    <p:extLst>
      <p:ext uri="{BB962C8B-B14F-4D97-AF65-F5344CB8AC3E}">
        <p14:creationId xmlns:p14="http://schemas.microsoft.com/office/powerpoint/2010/main" val="1419169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94C29005-CAE9-4964-9246-4C98F70016C1}" type="datetime1">
              <a:rPr lang="en-US" altLang="sr-Latn-RS"/>
              <a:pPr>
                <a:defRPr/>
              </a:pPr>
              <a:t>5/2/2017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F32C5C50-B363-42A6-895F-FBFD4475494B}" type="slidenum">
              <a:rPr lang="en-US" altLang="sr-Latn-RS"/>
              <a:pPr>
                <a:defRPr/>
              </a:pPr>
              <a:t>‹#›</a:t>
            </a:fld>
            <a:endParaRPr lang="en-US" altLang="sr-Latn-RS"/>
          </a:p>
        </p:txBody>
      </p:sp>
    </p:spTree>
    <p:extLst>
      <p:ext uri="{BB962C8B-B14F-4D97-AF65-F5344CB8AC3E}">
        <p14:creationId xmlns:p14="http://schemas.microsoft.com/office/powerpoint/2010/main" val="53300718"/>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marL="0" indent="0">
              <a:lnSpc>
                <a:spcPts val="3400"/>
              </a:lnSpc>
              <a:spcBef>
                <a:spcPts val="576"/>
              </a:spcBef>
              <a:buFontTx/>
              <a:buNone/>
              <a:defRPr/>
            </a:lvl1pPr>
            <a:lvl2pPr marL="0" indent="0">
              <a:spcBef>
                <a:spcPts val="576"/>
              </a:spcBef>
              <a:buFontTx/>
              <a:buNone/>
              <a:defRPr/>
            </a:lvl2pPr>
            <a:lvl3pPr marL="0" indent="0">
              <a:spcBef>
                <a:spcPts val="576"/>
              </a:spcBef>
              <a:buFontTx/>
              <a:buNone/>
              <a:defRPr/>
            </a:lvl3pPr>
            <a:lvl4pPr marL="0" indent="0">
              <a:spcBef>
                <a:spcPts val="576"/>
              </a:spcBef>
              <a:buFontTx/>
              <a:buNone/>
              <a:defRPr/>
            </a:lvl4pPr>
            <a:lvl5pPr marL="0" indent="0">
              <a:spcBef>
                <a:spcPts val="576"/>
              </a:spcBef>
              <a:buFontTx/>
              <a:buNone/>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DDF7B658-FC3A-476F-8C6B-703A84F1D77C}" type="datetime1">
              <a:rPr lang="en-US" altLang="sr-Latn-RS"/>
              <a:pPr>
                <a:defRPr/>
              </a:pPr>
              <a:t>5/2/2017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3F596C3D-EB22-4F6B-90ED-1816F47B3BB1}" type="slidenum">
              <a:rPr lang="en-US" altLang="sr-Latn-RS"/>
              <a:pPr>
                <a:defRPr/>
              </a:pPr>
              <a:t>‹#›</a:t>
            </a:fld>
            <a:endParaRPr lang="en-US" altLang="sr-Latn-RS"/>
          </a:p>
        </p:txBody>
      </p:sp>
    </p:spTree>
    <p:extLst>
      <p:ext uri="{BB962C8B-B14F-4D97-AF65-F5344CB8AC3E}">
        <p14:creationId xmlns:p14="http://schemas.microsoft.com/office/powerpoint/2010/main" val="1141955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rilagođeni izg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a:p>
        </p:txBody>
      </p:sp>
      <p:sp>
        <p:nvSpPr>
          <p:cNvPr id="5" name="Content Placeholder 2"/>
          <p:cNvSpPr>
            <a:spLocks noGrp="1"/>
          </p:cNvSpPr>
          <p:nvPr>
            <p:ph idx="1"/>
          </p:nvPr>
        </p:nvSpPr>
        <p:spPr>
          <a:xfrm>
            <a:off x="514351" y="1113182"/>
            <a:ext cx="8099425" cy="2839326"/>
          </a:xfrm>
        </p:spPr>
        <p:txBody>
          <a:bodyPr/>
          <a:lstStyle>
            <a:lvl1pPr>
              <a:lnSpc>
                <a:spcPts val="3400"/>
              </a:lnSpc>
              <a:defRPr/>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0331938E-61D3-4F2D-B240-31C8CFDC5582}" type="datetime1">
              <a:rPr lang="en-US" altLang="sr-Latn-RS"/>
              <a:pPr>
                <a:defRPr/>
              </a:pPr>
              <a:t>5/2/2017</a:t>
            </a:fld>
            <a:endParaRPr lang="en-US" altLang="sr-Latn-RS"/>
          </a:p>
        </p:txBody>
      </p:sp>
      <p:sp>
        <p:nvSpPr>
          <p:cNvPr id="6" name="Slide Number Placeholder 5"/>
          <p:cNvSpPr>
            <a:spLocks noGrp="1"/>
          </p:cNvSpPr>
          <p:nvPr>
            <p:ph type="sldNum" sz="quarter" idx="11"/>
          </p:nvPr>
        </p:nvSpPr>
        <p:spPr/>
        <p:txBody>
          <a:bodyPr/>
          <a:lstStyle>
            <a:lvl1pPr>
              <a:defRPr/>
            </a:lvl1pPr>
          </a:lstStyle>
          <a:p>
            <a:pPr>
              <a:defRPr/>
            </a:pPr>
            <a:fld id="{26865E30-C96A-4295-B1D5-09ACD49442BB}" type="slidenum">
              <a:rPr lang="en-US" altLang="sr-Latn-RS"/>
              <a:pPr>
                <a:defRPr/>
              </a:pPr>
              <a:t>‹#›</a:t>
            </a:fld>
            <a:endParaRPr lang="en-US" altLang="sr-Latn-RS"/>
          </a:p>
        </p:txBody>
      </p:sp>
    </p:spTree>
    <p:extLst>
      <p:ext uri="{BB962C8B-B14F-4D97-AF65-F5344CB8AC3E}">
        <p14:creationId xmlns:p14="http://schemas.microsoft.com/office/powerpoint/2010/main" val="3637174307"/>
      </p:ext>
    </p:extLst>
  </p:cSld>
  <p:clrMapOvr>
    <a:masterClrMapping/>
  </p:clrMapOvr>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8A87E4-EA98-4681-B917-5FF6738497C1}" type="datetime1">
              <a:rPr lang="en-US" altLang="sr-Latn-RS"/>
              <a:pPr>
                <a:defRPr/>
              </a:pPr>
              <a:t>5/2/2017</a:t>
            </a:fld>
            <a:endParaRPr lang="en-US" altLang="sr-Latn-RS"/>
          </a:p>
        </p:txBody>
      </p:sp>
      <p:sp>
        <p:nvSpPr>
          <p:cNvPr id="3" name="Slide Number Placeholder 5"/>
          <p:cNvSpPr>
            <a:spLocks noGrp="1"/>
          </p:cNvSpPr>
          <p:nvPr>
            <p:ph type="sldNum" sz="quarter" idx="11"/>
          </p:nvPr>
        </p:nvSpPr>
        <p:spPr/>
        <p:txBody>
          <a:bodyPr/>
          <a:lstStyle>
            <a:lvl1pPr>
              <a:defRPr/>
            </a:lvl1pPr>
          </a:lstStyle>
          <a:p>
            <a:pPr>
              <a:defRPr/>
            </a:pPr>
            <a:fld id="{1F3C501D-6EB4-4817-A7A7-347FA5C2408E}" type="slidenum">
              <a:rPr lang="en-US" altLang="sr-Latn-RS"/>
              <a:pPr>
                <a:defRPr/>
              </a:pPr>
              <a:t>‹#›</a:t>
            </a:fld>
            <a:endParaRPr lang="en-US" altLang="sr-Latn-RS"/>
          </a:p>
        </p:txBody>
      </p:sp>
    </p:spTree>
    <p:extLst>
      <p:ext uri="{BB962C8B-B14F-4D97-AF65-F5344CB8AC3E}">
        <p14:creationId xmlns:p14="http://schemas.microsoft.com/office/powerpoint/2010/main" val="3352059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6702425" y="4249738"/>
            <a:ext cx="2133600" cy="206375"/>
          </a:xfrm>
        </p:spPr>
        <p:txBody>
          <a:bodyPr/>
          <a:lstStyle>
            <a:lvl1pPr>
              <a:defRPr/>
            </a:lvl1pPr>
          </a:lstStyle>
          <a:p>
            <a:pPr>
              <a:defRPr/>
            </a:pPr>
            <a:fld id="{5DC2DDDB-3AD8-4905-ACCE-17B35F83BBB8}" type="datetime1">
              <a:rPr lang="en-US" altLang="sr-Latn-RS"/>
              <a:pPr>
                <a:defRPr/>
              </a:pPr>
              <a:t>5/2/2017</a:t>
            </a:fld>
            <a:endParaRPr lang="en-US" altLang="sr-Latn-RS"/>
          </a:p>
        </p:txBody>
      </p:sp>
      <p:sp>
        <p:nvSpPr>
          <p:cNvPr id="5" name="Slide Number Placeholder 5"/>
          <p:cNvSpPr>
            <a:spLocks noGrp="1"/>
          </p:cNvSpPr>
          <p:nvPr>
            <p:ph type="sldNum" sz="quarter" idx="11"/>
          </p:nvPr>
        </p:nvSpPr>
        <p:spPr>
          <a:xfrm>
            <a:off x="6699250" y="4938713"/>
            <a:ext cx="2133600" cy="206375"/>
          </a:xfrm>
        </p:spPr>
        <p:txBody>
          <a:bodyPr/>
          <a:lstStyle>
            <a:lvl1pPr>
              <a:defRPr/>
            </a:lvl1pPr>
          </a:lstStyle>
          <a:p>
            <a:pPr>
              <a:defRPr/>
            </a:pPr>
            <a:fld id="{9181A689-2B36-4EFA-BF80-3046EEF85F9C}" type="slidenum">
              <a:rPr lang="en-US" altLang="sr-Latn-RS"/>
              <a:pPr>
                <a:defRPr/>
              </a:pPr>
              <a:t>‹#›</a:t>
            </a:fld>
            <a:endParaRPr lang="en-US" altLang="sr-Latn-RS"/>
          </a:p>
        </p:txBody>
      </p:sp>
    </p:spTree>
    <p:extLst>
      <p:ext uri="{BB962C8B-B14F-4D97-AF65-F5344CB8AC3E}">
        <p14:creationId xmlns:p14="http://schemas.microsoft.com/office/powerpoint/2010/main" val="2673762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574DE62-0A35-4D7C-84EF-3AB60F96A682}" type="slidenum">
              <a:rPr lang="en-US" altLang="sr-Latn-RS"/>
              <a:pPr>
                <a:defRPr/>
              </a:pPr>
              <a:t>‹#›</a:t>
            </a:fld>
            <a:endParaRPr lang="en-US" altLang="sr-Latn-RS"/>
          </a:p>
        </p:txBody>
      </p:sp>
    </p:spTree>
    <p:extLst>
      <p:ext uri="{BB962C8B-B14F-4D97-AF65-F5344CB8AC3E}">
        <p14:creationId xmlns:p14="http://schemas.microsoft.com/office/powerpoint/2010/main" val="65796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smtClean="0"/>
              <a:t>Click to edit Master title style</a:t>
            </a:r>
            <a:endParaRPr lang="hr-HR"/>
          </a:p>
        </p:txBody>
      </p:sp>
      <p:sp>
        <p:nvSpPr>
          <p:cNvPr id="3" name="Rezervirano mjesto sadržaja 2"/>
          <p:cNvSpPr>
            <a:spLocks noGrp="1"/>
          </p:cNvSpPr>
          <p:nvPr>
            <p:ph sz="half" idx="1"/>
          </p:nvPr>
        </p:nvSpPr>
        <p:spPr>
          <a:xfrm>
            <a:off x="514350" y="1112838"/>
            <a:ext cx="3971925" cy="2836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zervirano mjesto sadržaja 3"/>
          <p:cNvSpPr>
            <a:spLocks noGrp="1"/>
          </p:cNvSpPr>
          <p:nvPr>
            <p:ph sz="half" idx="2"/>
          </p:nvPr>
        </p:nvSpPr>
        <p:spPr>
          <a:xfrm>
            <a:off x="4638675" y="1112838"/>
            <a:ext cx="3973513" cy="2836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5"/>
          <p:cNvSpPr>
            <a:spLocks noGrp="1" noChangeArrowheads="1"/>
          </p:cNvSpPr>
          <p:nvPr>
            <p:ph type="dt" idx="10"/>
          </p:nvPr>
        </p:nvSpPr>
        <p:spPr>
          <a:ln/>
        </p:spPr>
        <p:txBody>
          <a:bodyPr/>
          <a:lstStyle>
            <a:lvl1pPr>
              <a:defRPr/>
            </a:lvl1pPr>
          </a:lstStyle>
          <a:p>
            <a:pPr>
              <a:defRPr/>
            </a:pPr>
            <a:fld id="{D0A07AF1-C17F-44AA-ACCD-2BC987731DCB}" type="datetime1">
              <a:rPr lang="en-US" altLang="sr-Latn-RS"/>
              <a:pPr>
                <a:defRPr/>
              </a:pPr>
              <a:t>5/2/2017</a:t>
            </a:fld>
            <a:endParaRPr lang="en-US" altLang="sr-Latn-RS"/>
          </a:p>
        </p:txBody>
      </p:sp>
      <p:sp>
        <p:nvSpPr>
          <p:cNvPr id="6" name="Rectangle 6"/>
          <p:cNvSpPr>
            <a:spLocks noGrp="1" noChangeArrowheads="1"/>
          </p:cNvSpPr>
          <p:nvPr>
            <p:ph type="sldNum" idx="11"/>
          </p:nvPr>
        </p:nvSpPr>
        <p:spPr>
          <a:ln/>
        </p:spPr>
        <p:txBody>
          <a:bodyPr/>
          <a:lstStyle>
            <a:lvl1pPr>
              <a:defRPr/>
            </a:lvl1pPr>
          </a:lstStyle>
          <a:p>
            <a:pPr>
              <a:defRPr/>
            </a:pPr>
            <a:fld id="{D35C204F-4414-4B92-A191-E3CC4924D5C3}" type="slidenum">
              <a:rPr lang="en-US" altLang="sr-Latn-RS"/>
              <a:pPr>
                <a:defRPr/>
              </a:pPr>
              <a:t>‹#›</a:t>
            </a:fld>
            <a:endParaRPr lang="en-US" altLang="sr-Latn-RS"/>
          </a:p>
        </p:txBody>
      </p:sp>
    </p:spTree>
    <p:extLst>
      <p:ext uri="{BB962C8B-B14F-4D97-AF65-F5344CB8AC3E}">
        <p14:creationId xmlns:p14="http://schemas.microsoft.com/office/powerpoint/2010/main" val="1806504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B96914-2A3B-4DF7-B95B-A92AB56F22D6}" type="datetime1">
              <a:rPr lang="en-US" altLang="sr-Latn-RS"/>
              <a:pPr>
                <a:defRPr/>
              </a:pPr>
              <a:t>5/2/2017</a:t>
            </a:fld>
            <a:endParaRPr lang="en-US" altLang="sr-Latn-RS"/>
          </a:p>
        </p:txBody>
      </p:sp>
      <p:sp>
        <p:nvSpPr>
          <p:cNvPr id="3" name="Slide Number Placeholder 5"/>
          <p:cNvSpPr>
            <a:spLocks noGrp="1"/>
          </p:cNvSpPr>
          <p:nvPr>
            <p:ph type="sldNum" sz="quarter" idx="11"/>
          </p:nvPr>
        </p:nvSpPr>
        <p:spPr/>
        <p:txBody>
          <a:bodyPr/>
          <a:lstStyle>
            <a:lvl1pPr>
              <a:defRPr/>
            </a:lvl1pPr>
          </a:lstStyle>
          <a:p>
            <a:pPr>
              <a:defRPr/>
            </a:pPr>
            <a:fld id="{CEBBF89D-562A-4B97-AE8F-E3B601FF45BE}" type="slidenum">
              <a:rPr lang="en-US" altLang="sr-Latn-RS"/>
              <a:pPr>
                <a:defRPr/>
              </a:pPr>
              <a:t>‹#›</a:t>
            </a:fld>
            <a:endParaRPr lang="en-US" altLang="sr-Latn-RS"/>
          </a:p>
        </p:txBody>
      </p:sp>
    </p:spTree>
    <p:extLst>
      <p:ext uri="{BB962C8B-B14F-4D97-AF65-F5344CB8AC3E}">
        <p14:creationId xmlns:p14="http://schemas.microsoft.com/office/powerpoint/2010/main" val="7338989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F605FAE1-A981-4C10-982A-27D2681CD177}" type="datetime1">
              <a:rPr lang="en-US" altLang="sr-Latn-RS"/>
              <a:pPr>
                <a:defRPr/>
              </a:pPr>
              <a:t>5/2/2017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02A2C93F-6A3F-47E3-82AF-1CB3B8B0B02C}" type="slidenum">
              <a:rPr lang="en-US" altLang="sr-Latn-RS"/>
              <a:pPr>
                <a:defRPr/>
              </a:pPr>
              <a:t>‹#›</a:t>
            </a:fld>
            <a:endParaRPr lang="en-US" altLang="sr-Latn-RS"/>
          </a:p>
        </p:txBody>
      </p:sp>
    </p:spTree>
    <p:extLst>
      <p:ext uri="{BB962C8B-B14F-4D97-AF65-F5344CB8AC3E}">
        <p14:creationId xmlns:p14="http://schemas.microsoft.com/office/powerpoint/2010/main" val="3217196351"/>
      </p:ext>
    </p:extLst>
  </p:cSld>
  <p:clrMapOvr>
    <a:masterClrMapping/>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marL="0" indent="0">
              <a:lnSpc>
                <a:spcPts val="3400"/>
              </a:lnSpc>
              <a:spcBef>
                <a:spcPts val="576"/>
              </a:spcBef>
              <a:buFontTx/>
              <a:buNone/>
              <a:defRPr/>
            </a:lvl1pPr>
            <a:lvl2pPr marL="0" indent="0">
              <a:spcBef>
                <a:spcPts val="576"/>
              </a:spcBef>
              <a:buFontTx/>
              <a:buNone/>
              <a:defRPr/>
            </a:lvl2pPr>
            <a:lvl3pPr marL="0" indent="0">
              <a:spcBef>
                <a:spcPts val="576"/>
              </a:spcBef>
              <a:buFontTx/>
              <a:buNone/>
              <a:defRPr/>
            </a:lvl3pPr>
            <a:lvl4pPr marL="0" indent="0">
              <a:spcBef>
                <a:spcPts val="576"/>
              </a:spcBef>
              <a:buFontTx/>
              <a:buNone/>
              <a:defRPr/>
            </a:lvl4pPr>
            <a:lvl5pPr marL="0" indent="0">
              <a:spcBef>
                <a:spcPts val="576"/>
              </a:spcBef>
              <a:buFontTx/>
              <a:buNone/>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51B9661B-9D0E-4C94-BF7C-28411FF1A495}" type="datetime1">
              <a:rPr lang="en-US" altLang="sr-Latn-RS"/>
              <a:pPr>
                <a:defRPr/>
              </a:pPr>
              <a:t>5/2/2017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B1F61C9B-5EFC-4EB4-821E-3DD9FDC2ACD9}" type="slidenum">
              <a:rPr lang="en-US" altLang="sr-Latn-RS"/>
              <a:pPr>
                <a:defRPr/>
              </a:pPr>
              <a:t>‹#›</a:t>
            </a:fld>
            <a:endParaRPr lang="en-US" altLang="sr-Latn-RS"/>
          </a:p>
        </p:txBody>
      </p:sp>
    </p:spTree>
    <p:extLst>
      <p:ext uri="{BB962C8B-B14F-4D97-AF65-F5344CB8AC3E}">
        <p14:creationId xmlns:p14="http://schemas.microsoft.com/office/powerpoint/2010/main" val="3206437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rilagođeni izg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a:p>
        </p:txBody>
      </p:sp>
      <p:sp>
        <p:nvSpPr>
          <p:cNvPr id="5" name="Content Placeholder 2"/>
          <p:cNvSpPr>
            <a:spLocks noGrp="1"/>
          </p:cNvSpPr>
          <p:nvPr>
            <p:ph idx="1"/>
          </p:nvPr>
        </p:nvSpPr>
        <p:spPr>
          <a:xfrm>
            <a:off x="514351" y="1113182"/>
            <a:ext cx="8099425" cy="2839326"/>
          </a:xfrm>
        </p:spPr>
        <p:txBody>
          <a:bodyPr/>
          <a:lstStyle>
            <a:lvl1pPr>
              <a:lnSpc>
                <a:spcPts val="3400"/>
              </a:lnSpc>
              <a:defRPr/>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64EB60AD-9D3C-4DF1-9AB9-40E9CB635E80}" type="datetime1">
              <a:rPr lang="en-US" altLang="sr-Latn-RS"/>
              <a:pPr>
                <a:defRPr/>
              </a:pPr>
              <a:t>5/2/2017</a:t>
            </a:fld>
            <a:endParaRPr lang="en-US" altLang="sr-Latn-RS"/>
          </a:p>
        </p:txBody>
      </p:sp>
      <p:sp>
        <p:nvSpPr>
          <p:cNvPr id="6" name="Slide Number Placeholder 5"/>
          <p:cNvSpPr>
            <a:spLocks noGrp="1"/>
          </p:cNvSpPr>
          <p:nvPr>
            <p:ph type="sldNum" sz="quarter" idx="11"/>
          </p:nvPr>
        </p:nvSpPr>
        <p:spPr/>
        <p:txBody>
          <a:bodyPr/>
          <a:lstStyle>
            <a:lvl1pPr>
              <a:defRPr/>
            </a:lvl1pPr>
          </a:lstStyle>
          <a:p>
            <a:pPr>
              <a:defRPr/>
            </a:pPr>
            <a:fld id="{7CB0A647-5DBA-4D1F-A029-986D88952616}" type="slidenum">
              <a:rPr lang="en-US" altLang="sr-Latn-RS"/>
              <a:pPr>
                <a:defRPr/>
              </a:pPr>
              <a:t>‹#›</a:t>
            </a:fld>
            <a:endParaRPr lang="en-US" altLang="sr-Latn-RS"/>
          </a:p>
        </p:txBody>
      </p:sp>
    </p:spTree>
    <p:extLst>
      <p:ext uri="{BB962C8B-B14F-4D97-AF65-F5344CB8AC3E}">
        <p14:creationId xmlns:p14="http://schemas.microsoft.com/office/powerpoint/2010/main" val="981338807"/>
      </p:ext>
    </p:extLst>
  </p:cSld>
  <p:clrMapOvr>
    <a:masterClrMapping/>
  </p:clrMapOvr>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48CEE2-D1B9-410A-827A-883C556DCB23}" type="datetime1">
              <a:rPr lang="en-US" altLang="sr-Latn-RS"/>
              <a:pPr>
                <a:defRPr/>
              </a:pPr>
              <a:t>5/2/2017</a:t>
            </a:fld>
            <a:endParaRPr lang="en-US" altLang="sr-Latn-RS"/>
          </a:p>
        </p:txBody>
      </p:sp>
      <p:sp>
        <p:nvSpPr>
          <p:cNvPr id="3" name="Slide Number Placeholder 5"/>
          <p:cNvSpPr>
            <a:spLocks noGrp="1"/>
          </p:cNvSpPr>
          <p:nvPr>
            <p:ph type="sldNum" sz="quarter" idx="11"/>
          </p:nvPr>
        </p:nvSpPr>
        <p:spPr/>
        <p:txBody>
          <a:bodyPr/>
          <a:lstStyle>
            <a:lvl1pPr>
              <a:defRPr/>
            </a:lvl1pPr>
          </a:lstStyle>
          <a:p>
            <a:pPr>
              <a:defRPr/>
            </a:pPr>
            <a:fld id="{28BB72F4-7D2E-4F54-8688-A586240BC3A5}" type="slidenum">
              <a:rPr lang="en-US" altLang="sr-Latn-RS"/>
              <a:pPr>
                <a:defRPr/>
              </a:pPr>
              <a:t>‹#›</a:t>
            </a:fld>
            <a:endParaRPr lang="en-US" altLang="sr-Latn-RS"/>
          </a:p>
        </p:txBody>
      </p:sp>
    </p:spTree>
    <p:extLst>
      <p:ext uri="{BB962C8B-B14F-4D97-AF65-F5344CB8AC3E}">
        <p14:creationId xmlns:p14="http://schemas.microsoft.com/office/powerpoint/2010/main" val="3477909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6702425" y="4249738"/>
            <a:ext cx="2133600" cy="206375"/>
          </a:xfrm>
        </p:spPr>
        <p:txBody>
          <a:bodyPr/>
          <a:lstStyle>
            <a:lvl1pPr>
              <a:defRPr/>
            </a:lvl1pPr>
          </a:lstStyle>
          <a:p>
            <a:pPr>
              <a:defRPr/>
            </a:pPr>
            <a:fld id="{5397F65C-4268-4DEF-AFDB-090F3A12E278}" type="datetime1">
              <a:rPr lang="en-US" altLang="sr-Latn-RS"/>
              <a:pPr>
                <a:defRPr/>
              </a:pPr>
              <a:t>5/2/2017</a:t>
            </a:fld>
            <a:endParaRPr lang="en-US" altLang="sr-Latn-RS"/>
          </a:p>
        </p:txBody>
      </p:sp>
      <p:sp>
        <p:nvSpPr>
          <p:cNvPr id="5" name="Slide Number Placeholder 5"/>
          <p:cNvSpPr>
            <a:spLocks noGrp="1"/>
          </p:cNvSpPr>
          <p:nvPr>
            <p:ph type="sldNum" sz="quarter" idx="11"/>
          </p:nvPr>
        </p:nvSpPr>
        <p:spPr>
          <a:xfrm>
            <a:off x="6699250" y="4938713"/>
            <a:ext cx="2133600" cy="206375"/>
          </a:xfrm>
        </p:spPr>
        <p:txBody>
          <a:bodyPr/>
          <a:lstStyle>
            <a:lvl1pPr>
              <a:defRPr/>
            </a:lvl1pPr>
          </a:lstStyle>
          <a:p>
            <a:pPr>
              <a:defRPr/>
            </a:pPr>
            <a:fld id="{CD9675EC-7062-4CCF-99AD-2F54FF37175F}" type="slidenum">
              <a:rPr lang="en-US" altLang="sr-Latn-RS"/>
              <a:pPr>
                <a:defRPr/>
              </a:pPr>
              <a:t>‹#›</a:t>
            </a:fld>
            <a:endParaRPr lang="en-US" altLang="sr-Latn-RS"/>
          </a:p>
        </p:txBody>
      </p:sp>
    </p:spTree>
    <p:extLst>
      <p:ext uri="{BB962C8B-B14F-4D97-AF65-F5344CB8AC3E}">
        <p14:creationId xmlns:p14="http://schemas.microsoft.com/office/powerpoint/2010/main" val="1447306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CCF4704-AB76-4CA7-99F8-F59216FD5D48}" type="slidenum">
              <a:rPr lang="en-US" altLang="sr-Latn-RS"/>
              <a:pPr>
                <a:defRPr/>
              </a:pPr>
              <a:t>‹#›</a:t>
            </a:fld>
            <a:endParaRPr lang="en-US" altLang="sr-Latn-RS"/>
          </a:p>
        </p:txBody>
      </p:sp>
    </p:spTree>
    <p:extLst>
      <p:ext uri="{BB962C8B-B14F-4D97-AF65-F5344CB8AC3E}">
        <p14:creationId xmlns:p14="http://schemas.microsoft.com/office/powerpoint/2010/main" val="683267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B53BB14E-550D-4E3F-8F05-729FD061F17F}" type="datetime1">
              <a:rPr lang="en-US" altLang="sr-Latn-RS"/>
              <a:pPr>
                <a:defRPr/>
              </a:pPr>
              <a:t>5/2/2017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96700F15-2320-49AA-9191-AE05FEA77B3E}" type="slidenum">
              <a:rPr lang="en-US" altLang="sr-Latn-RS"/>
              <a:pPr>
                <a:defRPr/>
              </a:pPr>
              <a:t>‹#›</a:t>
            </a:fld>
            <a:endParaRPr lang="en-US" altLang="sr-Latn-RS"/>
          </a:p>
        </p:txBody>
      </p:sp>
    </p:spTree>
    <p:extLst>
      <p:ext uri="{BB962C8B-B14F-4D97-AF65-F5344CB8AC3E}">
        <p14:creationId xmlns:p14="http://schemas.microsoft.com/office/powerpoint/2010/main" val="1451093514"/>
      </p:ext>
    </p:extLst>
  </p:cSld>
  <p:clrMapOvr>
    <a:masterClrMapping/>
  </p:clrMapOvr>
  <p:hf sldNum="0"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marL="0" indent="0">
              <a:lnSpc>
                <a:spcPts val="3400"/>
              </a:lnSpc>
              <a:spcBef>
                <a:spcPts val="576"/>
              </a:spcBef>
              <a:buFontTx/>
              <a:buNone/>
              <a:defRPr/>
            </a:lvl1pPr>
            <a:lvl2pPr marL="0" indent="0">
              <a:spcBef>
                <a:spcPts val="576"/>
              </a:spcBef>
              <a:buFontTx/>
              <a:buNone/>
              <a:defRPr/>
            </a:lvl2pPr>
            <a:lvl3pPr marL="0" indent="0">
              <a:spcBef>
                <a:spcPts val="576"/>
              </a:spcBef>
              <a:buFontTx/>
              <a:buNone/>
              <a:defRPr/>
            </a:lvl3pPr>
            <a:lvl4pPr marL="0" indent="0">
              <a:spcBef>
                <a:spcPts val="576"/>
              </a:spcBef>
              <a:buFontTx/>
              <a:buNone/>
              <a:defRPr/>
            </a:lvl4pPr>
            <a:lvl5pPr marL="0" indent="0">
              <a:spcBef>
                <a:spcPts val="576"/>
              </a:spcBef>
              <a:buFontTx/>
              <a:buNone/>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8C4E0CC8-A257-4396-ACD3-8A24C7191F21}" type="datetime1">
              <a:rPr lang="en-US" altLang="sr-Latn-RS"/>
              <a:pPr>
                <a:defRPr/>
              </a:pPr>
              <a:t>5/2/2017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D6C055CA-2815-4683-8DBA-8B4950C19C2D}" type="slidenum">
              <a:rPr lang="en-US" altLang="sr-Latn-RS"/>
              <a:pPr>
                <a:defRPr/>
              </a:pPr>
              <a:t>‹#›</a:t>
            </a:fld>
            <a:endParaRPr lang="en-US" altLang="sr-Latn-RS"/>
          </a:p>
        </p:txBody>
      </p:sp>
    </p:spTree>
    <p:extLst>
      <p:ext uri="{BB962C8B-B14F-4D97-AF65-F5344CB8AC3E}">
        <p14:creationId xmlns:p14="http://schemas.microsoft.com/office/powerpoint/2010/main" val="2882225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rilagođeni izg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a:p>
        </p:txBody>
      </p:sp>
      <p:sp>
        <p:nvSpPr>
          <p:cNvPr id="5" name="Content Placeholder 2"/>
          <p:cNvSpPr>
            <a:spLocks noGrp="1"/>
          </p:cNvSpPr>
          <p:nvPr>
            <p:ph idx="1"/>
          </p:nvPr>
        </p:nvSpPr>
        <p:spPr>
          <a:xfrm>
            <a:off x="514351" y="1113182"/>
            <a:ext cx="8099425" cy="2839326"/>
          </a:xfrm>
        </p:spPr>
        <p:txBody>
          <a:bodyPr/>
          <a:lstStyle>
            <a:lvl1pPr>
              <a:lnSpc>
                <a:spcPts val="3400"/>
              </a:lnSpc>
              <a:defRPr/>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3AA6B684-201C-46CC-8959-96C0F8CDE577}" type="datetime1">
              <a:rPr lang="en-US" altLang="sr-Latn-RS"/>
              <a:pPr>
                <a:defRPr/>
              </a:pPr>
              <a:t>5/2/2017</a:t>
            </a:fld>
            <a:endParaRPr lang="en-US" altLang="sr-Latn-RS"/>
          </a:p>
        </p:txBody>
      </p:sp>
      <p:sp>
        <p:nvSpPr>
          <p:cNvPr id="6" name="Slide Number Placeholder 5"/>
          <p:cNvSpPr>
            <a:spLocks noGrp="1"/>
          </p:cNvSpPr>
          <p:nvPr>
            <p:ph type="sldNum" sz="quarter" idx="11"/>
          </p:nvPr>
        </p:nvSpPr>
        <p:spPr/>
        <p:txBody>
          <a:bodyPr/>
          <a:lstStyle>
            <a:lvl1pPr>
              <a:defRPr/>
            </a:lvl1pPr>
          </a:lstStyle>
          <a:p>
            <a:pPr>
              <a:defRPr/>
            </a:pPr>
            <a:fld id="{70798989-506A-4D25-9103-ED8607284030}" type="slidenum">
              <a:rPr lang="en-US" altLang="sr-Latn-RS"/>
              <a:pPr>
                <a:defRPr/>
              </a:pPr>
              <a:t>‹#›</a:t>
            </a:fld>
            <a:endParaRPr lang="en-US" altLang="sr-Latn-RS"/>
          </a:p>
        </p:txBody>
      </p:sp>
    </p:spTree>
    <p:extLst>
      <p:ext uri="{BB962C8B-B14F-4D97-AF65-F5344CB8AC3E}">
        <p14:creationId xmlns:p14="http://schemas.microsoft.com/office/powerpoint/2010/main" val="2019377841"/>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630238" y="274638"/>
            <a:ext cx="7886700" cy="993775"/>
          </a:xfrm>
        </p:spPr>
        <p:txBody>
          <a:bodyPr/>
          <a:lstStyle/>
          <a:p>
            <a:r>
              <a:rPr lang="en-US" smtClean="0"/>
              <a:t>Click to edit Master title style</a:t>
            </a:r>
            <a:endParaRPr lang="hr-HR"/>
          </a:p>
        </p:txBody>
      </p:sp>
      <p:sp>
        <p:nvSpPr>
          <p:cNvPr id="3" name="Rezervirano mjesto teksta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zervirano mjesto sadržaja 3"/>
          <p:cNvSpPr>
            <a:spLocks noGrp="1"/>
          </p:cNvSpPr>
          <p:nvPr>
            <p:ph sz="half" idx="2"/>
          </p:nvPr>
        </p:nvSpPr>
        <p:spPr>
          <a:xfrm>
            <a:off x="630238" y="1879600"/>
            <a:ext cx="3868737" cy="2763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zervirano mjesto teksta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zervirano mjesto sadržaja 5"/>
          <p:cNvSpPr>
            <a:spLocks noGrp="1"/>
          </p:cNvSpPr>
          <p:nvPr>
            <p:ph sz="quarter" idx="4"/>
          </p:nvPr>
        </p:nvSpPr>
        <p:spPr>
          <a:xfrm>
            <a:off x="4629150" y="1879600"/>
            <a:ext cx="3887788" cy="2763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5"/>
          <p:cNvSpPr>
            <a:spLocks noGrp="1" noChangeArrowheads="1"/>
          </p:cNvSpPr>
          <p:nvPr>
            <p:ph type="dt" idx="10"/>
          </p:nvPr>
        </p:nvSpPr>
        <p:spPr>
          <a:ln/>
        </p:spPr>
        <p:txBody>
          <a:bodyPr/>
          <a:lstStyle>
            <a:lvl1pPr>
              <a:defRPr/>
            </a:lvl1pPr>
          </a:lstStyle>
          <a:p>
            <a:pPr>
              <a:defRPr/>
            </a:pPr>
            <a:fld id="{282F836B-800E-4F6B-B407-69D177F61AE3}" type="datetime1">
              <a:rPr lang="en-US" altLang="sr-Latn-RS"/>
              <a:pPr>
                <a:defRPr/>
              </a:pPr>
              <a:t>5/2/2017</a:t>
            </a:fld>
            <a:endParaRPr lang="en-US" altLang="sr-Latn-RS"/>
          </a:p>
        </p:txBody>
      </p:sp>
      <p:sp>
        <p:nvSpPr>
          <p:cNvPr id="8" name="Rectangle 6"/>
          <p:cNvSpPr>
            <a:spLocks noGrp="1" noChangeArrowheads="1"/>
          </p:cNvSpPr>
          <p:nvPr>
            <p:ph type="sldNum" idx="11"/>
          </p:nvPr>
        </p:nvSpPr>
        <p:spPr>
          <a:ln/>
        </p:spPr>
        <p:txBody>
          <a:bodyPr/>
          <a:lstStyle>
            <a:lvl1pPr>
              <a:defRPr/>
            </a:lvl1pPr>
          </a:lstStyle>
          <a:p>
            <a:pPr>
              <a:defRPr/>
            </a:pPr>
            <a:fld id="{4D7554CD-DF83-4511-8AFA-CA15C99B36A6}" type="slidenum">
              <a:rPr lang="en-US" altLang="sr-Latn-RS"/>
              <a:pPr>
                <a:defRPr/>
              </a:pPr>
              <a:t>‹#›</a:t>
            </a:fld>
            <a:endParaRPr lang="en-US" altLang="sr-Latn-RS"/>
          </a:p>
        </p:txBody>
      </p:sp>
    </p:spTree>
    <p:extLst>
      <p:ext uri="{BB962C8B-B14F-4D97-AF65-F5344CB8AC3E}">
        <p14:creationId xmlns:p14="http://schemas.microsoft.com/office/powerpoint/2010/main" val="4181108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E7AD32-F7DE-42AE-9045-B46CC0C7D6EA}" type="datetime1">
              <a:rPr lang="en-US" altLang="sr-Latn-RS"/>
              <a:pPr>
                <a:defRPr/>
              </a:pPr>
              <a:t>5/2/2017</a:t>
            </a:fld>
            <a:endParaRPr lang="en-US" altLang="sr-Latn-RS"/>
          </a:p>
        </p:txBody>
      </p:sp>
      <p:sp>
        <p:nvSpPr>
          <p:cNvPr id="3" name="Slide Number Placeholder 5"/>
          <p:cNvSpPr>
            <a:spLocks noGrp="1"/>
          </p:cNvSpPr>
          <p:nvPr>
            <p:ph type="sldNum" sz="quarter" idx="11"/>
          </p:nvPr>
        </p:nvSpPr>
        <p:spPr/>
        <p:txBody>
          <a:bodyPr/>
          <a:lstStyle>
            <a:lvl1pPr>
              <a:defRPr/>
            </a:lvl1pPr>
          </a:lstStyle>
          <a:p>
            <a:pPr>
              <a:defRPr/>
            </a:pPr>
            <a:fld id="{70CBFC62-E677-4BAE-AF07-4394607F457C}" type="slidenum">
              <a:rPr lang="en-US" altLang="sr-Latn-RS"/>
              <a:pPr>
                <a:defRPr/>
              </a:pPr>
              <a:t>‹#›</a:t>
            </a:fld>
            <a:endParaRPr lang="en-US" altLang="sr-Latn-RS"/>
          </a:p>
        </p:txBody>
      </p:sp>
    </p:spTree>
    <p:extLst>
      <p:ext uri="{BB962C8B-B14F-4D97-AF65-F5344CB8AC3E}">
        <p14:creationId xmlns:p14="http://schemas.microsoft.com/office/powerpoint/2010/main" val="1019549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6702425" y="4249738"/>
            <a:ext cx="2133600" cy="206375"/>
          </a:xfrm>
        </p:spPr>
        <p:txBody>
          <a:bodyPr/>
          <a:lstStyle>
            <a:lvl1pPr>
              <a:defRPr/>
            </a:lvl1pPr>
          </a:lstStyle>
          <a:p>
            <a:pPr>
              <a:defRPr/>
            </a:pPr>
            <a:fld id="{2CCC2713-7083-46BF-8D5D-EF3025BD1B98}" type="datetime1">
              <a:rPr lang="en-US" altLang="sr-Latn-RS"/>
              <a:pPr>
                <a:defRPr/>
              </a:pPr>
              <a:t>5/2/2017</a:t>
            </a:fld>
            <a:endParaRPr lang="en-US" altLang="sr-Latn-RS"/>
          </a:p>
        </p:txBody>
      </p:sp>
      <p:sp>
        <p:nvSpPr>
          <p:cNvPr id="5" name="Slide Number Placeholder 5"/>
          <p:cNvSpPr>
            <a:spLocks noGrp="1"/>
          </p:cNvSpPr>
          <p:nvPr>
            <p:ph type="sldNum" sz="quarter" idx="11"/>
          </p:nvPr>
        </p:nvSpPr>
        <p:spPr>
          <a:xfrm>
            <a:off x="6699250" y="4938713"/>
            <a:ext cx="2133600" cy="206375"/>
          </a:xfrm>
        </p:spPr>
        <p:txBody>
          <a:bodyPr/>
          <a:lstStyle>
            <a:lvl1pPr>
              <a:defRPr/>
            </a:lvl1pPr>
          </a:lstStyle>
          <a:p>
            <a:pPr>
              <a:defRPr/>
            </a:pPr>
            <a:fld id="{95C42879-07C5-451A-99FB-C3762B1723EE}" type="slidenum">
              <a:rPr lang="en-US" altLang="sr-Latn-RS"/>
              <a:pPr>
                <a:defRPr/>
              </a:pPr>
              <a:t>‹#›</a:t>
            </a:fld>
            <a:endParaRPr lang="en-US" altLang="sr-Latn-RS"/>
          </a:p>
        </p:txBody>
      </p:sp>
    </p:spTree>
    <p:extLst>
      <p:ext uri="{BB962C8B-B14F-4D97-AF65-F5344CB8AC3E}">
        <p14:creationId xmlns:p14="http://schemas.microsoft.com/office/powerpoint/2010/main" val="1364331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975F66E-F0AF-4D5C-9310-1F4D7FC6E55A}" type="slidenum">
              <a:rPr lang="en-US" altLang="sr-Latn-RS"/>
              <a:pPr>
                <a:defRPr/>
              </a:pPr>
              <a:t>‹#›</a:t>
            </a:fld>
            <a:endParaRPr lang="en-US" altLang="sr-Latn-RS"/>
          </a:p>
        </p:txBody>
      </p:sp>
    </p:spTree>
    <p:extLst>
      <p:ext uri="{BB962C8B-B14F-4D97-AF65-F5344CB8AC3E}">
        <p14:creationId xmlns:p14="http://schemas.microsoft.com/office/powerpoint/2010/main" val="1438102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841375"/>
            <a:ext cx="6858000" cy="1792288"/>
          </a:xfrm>
        </p:spPr>
        <p:txBody>
          <a:bodyPr anchor="b"/>
          <a:lstStyle>
            <a:lvl1pPr algn="ctr">
              <a:defRPr sz="6000"/>
            </a:lvl1pPr>
          </a:lstStyle>
          <a:p>
            <a:r>
              <a:rPr lang="hr-HR"/>
              <a:t>Uredite stil naslova matrice</a:t>
            </a:r>
          </a:p>
        </p:txBody>
      </p:sp>
      <p:sp>
        <p:nvSpPr>
          <p:cNvPr id="3" name="Podnaslov 2"/>
          <p:cNvSpPr>
            <a:spLocks noGrp="1"/>
          </p:cNvSpPr>
          <p:nvPr>
            <p:ph type="subTitle" idx="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ctangle 7"/>
          <p:cNvSpPr>
            <a:spLocks noGrp="1" noChangeArrowheads="1"/>
          </p:cNvSpPr>
          <p:nvPr>
            <p:ph type="dt" idx="10"/>
          </p:nvPr>
        </p:nvSpPr>
        <p:spPr>
          <a:ln/>
        </p:spPr>
        <p:txBody>
          <a:bodyPr/>
          <a:lstStyle>
            <a:lvl1pPr>
              <a:defRPr/>
            </a:lvl1pPr>
          </a:lstStyle>
          <a:p>
            <a:pPr>
              <a:defRPr/>
            </a:pPr>
            <a:fld id="{49BD9F23-8B8E-4318-8B3B-087F51C644C7}" type="datetime1">
              <a:rPr lang="en-US" altLang="sr-Latn-RS"/>
              <a:pPr>
                <a:defRPr/>
              </a:pPr>
              <a:t>5/2/2017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20E623C1-E301-46E6-B394-20EA2354836C}" type="slidenum">
              <a:rPr lang="en-US" altLang="sr-Latn-RS"/>
              <a:pPr>
                <a:defRPr/>
              </a:pPr>
              <a:t>‹#›</a:t>
            </a:fld>
            <a:endParaRPr lang="en-US" altLang="sr-Latn-RS"/>
          </a:p>
        </p:txBody>
      </p:sp>
    </p:spTree>
    <p:extLst>
      <p:ext uri="{BB962C8B-B14F-4D97-AF65-F5344CB8AC3E}">
        <p14:creationId xmlns:p14="http://schemas.microsoft.com/office/powerpoint/2010/main" val="1916216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7"/>
          <p:cNvSpPr>
            <a:spLocks noGrp="1" noChangeArrowheads="1"/>
          </p:cNvSpPr>
          <p:nvPr>
            <p:ph type="dt" idx="10"/>
          </p:nvPr>
        </p:nvSpPr>
        <p:spPr>
          <a:ln/>
        </p:spPr>
        <p:txBody>
          <a:bodyPr/>
          <a:lstStyle>
            <a:lvl1pPr>
              <a:defRPr/>
            </a:lvl1pPr>
          </a:lstStyle>
          <a:p>
            <a:pPr>
              <a:defRPr/>
            </a:pPr>
            <a:fld id="{FD3F3E24-F1D6-4D8F-A6B7-4176A16EA6E9}" type="datetime1">
              <a:rPr lang="en-US" altLang="sr-Latn-RS"/>
              <a:pPr>
                <a:defRPr/>
              </a:pPr>
              <a:t>5/2/2017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563CE4D5-8970-476F-9DEE-2BD73D999662}" type="slidenum">
              <a:rPr lang="en-US" altLang="sr-Latn-RS"/>
              <a:pPr>
                <a:defRPr/>
              </a:pPr>
              <a:t>‹#›</a:t>
            </a:fld>
            <a:endParaRPr lang="en-US" altLang="sr-Latn-RS"/>
          </a:p>
        </p:txBody>
      </p:sp>
    </p:spTree>
    <p:extLst>
      <p:ext uri="{BB962C8B-B14F-4D97-AF65-F5344CB8AC3E}">
        <p14:creationId xmlns:p14="http://schemas.microsoft.com/office/powerpoint/2010/main" val="2094280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623888" y="1282700"/>
            <a:ext cx="7886700" cy="2139950"/>
          </a:xfrm>
        </p:spPr>
        <p:txBody>
          <a:bodyPr anchor="b"/>
          <a:lstStyle>
            <a:lvl1pPr>
              <a:defRPr sz="6000"/>
            </a:lvl1pPr>
          </a:lstStyle>
          <a:p>
            <a:r>
              <a:rPr lang="hr-HR"/>
              <a:t>Uredite stil naslova matrice</a:t>
            </a:r>
          </a:p>
        </p:txBody>
      </p:sp>
      <p:sp>
        <p:nvSpPr>
          <p:cNvPr id="3" name="Rezervirano mjesto teksta 2"/>
          <p:cNvSpPr>
            <a:spLocks noGrp="1"/>
          </p:cNvSpPr>
          <p:nvPr>
            <p:ph type="body" idx="1"/>
          </p:nvPr>
        </p:nvSpPr>
        <p:spPr>
          <a:xfrm>
            <a:off x="623888" y="3443288"/>
            <a:ext cx="7886700" cy="112553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r-HR"/>
              <a:t>Uredite stilove teksta matrice</a:t>
            </a:r>
          </a:p>
        </p:txBody>
      </p:sp>
      <p:sp>
        <p:nvSpPr>
          <p:cNvPr id="4" name="Rectangle 7"/>
          <p:cNvSpPr>
            <a:spLocks noGrp="1" noChangeArrowheads="1"/>
          </p:cNvSpPr>
          <p:nvPr>
            <p:ph type="dt" idx="10"/>
          </p:nvPr>
        </p:nvSpPr>
        <p:spPr>
          <a:ln/>
        </p:spPr>
        <p:txBody>
          <a:bodyPr/>
          <a:lstStyle>
            <a:lvl1pPr>
              <a:defRPr/>
            </a:lvl1pPr>
          </a:lstStyle>
          <a:p>
            <a:pPr>
              <a:defRPr/>
            </a:pPr>
            <a:fld id="{60A62C4D-DB3B-46FF-BE27-2FF562245841}" type="datetime1">
              <a:rPr lang="en-US" altLang="sr-Latn-RS"/>
              <a:pPr>
                <a:defRPr/>
              </a:pPr>
              <a:t>5/2/2017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A91B59BD-50B9-443B-987F-18EFCA66A4FF}" type="slidenum">
              <a:rPr lang="en-US" altLang="sr-Latn-RS"/>
              <a:pPr>
                <a:defRPr/>
              </a:pPr>
              <a:t>‹#›</a:t>
            </a:fld>
            <a:endParaRPr lang="en-US" altLang="sr-Latn-RS"/>
          </a:p>
        </p:txBody>
      </p:sp>
    </p:spTree>
    <p:extLst>
      <p:ext uri="{BB962C8B-B14F-4D97-AF65-F5344CB8AC3E}">
        <p14:creationId xmlns:p14="http://schemas.microsoft.com/office/powerpoint/2010/main" val="3188281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514350" y="1112838"/>
            <a:ext cx="3971925" cy="2836862"/>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38675" y="1112838"/>
            <a:ext cx="3973513" cy="2836862"/>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ctangle 7"/>
          <p:cNvSpPr>
            <a:spLocks noGrp="1" noChangeArrowheads="1"/>
          </p:cNvSpPr>
          <p:nvPr>
            <p:ph type="dt" idx="10"/>
          </p:nvPr>
        </p:nvSpPr>
        <p:spPr>
          <a:ln/>
        </p:spPr>
        <p:txBody>
          <a:bodyPr/>
          <a:lstStyle>
            <a:lvl1pPr>
              <a:defRPr/>
            </a:lvl1pPr>
          </a:lstStyle>
          <a:p>
            <a:pPr>
              <a:defRPr/>
            </a:pPr>
            <a:fld id="{633D2E69-1932-4E82-A87F-B907702F6D2B}" type="datetime1">
              <a:rPr lang="en-US" altLang="sr-Latn-RS"/>
              <a:pPr>
                <a:defRPr/>
              </a:pPr>
              <a:t>5/2/2017</a:t>
            </a:fld>
            <a:endParaRPr lang="en-US" altLang="sr-Latn-RS"/>
          </a:p>
        </p:txBody>
      </p:sp>
      <p:sp>
        <p:nvSpPr>
          <p:cNvPr id="6" name="Rectangle 8"/>
          <p:cNvSpPr>
            <a:spLocks noGrp="1" noChangeArrowheads="1"/>
          </p:cNvSpPr>
          <p:nvPr>
            <p:ph type="sldNum" idx="11"/>
          </p:nvPr>
        </p:nvSpPr>
        <p:spPr>
          <a:ln/>
        </p:spPr>
        <p:txBody>
          <a:bodyPr/>
          <a:lstStyle>
            <a:lvl1pPr>
              <a:defRPr/>
            </a:lvl1pPr>
          </a:lstStyle>
          <a:p>
            <a:pPr>
              <a:defRPr/>
            </a:pPr>
            <a:fld id="{F051FC35-F795-4ECE-82EA-CE8964DDA9BE}" type="slidenum">
              <a:rPr lang="en-US" altLang="sr-Latn-RS"/>
              <a:pPr>
                <a:defRPr/>
              </a:pPr>
              <a:t>‹#›</a:t>
            </a:fld>
            <a:endParaRPr lang="en-US" altLang="sr-Latn-RS"/>
          </a:p>
        </p:txBody>
      </p:sp>
    </p:spTree>
    <p:extLst>
      <p:ext uri="{BB962C8B-B14F-4D97-AF65-F5344CB8AC3E}">
        <p14:creationId xmlns:p14="http://schemas.microsoft.com/office/powerpoint/2010/main" val="38925055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630238" y="274638"/>
            <a:ext cx="7886700" cy="993775"/>
          </a:xfrm>
        </p:spPr>
        <p:txBody>
          <a:bodyPr/>
          <a:lstStyle/>
          <a:p>
            <a:r>
              <a:rPr lang="hr-HR"/>
              <a:t>Uredite stil naslova matrice</a:t>
            </a:r>
          </a:p>
        </p:txBody>
      </p:sp>
      <p:sp>
        <p:nvSpPr>
          <p:cNvPr id="3" name="Rezervirano mjesto teksta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630238" y="1879600"/>
            <a:ext cx="3868737" cy="27638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29150" y="1879600"/>
            <a:ext cx="3887788" cy="27638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ctangle 7"/>
          <p:cNvSpPr>
            <a:spLocks noGrp="1" noChangeArrowheads="1"/>
          </p:cNvSpPr>
          <p:nvPr>
            <p:ph type="dt" idx="10"/>
          </p:nvPr>
        </p:nvSpPr>
        <p:spPr>
          <a:ln/>
        </p:spPr>
        <p:txBody>
          <a:bodyPr/>
          <a:lstStyle>
            <a:lvl1pPr>
              <a:defRPr/>
            </a:lvl1pPr>
          </a:lstStyle>
          <a:p>
            <a:pPr>
              <a:defRPr/>
            </a:pPr>
            <a:fld id="{9AD0A2D0-6DA6-4628-8F87-1B000AFAEE93}" type="datetime1">
              <a:rPr lang="en-US" altLang="sr-Latn-RS"/>
              <a:pPr>
                <a:defRPr/>
              </a:pPr>
              <a:t>5/2/2017</a:t>
            </a:fld>
            <a:endParaRPr lang="en-US" altLang="sr-Latn-RS"/>
          </a:p>
        </p:txBody>
      </p:sp>
      <p:sp>
        <p:nvSpPr>
          <p:cNvPr id="8" name="Rectangle 8"/>
          <p:cNvSpPr>
            <a:spLocks noGrp="1" noChangeArrowheads="1"/>
          </p:cNvSpPr>
          <p:nvPr>
            <p:ph type="sldNum" idx="11"/>
          </p:nvPr>
        </p:nvSpPr>
        <p:spPr>
          <a:ln/>
        </p:spPr>
        <p:txBody>
          <a:bodyPr/>
          <a:lstStyle>
            <a:lvl1pPr>
              <a:defRPr/>
            </a:lvl1pPr>
          </a:lstStyle>
          <a:p>
            <a:pPr>
              <a:defRPr/>
            </a:pPr>
            <a:fld id="{DC45BF77-95FD-4D5E-A581-5F26680A1206}" type="slidenum">
              <a:rPr lang="en-US" altLang="sr-Latn-RS"/>
              <a:pPr>
                <a:defRPr/>
              </a:pPr>
              <a:t>‹#›</a:t>
            </a:fld>
            <a:endParaRPr lang="en-US" altLang="sr-Latn-RS"/>
          </a:p>
        </p:txBody>
      </p:sp>
    </p:spTree>
    <p:extLst>
      <p:ext uri="{BB962C8B-B14F-4D97-AF65-F5344CB8AC3E}">
        <p14:creationId xmlns:p14="http://schemas.microsoft.com/office/powerpoint/2010/main" val="23246724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ctangle 7"/>
          <p:cNvSpPr>
            <a:spLocks noGrp="1" noChangeArrowheads="1"/>
          </p:cNvSpPr>
          <p:nvPr>
            <p:ph type="dt" idx="10"/>
          </p:nvPr>
        </p:nvSpPr>
        <p:spPr>
          <a:ln/>
        </p:spPr>
        <p:txBody>
          <a:bodyPr/>
          <a:lstStyle>
            <a:lvl1pPr>
              <a:defRPr/>
            </a:lvl1pPr>
          </a:lstStyle>
          <a:p>
            <a:pPr>
              <a:defRPr/>
            </a:pPr>
            <a:fld id="{384ED091-7824-4DB8-AAEE-B256C0354B4F}" type="datetime1">
              <a:rPr lang="en-US" altLang="sr-Latn-RS"/>
              <a:pPr>
                <a:defRPr/>
              </a:pPr>
              <a:t>5/2/2017</a:t>
            </a:fld>
            <a:endParaRPr lang="en-US" altLang="sr-Latn-RS"/>
          </a:p>
        </p:txBody>
      </p:sp>
      <p:sp>
        <p:nvSpPr>
          <p:cNvPr id="4" name="Rectangle 8"/>
          <p:cNvSpPr>
            <a:spLocks noGrp="1" noChangeArrowheads="1"/>
          </p:cNvSpPr>
          <p:nvPr>
            <p:ph type="sldNum" idx="11"/>
          </p:nvPr>
        </p:nvSpPr>
        <p:spPr>
          <a:ln/>
        </p:spPr>
        <p:txBody>
          <a:bodyPr/>
          <a:lstStyle>
            <a:lvl1pPr>
              <a:defRPr/>
            </a:lvl1pPr>
          </a:lstStyle>
          <a:p>
            <a:pPr>
              <a:defRPr/>
            </a:pPr>
            <a:fld id="{B3D9EDFC-AD36-4C3E-BB96-BF194A46FF11}" type="slidenum">
              <a:rPr lang="en-US" altLang="sr-Latn-RS"/>
              <a:pPr>
                <a:defRPr/>
              </a:pPr>
              <a:t>‹#›</a:t>
            </a:fld>
            <a:endParaRPr lang="en-US" altLang="sr-Latn-RS"/>
          </a:p>
        </p:txBody>
      </p:sp>
    </p:spTree>
    <p:extLst>
      <p:ext uri="{BB962C8B-B14F-4D97-AF65-F5344CB8AC3E}">
        <p14:creationId xmlns:p14="http://schemas.microsoft.com/office/powerpoint/2010/main" val="32015907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fld id="{31E9BFE9-E084-4A69-9E02-56A1650D2239}" type="datetime1">
              <a:rPr lang="en-US" altLang="sr-Latn-RS"/>
              <a:pPr>
                <a:defRPr/>
              </a:pPr>
              <a:t>5/2/2017</a:t>
            </a:fld>
            <a:endParaRPr lang="en-US" altLang="sr-Latn-RS"/>
          </a:p>
        </p:txBody>
      </p:sp>
      <p:sp>
        <p:nvSpPr>
          <p:cNvPr id="3" name="Rectangle 8"/>
          <p:cNvSpPr>
            <a:spLocks noGrp="1" noChangeArrowheads="1"/>
          </p:cNvSpPr>
          <p:nvPr>
            <p:ph type="sldNum" idx="11"/>
          </p:nvPr>
        </p:nvSpPr>
        <p:spPr>
          <a:ln/>
        </p:spPr>
        <p:txBody>
          <a:bodyPr/>
          <a:lstStyle>
            <a:lvl1pPr>
              <a:defRPr/>
            </a:lvl1pPr>
          </a:lstStyle>
          <a:p>
            <a:pPr>
              <a:defRPr/>
            </a:pPr>
            <a:fld id="{1B941F62-110B-4599-9A45-D388826572B3}" type="slidenum">
              <a:rPr lang="en-US" altLang="sr-Latn-RS"/>
              <a:pPr>
                <a:defRPr/>
              </a:pPr>
              <a:t>‹#›</a:t>
            </a:fld>
            <a:endParaRPr lang="en-US" altLang="sr-Latn-RS"/>
          </a:p>
        </p:txBody>
      </p:sp>
    </p:spTree>
    <p:extLst>
      <p:ext uri="{BB962C8B-B14F-4D97-AF65-F5344CB8AC3E}">
        <p14:creationId xmlns:p14="http://schemas.microsoft.com/office/powerpoint/2010/main" val="408172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smtClean="0"/>
              <a:t>Click to edit Master title style</a:t>
            </a:r>
            <a:endParaRPr lang="hr-HR"/>
          </a:p>
        </p:txBody>
      </p:sp>
      <p:sp>
        <p:nvSpPr>
          <p:cNvPr id="3" name="Rectangle 5"/>
          <p:cNvSpPr>
            <a:spLocks noGrp="1" noChangeArrowheads="1"/>
          </p:cNvSpPr>
          <p:nvPr>
            <p:ph type="dt" idx="10"/>
          </p:nvPr>
        </p:nvSpPr>
        <p:spPr>
          <a:ln/>
        </p:spPr>
        <p:txBody>
          <a:bodyPr/>
          <a:lstStyle>
            <a:lvl1pPr>
              <a:defRPr/>
            </a:lvl1pPr>
          </a:lstStyle>
          <a:p>
            <a:pPr>
              <a:defRPr/>
            </a:pPr>
            <a:fld id="{12A904C8-B19A-49C5-A8B8-6D6456926BC5}" type="datetime1">
              <a:rPr lang="en-US" altLang="sr-Latn-RS"/>
              <a:pPr>
                <a:defRPr/>
              </a:pPr>
              <a:t>5/2/2017</a:t>
            </a:fld>
            <a:endParaRPr lang="en-US" altLang="sr-Latn-RS"/>
          </a:p>
        </p:txBody>
      </p:sp>
      <p:sp>
        <p:nvSpPr>
          <p:cNvPr id="4" name="Rectangle 6"/>
          <p:cNvSpPr>
            <a:spLocks noGrp="1" noChangeArrowheads="1"/>
          </p:cNvSpPr>
          <p:nvPr>
            <p:ph type="sldNum" idx="11"/>
          </p:nvPr>
        </p:nvSpPr>
        <p:spPr>
          <a:ln/>
        </p:spPr>
        <p:txBody>
          <a:bodyPr/>
          <a:lstStyle>
            <a:lvl1pPr>
              <a:defRPr/>
            </a:lvl1pPr>
          </a:lstStyle>
          <a:p>
            <a:pPr>
              <a:defRPr/>
            </a:pPr>
            <a:fld id="{4F34F684-C4E1-4A33-804D-C2EB7B7E716C}" type="slidenum">
              <a:rPr lang="en-US" altLang="sr-Latn-RS"/>
              <a:pPr>
                <a:defRPr/>
              </a:pPr>
              <a:t>‹#›</a:t>
            </a:fld>
            <a:endParaRPr lang="en-US" altLang="sr-Latn-RS"/>
          </a:p>
        </p:txBody>
      </p:sp>
    </p:spTree>
    <p:extLst>
      <p:ext uri="{BB962C8B-B14F-4D97-AF65-F5344CB8AC3E}">
        <p14:creationId xmlns:p14="http://schemas.microsoft.com/office/powerpoint/2010/main" val="3925337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0238" y="342900"/>
            <a:ext cx="2949575" cy="1200150"/>
          </a:xfrm>
        </p:spPr>
        <p:txBody>
          <a:bodyPr anchor="b"/>
          <a:lstStyle>
            <a:lvl1pPr>
              <a:defRPr sz="3200"/>
            </a:lvl1pPr>
          </a:lstStyle>
          <a:p>
            <a:r>
              <a:rPr lang="hr-HR"/>
              <a:t>Uredite stil naslova matrice</a:t>
            </a:r>
          </a:p>
        </p:txBody>
      </p:sp>
      <p:sp>
        <p:nvSpPr>
          <p:cNvPr id="3" name="Rezervirano mjesto sadržaja 2"/>
          <p:cNvSpPr>
            <a:spLocks noGrp="1"/>
          </p:cNvSpPr>
          <p:nvPr>
            <p:ph idx="1"/>
          </p:nvPr>
        </p:nvSpPr>
        <p:spPr>
          <a:xfrm>
            <a:off x="3887788" y="741363"/>
            <a:ext cx="4629150" cy="3656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ctangle 7"/>
          <p:cNvSpPr>
            <a:spLocks noGrp="1" noChangeArrowheads="1"/>
          </p:cNvSpPr>
          <p:nvPr>
            <p:ph type="dt" idx="10"/>
          </p:nvPr>
        </p:nvSpPr>
        <p:spPr>
          <a:ln/>
        </p:spPr>
        <p:txBody>
          <a:bodyPr/>
          <a:lstStyle>
            <a:lvl1pPr>
              <a:defRPr/>
            </a:lvl1pPr>
          </a:lstStyle>
          <a:p>
            <a:pPr>
              <a:defRPr/>
            </a:pPr>
            <a:fld id="{2B9F0945-EC18-4468-B9CE-1C96F9C4630E}" type="datetime1">
              <a:rPr lang="en-US" altLang="sr-Latn-RS"/>
              <a:pPr>
                <a:defRPr/>
              </a:pPr>
              <a:t>5/2/2017</a:t>
            </a:fld>
            <a:endParaRPr lang="en-US" altLang="sr-Latn-RS"/>
          </a:p>
        </p:txBody>
      </p:sp>
      <p:sp>
        <p:nvSpPr>
          <p:cNvPr id="6" name="Rectangle 8"/>
          <p:cNvSpPr>
            <a:spLocks noGrp="1" noChangeArrowheads="1"/>
          </p:cNvSpPr>
          <p:nvPr>
            <p:ph type="sldNum" idx="11"/>
          </p:nvPr>
        </p:nvSpPr>
        <p:spPr>
          <a:ln/>
        </p:spPr>
        <p:txBody>
          <a:bodyPr/>
          <a:lstStyle>
            <a:lvl1pPr>
              <a:defRPr/>
            </a:lvl1pPr>
          </a:lstStyle>
          <a:p>
            <a:pPr>
              <a:defRPr/>
            </a:pPr>
            <a:fld id="{AFAED49F-2AB8-4888-9B6B-A2DF1BC741B2}" type="slidenum">
              <a:rPr lang="en-US" altLang="sr-Latn-RS"/>
              <a:pPr>
                <a:defRPr/>
              </a:pPr>
              <a:t>‹#›</a:t>
            </a:fld>
            <a:endParaRPr lang="en-US" altLang="sr-Latn-RS"/>
          </a:p>
        </p:txBody>
      </p:sp>
    </p:spTree>
    <p:extLst>
      <p:ext uri="{BB962C8B-B14F-4D97-AF65-F5344CB8AC3E}">
        <p14:creationId xmlns:p14="http://schemas.microsoft.com/office/powerpoint/2010/main" val="23328533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0238" y="342900"/>
            <a:ext cx="2949575" cy="1200150"/>
          </a:xfrm>
        </p:spPr>
        <p:txBody>
          <a:bodyPr anchor="b"/>
          <a:lstStyle>
            <a:lvl1pPr>
              <a:defRPr sz="3200"/>
            </a:lvl1pPr>
          </a:lstStyle>
          <a:p>
            <a:r>
              <a:rPr lang="hr-HR"/>
              <a:t>Uredite stil naslova matrice</a:t>
            </a:r>
          </a:p>
        </p:txBody>
      </p:sp>
      <p:sp>
        <p:nvSpPr>
          <p:cNvPr id="3" name="Rezervirano mjesto slike 2"/>
          <p:cNvSpPr>
            <a:spLocks noGrp="1"/>
          </p:cNvSpPr>
          <p:nvPr>
            <p:ph type="pic" idx="1"/>
          </p:nvPr>
        </p:nvSpPr>
        <p:spPr>
          <a:xfrm>
            <a:off x="3887788" y="741363"/>
            <a:ext cx="4629150" cy="3656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ctangle 7"/>
          <p:cNvSpPr>
            <a:spLocks noGrp="1" noChangeArrowheads="1"/>
          </p:cNvSpPr>
          <p:nvPr>
            <p:ph type="dt" idx="10"/>
          </p:nvPr>
        </p:nvSpPr>
        <p:spPr>
          <a:ln/>
        </p:spPr>
        <p:txBody>
          <a:bodyPr/>
          <a:lstStyle>
            <a:lvl1pPr>
              <a:defRPr/>
            </a:lvl1pPr>
          </a:lstStyle>
          <a:p>
            <a:pPr>
              <a:defRPr/>
            </a:pPr>
            <a:fld id="{2687426F-EFBE-4288-8C8E-2FEF1D4D073E}" type="datetime1">
              <a:rPr lang="en-US" altLang="sr-Latn-RS"/>
              <a:pPr>
                <a:defRPr/>
              </a:pPr>
              <a:t>5/2/2017</a:t>
            </a:fld>
            <a:endParaRPr lang="en-US" altLang="sr-Latn-RS"/>
          </a:p>
        </p:txBody>
      </p:sp>
      <p:sp>
        <p:nvSpPr>
          <p:cNvPr id="6" name="Rectangle 8"/>
          <p:cNvSpPr>
            <a:spLocks noGrp="1" noChangeArrowheads="1"/>
          </p:cNvSpPr>
          <p:nvPr>
            <p:ph type="sldNum" idx="11"/>
          </p:nvPr>
        </p:nvSpPr>
        <p:spPr>
          <a:ln/>
        </p:spPr>
        <p:txBody>
          <a:bodyPr/>
          <a:lstStyle>
            <a:lvl1pPr>
              <a:defRPr/>
            </a:lvl1pPr>
          </a:lstStyle>
          <a:p>
            <a:pPr>
              <a:defRPr/>
            </a:pPr>
            <a:fld id="{2114A962-3BB0-47B2-BBD4-BED35E142002}" type="slidenum">
              <a:rPr lang="en-US" altLang="sr-Latn-RS"/>
              <a:pPr>
                <a:defRPr/>
              </a:pPr>
              <a:t>‹#›</a:t>
            </a:fld>
            <a:endParaRPr lang="en-US" altLang="sr-Latn-RS"/>
          </a:p>
        </p:txBody>
      </p:sp>
    </p:spTree>
    <p:extLst>
      <p:ext uri="{BB962C8B-B14F-4D97-AF65-F5344CB8AC3E}">
        <p14:creationId xmlns:p14="http://schemas.microsoft.com/office/powerpoint/2010/main" val="37965767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7"/>
          <p:cNvSpPr>
            <a:spLocks noGrp="1" noChangeArrowheads="1"/>
          </p:cNvSpPr>
          <p:nvPr>
            <p:ph type="dt" idx="10"/>
          </p:nvPr>
        </p:nvSpPr>
        <p:spPr>
          <a:ln/>
        </p:spPr>
        <p:txBody>
          <a:bodyPr/>
          <a:lstStyle>
            <a:lvl1pPr>
              <a:defRPr/>
            </a:lvl1pPr>
          </a:lstStyle>
          <a:p>
            <a:pPr>
              <a:defRPr/>
            </a:pPr>
            <a:fld id="{F7F41E87-D84B-49FE-88A2-B98568548D78}" type="datetime1">
              <a:rPr lang="en-US" altLang="sr-Latn-RS"/>
              <a:pPr>
                <a:defRPr/>
              </a:pPr>
              <a:t>5/2/2017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249734E1-8921-430B-9452-D74A85E6FAA7}" type="slidenum">
              <a:rPr lang="en-US" altLang="sr-Latn-RS"/>
              <a:pPr>
                <a:defRPr/>
              </a:pPr>
              <a:t>‹#›</a:t>
            </a:fld>
            <a:endParaRPr lang="en-US" altLang="sr-Latn-RS"/>
          </a:p>
        </p:txBody>
      </p:sp>
    </p:spTree>
    <p:extLst>
      <p:ext uri="{BB962C8B-B14F-4D97-AF65-F5344CB8AC3E}">
        <p14:creationId xmlns:p14="http://schemas.microsoft.com/office/powerpoint/2010/main" val="34293084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588125" y="206375"/>
            <a:ext cx="2024063" cy="3743325"/>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514350" y="206375"/>
            <a:ext cx="5921375" cy="374332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7"/>
          <p:cNvSpPr>
            <a:spLocks noGrp="1" noChangeArrowheads="1"/>
          </p:cNvSpPr>
          <p:nvPr>
            <p:ph type="dt" idx="10"/>
          </p:nvPr>
        </p:nvSpPr>
        <p:spPr>
          <a:ln/>
        </p:spPr>
        <p:txBody>
          <a:bodyPr/>
          <a:lstStyle>
            <a:lvl1pPr>
              <a:defRPr/>
            </a:lvl1pPr>
          </a:lstStyle>
          <a:p>
            <a:pPr>
              <a:defRPr/>
            </a:pPr>
            <a:fld id="{CAF515B8-378A-4B50-B7E9-A3417A279A6E}" type="datetime1">
              <a:rPr lang="en-US" altLang="sr-Latn-RS"/>
              <a:pPr>
                <a:defRPr/>
              </a:pPr>
              <a:t>5/2/2017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3E1D656C-A4AB-49A1-9BD7-526838A557E0}" type="slidenum">
              <a:rPr lang="en-US" altLang="sr-Latn-RS"/>
              <a:pPr>
                <a:defRPr/>
              </a:pPr>
              <a:t>‹#›</a:t>
            </a:fld>
            <a:endParaRPr lang="en-US" altLang="sr-Latn-RS"/>
          </a:p>
        </p:txBody>
      </p:sp>
    </p:spTree>
    <p:extLst>
      <p:ext uri="{BB962C8B-B14F-4D97-AF65-F5344CB8AC3E}">
        <p14:creationId xmlns:p14="http://schemas.microsoft.com/office/powerpoint/2010/main" val="387586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fld id="{E842441B-41FC-46A1-885A-A03AC733A4C1}" type="datetime1">
              <a:rPr lang="en-US" altLang="sr-Latn-RS"/>
              <a:pPr>
                <a:defRPr/>
              </a:pPr>
              <a:t>5/2/2017</a:t>
            </a:fld>
            <a:endParaRPr lang="en-US" altLang="sr-Latn-RS"/>
          </a:p>
        </p:txBody>
      </p:sp>
      <p:sp>
        <p:nvSpPr>
          <p:cNvPr id="3" name="Rectangle 6"/>
          <p:cNvSpPr>
            <a:spLocks noGrp="1" noChangeArrowheads="1"/>
          </p:cNvSpPr>
          <p:nvPr>
            <p:ph type="sldNum" idx="11"/>
          </p:nvPr>
        </p:nvSpPr>
        <p:spPr>
          <a:ln/>
        </p:spPr>
        <p:txBody>
          <a:bodyPr/>
          <a:lstStyle>
            <a:lvl1pPr>
              <a:defRPr/>
            </a:lvl1pPr>
          </a:lstStyle>
          <a:p>
            <a:pPr>
              <a:defRPr/>
            </a:pPr>
            <a:fld id="{DF54B04C-CBBB-4405-B23D-F0019B69AECC}" type="slidenum">
              <a:rPr lang="en-US" altLang="sr-Latn-RS"/>
              <a:pPr>
                <a:defRPr/>
              </a:pPr>
              <a:t>‹#›</a:t>
            </a:fld>
            <a:endParaRPr lang="en-US" altLang="sr-Latn-RS"/>
          </a:p>
        </p:txBody>
      </p:sp>
    </p:spTree>
    <p:extLst>
      <p:ext uri="{BB962C8B-B14F-4D97-AF65-F5344CB8AC3E}">
        <p14:creationId xmlns:p14="http://schemas.microsoft.com/office/powerpoint/2010/main" val="140624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hr-HR"/>
          </a:p>
        </p:txBody>
      </p:sp>
      <p:sp>
        <p:nvSpPr>
          <p:cNvPr id="3" name="Rezervirano mjesto sadržaja 2"/>
          <p:cNvSpPr>
            <a:spLocks noGrp="1"/>
          </p:cNvSpPr>
          <p:nvPr>
            <p:ph idx="1"/>
          </p:nvPr>
        </p:nvSpPr>
        <p:spPr>
          <a:xfrm>
            <a:off x="3887788" y="741363"/>
            <a:ext cx="4629150" cy="3656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zervirano mjesto teksta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fld id="{5AD7BFB5-797D-42EC-AE8E-400BD3410D56}" type="datetime1">
              <a:rPr lang="en-US" altLang="sr-Latn-RS"/>
              <a:pPr>
                <a:defRPr/>
              </a:pPr>
              <a:t>5/2/2017</a:t>
            </a:fld>
            <a:endParaRPr lang="en-US" altLang="sr-Latn-RS"/>
          </a:p>
        </p:txBody>
      </p:sp>
      <p:sp>
        <p:nvSpPr>
          <p:cNvPr id="6" name="Rectangle 6"/>
          <p:cNvSpPr>
            <a:spLocks noGrp="1" noChangeArrowheads="1"/>
          </p:cNvSpPr>
          <p:nvPr>
            <p:ph type="sldNum" idx="11"/>
          </p:nvPr>
        </p:nvSpPr>
        <p:spPr>
          <a:ln/>
        </p:spPr>
        <p:txBody>
          <a:bodyPr/>
          <a:lstStyle>
            <a:lvl1pPr>
              <a:defRPr/>
            </a:lvl1pPr>
          </a:lstStyle>
          <a:p>
            <a:pPr>
              <a:defRPr/>
            </a:pPr>
            <a:fld id="{CE351B3E-E663-4664-9FF5-557EC72EE22C}" type="slidenum">
              <a:rPr lang="en-US" altLang="sr-Latn-RS"/>
              <a:pPr>
                <a:defRPr/>
              </a:pPr>
              <a:t>‹#›</a:t>
            </a:fld>
            <a:endParaRPr lang="en-US" altLang="sr-Latn-RS"/>
          </a:p>
        </p:txBody>
      </p:sp>
    </p:spTree>
    <p:extLst>
      <p:ext uri="{BB962C8B-B14F-4D97-AF65-F5344CB8AC3E}">
        <p14:creationId xmlns:p14="http://schemas.microsoft.com/office/powerpoint/2010/main" val="46066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hr-HR"/>
          </a:p>
        </p:txBody>
      </p:sp>
      <p:sp>
        <p:nvSpPr>
          <p:cNvPr id="3" name="Rezervirano mjesto slike 2"/>
          <p:cNvSpPr>
            <a:spLocks noGrp="1"/>
          </p:cNvSpPr>
          <p:nvPr>
            <p:ph type="pic" idx="1"/>
          </p:nvPr>
        </p:nvSpPr>
        <p:spPr>
          <a:xfrm>
            <a:off x="3887788" y="741363"/>
            <a:ext cx="4629150" cy="3656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r-HR" noProof="0"/>
          </a:p>
        </p:txBody>
      </p:sp>
      <p:sp>
        <p:nvSpPr>
          <p:cNvPr id="4" name="Rezervirano mjesto teksta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fld id="{CBBAB316-87DC-43DC-9B4E-D2187CBFFD1E}" type="datetime1">
              <a:rPr lang="en-US" altLang="sr-Latn-RS"/>
              <a:pPr>
                <a:defRPr/>
              </a:pPr>
              <a:t>5/2/2017</a:t>
            </a:fld>
            <a:endParaRPr lang="en-US" altLang="sr-Latn-RS"/>
          </a:p>
        </p:txBody>
      </p:sp>
      <p:sp>
        <p:nvSpPr>
          <p:cNvPr id="6" name="Rectangle 6"/>
          <p:cNvSpPr>
            <a:spLocks noGrp="1" noChangeArrowheads="1"/>
          </p:cNvSpPr>
          <p:nvPr>
            <p:ph type="sldNum" idx="11"/>
          </p:nvPr>
        </p:nvSpPr>
        <p:spPr>
          <a:ln/>
        </p:spPr>
        <p:txBody>
          <a:bodyPr/>
          <a:lstStyle>
            <a:lvl1pPr>
              <a:defRPr/>
            </a:lvl1pPr>
          </a:lstStyle>
          <a:p>
            <a:pPr>
              <a:defRPr/>
            </a:pPr>
            <a:fld id="{694DF7C3-A25F-4E5B-A77A-410E868057C1}" type="slidenum">
              <a:rPr lang="en-US" altLang="sr-Latn-RS"/>
              <a:pPr>
                <a:defRPr/>
              </a:pPr>
              <a:t>‹#›</a:t>
            </a:fld>
            <a:endParaRPr lang="en-US" altLang="sr-Latn-RS"/>
          </a:p>
        </p:txBody>
      </p:sp>
    </p:spTree>
    <p:extLst>
      <p:ext uri="{BB962C8B-B14F-4D97-AF65-F5344CB8AC3E}">
        <p14:creationId xmlns:p14="http://schemas.microsoft.com/office/powerpoint/2010/main" val="248292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7.jpeg"/><Relationship Id="rId5" Type="http://schemas.openxmlformats.org/officeDocument/2006/relationships/theme" Target="../theme/theme10.xml"/><Relationship Id="rId4"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image" Target="../media/image5.jpeg"/><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3.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12.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4.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7.jpeg"/><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5.jpe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7.jpeg"/><Relationship Id="rId5" Type="http://schemas.openxmlformats.org/officeDocument/2006/relationships/theme" Target="../theme/theme6.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7.jpeg"/><Relationship Id="rId5" Type="http://schemas.openxmlformats.org/officeDocument/2006/relationships/theme" Target="../theme/theme8.xml"/><Relationship Id="rId4"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5.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title"/>
          </p:nvPr>
        </p:nvSpPr>
        <p:spPr bwMode="auto">
          <a:xfrm>
            <a:off x="514350" y="206375"/>
            <a:ext cx="8097838"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sr-Latn-RS" smtClean="0"/>
              <a:t>Click to edit the title text format</a:t>
            </a:r>
          </a:p>
        </p:txBody>
      </p:sp>
      <p:sp>
        <p:nvSpPr>
          <p:cNvPr id="1028" name="Rectangle 3"/>
          <p:cNvSpPr>
            <a:spLocks noGrp="1" noChangeArrowheads="1"/>
          </p:cNvSpPr>
          <p:nvPr>
            <p:ph type="body" idx="1"/>
          </p:nvPr>
        </p:nvSpPr>
        <p:spPr bwMode="auto">
          <a:xfrm>
            <a:off x="514350" y="1112838"/>
            <a:ext cx="8097838" cy="283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sr-Latn-RS" smtClean="0"/>
              <a:t>Click to edit the outline text format</a:t>
            </a:r>
          </a:p>
          <a:p>
            <a:pPr lvl="1"/>
            <a:r>
              <a:rPr lang="en-GB" altLang="sr-Latn-RS" smtClean="0"/>
              <a:t>Second Outline Level</a:t>
            </a:r>
          </a:p>
          <a:p>
            <a:pPr lvl="2"/>
            <a:r>
              <a:rPr lang="en-GB" altLang="sr-Latn-RS" smtClean="0"/>
              <a:t>Third Outline Level</a:t>
            </a:r>
          </a:p>
          <a:p>
            <a:pPr lvl="3"/>
            <a:r>
              <a:rPr lang="en-GB" altLang="sr-Latn-RS" smtClean="0"/>
              <a:t>Fourth Outline Level</a:t>
            </a:r>
          </a:p>
          <a:p>
            <a:pPr lvl="4"/>
            <a:r>
              <a:rPr lang="en-GB" altLang="sr-Latn-RS" smtClean="0"/>
              <a:t>Fifth Outline Level</a:t>
            </a:r>
          </a:p>
          <a:p>
            <a:pPr lvl="4"/>
            <a:r>
              <a:rPr lang="en-GB" altLang="sr-Latn-RS" smtClean="0"/>
              <a:t>Sixth Outline Level</a:t>
            </a:r>
          </a:p>
          <a:p>
            <a:pPr lvl="4"/>
            <a:r>
              <a:rPr lang="en-GB" altLang="sr-Latn-RS" smtClean="0"/>
              <a:t>Seventh Outline Level</a:t>
            </a:r>
          </a:p>
        </p:txBody>
      </p:sp>
      <p:pic>
        <p:nvPicPr>
          <p:cNvPr id="102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78688" y="0"/>
            <a:ext cx="1865312" cy="1938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Rectangle 5"/>
          <p:cNvSpPr>
            <a:spLocks noGrp="1" noChangeArrowheads="1"/>
          </p:cNvSpPr>
          <p:nvPr>
            <p:ph type="dt"/>
          </p:nvPr>
        </p:nvSpPr>
        <p:spPr bwMode="auto">
          <a:xfrm>
            <a:off x="6670675" y="4291013"/>
            <a:ext cx="2132013"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buClrTx/>
              <a:buSzPct val="100000"/>
              <a:buFontTx/>
              <a:buNone/>
              <a:tabLst>
                <a:tab pos="449263" algn="l"/>
                <a:tab pos="898525" algn="l"/>
                <a:tab pos="1347788" algn="l"/>
                <a:tab pos="1797050" algn="l"/>
              </a:tabLst>
              <a:defRPr sz="1000">
                <a:solidFill>
                  <a:srgbClr val="000000"/>
                </a:solidFill>
                <a:latin typeface="+mn-lt"/>
                <a:cs typeface="Segoe UI" panose="020B0502040204020203" pitchFamily="34" charset="0"/>
              </a:defRPr>
            </a:lvl1pPr>
          </a:lstStyle>
          <a:p>
            <a:pPr>
              <a:defRPr/>
            </a:pPr>
            <a:fld id="{A36F17F5-21EE-43D4-9FD5-BDFAC87C6529}" type="datetime1">
              <a:rPr lang="en-US" altLang="sr-Latn-RS"/>
              <a:pPr>
                <a:defRPr/>
              </a:pPr>
              <a:t>5/2/2017</a:t>
            </a:fld>
            <a:endParaRPr lang="en-US" altLang="sr-Latn-RS"/>
          </a:p>
        </p:txBody>
      </p:sp>
      <p:sp>
        <p:nvSpPr>
          <p:cNvPr id="2054" name="Rectangle 6"/>
          <p:cNvSpPr>
            <a:spLocks noGrp="1" noChangeArrowheads="1"/>
          </p:cNvSpPr>
          <p:nvPr>
            <p:ph type="sldNum"/>
          </p:nvPr>
        </p:nvSpPr>
        <p:spPr bwMode="auto">
          <a:xfrm>
            <a:off x="6923088" y="4937125"/>
            <a:ext cx="2132012"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buSzPct val="100000"/>
              <a:tabLst>
                <a:tab pos="449263" algn="l"/>
                <a:tab pos="898525" algn="l"/>
                <a:tab pos="1347788" algn="l"/>
                <a:tab pos="1797050" algn="l"/>
              </a:tabLst>
              <a:defRPr sz="900">
                <a:solidFill>
                  <a:srgbClr val="000000"/>
                </a:solidFill>
                <a:latin typeface="VladaRHSans Reg" charset="0"/>
                <a:cs typeface="Segoe UI" pitchFamily="34" charset="0"/>
              </a:defRPr>
            </a:lvl1pPr>
          </a:lstStyle>
          <a:p>
            <a:pPr>
              <a:defRPr/>
            </a:pPr>
            <a:fld id="{944B939F-24B3-47DB-8C49-E15408826718}"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Lst>
  <p:hf sldNum="0" hdr="0" ftr="0"/>
  <p:txStyles>
    <p:titleStyle>
      <a:lvl1pPr algn="l" defTabSz="449263" rtl="0" eaLnBrk="1" fontAlgn="base" hangingPunct="1">
        <a:spcBef>
          <a:spcPct val="0"/>
        </a:spcBef>
        <a:spcAft>
          <a:spcPct val="0"/>
        </a:spcAft>
        <a:buClr>
          <a:srgbClr val="000000"/>
        </a:buClr>
        <a:buSzPct val="100000"/>
        <a:buFont typeface="Times New Roman" pitchFamily="18" charset="0"/>
        <a:defRPr sz="3600" kern="1200">
          <a:solidFill>
            <a:srgbClr val="000000"/>
          </a:solidFill>
          <a:latin typeface="+mj-lt"/>
          <a:ea typeface="+mj-ea"/>
          <a:cs typeface="+mj-cs"/>
        </a:defRPr>
      </a:lvl1pPr>
      <a:lvl2pPr algn="l" defTabSz="449263" rtl="0" eaLnBrk="1" fontAlgn="base" hangingPunct="1">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2pPr>
      <a:lvl3pPr algn="l" defTabSz="449263" rtl="0" eaLnBrk="1" fontAlgn="base" hangingPunct="1">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3pPr>
      <a:lvl4pPr algn="l" defTabSz="449263" rtl="0" eaLnBrk="1" fontAlgn="base" hangingPunct="1">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4pPr>
      <a:lvl5pPr algn="l" defTabSz="449263" rtl="0" eaLnBrk="1" fontAlgn="base" hangingPunct="1">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5pPr>
      <a:lvl6pPr marL="25146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6pPr>
      <a:lvl7pPr marL="29718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7pPr>
      <a:lvl8pPr marL="34290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8pPr>
      <a:lvl9pPr marL="38862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9pPr>
    </p:titleStyle>
    <p:bodyStyle>
      <a:lvl1pPr marL="342900" indent="-342900" algn="l" defTabSz="449263" rtl="0" eaLnBrk="1" fontAlgn="base" hangingPunct="1">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1" fontAlgn="base" hangingPunct="1">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1" fontAlgn="base" hangingPunct="1">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4pPr>
      <a:lvl5pPr marL="2057400" indent="-228600" algn="l" defTabSz="449263" rtl="0" eaLnBrk="1" fontAlgn="base" hangingPunct="1">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descr="background pptx 16x9 insid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0" descr="MRRFEU pasica logotipi pptx 16x9 ne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Placeholder 1"/>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10245" name="Text Placeholder 2"/>
          <p:cNvSpPr>
            <a:spLocks noGrp="1"/>
          </p:cNvSpPr>
          <p:nvPr>
            <p:ph type="body" idx="1"/>
          </p:nvPr>
        </p:nvSpPr>
        <p:spPr bwMode="auto">
          <a:xfrm>
            <a:off x="514350"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sp>
        <p:nvSpPr>
          <p:cNvPr id="4" name="Date Placeholder 3"/>
          <p:cNvSpPr>
            <a:spLocks noGrp="1"/>
          </p:cNvSpPr>
          <p:nvPr>
            <p:ph type="dt" sz="half" idx="2"/>
          </p:nvPr>
        </p:nvSpPr>
        <p:spPr>
          <a:xfrm>
            <a:off x="6670675" y="4292600"/>
            <a:ext cx="2133600" cy="206375"/>
          </a:xfrm>
          <a:prstGeom prst="rect">
            <a:avLst/>
          </a:prstGeom>
        </p:spPr>
        <p:txBody>
          <a:bodyPr vert="horz" wrap="square" lIns="0" tIns="0" rIns="0" bIns="0" numCol="1" anchor="t" anchorCtr="0" compatLnSpc="1">
            <a:prstTxWarp prst="textNoShape">
              <a:avLst/>
            </a:prstTxWarp>
          </a:bodyPr>
          <a:lstStyle>
            <a:lvl1pPr algn="r">
              <a:defRPr sz="1000">
                <a:latin typeface="VladaRHSans Reg" charset="0"/>
              </a:defRPr>
            </a:lvl1pPr>
          </a:lstStyle>
          <a:p>
            <a:pPr>
              <a:defRPr/>
            </a:pPr>
            <a:fld id="{044EDE5B-6938-413D-AF9D-650C90D40D33}" type="datetime1">
              <a:rPr lang="en-US" altLang="sr-Latn-RS"/>
              <a:pPr>
                <a:defRPr/>
              </a:pPr>
              <a:t>5/2/2017</a:t>
            </a:fld>
            <a:endParaRPr lang="en-US" altLang="sr-Latn-RS"/>
          </a:p>
        </p:txBody>
      </p:sp>
      <p:sp>
        <p:nvSpPr>
          <p:cNvPr id="6" name="Slide Number Placeholder 5"/>
          <p:cNvSpPr>
            <a:spLocks noGrp="1"/>
          </p:cNvSpPr>
          <p:nvPr>
            <p:ph type="sldNum" sz="quarter" idx="4"/>
          </p:nvPr>
        </p:nvSpPr>
        <p:spPr>
          <a:xfrm>
            <a:off x="6923088" y="4938713"/>
            <a:ext cx="2133600" cy="206375"/>
          </a:xfrm>
          <a:prstGeom prst="rect">
            <a:avLst/>
          </a:prstGeom>
        </p:spPr>
        <p:txBody>
          <a:bodyPr vert="horz" wrap="square" lIns="0" tIns="0" rIns="0" bIns="0" numCol="1" anchor="t" anchorCtr="0" compatLnSpc="1">
            <a:prstTxWarp prst="textNoShape">
              <a:avLst/>
            </a:prstTxWarp>
          </a:bodyPr>
          <a:lstStyle>
            <a:lvl1pPr algn="r">
              <a:defRPr sz="900">
                <a:latin typeface="VladaRHSans Reg" charset="0"/>
              </a:defRPr>
            </a:lvl1pPr>
          </a:lstStyle>
          <a:p>
            <a:pPr>
              <a:defRPr/>
            </a:pPr>
            <a:fld id="{2B8A178D-9A94-4890-8CE3-DC8FBE06E889}"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70" r:id="rId1"/>
    <p:sldLayoutId id="2147484451" r:id="rId2"/>
    <p:sldLayoutId id="2147484452" r:id="rId3"/>
    <p:sldLayoutId id="2147484453" r:id="rId4"/>
  </p:sldLayoutIdLst>
  <p:hf sldNum="0" hdr="0" ftr="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685800" algn="l" defTabSz="457200" rtl="0" eaLnBrk="0" fontAlgn="base" hangingPunct="0">
        <a:lnSpc>
          <a:spcPts val="3200"/>
        </a:lnSpc>
        <a:spcBef>
          <a:spcPct val="20000"/>
        </a:spcBef>
        <a:spcAft>
          <a:spcPct val="0"/>
        </a:spcAft>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0" descr="MRRFEU pasica logotipi pptx 16x9 ne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Placeholder 1"/>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11268" name="Text Placeholder 2"/>
          <p:cNvSpPr>
            <a:spLocks noGrp="1"/>
          </p:cNvSpPr>
          <p:nvPr>
            <p:ph type="body" idx="1"/>
          </p:nvPr>
        </p:nvSpPr>
        <p:spPr bwMode="auto">
          <a:xfrm>
            <a:off x="514350"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pic>
        <p:nvPicPr>
          <p:cNvPr id="11269" name="Picture 6" descr="pattern pptx 16x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0"/>
            <a:ext cx="18653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a:spLocks noGrp="1"/>
          </p:cNvSpPr>
          <p:nvPr>
            <p:ph type="dt" sz="half" idx="2"/>
          </p:nvPr>
        </p:nvSpPr>
        <p:spPr>
          <a:xfrm>
            <a:off x="6670675" y="4292600"/>
            <a:ext cx="2133600" cy="206375"/>
          </a:xfrm>
          <a:prstGeom prst="rect">
            <a:avLst/>
          </a:prstGeom>
        </p:spPr>
        <p:txBody>
          <a:bodyPr vert="horz" wrap="square" lIns="0" tIns="0" rIns="0" bIns="0" numCol="1" anchor="t" anchorCtr="0" compatLnSpc="1">
            <a:prstTxWarp prst="textNoShape">
              <a:avLst/>
            </a:prstTxWarp>
          </a:bodyPr>
          <a:lstStyle>
            <a:lvl1pPr algn="r">
              <a:defRPr sz="1000">
                <a:latin typeface="VladaRHSans Reg" charset="0"/>
              </a:defRPr>
            </a:lvl1pPr>
          </a:lstStyle>
          <a:p>
            <a:pPr>
              <a:defRPr/>
            </a:pPr>
            <a:fld id="{8AA1800D-1576-47FE-8B3B-722B2B781318}" type="datetime1">
              <a:rPr lang="en-US" altLang="sr-Latn-RS"/>
              <a:pPr>
                <a:defRPr/>
              </a:pPr>
              <a:t>5/2/2017</a:t>
            </a:fld>
            <a:endParaRPr lang="en-US" altLang="sr-Latn-RS"/>
          </a:p>
        </p:txBody>
      </p:sp>
      <p:sp>
        <p:nvSpPr>
          <p:cNvPr id="17" name="Slide Number Placeholder 5"/>
          <p:cNvSpPr>
            <a:spLocks noGrp="1"/>
          </p:cNvSpPr>
          <p:nvPr>
            <p:ph type="sldNum" sz="quarter" idx="4"/>
          </p:nvPr>
        </p:nvSpPr>
        <p:spPr>
          <a:xfrm>
            <a:off x="6923088" y="4938713"/>
            <a:ext cx="2133600" cy="206375"/>
          </a:xfrm>
          <a:prstGeom prst="rect">
            <a:avLst/>
          </a:prstGeom>
        </p:spPr>
        <p:txBody>
          <a:bodyPr vert="horz" wrap="square" lIns="0" tIns="0" rIns="0" bIns="0" numCol="1" anchor="t" anchorCtr="0" compatLnSpc="1">
            <a:prstTxWarp prst="textNoShape">
              <a:avLst/>
            </a:prstTxWarp>
          </a:bodyPr>
          <a:lstStyle>
            <a:lvl1pPr algn="r">
              <a:defRPr sz="900">
                <a:latin typeface="VladaRHSans Reg" charset="0"/>
              </a:defRPr>
            </a:lvl1pPr>
          </a:lstStyle>
          <a:p>
            <a:pPr>
              <a:defRPr/>
            </a:pPr>
            <a:fld id="{8E17E1A3-1CAF-46A1-B7F2-8658F034A2AC}"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71" r:id="rId1"/>
    <p:sldLayoutId id="2147484472" r:id="rId2"/>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4" name="Rectangle 5"/>
          <p:cNvSpPr>
            <a:spLocks noGrp="1" noChangeArrowheads="1"/>
          </p:cNvSpPr>
          <p:nvPr>
            <p:ph type="title"/>
          </p:nvPr>
        </p:nvSpPr>
        <p:spPr bwMode="auto">
          <a:xfrm>
            <a:off x="514350" y="206375"/>
            <a:ext cx="8097838"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sr-Latn-RS" smtClean="0"/>
              <a:t>Click to edit the title text format</a:t>
            </a:r>
          </a:p>
        </p:txBody>
      </p:sp>
      <p:sp>
        <p:nvSpPr>
          <p:cNvPr id="2055" name="Rectangle 6"/>
          <p:cNvSpPr>
            <a:spLocks noGrp="1" noChangeArrowheads="1"/>
          </p:cNvSpPr>
          <p:nvPr>
            <p:ph type="body" idx="1"/>
          </p:nvPr>
        </p:nvSpPr>
        <p:spPr bwMode="auto">
          <a:xfrm>
            <a:off x="514350" y="1112838"/>
            <a:ext cx="8097838" cy="283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sr-Latn-RS" smtClean="0"/>
              <a:t>Click to edit the outline text format</a:t>
            </a:r>
          </a:p>
          <a:p>
            <a:pPr lvl="1"/>
            <a:r>
              <a:rPr lang="en-GB" altLang="sr-Latn-RS" smtClean="0"/>
              <a:t>Second Outline Level</a:t>
            </a:r>
          </a:p>
          <a:p>
            <a:pPr lvl="2"/>
            <a:r>
              <a:rPr lang="en-GB" altLang="sr-Latn-RS" smtClean="0"/>
              <a:t>Third Outline Level</a:t>
            </a:r>
          </a:p>
          <a:p>
            <a:pPr lvl="3"/>
            <a:r>
              <a:rPr lang="en-GB" altLang="sr-Latn-RS" smtClean="0"/>
              <a:t>Fourth Outline Level</a:t>
            </a:r>
          </a:p>
          <a:p>
            <a:pPr lvl="4"/>
            <a:r>
              <a:rPr lang="en-GB" altLang="sr-Latn-RS" smtClean="0"/>
              <a:t>Fifth Outline Level</a:t>
            </a:r>
          </a:p>
          <a:p>
            <a:pPr lvl="4"/>
            <a:r>
              <a:rPr lang="en-GB" altLang="sr-Latn-RS" smtClean="0"/>
              <a:t>Sixth Outline Level</a:t>
            </a:r>
          </a:p>
          <a:p>
            <a:pPr lvl="4"/>
            <a:r>
              <a:rPr lang="en-GB" altLang="sr-Latn-RS" smtClean="0"/>
              <a:t>Seventh Outline Level</a:t>
            </a:r>
          </a:p>
        </p:txBody>
      </p:sp>
      <p:sp>
        <p:nvSpPr>
          <p:cNvPr id="3079" name="Rectangle 7"/>
          <p:cNvSpPr>
            <a:spLocks noGrp="1" noChangeArrowheads="1"/>
          </p:cNvSpPr>
          <p:nvPr>
            <p:ph type="dt"/>
          </p:nvPr>
        </p:nvSpPr>
        <p:spPr bwMode="auto">
          <a:xfrm>
            <a:off x="6670675" y="4291013"/>
            <a:ext cx="2132013"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buClrTx/>
              <a:buSzPct val="100000"/>
              <a:buFontTx/>
              <a:buNone/>
              <a:tabLst>
                <a:tab pos="449263" algn="l"/>
                <a:tab pos="898525" algn="l"/>
                <a:tab pos="1347788" algn="l"/>
                <a:tab pos="1797050" algn="l"/>
              </a:tabLst>
              <a:defRPr sz="1000">
                <a:solidFill>
                  <a:srgbClr val="000000"/>
                </a:solidFill>
                <a:latin typeface="+mn-lt"/>
                <a:cs typeface="Segoe UI" panose="020B0502040204020203" pitchFamily="34" charset="0"/>
              </a:defRPr>
            </a:lvl1pPr>
          </a:lstStyle>
          <a:p>
            <a:pPr>
              <a:defRPr/>
            </a:pPr>
            <a:fld id="{5F595B9F-E171-4945-8483-A6499F9C1393}" type="datetime1">
              <a:rPr lang="en-US" altLang="sr-Latn-RS"/>
              <a:pPr>
                <a:defRPr/>
              </a:pPr>
              <a:t>5/2/2017</a:t>
            </a:fld>
            <a:endParaRPr lang="en-US" altLang="sr-Latn-RS"/>
          </a:p>
        </p:txBody>
      </p:sp>
      <p:sp>
        <p:nvSpPr>
          <p:cNvPr id="3080" name="Rectangle 8"/>
          <p:cNvSpPr>
            <a:spLocks noGrp="1" noChangeArrowheads="1"/>
          </p:cNvSpPr>
          <p:nvPr>
            <p:ph type="sldNum"/>
          </p:nvPr>
        </p:nvSpPr>
        <p:spPr bwMode="auto">
          <a:xfrm>
            <a:off x="6923088" y="4937125"/>
            <a:ext cx="2132012"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buSzPct val="100000"/>
              <a:tabLst>
                <a:tab pos="449263" algn="l"/>
                <a:tab pos="898525" algn="l"/>
                <a:tab pos="1347788" algn="l"/>
                <a:tab pos="1797050" algn="l"/>
              </a:tabLst>
              <a:defRPr sz="900">
                <a:solidFill>
                  <a:srgbClr val="FFFFFF"/>
                </a:solidFill>
                <a:latin typeface="VladaRHSans Reg" charset="0"/>
                <a:cs typeface="Segoe UI" pitchFamily="34" charset="0"/>
              </a:defRPr>
            </a:lvl1pPr>
          </a:lstStyle>
          <a:p>
            <a:pPr>
              <a:defRPr/>
            </a:pPr>
            <a:fld id="{7AD01C0D-69D6-416F-B10F-079C809BF465}" type="slidenum">
              <a:rPr lang="en-US" altLang="sr-Latn-RS"/>
              <a:pPr>
                <a:defRPr/>
              </a:pPr>
              <a:t>‹#›</a:t>
            </a:fld>
            <a:endParaRPr lang="en-US" altLang="sr-Latn-RS"/>
          </a:p>
        </p:txBody>
      </p:sp>
    </p:spTree>
    <p:extLst>
      <p:ext uri="{BB962C8B-B14F-4D97-AF65-F5344CB8AC3E}">
        <p14:creationId xmlns:p14="http://schemas.microsoft.com/office/powerpoint/2010/main" val="3875762527"/>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8" charset="0"/>
        <a:defRPr sz="36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2pPr>
      <a:lvl3pPr algn="l" defTabSz="449263" rtl="0" eaLnBrk="0" fontAlgn="base" hangingPunct="0">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3pPr>
      <a:lvl4pPr algn="l" defTabSz="449263" rtl="0" eaLnBrk="0" fontAlgn="base" hangingPunct="0">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4pPr>
      <a:lvl5pPr algn="l" defTabSz="449263" rtl="0" eaLnBrk="0" fontAlgn="base" hangingPunct="0">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9pPr>
    </p:titleStyle>
    <p:bodyStyle>
      <a:lvl1pPr marL="342900" indent="-342900" algn="l" defTabSz="449263" rtl="0" eaLnBrk="0" fontAlgn="base" hangingPunct="0">
        <a:lnSpc>
          <a:spcPts val="3188"/>
        </a:lnSpc>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0" fontAlgn="base" hangingPunct="0">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4pPr>
      <a:lvl5pPr marL="2057400" indent="-228600" algn="l" defTabSz="449263" rtl="0" eaLnBrk="0" fontAlgn="base" hangingPunct="0">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4" name="Rectangle 5"/>
          <p:cNvSpPr>
            <a:spLocks noGrp="1" noChangeArrowheads="1"/>
          </p:cNvSpPr>
          <p:nvPr>
            <p:ph type="title"/>
          </p:nvPr>
        </p:nvSpPr>
        <p:spPr bwMode="auto">
          <a:xfrm>
            <a:off x="514350" y="206375"/>
            <a:ext cx="8097838"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sr-Latn-RS" smtClean="0"/>
              <a:t>Click to edit the title text format</a:t>
            </a:r>
          </a:p>
        </p:txBody>
      </p:sp>
      <p:sp>
        <p:nvSpPr>
          <p:cNvPr id="2055" name="Rectangle 6"/>
          <p:cNvSpPr>
            <a:spLocks noGrp="1" noChangeArrowheads="1"/>
          </p:cNvSpPr>
          <p:nvPr>
            <p:ph type="body" idx="1"/>
          </p:nvPr>
        </p:nvSpPr>
        <p:spPr bwMode="auto">
          <a:xfrm>
            <a:off x="514350" y="1112838"/>
            <a:ext cx="8097838" cy="283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sr-Latn-RS" smtClean="0"/>
              <a:t>Click to edit the outline text format</a:t>
            </a:r>
          </a:p>
          <a:p>
            <a:pPr lvl="1"/>
            <a:r>
              <a:rPr lang="en-GB" altLang="sr-Latn-RS" smtClean="0"/>
              <a:t>Second Outline Level</a:t>
            </a:r>
          </a:p>
          <a:p>
            <a:pPr lvl="2"/>
            <a:r>
              <a:rPr lang="en-GB" altLang="sr-Latn-RS" smtClean="0"/>
              <a:t>Third Outline Level</a:t>
            </a:r>
          </a:p>
          <a:p>
            <a:pPr lvl="3"/>
            <a:r>
              <a:rPr lang="en-GB" altLang="sr-Latn-RS" smtClean="0"/>
              <a:t>Fourth Outline Level</a:t>
            </a:r>
          </a:p>
          <a:p>
            <a:pPr lvl="4"/>
            <a:r>
              <a:rPr lang="en-GB" altLang="sr-Latn-RS" smtClean="0"/>
              <a:t>Fifth Outline Level</a:t>
            </a:r>
          </a:p>
          <a:p>
            <a:pPr lvl="4"/>
            <a:r>
              <a:rPr lang="en-GB" altLang="sr-Latn-RS" smtClean="0"/>
              <a:t>Sixth Outline Level</a:t>
            </a:r>
          </a:p>
          <a:p>
            <a:pPr lvl="4"/>
            <a:r>
              <a:rPr lang="en-GB" altLang="sr-Latn-RS" smtClean="0"/>
              <a:t>Seventh Outline Level</a:t>
            </a:r>
          </a:p>
        </p:txBody>
      </p:sp>
      <p:sp>
        <p:nvSpPr>
          <p:cNvPr id="3079" name="Rectangle 7"/>
          <p:cNvSpPr>
            <a:spLocks noGrp="1" noChangeArrowheads="1"/>
          </p:cNvSpPr>
          <p:nvPr>
            <p:ph type="dt"/>
          </p:nvPr>
        </p:nvSpPr>
        <p:spPr bwMode="auto">
          <a:xfrm>
            <a:off x="6670675" y="4291013"/>
            <a:ext cx="2132013"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buClrTx/>
              <a:buSzPct val="100000"/>
              <a:buFontTx/>
              <a:buNone/>
              <a:tabLst>
                <a:tab pos="449263" algn="l"/>
                <a:tab pos="898525" algn="l"/>
                <a:tab pos="1347788" algn="l"/>
                <a:tab pos="1797050" algn="l"/>
              </a:tabLst>
              <a:defRPr sz="1000">
                <a:solidFill>
                  <a:srgbClr val="000000"/>
                </a:solidFill>
                <a:latin typeface="+mn-lt"/>
                <a:cs typeface="Segoe UI" panose="020B0502040204020203" pitchFamily="34" charset="0"/>
              </a:defRPr>
            </a:lvl1pPr>
          </a:lstStyle>
          <a:p>
            <a:pPr>
              <a:defRPr/>
            </a:pPr>
            <a:fld id="{5F595B9F-E171-4945-8483-A6499F9C1393}" type="datetime1">
              <a:rPr lang="en-US" altLang="sr-Latn-RS"/>
              <a:pPr>
                <a:defRPr/>
              </a:pPr>
              <a:t>5/2/2017</a:t>
            </a:fld>
            <a:endParaRPr lang="en-US" altLang="sr-Latn-RS"/>
          </a:p>
        </p:txBody>
      </p:sp>
      <p:sp>
        <p:nvSpPr>
          <p:cNvPr id="3080" name="Rectangle 8"/>
          <p:cNvSpPr>
            <a:spLocks noGrp="1" noChangeArrowheads="1"/>
          </p:cNvSpPr>
          <p:nvPr>
            <p:ph type="sldNum"/>
          </p:nvPr>
        </p:nvSpPr>
        <p:spPr bwMode="auto">
          <a:xfrm>
            <a:off x="6923088" y="4937125"/>
            <a:ext cx="2132012"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buSzPct val="100000"/>
              <a:tabLst>
                <a:tab pos="449263" algn="l"/>
                <a:tab pos="898525" algn="l"/>
                <a:tab pos="1347788" algn="l"/>
                <a:tab pos="1797050" algn="l"/>
              </a:tabLst>
              <a:defRPr sz="900">
                <a:solidFill>
                  <a:srgbClr val="FFFFFF"/>
                </a:solidFill>
                <a:latin typeface="VladaRHSans Reg" charset="0"/>
                <a:cs typeface="Segoe UI" pitchFamily="34" charset="0"/>
              </a:defRPr>
            </a:lvl1pPr>
          </a:lstStyle>
          <a:p>
            <a:pPr>
              <a:defRPr/>
            </a:pPr>
            <a:fld id="{7AD01C0D-69D6-416F-B10F-079C809BF465}"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8" charset="0"/>
        <a:defRPr sz="3600" kern="12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2pPr>
      <a:lvl3pPr algn="l" defTabSz="449263" rtl="0" eaLnBrk="0" fontAlgn="base" hangingPunct="0">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3pPr>
      <a:lvl4pPr algn="l" defTabSz="449263" rtl="0" eaLnBrk="0" fontAlgn="base" hangingPunct="0">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4pPr>
      <a:lvl5pPr algn="l" defTabSz="449263" rtl="0" eaLnBrk="0" fontAlgn="base" hangingPunct="0">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9pPr>
    </p:titleStyle>
    <p:bodyStyle>
      <a:lvl1pPr marL="342900" indent="-342900" algn="l" defTabSz="449263" rtl="0" eaLnBrk="0" fontAlgn="base" hangingPunct="0">
        <a:lnSpc>
          <a:spcPts val="3188"/>
        </a:lnSpc>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0" fontAlgn="base" hangingPunct="0">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4pPr>
      <a:lvl5pPr marL="2057400" indent="-228600" algn="l" defTabSz="449263" rtl="0" eaLnBrk="0" fontAlgn="base" hangingPunct="0">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MRRFEU pasica logotipi pptx 16x9 ne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3076" name="Text Placeholder 2"/>
          <p:cNvSpPr>
            <a:spLocks noGrp="1"/>
          </p:cNvSpPr>
          <p:nvPr>
            <p:ph type="body" idx="1"/>
          </p:nvPr>
        </p:nvSpPr>
        <p:spPr bwMode="auto">
          <a:xfrm>
            <a:off x="514350"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pic>
        <p:nvPicPr>
          <p:cNvPr id="3077" name="Picture 6" descr="pattern pptx 16x9.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78688" y="0"/>
            <a:ext cx="18653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a:spLocks noGrp="1"/>
          </p:cNvSpPr>
          <p:nvPr>
            <p:ph type="dt" sz="half" idx="2"/>
          </p:nvPr>
        </p:nvSpPr>
        <p:spPr>
          <a:xfrm>
            <a:off x="6670675" y="429260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DFE8D7CD-5E2B-401E-9B00-5CFC65CBE809}" type="datetime1">
              <a:rPr lang="en-US" altLang="sr-Latn-RS"/>
              <a:pPr>
                <a:defRPr/>
              </a:pPr>
              <a:t>5/2/2017</a:t>
            </a:fld>
            <a:endParaRPr lang="en-US" altLang="sr-Latn-RS"/>
          </a:p>
        </p:txBody>
      </p:sp>
      <p:sp>
        <p:nvSpPr>
          <p:cNvPr id="17" name="Slide Number Placeholder 5"/>
          <p:cNvSpPr>
            <a:spLocks noGrp="1"/>
          </p:cNvSpPr>
          <p:nvPr>
            <p:ph type="sldNum" sz="quarter" idx="4"/>
          </p:nvPr>
        </p:nvSpPr>
        <p:spPr>
          <a:xfrm>
            <a:off x="6923088" y="4938713"/>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66154A1C-32F2-44E5-8BD2-4E807FE6F644}"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97" r:id="rId5"/>
  </p:sldLayoutIdLst>
  <p:hf sldNum="0" hdr="0" ftr="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background pptx 16x9 insid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descr="MRRFEU pasica logotipi pptx 16x9 ne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Placeholder 1"/>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4101" name="Text Placeholder 2"/>
          <p:cNvSpPr>
            <a:spLocks noGrp="1"/>
          </p:cNvSpPr>
          <p:nvPr>
            <p:ph type="body" idx="1"/>
          </p:nvPr>
        </p:nvSpPr>
        <p:spPr bwMode="auto">
          <a:xfrm>
            <a:off x="514350"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sp>
        <p:nvSpPr>
          <p:cNvPr id="4" name="Date Placeholder 3"/>
          <p:cNvSpPr>
            <a:spLocks noGrp="1"/>
          </p:cNvSpPr>
          <p:nvPr>
            <p:ph type="dt" sz="half" idx="2"/>
          </p:nvPr>
        </p:nvSpPr>
        <p:spPr>
          <a:xfrm>
            <a:off x="6670675" y="429260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D8B8FBAA-83BF-497F-AC15-23114462F808}" type="datetime1">
              <a:rPr lang="en-US" altLang="sr-Latn-RS"/>
              <a:pPr>
                <a:defRPr/>
              </a:pPr>
              <a:t>5/2/2017</a:t>
            </a:fld>
            <a:endParaRPr lang="en-US" altLang="sr-Latn-RS"/>
          </a:p>
        </p:txBody>
      </p:sp>
      <p:sp>
        <p:nvSpPr>
          <p:cNvPr id="6" name="Slide Number Placeholder 5"/>
          <p:cNvSpPr>
            <a:spLocks noGrp="1"/>
          </p:cNvSpPr>
          <p:nvPr>
            <p:ph type="sldNum" sz="quarter" idx="4"/>
          </p:nvPr>
        </p:nvSpPr>
        <p:spPr>
          <a:xfrm>
            <a:off x="6923088" y="4938713"/>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0059D1AE-7EC0-4736-BB47-5E004B4E6D44}"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60" r:id="rId1"/>
    <p:sldLayoutId id="2147484440" r:id="rId2"/>
    <p:sldLayoutId id="2147484441" r:id="rId3"/>
    <p:sldLayoutId id="2147484442" r:id="rId4"/>
  </p:sldLayoutIdLst>
  <p:hf sldNum="0" hdr="0" ftr="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685800" algn="l" defTabSz="457200" rtl="0" eaLnBrk="0" fontAlgn="base" hangingPunct="0">
        <a:lnSpc>
          <a:spcPts val="3200"/>
        </a:lnSpc>
        <a:spcBef>
          <a:spcPct val="20000"/>
        </a:spcBef>
        <a:spcAft>
          <a:spcPct val="0"/>
        </a:spcAft>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descr="MRRFEU pasica logotipi pptx 16x9 ne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5124" name="Text Placeholder 2"/>
          <p:cNvSpPr>
            <a:spLocks noGrp="1"/>
          </p:cNvSpPr>
          <p:nvPr>
            <p:ph type="body" idx="1"/>
          </p:nvPr>
        </p:nvSpPr>
        <p:spPr bwMode="auto">
          <a:xfrm>
            <a:off x="514350"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pic>
        <p:nvPicPr>
          <p:cNvPr id="5125" name="Picture 6" descr="pattern pptx 16x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0"/>
            <a:ext cx="18653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a:spLocks noGrp="1"/>
          </p:cNvSpPr>
          <p:nvPr>
            <p:ph type="dt" sz="half" idx="2"/>
          </p:nvPr>
        </p:nvSpPr>
        <p:spPr>
          <a:xfrm>
            <a:off x="6670675" y="429260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1B9B8F38-B55F-4A4C-8EE4-99141ACBC059}" type="datetime1">
              <a:rPr lang="en-US" altLang="sr-Latn-RS"/>
              <a:pPr>
                <a:defRPr/>
              </a:pPr>
              <a:t>5/2/2017</a:t>
            </a:fld>
            <a:endParaRPr lang="en-US" altLang="sr-Latn-RS"/>
          </a:p>
        </p:txBody>
      </p:sp>
      <p:sp>
        <p:nvSpPr>
          <p:cNvPr id="17" name="Slide Number Placeholder 5"/>
          <p:cNvSpPr>
            <a:spLocks noGrp="1"/>
          </p:cNvSpPr>
          <p:nvPr>
            <p:ph type="sldNum" sz="quarter" idx="4"/>
          </p:nvPr>
        </p:nvSpPr>
        <p:spPr>
          <a:xfrm>
            <a:off x="6923088" y="4938713"/>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58DA3640-33F4-4922-B161-D3C2AE5E3C37}"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61" r:id="rId1"/>
    <p:sldLayoutId id="2147484462" r:id="rId2"/>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background pptx 16x9 insid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0" descr="MRRFEU pasica logotipi pptx 16x9 ne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le Placeholder 1"/>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6149" name="Text Placeholder 2"/>
          <p:cNvSpPr>
            <a:spLocks noGrp="1"/>
          </p:cNvSpPr>
          <p:nvPr>
            <p:ph type="body" idx="1"/>
          </p:nvPr>
        </p:nvSpPr>
        <p:spPr bwMode="auto">
          <a:xfrm>
            <a:off x="514350"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sp>
        <p:nvSpPr>
          <p:cNvPr id="4" name="Date Placeholder 3"/>
          <p:cNvSpPr>
            <a:spLocks noGrp="1"/>
          </p:cNvSpPr>
          <p:nvPr>
            <p:ph type="dt" sz="half" idx="2"/>
          </p:nvPr>
        </p:nvSpPr>
        <p:spPr>
          <a:xfrm>
            <a:off x="6670675" y="429260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8B93C201-7496-4694-917D-0A730808AD69}" type="datetime1">
              <a:rPr lang="en-US" altLang="sr-Latn-RS"/>
              <a:pPr>
                <a:defRPr/>
              </a:pPr>
              <a:t>5/2/2017</a:t>
            </a:fld>
            <a:endParaRPr lang="en-US" altLang="sr-Latn-RS"/>
          </a:p>
        </p:txBody>
      </p:sp>
      <p:sp>
        <p:nvSpPr>
          <p:cNvPr id="6" name="Slide Number Placeholder 5"/>
          <p:cNvSpPr>
            <a:spLocks noGrp="1"/>
          </p:cNvSpPr>
          <p:nvPr>
            <p:ph type="sldNum" sz="quarter" idx="4"/>
          </p:nvPr>
        </p:nvSpPr>
        <p:spPr>
          <a:xfrm>
            <a:off x="6923088" y="4938713"/>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788A21CE-1803-434D-820E-A8E2C53C492C}"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64" r:id="rId1"/>
    <p:sldLayoutId id="2147484443" r:id="rId2"/>
    <p:sldLayoutId id="2147484444" r:id="rId3"/>
    <p:sldLayoutId id="2147484445" r:id="rId4"/>
  </p:sldLayoutIdLst>
  <p:hf sldNum="0" hdr="0" ftr="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685800" algn="l" defTabSz="457200" rtl="0" eaLnBrk="0" fontAlgn="base" hangingPunct="0">
        <a:lnSpc>
          <a:spcPts val="3200"/>
        </a:lnSpc>
        <a:spcBef>
          <a:spcPct val="20000"/>
        </a:spcBef>
        <a:spcAft>
          <a:spcPct val="0"/>
        </a:spcAft>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0" descr="MRRFEU pasica logotipi pptx 16x9 ne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7172" name="Text Placeholder 2"/>
          <p:cNvSpPr>
            <a:spLocks noGrp="1"/>
          </p:cNvSpPr>
          <p:nvPr>
            <p:ph type="body" idx="1"/>
          </p:nvPr>
        </p:nvSpPr>
        <p:spPr bwMode="auto">
          <a:xfrm>
            <a:off x="514350"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pic>
        <p:nvPicPr>
          <p:cNvPr id="7173" name="Picture 6" descr="pattern pptx 16x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8688" y="0"/>
            <a:ext cx="18653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a:spLocks noGrp="1"/>
          </p:cNvSpPr>
          <p:nvPr>
            <p:ph type="dt" sz="half" idx="2"/>
          </p:nvPr>
        </p:nvSpPr>
        <p:spPr>
          <a:xfrm>
            <a:off x="6670675" y="429260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FE130F1F-D006-4E79-A994-AFE067B5109C}" type="datetime1">
              <a:rPr lang="en-US" altLang="sr-Latn-RS"/>
              <a:pPr>
                <a:defRPr/>
              </a:pPr>
              <a:t>5/2/2017</a:t>
            </a:fld>
            <a:endParaRPr lang="en-US" altLang="sr-Latn-RS"/>
          </a:p>
        </p:txBody>
      </p:sp>
      <p:sp>
        <p:nvSpPr>
          <p:cNvPr id="17" name="Slide Number Placeholder 5"/>
          <p:cNvSpPr>
            <a:spLocks noGrp="1"/>
          </p:cNvSpPr>
          <p:nvPr>
            <p:ph type="sldNum" sz="quarter" idx="4"/>
          </p:nvPr>
        </p:nvSpPr>
        <p:spPr>
          <a:xfrm>
            <a:off x="6923088" y="4938713"/>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80A212BE-600A-4E38-83FA-50C3093D61A4}"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46" r:id="rId3"/>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background pptx 16x9 insid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0" descr="MRRFEU pasica logotipi pptx 16x9 ne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Placeholder 1"/>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8197" name="Text Placeholder 2"/>
          <p:cNvSpPr>
            <a:spLocks noGrp="1"/>
          </p:cNvSpPr>
          <p:nvPr>
            <p:ph type="body" idx="1"/>
          </p:nvPr>
        </p:nvSpPr>
        <p:spPr bwMode="auto">
          <a:xfrm>
            <a:off x="514350"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sp>
        <p:nvSpPr>
          <p:cNvPr id="4" name="Date Placeholder 3"/>
          <p:cNvSpPr>
            <a:spLocks noGrp="1"/>
          </p:cNvSpPr>
          <p:nvPr>
            <p:ph type="dt" sz="half" idx="2"/>
          </p:nvPr>
        </p:nvSpPr>
        <p:spPr>
          <a:xfrm>
            <a:off x="6670675" y="429260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99B9EFDF-DD40-4F85-9A54-DFF55C454FA7}" type="datetime1">
              <a:rPr lang="en-US" altLang="sr-Latn-RS"/>
              <a:pPr>
                <a:defRPr/>
              </a:pPr>
              <a:t>5/2/2017</a:t>
            </a:fld>
            <a:endParaRPr lang="en-US" altLang="sr-Latn-RS"/>
          </a:p>
        </p:txBody>
      </p:sp>
      <p:sp>
        <p:nvSpPr>
          <p:cNvPr id="6" name="Slide Number Placeholder 5"/>
          <p:cNvSpPr>
            <a:spLocks noGrp="1"/>
          </p:cNvSpPr>
          <p:nvPr>
            <p:ph type="sldNum" sz="quarter" idx="4"/>
          </p:nvPr>
        </p:nvSpPr>
        <p:spPr>
          <a:xfrm>
            <a:off x="6923088" y="4938713"/>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47B4EB67-7BC1-4EC9-B1A7-FF752C79F6F0}"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67" r:id="rId1"/>
    <p:sldLayoutId id="2147484447" r:id="rId2"/>
    <p:sldLayoutId id="2147484448" r:id="rId3"/>
    <p:sldLayoutId id="2147484449" r:id="rId4"/>
  </p:sldLayoutIdLst>
  <p:hf sldNum="0" hdr="0" ftr="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685800" algn="l" defTabSz="457200" rtl="0" eaLnBrk="0" fontAlgn="base" hangingPunct="0">
        <a:lnSpc>
          <a:spcPts val="3200"/>
        </a:lnSpc>
        <a:spcBef>
          <a:spcPct val="20000"/>
        </a:spcBef>
        <a:spcAft>
          <a:spcPct val="0"/>
        </a:spcAft>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0" descr="MRRFEU pasica logotipi pptx 16x9 ne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00"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9220" name="Text Placeholder 2"/>
          <p:cNvSpPr>
            <a:spLocks noGrp="1"/>
          </p:cNvSpPr>
          <p:nvPr>
            <p:ph type="body" idx="1"/>
          </p:nvPr>
        </p:nvSpPr>
        <p:spPr bwMode="auto">
          <a:xfrm>
            <a:off x="514350"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pic>
        <p:nvPicPr>
          <p:cNvPr id="9221" name="Picture 6" descr="pattern pptx 16x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0"/>
            <a:ext cx="18653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a:spLocks noGrp="1"/>
          </p:cNvSpPr>
          <p:nvPr>
            <p:ph type="dt" sz="half" idx="2"/>
          </p:nvPr>
        </p:nvSpPr>
        <p:spPr>
          <a:xfrm>
            <a:off x="6670675" y="429260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5B0AA145-DC09-40E8-AB4C-D22B84CB5BAF}" type="datetime1">
              <a:rPr lang="en-US" altLang="sr-Latn-RS"/>
              <a:pPr>
                <a:defRPr/>
              </a:pPr>
              <a:t>5/2/2017</a:t>
            </a:fld>
            <a:endParaRPr lang="en-US" altLang="sr-Latn-RS"/>
          </a:p>
        </p:txBody>
      </p:sp>
      <p:sp>
        <p:nvSpPr>
          <p:cNvPr id="17" name="Slide Number Placeholder 5"/>
          <p:cNvSpPr>
            <a:spLocks noGrp="1"/>
          </p:cNvSpPr>
          <p:nvPr>
            <p:ph type="sldNum" sz="quarter" idx="4"/>
          </p:nvPr>
        </p:nvSpPr>
        <p:spPr>
          <a:xfrm>
            <a:off x="6923088" y="4938713"/>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2F2D8977-634F-43A0-B1F5-8FCD1AEC1B70}"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68" r:id="rId1"/>
    <p:sldLayoutId id="2147484469" r:id="rId2"/>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mailto:P11-certifikati@mingo.hr"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strukturnifondovi.h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trukturnifondovi.hr/" TargetMode="Externa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5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strukturnifondovi.hr/UserDocsImages/Publikacije/Vodiczakorisnikeodefinicijimalihisrednjihpoduzeca.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VIZUAL ppt_NASLOVNIC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64488" cy="5145088"/>
          </a:xfrm>
          <a:prstGeom prst="rect">
            <a:avLst/>
          </a:prstGeom>
        </p:spPr>
      </p:pic>
      <p:sp>
        <p:nvSpPr>
          <p:cNvPr id="3" name="Subtitle 2"/>
          <p:cNvSpPr>
            <a:spLocks noGrp="1"/>
          </p:cNvSpPr>
          <p:nvPr>
            <p:ph type="subTitle" idx="1"/>
          </p:nvPr>
        </p:nvSpPr>
        <p:spPr>
          <a:xfrm>
            <a:off x="287524" y="3148608"/>
            <a:ext cx="8568952" cy="1070525"/>
          </a:xfrm>
        </p:spPr>
        <p:txBody>
          <a:bodyPr/>
          <a:lstStyle/>
          <a:p>
            <a:r>
              <a:rPr lang="hr-HR" sz="3200" dirty="0">
                <a:solidFill>
                  <a:srgbClr val="17375E"/>
                </a:solidFill>
                <a:latin typeface="Lato Light"/>
                <a:cs typeface="Lato Light"/>
              </a:rPr>
              <a:t>CERTIFIKACIJOM </a:t>
            </a:r>
            <a:r>
              <a:rPr lang="hr-HR" sz="3200" dirty="0">
                <a:solidFill>
                  <a:srgbClr val="17375E"/>
                </a:solidFill>
                <a:latin typeface="Lato Light"/>
                <a:cs typeface="Lato Light"/>
              </a:rPr>
              <a:t>PROIZVODA DO </a:t>
            </a:r>
            <a:r>
              <a:rPr lang="hr-HR" sz="3200" dirty="0">
                <a:solidFill>
                  <a:srgbClr val="17375E"/>
                </a:solidFill>
                <a:latin typeface="Lato Light"/>
                <a:cs typeface="Lato Light"/>
              </a:rPr>
              <a:t>TRŽIŠTA</a:t>
            </a:r>
          </a:p>
          <a:p>
            <a:pPr>
              <a:spcBef>
                <a:spcPts val="0"/>
              </a:spcBef>
            </a:pPr>
            <a:r>
              <a:rPr lang="hr-HR" sz="1800" dirty="0" smtClean="0">
                <a:solidFill>
                  <a:srgbClr val="17375E"/>
                </a:solidFill>
                <a:latin typeface="Lato Light"/>
                <a:cs typeface="Lato Light"/>
              </a:rPr>
              <a:t>Barbara Klemar, MGPO i Rade Dubreta, HAMAG-BICRO</a:t>
            </a:r>
            <a:r>
              <a:rPr lang="ta-IN" sz="1800" dirty="0" smtClean="0">
                <a:solidFill>
                  <a:srgbClr val="17375E"/>
                </a:solidFill>
                <a:latin typeface="Lato Light"/>
                <a:cs typeface="Lato Light"/>
              </a:rPr>
              <a:t> </a:t>
            </a:r>
            <a:endParaRPr lang="en-US" sz="3200" dirty="0">
              <a:solidFill>
                <a:srgbClr val="17375E"/>
              </a:solidFill>
            </a:endParaRPr>
          </a:p>
        </p:txBody>
      </p:sp>
    </p:spTree>
    <p:extLst>
      <p:ext uri="{BB962C8B-B14F-4D97-AF65-F5344CB8AC3E}">
        <p14:creationId xmlns:p14="http://schemas.microsoft.com/office/powerpoint/2010/main" val="2639139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23528" y="158079"/>
            <a:ext cx="8099425" cy="758282"/>
          </a:xfrm>
        </p:spPr>
        <p:txBody>
          <a:bodyPr/>
          <a:lstStyle/>
          <a:p>
            <a:pPr>
              <a:defRPr/>
            </a:pPr>
            <a:r>
              <a:rPr lang="hr-HR" altLang="sr-Latn-R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TKO NE MOŽE SUDJELOVATI:</a:t>
            </a:r>
            <a:r>
              <a:rPr lang="hr-HR" altLang="sr-Latn-R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hr-HR" altLang="sr-Latn-R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hr-HR" altLang="sr-Latn-RS" sz="2000" b="1" dirty="0" smtClean="0">
                <a:latin typeface="Arial" panose="020B0604020202020204" pitchFamily="34" charset="0"/>
                <a:cs typeface="Arial" panose="020B0604020202020204" pitchFamily="34" charset="0"/>
              </a:rPr>
              <a:t>Neprihvatljivi sektori/djelatnosti</a:t>
            </a:r>
          </a:p>
        </p:txBody>
      </p:sp>
      <p:sp>
        <p:nvSpPr>
          <p:cNvPr id="12292" name="Rezervirano mjesto sadržaja 3"/>
          <p:cNvSpPr txBox="1">
            <a:spLocks/>
          </p:cNvSpPr>
          <p:nvPr/>
        </p:nvSpPr>
        <p:spPr bwMode="auto">
          <a:xfrm>
            <a:off x="250826" y="916361"/>
            <a:ext cx="4249165" cy="36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9pPr>
          </a:lstStyle>
          <a:p>
            <a:pPr marL="0" indent="0" algn="just" eaLnBrk="1" hangingPunct="1">
              <a:lnSpc>
                <a:spcPct val="100000"/>
              </a:lnSpc>
              <a:spcBef>
                <a:spcPct val="20000"/>
              </a:spcBef>
              <a:buClrTx/>
              <a:defRPr/>
            </a:pPr>
            <a:r>
              <a:rPr lang="hr-HR" altLang="sr-Latn-RS" sz="1300" dirty="0" smtClean="0">
                <a:latin typeface="Arial" panose="020B0604020202020204" pitchFamily="34" charset="0"/>
                <a:cs typeface="Arial" panose="020B0604020202020204" pitchFamily="34" charset="0"/>
              </a:rPr>
              <a:t>U okviru ovog poziva, potpora se </a:t>
            </a:r>
            <a:r>
              <a:rPr lang="hr-HR" altLang="sr-Latn-RS" sz="1300" dirty="0" smtClean="0">
                <a:solidFill>
                  <a:schemeClr val="accent1"/>
                </a:solidFill>
                <a:latin typeface="Arial" panose="020B0604020202020204" pitchFamily="34" charset="0"/>
                <a:cs typeface="Arial" panose="020B0604020202020204" pitchFamily="34" charset="0"/>
              </a:rPr>
              <a:t>ne može </a:t>
            </a:r>
            <a:r>
              <a:rPr lang="hr-HR" altLang="sr-Latn-RS" sz="1300" dirty="0" smtClean="0">
                <a:latin typeface="Arial" panose="020B0604020202020204" pitchFamily="34" charset="0"/>
                <a:cs typeface="Arial" panose="020B0604020202020204" pitchFamily="34" charset="0"/>
              </a:rPr>
              <a:t>dodijeliti:</a:t>
            </a:r>
          </a:p>
          <a:p>
            <a:pPr marL="285750" indent="-285750" algn="just" eaLnBrk="1" hangingPunct="1">
              <a:lnSpc>
                <a:spcPct val="100000"/>
              </a:lnSpc>
              <a:spcBef>
                <a:spcPct val="20000"/>
              </a:spcBef>
              <a:buClrTx/>
              <a:buFont typeface="Arial" panose="020B0604020202020204" pitchFamily="34" charset="0"/>
              <a:buChar char="•"/>
              <a:defRPr/>
            </a:pPr>
            <a:r>
              <a:rPr lang="hr-HR" sz="1300" dirty="0" smtClean="0">
                <a:latin typeface="Arial" panose="020B0604020202020204" pitchFamily="34" charset="0"/>
                <a:cs typeface="Arial" panose="020B0604020202020204" pitchFamily="34" charset="0"/>
              </a:rPr>
              <a:t>poduzetnicima čija ulaganja nisu u sektorima navedenim u točki </a:t>
            </a:r>
            <a:r>
              <a:rPr lang="hr-HR" sz="1300" dirty="0" err="1" smtClean="0">
                <a:latin typeface="Arial" panose="020B0604020202020204" pitchFamily="34" charset="0"/>
                <a:cs typeface="Arial" panose="020B0604020202020204" pitchFamily="34" charset="0"/>
              </a:rPr>
              <a:t>2.1</a:t>
            </a:r>
            <a:r>
              <a:rPr lang="hr-HR" sz="1300" dirty="0" smtClean="0">
                <a:latin typeface="Arial" panose="020B0604020202020204" pitchFamily="34" charset="0"/>
                <a:cs typeface="Arial" panose="020B0604020202020204" pitchFamily="34" charset="0"/>
              </a:rPr>
              <a:t>. Uputa za prijavitelje</a:t>
            </a:r>
          </a:p>
          <a:p>
            <a:pPr marL="0" indent="0" algn="just" eaLnBrk="1" hangingPunct="1">
              <a:lnSpc>
                <a:spcPct val="100000"/>
              </a:lnSpc>
              <a:spcBef>
                <a:spcPct val="20000"/>
              </a:spcBef>
              <a:buClrTx/>
              <a:defRPr/>
            </a:pPr>
            <a:r>
              <a:rPr lang="vi-VN" altLang="sr-Latn-RS" sz="1300" dirty="0" smtClean="0">
                <a:latin typeface="Arial" panose="020B0604020202020204" pitchFamily="34" charset="0"/>
                <a:cs typeface="Arial" panose="020B0604020202020204" pitchFamily="34" charset="0"/>
              </a:rPr>
              <a:t>1)</a:t>
            </a:r>
            <a:r>
              <a:rPr lang="hr-HR" altLang="sr-Latn-RS" sz="1300" dirty="0" smtClean="0">
                <a:latin typeface="Arial" panose="020B0604020202020204" pitchFamily="34" charset="0"/>
                <a:cs typeface="Arial" panose="020B0604020202020204" pitchFamily="34" charset="0"/>
              </a:rPr>
              <a:t> </a:t>
            </a:r>
            <a:r>
              <a:rPr lang="vi-VN" altLang="sr-Latn-RS" sz="1300" dirty="0" smtClean="0">
                <a:latin typeface="Arial" panose="020B0604020202020204" pitchFamily="34" charset="0"/>
                <a:cs typeface="Arial" panose="020B0604020202020204" pitchFamily="34" charset="0"/>
              </a:rPr>
              <a:t>velikim </a:t>
            </a:r>
            <a:r>
              <a:rPr lang="vi-VN" altLang="sr-Latn-RS" sz="1300" dirty="0">
                <a:latin typeface="Arial" panose="020B0604020202020204" pitchFamily="34" charset="0"/>
                <a:cs typeface="Arial" panose="020B0604020202020204" pitchFamily="34" charset="0"/>
              </a:rPr>
              <a:t>poduzećima</a:t>
            </a:r>
          </a:p>
          <a:p>
            <a:pPr marL="0" indent="0" algn="just" eaLnBrk="1" hangingPunct="1">
              <a:lnSpc>
                <a:spcPct val="100000"/>
              </a:lnSpc>
              <a:spcBef>
                <a:spcPct val="20000"/>
              </a:spcBef>
              <a:buClrTx/>
              <a:defRPr/>
            </a:pPr>
            <a:r>
              <a:rPr lang="vi-VN" altLang="sr-Latn-RS" sz="1300" dirty="0" smtClean="0">
                <a:latin typeface="Arial" panose="020B0604020202020204" pitchFamily="34" charset="0"/>
                <a:cs typeface="Arial" panose="020B0604020202020204" pitchFamily="34" charset="0"/>
              </a:rPr>
              <a:t>2)</a:t>
            </a:r>
            <a:r>
              <a:rPr lang="hr-HR" altLang="sr-Latn-RS" sz="1300" dirty="0" smtClean="0">
                <a:latin typeface="Arial" panose="020B0604020202020204" pitchFamily="34" charset="0"/>
                <a:cs typeface="Arial" panose="020B0604020202020204" pitchFamily="34" charset="0"/>
              </a:rPr>
              <a:t> </a:t>
            </a:r>
            <a:r>
              <a:rPr lang="vi-VN" altLang="sr-Latn-RS" sz="1300" dirty="0" smtClean="0">
                <a:latin typeface="Arial" panose="020B0604020202020204" pitchFamily="34" charset="0"/>
                <a:cs typeface="Arial" panose="020B0604020202020204" pitchFamily="34" charset="0"/>
              </a:rPr>
              <a:t>prijaviteljima </a:t>
            </a:r>
            <a:r>
              <a:rPr lang="vi-VN" altLang="sr-Latn-RS" sz="1300" dirty="0">
                <a:latin typeface="Arial" panose="020B0604020202020204" pitchFamily="34" charset="0"/>
                <a:cs typeface="Arial" panose="020B0604020202020204" pitchFamily="34" charset="0"/>
              </a:rPr>
              <a:t>koji djeluju u sektoru ribarstva i akvakulture</a:t>
            </a:r>
          </a:p>
          <a:p>
            <a:pPr marL="0" indent="0" algn="just" eaLnBrk="1" hangingPunct="1">
              <a:lnSpc>
                <a:spcPct val="100000"/>
              </a:lnSpc>
              <a:spcBef>
                <a:spcPct val="20000"/>
              </a:spcBef>
              <a:buClrTx/>
              <a:defRPr/>
            </a:pPr>
            <a:r>
              <a:rPr lang="vi-VN" altLang="sr-Latn-RS" sz="1300" dirty="0" smtClean="0">
                <a:latin typeface="Arial" panose="020B0604020202020204" pitchFamily="34" charset="0"/>
                <a:cs typeface="Arial" panose="020B0604020202020204" pitchFamily="34" charset="0"/>
              </a:rPr>
              <a:t>3)</a:t>
            </a:r>
            <a:r>
              <a:rPr lang="hr-HR" altLang="sr-Latn-RS" sz="1300" dirty="0" smtClean="0">
                <a:latin typeface="Arial" panose="020B0604020202020204" pitchFamily="34" charset="0"/>
                <a:cs typeface="Arial" panose="020B0604020202020204" pitchFamily="34" charset="0"/>
              </a:rPr>
              <a:t> </a:t>
            </a:r>
            <a:r>
              <a:rPr lang="vi-VN" altLang="sr-Latn-RS" sz="1300" dirty="0" smtClean="0">
                <a:latin typeface="Arial" panose="020B0604020202020204" pitchFamily="34" charset="0"/>
                <a:cs typeface="Arial" panose="020B0604020202020204" pitchFamily="34" charset="0"/>
              </a:rPr>
              <a:t>prijaviteljima </a:t>
            </a:r>
            <a:r>
              <a:rPr lang="vi-VN" altLang="sr-Latn-RS" sz="1300" dirty="0">
                <a:latin typeface="Arial" panose="020B0604020202020204" pitchFamily="34" charset="0"/>
                <a:cs typeface="Arial" panose="020B0604020202020204" pitchFamily="34" charset="0"/>
              </a:rPr>
              <a:t>koji djeluju u primarnoj proizvodnji poljoprivrednih proizvoda</a:t>
            </a:r>
          </a:p>
          <a:p>
            <a:pPr marL="0" indent="0" algn="just" eaLnBrk="1" hangingPunct="1">
              <a:lnSpc>
                <a:spcPct val="100000"/>
              </a:lnSpc>
              <a:spcBef>
                <a:spcPct val="20000"/>
              </a:spcBef>
              <a:buClrTx/>
              <a:defRPr/>
            </a:pPr>
            <a:r>
              <a:rPr lang="vi-VN" altLang="sr-Latn-RS" sz="1300" dirty="0" smtClean="0">
                <a:latin typeface="Arial" panose="020B0604020202020204" pitchFamily="34" charset="0"/>
                <a:cs typeface="Arial" panose="020B0604020202020204" pitchFamily="34" charset="0"/>
              </a:rPr>
              <a:t>4)</a:t>
            </a:r>
            <a:r>
              <a:rPr lang="hr-HR" altLang="sr-Latn-RS" sz="1300" dirty="0" smtClean="0">
                <a:latin typeface="Arial" panose="020B0604020202020204" pitchFamily="34" charset="0"/>
                <a:cs typeface="Arial" panose="020B0604020202020204" pitchFamily="34" charset="0"/>
              </a:rPr>
              <a:t> </a:t>
            </a:r>
            <a:r>
              <a:rPr lang="vi-VN" altLang="sr-Latn-RS" sz="1300" dirty="0" smtClean="0">
                <a:latin typeface="Arial" panose="020B0604020202020204" pitchFamily="34" charset="0"/>
                <a:cs typeface="Arial" panose="020B0604020202020204" pitchFamily="34" charset="0"/>
              </a:rPr>
              <a:t>za </a:t>
            </a:r>
            <a:r>
              <a:rPr lang="vi-VN" altLang="sr-Latn-RS" sz="1300" dirty="0">
                <a:latin typeface="Arial" panose="020B0604020202020204" pitchFamily="34" charset="0"/>
                <a:cs typeface="Arial" panose="020B0604020202020204" pitchFamily="34" charset="0"/>
              </a:rPr>
              <a:t>djelatnosti prerade i stavljanja na tržište poljoprivrednih proizvoda, u sljedećim slučajevima:</a:t>
            </a:r>
          </a:p>
          <a:p>
            <a:pPr marL="271463" indent="0" algn="just" eaLnBrk="1" hangingPunct="1">
              <a:lnSpc>
                <a:spcPct val="100000"/>
              </a:lnSpc>
              <a:spcBef>
                <a:spcPct val="20000"/>
              </a:spcBef>
              <a:buClrTx/>
              <a:defRPr/>
            </a:pPr>
            <a:r>
              <a:rPr lang="vi-VN" altLang="sr-Latn-RS" sz="1300" dirty="0">
                <a:latin typeface="Arial" panose="020B0604020202020204" pitchFamily="34" charset="0"/>
                <a:cs typeface="Arial" panose="020B0604020202020204" pitchFamily="34" charset="0"/>
              </a:rPr>
              <a:t>I.	ako se iznos potpora utvrđuje na temelju cijene ili količine tih proizvoda kupljenih od primarnih proizvođača ili stavljenih u promet od strane dotičnih poduzetnika  ili</a:t>
            </a:r>
          </a:p>
          <a:p>
            <a:pPr marL="271463" indent="0" algn="just" eaLnBrk="1" hangingPunct="1">
              <a:lnSpc>
                <a:spcPct val="100000"/>
              </a:lnSpc>
              <a:spcBef>
                <a:spcPct val="20000"/>
              </a:spcBef>
              <a:buClrTx/>
              <a:defRPr/>
            </a:pPr>
            <a:r>
              <a:rPr lang="vi-VN" altLang="sr-Latn-RS" sz="1300" dirty="0">
                <a:latin typeface="Arial" panose="020B0604020202020204" pitchFamily="34" charset="0"/>
                <a:cs typeface="Arial" panose="020B0604020202020204" pitchFamily="34" charset="0"/>
              </a:rPr>
              <a:t>II.	ako su potpore uvjetovane njihovim djelomičnim ili potpunim prenošenjem na primarne </a:t>
            </a:r>
            <a:r>
              <a:rPr lang="vi-VN" altLang="sr-Latn-RS" sz="1300" dirty="0" smtClean="0">
                <a:latin typeface="Arial" panose="020B0604020202020204" pitchFamily="34" charset="0"/>
                <a:cs typeface="Arial" panose="020B0604020202020204" pitchFamily="34" charset="0"/>
              </a:rPr>
              <a:t>proizvođače</a:t>
            </a:r>
            <a:endParaRPr lang="vi-VN" altLang="sr-Latn-RS" sz="1300" dirty="0">
              <a:latin typeface="Arial" panose="020B0604020202020204" pitchFamily="34" charset="0"/>
              <a:cs typeface="Arial" panose="020B0604020202020204" pitchFamily="34" charset="0"/>
            </a:endParaRPr>
          </a:p>
        </p:txBody>
      </p:sp>
      <p:sp>
        <p:nvSpPr>
          <p:cNvPr id="4" name="object 4"/>
          <p:cNvSpPr>
            <a:spLocks noChangeArrowheads="1"/>
          </p:cNvSpPr>
          <p:nvPr/>
        </p:nvSpPr>
        <p:spPr bwMode="auto">
          <a:xfrm>
            <a:off x="3371850" y="4603750"/>
            <a:ext cx="1214438" cy="254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solidFill>
                <a:schemeClr val="tx1"/>
              </a:solidFill>
            </a:endParaRPr>
          </a:p>
        </p:txBody>
      </p:sp>
      <p:pic>
        <p:nvPicPr>
          <p:cNvPr id="5" name="Picture 3" descr="X:\1. PROGRAMI\48. PROGRAMI 2014-2020\INOVACIJE\Upute Inovacije GBER\prezentacija\logo_novi.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86288" y="916361"/>
            <a:ext cx="4162176" cy="3493264"/>
          </a:xfrm>
          <a:prstGeom prst="rect">
            <a:avLst/>
          </a:prstGeom>
          <a:noFill/>
        </p:spPr>
        <p:txBody>
          <a:bodyPr wrap="square" rtlCol="0">
            <a:spAutoFit/>
          </a:bodyPr>
          <a:lstStyle/>
          <a:p>
            <a:pPr algn="just"/>
            <a:r>
              <a:rPr lang="hr-HR" sz="1300" dirty="0">
                <a:solidFill>
                  <a:schemeClr val="tx1"/>
                </a:solidFill>
              </a:rPr>
              <a:t>5) za ulaganja u </a:t>
            </a:r>
            <a:r>
              <a:rPr lang="hr-HR" sz="1300" dirty="0" smtClean="0">
                <a:solidFill>
                  <a:schemeClr val="tx1"/>
                </a:solidFill>
              </a:rPr>
              <a:t>sektorima</a:t>
            </a:r>
          </a:p>
          <a:p>
            <a:pPr marL="355600" indent="-174625" algn="just">
              <a:buFont typeface="Arial" panose="020B0604020202020204" pitchFamily="34" charset="0"/>
              <a:buChar char="•"/>
            </a:pPr>
            <a:r>
              <a:rPr lang="hr-HR" sz="1300" dirty="0" smtClean="0">
                <a:solidFill>
                  <a:schemeClr val="tx1"/>
                </a:solidFill>
              </a:rPr>
              <a:t>poslovanja nekretninama (NKD  oznaka 68)</a:t>
            </a:r>
          </a:p>
          <a:p>
            <a:pPr marL="355600" indent="-174625" algn="just">
              <a:buFont typeface="Arial" panose="020B0604020202020204" pitchFamily="34" charset="0"/>
              <a:buChar char="•"/>
            </a:pPr>
            <a:r>
              <a:rPr lang="hr-HR" sz="1300" dirty="0" smtClean="0">
                <a:solidFill>
                  <a:schemeClr val="tx1"/>
                </a:solidFill>
              </a:rPr>
              <a:t>djelatnosti </a:t>
            </a:r>
            <a:r>
              <a:rPr lang="hr-HR" sz="1300" dirty="0">
                <a:solidFill>
                  <a:schemeClr val="tx1"/>
                </a:solidFill>
              </a:rPr>
              <a:t>kockanja i klađenja (NKD oznaka 92) </a:t>
            </a:r>
          </a:p>
          <a:p>
            <a:pPr marL="355600" indent="-174625" algn="just">
              <a:buFont typeface="Arial" panose="020B0604020202020204" pitchFamily="34" charset="0"/>
              <a:buChar char="•"/>
            </a:pPr>
            <a:r>
              <a:rPr lang="hr-HR" sz="1300" dirty="0" smtClean="0">
                <a:solidFill>
                  <a:schemeClr val="tx1"/>
                </a:solidFill>
              </a:rPr>
              <a:t>financijske </a:t>
            </a:r>
            <a:r>
              <a:rPr lang="hr-HR" sz="1300" dirty="0">
                <a:solidFill>
                  <a:schemeClr val="tx1"/>
                </a:solidFill>
              </a:rPr>
              <a:t>djelatnosti i djelatnosti osiguranja (NKD oznake: 64, 65, 66)</a:t>
            </a:r>
          </a:p>
          <a:p>
            <a:pPr marL="355600" indent="-174625" algn="just">
              <a:buFont typeface="Arial" panose="020B0604020202020204" pitchFamily="34" charset="0"/>
              <a:buChar char="•"/>
            </a:pPr>
            <a:r>
              <a:rPr lang="hr-HR" sz="1300" dirty="0" smtClean="0">
                <a:solidFill>
                  <a:schemeClr val="tx1"/>
                </a:solidFill>
              </a:rPr>
              <a:t>pravne </a:t>
            </a:r>
            <a:r>
              <a:rPr lang="hr-HR" sz="1300" dirty="0">
                <a:solidFill>
                  <a:schemeClr val="tx1"/>
                </a:solidFill>
              </a:rPr>
              <a:t>i računovodstvene djelatnosti (NKD oznaka </a:t>
            </a:r>
            <a:r>
              <a:rPr lang="hr-HR" sz="1300" dirty="0" smtClean="0">
                <a:solidFill>
                  <a:schemeClr val="tx1"/>
                </a:solidFill>
              </a:rPr>
              <a:t>69)</a:t>
            </a:r>
            <a:endParaRPr lang="hr-HR" sz="1300" dirty="0">
              <a:solidFill>
                <a:schemeClr val="tx1"/>
              </a:solidFill>
            </a:endParaRPr>
          </a:p>
          <a:p>
            <a:pPr marL="355600" indent="-174625" algn="just">
              <a:buFont typeface="Arial" panose="020B0604020202020204" pitchFamily="34" charset="0"/>
              <a:buChar char="•"/>
            </a:pPr>
            <a:r>
              <a:rPr lang="hr-HR" sz="1300" dirty="0" smtClean="0">
                <a:solidFill>
                  <a:schemeClr val="tx1"/>
                </a:solidFill>
              </a:rPr>
              <a:t>trgovanja </a:t>
            </a:r>
            <a:r>
              <a:rPr lang="hr-HR" sz="1300" dirty="0">
                <a:solidFill>
                  <a:schemeClr val="tx1"/>
                </a:solidFill>
              </a:rPr>
              <a:t>ili proizvodnje robe vojne namjene, obrambenih proizvoda i nevojnih ubojitih sredstava  </a:t>
            </a:r>
          </a:p>
          <a:p>
            <a:pPr marL="355600" indent="-174625" algn="just">
              <a:buFont typeface="Arial" panose="020B0604020202020204" pitchFamily="34" charset="0"/>
              <a:buChar char="•"/>
            </a:pPr>
            <a:r>
              <a:rPr lang="hr-HR" sz="1300" dirty="0" smtClean="0">
                <a:solidFill>
                  <a:schemeClr val="tx1"/>
                </a:solidFill>
              </a:rPr>
              <a:t>trgovine </a:t>
            </a:r>
            <a:r>
              <a:rPr lang="hr-HR" sz="1300" dirty="0">
                <a:solidFill>
                  <a:schemeClr val="tx1"/>
                </a:solidFill>
              </a:rPr>
              <a:t>na veliko i malo (NKD oznake: 45, 46 i 47)</a:t>
            </a:r>
          </a:p>
          <a:p>
            <a:pPr marL="355600" indent="-174625" algn="just">
              <a:buFont typeface="Arial" panose="020B0604020202020204" pitchFamily="34" charset="0"/>
              <a:buChar char="•"/>
            </a:pPr>
            <a:r>
              <a:rPr lang="hr-HR" sz="1300" dirty="0" smtClean="0">
                <a:solidFill>
                  <a:schemeClr val="tx1"/>
                </a:solidFill>
              </a:rPr>
              <a:t>knjižnice</a:t>
            </a:r>
            <a:r>
              <a:rPr lang="hr-HR" sz="1300" dirty="0">
                <a:solidFill>
                  <a:schemeClr val="tx1"/>
                </a:solidFill>
              </a:rPr>
              <a:t>, arhivi, muzeji i ostale kulturne djelatnosti (NKD oznaka 91)</a:t>
            </a:r>
          </a:p>
          <a:p>
            <a:pPr marL="355600" indent="-174625" algn="just">
              <a:buFont typeface="Arial" panose="020B0604020202020204" pitchFamily="34" charset="0"/>
              <a:buChar char="•"/>
            </a:pPr>
            <a:r>
              <a:rPr lang="hr-HR" sz="1300" dirty="0" smtClean="0">
                <a:solidFill>
                  <a:schemeClr val="tx1"/>
                </a:solidFill>
              </a:rPr>
              <a:t>sportske </a:t>
            </a:r>
            <a:r>
              <a:rPr lang="hr-HR" sz="1300" dirty="0">
                <a:solidFill>
                  <a:schemeClr val="tx1"/>
                </a:solidFill>
              </a:rPr>
              <a:t>te zabavne i rekreacijske djelatnosti (NKD oznaka 93)	</a:t>
            </a:r>
          </a:p>
          <a:p>
            <a:pPr marL="355600" indent="-174625" algn="just">
              <a:buFont typeface="Arial" panose="020B0604020202020204" pitchFamily="34" charset="0"/>
              <a:buChar char="•"/>
            </a:pPr>
            <a:r>
              <a:rPr lang="hr-HR" sz="1300" dirty="0" smtClean="0">
                <a:solidFill>
                  <a:schemeClr val="tx1"/>
                </a:solidFill>
              </a:rPr>
              <a:t>djelatnosti </a:t>
            </a:r>
            <a:r>
              <a:rPr lang="hr-HR" sz="1300" dirty="0">
                <a:solidFill>
                  <a:schemeClr val="tx1"/>
                </a:solidFill>
              </a:rPr>
              <a:t>zdravstvene i socijalne skrbi (NKD oznake: 86, 87 i 88)</a:t>
            </a:r>
          </a:p>
          <a:p>
            <a:pPr algn="just"/>
            <a:r>
              <a:rPr lang="hr-HR" sz="1300" dirty="0">
                <a:solidFill>
                  <a:schemeClr val="tx1"/>
                </a:solidFill>
              </a:rPr>
              <a:t>6) udrugama i dobrotvornim organizacijama</a:t>
            </a:r>
          </a:p>
        </p:txBody>
      </p:sp>
    </p:spTree>
    <p:extLst>
      <p:ext uri="{BB962C8B-B14F-4D97-AF65-F5344CB8AC3E}">
        <p14:creationId xmlns:p14="http://schemas.microsoft.com/office/powerpoint/2010/main" val="3517480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77813" y="290937"/>
            <a:ext cx="7346950" cy="639960"/>
          </a:xfrm>
        </p:spPr>
        <p:txBody>
          <a:bodyPr/>
          <a:lstStyle/>
          <a:p>
            <a:pPr>
              <a:defRPr/>
            </a:pPr>
            <a:r>
              <a:rPr lang="hr-HR" altLang="sr-Latn-R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TKO </a:t>
            </a:r>
            <a:r>
              <a:rPr lang="hr-HR" altLang="sr-Latn-RS"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a:t>
            </a:r>
            <a:r>
              <a:rPr lang="hr-HR" altLang="sr-Latn-R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MOŽE SUDJELOVATI:</a:t>
            </a:r>
            <a:r>
              <a:rPr lang="hr-HR" altLang="sr-Latn-RS" sz="2000" b="1" dirty="0" smtClean="0">
                <a:latin typeface="VladaRHSans Med" charset="0"/>
                <a:cs typeface="VladaRHSans Med" charset="0"/>
              </a:rPr>
              <a:t/>
            </a:r>
            <a:br>
              <a:rPr lang="hr-HR" altLang="sr-Latn-RS" sz="2000" b="1" dirty="0" smtClean="0">
                <a:latin typeface="VladaRHSans Med" charset="0"/>
                <a:cs typeface="VladaRHSans Med" charset="0"/>
              </a:rPr>
            </a:br>
            <a:r>
              <a:rPr lang="hr-HR" altLang="sr-Latn-RS" sz="2000" b="1" dirty="0" smtClean="0">
                <a:latin typeface="VladaRHSans Med" charset="0"/>
                <a:cs typeface="VladaRHSans Med" charset="0"/>
              </a:rPr>
              <a:t>Financijski uvjeti</a:t>
            </a:r>
          </a:p>
        </p:txBody>
      </p:sp>
      <p:sp>
        <p:nvSpPr>
          <p:cNvPr id="29699" name="Rezervirano mjesto sadržaja 3"/>
          <p:cNvSpPr txBox="1">
            <a:spLocks/>
          </p:cNvSpPr>
          <p:nvPr/>
        </p:nvSpPr>
        <p:spPr bwMode="auto">
          <a:xfrm>
            <a:off x="242929" y="1013121"/>
            <a:ext cx="8312150" cy="341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marL="0" indent="0" algn="just" eaLnBrk="1" hangingPunct="1">
              <a:lnSpc>
                <a:spcPct val="100000"/>
              </a:lnSpc>
              <a:spcBef>
                <a:spcPct val="20000"/>
              </a:spcBef>
              <a:buClrTx/>
            </a:pPr>
            <a:r>
              <a:rPr lang="hr-HR" altLang="sr-Latn-RS" sz="1400" dirty="0">
                <a:latin typeface="Arial" panose="020B0604020202020204" pitchFamily="34" charset="0"/>
                <a:cs typeface="Arial" panose="020B0604020202020204" pitchFamily="34" charset="0"/>
              </a:rPr>
              <a:t>Potpora se ne može </a:t>
            </a:r>
            <a:r>
              <a:rPr lang="hr-HR" altLang="sr-Latn-RS" sz="1400" dirty="0" smtClean="0">
                <a:latin typeface="Arial" panose="020B0604020202020204" pitchFamily="34" charset="0"/>
                <a:cs typeface="Arial" panose="020B0604020202020204" pitchFamily="34" charset="0"/>
              </a:rPr>
              <a:t>dodijeliti:</a:t>
            </a:r>
          </a:p>
          <a:p>
            <a:pPr algn="just" eaLnBrk="1" hangingPunct="1">
              <a:lnSpc>
                <a:spcPct val="100000"/>
              </a:lnSpc>
              <a:spcBef>
                <a:spcPct val="20000"/>
              </a:spcBef>
              <a:buClrTx/>
              <a:buFontTx/>
              <a:buChar char="•"/>
            </a:pPr>
            <a:r>
              <a:rPr lang="hr-HR" altLang="sr-Latn-RS" sz="1400" dirty="0" smtClean="0">
                <a:latin typeface="Arial" panose="020B0604020202020204" pitchFamily="34" charset="0"/>
                <a:cs typeface="Arial" panose="020B0604020202020204" pitchFamily="34" charset="0"/>
              </a:rPr>
              <a:t>ukoliko </a:t>
            </a:r>
            <a:r>
              <a:rPr lang="hr-HR" altLang="sr-Latn-RS" sz="1400" dirty="0">
                <a:latin typeface="Arial" panose="020B0604020202020204" pitchFamily="34" charset="0"/>
                <a:cs typeface="Arial" panose="020B0604020202020204" pitchFamily="34" charset="0"/>
              </a:rPr>
              <a:t>je izravno povezana s izvezenim količinama, ukoliko je namijenjena uspostavi i upravljanju distribucijske mreže u drugim državama </a:t>
            </a:r>
            <a:r>
              <a:rPr lang="hr-HR" altLang="sr-Latn-RS" sz="1400" dirty="0" smtClean="0">
                <a:latin typeface="Arial" panose="020B0604020202020204" pitchFamily="34" charset="0"/>
                <a:cs typeface="Arial" panose="020B0604020202020204" pitchFamily="34" charset="0"/>
              </a:rPr>
              <a:t>ili </a:t>
            </a:r>
            <a:r>
              <a:rPr lang="hr-HR" altLang="sr-Latn-RS" sz="1400" dirty="0">
                <a:latin typeface="Arial" panose="020B0604020202020204" pitchFamily="34" charset="0"/>
                <a:cs typeface="Arial" panose="020B0604020202020204" pitchFamily="34" charset="0"/>
              </a:rPr>
              <a:t>ukoliko je povezana s drugim tekućim troškovima povezanima s izvoznom djelatnošću</a:t>
            </a:r>
            <a:endParaRPr lang="hr-HR" altLang="sr-Latn-RS" sz="1400" dirty="0">
              <a:latin typeface="Arial" pitchFamily="34" charset="0"/>
              <a:cs typeface="Arial" pitchFamily="34" charset="0"/>
            </a:endParaRPr>
          </a:p>
          <a:p>
            <a:pPr algn="just" eaLnBrk="1" hangingPunct="1">
              <a:lnSpc>
                <a:spcPct val="100000"/>
              </a:lnSpc>
              <a:spcBef>
                <a:spcPct val="20000"/>
              </a:spcBef>
              <a:buClrTx/>
              <a:buFontTx/>
              <a:buChar char="•"/>
            </a:pPr>
            <a:r>
              <a:rPr lang="hr-HR" altLang="sr-Latn-RS" sz="1400" dirty="0" smtClean="0">
                <a:latin typeface="Arial" pitchFamily="34" charset="0"/>
                <a:cs typeface="Arial" pitchFamily="34" charset="0"/>
              </a:rPr>
              <a:t>ukoliko je Prijavitelj u postupku </a:t>
            </a:r>
            <a:r>
              <a:rPr lang="hr-HR" altLang="sr-Latn-RS" sz="1400" dirty="0" err="1" smtClean="0">
                <a:latin typeface="Arial" pitchFamily="34" charset="0"/>
                <a:cs typeface="Arial" pitchFamily="34" charset="0"/>
              </a:rPr>
              <a:t>predstečajne</a:t>
            </a:r>
            <a:r>
              <a:rPr lang="hr-HR" altLang="sr-Latn-RS" sz="1400" dirty="0" smtClean="0">
                <a:latin typeface="Arial" pitchFamily="34" charset="0"/>
                <a:cs typeface="Arial" pitchFamily="34" charset="0"/>
              </a:rPr>
              <a:t> nagodbe, stečaja </a:t>
            </a:r>
            <a:r>
              <a:rPr lang="hr-HR" altLang="sr-Latn-RS" sz="1400" dirty="0">
                <a:latin typeface="Arial" pitchFamily="34" charset="0"/>
                <a:cs typeface="Arial" pitchFamily="34" charset="0"/>
              </a:rPr>
              <a:t>ili </a:t>
            </a:r>
            <a:r>
              <a:rPr lang="hr-HR" altLang="sr-Latn-RS" sz="1400" dirty="0" smtClean="0">
                <a:latin typeface="Arial" pitchFamily="34" charset="0"/>
                <a:cs typeface="Arial" pitchFamily="34" charset="0"/>
              </a:rPr>
              <a:t>likvidacije</a:t>
            </a:r>
            <a:endParaRPr lang="hr-HR" altLang="sr-Latn-RS" sz="1400" dirty="0">
              <a:latin typeface="Arial" pitchFamily="34" charset="0"/>
              <a:cs typeface="Arial" pitchFamily="34" charset="0"/>
            </a:endParaRPr>
          </a:p>
          <a:p>
            <a:pPr algn="just" eaLnBrk="1" hangingPunct="1">
              <a:lnSpc>
                <a:spcPct val="100000"/>
              </a:lnSpc>
              <a:spcBef>
                <a:spcPct val="20000"/>
              </a:spcBef>
              <a:buClrTx/>
              <a:buFontTx/>
              <a:buChar char="•"/>
            </a:pPr>
            <a:r>
              <a:rPr lang="hr-HR" altLang="sr-Latn-RS" sz="1400" dirty="0">
                <a:latin typeface="Arial" pitchFamily="34" charset="0"/>
                <a:cs typeface="Arial" pitchFamily="34" charset="0"/>
              </a:rPr>
              <a:t>a</a:t>
            </a:r>
            <a:r>
              <a:rPr lang="hr-HR" altLang="sr-Latn-RS" sz="1400" dirty="0" smtClean="0">
                <a:latin typeface="Arial" pitchFamily="34" charset="0"/>
                <a:cs typeface="Arial" pitchFamily="34" charset="0"/>
              </a:rPr>
              <a:t>ko Prijavitelj nije ispunio obvezu </a:t>
            </a:r>
            <a:r>
              <a:rPr lang="hr-HR" altLang="sr-Latn-RS" sz="1400" dirty="0">
                <a:latin typeface="Arial" pitchFamily="34" charset="0"/>
                <a:cs typeface="Arial" pitchFamily="34" charset="0"/>
              </a:rPr>
              <a:t>isplate plaća zaposlenicima, plaćanja doprinosa za financiranje obveznih osiguranja ili plaćanja poreza u skladu s propisima Republike Hrvatske kao države u kojoj je osnovan </a:t>
            </a:r>
            <a:r>
              <a:rPr lang="hr-HR" altLang="sr-Latn-RS" sz="1400" dirty="0" smtClean="0">
                <a:latin typeface="Arial" pitchFamily="34" charset="0"/>
                <a:cs typeface="Arial" pitchFamily="34" charset="0"/>
              </a:rPr>
              <a:t>i </a:t>
            </a:r>
            <a:r>
              <a:rPr lang="hr-HR" altLang="sr-Latn-RS" sz="1400" dirty="0">
                <a:latin typeface="Arial" pitchFamily="34" charset="0"/>
                <a:cs typeface="Arial" pitchFamily="34" charset="0"/>
              </a:rPr>
              <a:t>u kojoj će se provoditi Ugovor o dodjeli bespovratnih sredstava (iznimno, neće se isključiti prijavitelja ako </a:t>
            </a:r>
            <a:r>
              <a:rPr lang="hr-HR" altLang="sr-Latn-RS" sz="1400" dirty="0" smtClean="0">
                <a:latin typeface="Arial" pitchFamily="34" charset="0"/>
                <a:cs typeface="Arial" pitchFamily="34" charset="0"/>
              </a:rPr>
              <a:t>mu, </a:t>
            </a:r>
            <a:r>
              <a:rPr lang="hr-HR" altLang="sr-Latn-RS" sz="1400" dirty="0">
                <a:latin typeface="Arial" pitchFamily="34" charset="0"/>
                <a:cs typeface="Arial" pitchFamily="34" charset="0"/>
              </a:rPr>
              <a:t>sukladno posebnom propisu plaćanje tih obveza nije dopušteno ili mu je odobrena odgoda </a:t>
            </a:r>
            <a:r>
              <a:rPr lang="hr-HR" altLang="sr-Latn-RS" sz="1400" dirty="0" smtClean="0">
                <a:latin typeface="Arial" pitchFamily="34" charset="0"/>
                <a:cs typeface="Arial" pitchFamily="34" charset="0"/>
              </a:rPr>
              <a:t>plaćanja)</a:t>
            </a:r>
            <a:endParaRPr lang="hr-HR" altLang="sr-Latn-RS" sz="1400" dirty="0">
              <a:latin typeface="Arial" pitchFamily="34" charset="0"/>
              <a:cs typeface="Arial" pitchFamily="34" charset="0"/>
            </a:endParaRPr>
          </a:p>
          <a:p>
            <a:pPr algn="just" eaLnBrk="1" hangingPunct="1">
              <a:lnSpc>
                <a:spcPct val="100000"/>
              </a:lnSpc>
              <a:spcBef>
                <a:spcPct val="20000"/>
              </a:spcBef>
              <a:buClrTx/>
              <a:buFontTx/>
              <a:buChar char="•"/>
            </a:pPr>
            <a:r>
              <a:rPr lang="hr-HR" altLang="sr-Latn-RS" sz="1400" dirty="0" smtClean="0">
                <a:latin typeface="Arial" pitchFamily="34" charset="0"/>
                <a:cs typeface="Arial" pitchFamily="34" charset="0"/>
              </a:rPr>
              <a:t>poduzetnicima </a:t>
            </a:r>
            <a:r>
              <a:rPr lang="hr-HR" altLang="sr-Latn-RS" sz="1400" dirty="0">
                <a:latin typeface="Arial" pitchFamily="34" charset="0"/>
                <a:cs typeface="Arial" pitchFamily="34" charset="0"/>
              </a:rPr>
              <a:t>koji imaju iskazan gubitak prema godišnjem financijskom izvješću u fiskalnoj godini koja prethodi godini predaje projektnog </a:t>
            </a:r>
            <a:r>
              <a:rPr lang="hr-HR" altLang="sr-Latn-RS" sz="1400" dirty="0" smtClean="0">
                <a:latin typeface="Arial" pitchFamily="34" charset="0"/>
                <a:cs typeface="Arial" pitchFamily="34" charset="0"/>
              </a:rPr>
              <a:t>prijedloga ili</a:t>
            </a:r>
            <a:endParaRPr lang="hr-HR" altLang="sr-Latn-RS" sz="1400" dirty="0">
              <a:latin typeface="Arial" pitchFamily="34" charset="0"/>
              <a:cs typeface="Arial" pitchFamily="34" charset="0"/>
            </a:endParaRPr>
          </a:p>
          <a:p>
            <a:pPr algn="just" eaLnBrk="1" hangingPunct="1">
              <a:lnSpc>
                <a:spcPct val="100000"/>
              </a:lnSpc>
              <a:spcBef>
                <a:spcPct val="20000"/>
              </a:spcBef>
              <a:buClrTx/>
              <a:buFontTx/>
              <a:buChar char="•"/>
            </a:pPr>
            <a:r>
              <a:rPr lang="hr-HR" altLang="sr-Latn-RS" sz="1400" dirty="0" smtClean="0">
                <a:latin typeface="Arial" pitchFamily="34" charset="0"/>
                <a:cs typeface="Arial" pitchFamily="34" charset="0"/>
              </a:rPr>
              <a:t>poduzetnicima </a:t>
            </a:r>
            <a:r>
              <a:rPr lang="hr-HR" altLang="sr-Latn-RS" sz="1400" dirty="0">
                <a:latin typeface="Arial" pitchFamily="34" charset="0"/>
                <a:cs typeface="Arial" pitchFamily="34" charset="0"/>
              </a:rPr>
              <a:t>koji vode poslovne knjige sukladno Zakonu o porezu na </a:t>
            </a:r>
            <a:r>
              <a:rPr lang="hr-HR" altLang="sr-Latn-RS" sz="1400" dirty="0" smtClean="0">
                <a:latin typeface="Arial" pitchFamily="34" charset="0"/>
                <a:cs typeface="Arial" pitchFamily="34" charset="0"/>
              </a:rPr>
              <a:t>dohodak, </a:t>
            </a:r>
            <a:r>
              <a:rPr lang="hr-HR" altLang="sr-Latn-RS" sz="1400" dirty="0">
                <a:latin typeface="Arial" pitchFamily="34" charset="0"/>
                <a:cs typeface="Arial" pitchFamily="34" charset="0"/>
              </a:rPr>
              <a:t>kojima je ukupni godišnji iznos primitaka manji od ukupnog iznosa izdataka u godini koja prethodi godini predaje projektnog </a:t>
            </a:r>
            <a:r>
              <a:rPr lang="hr-HR" altLang="sr-Latn-RS" sz="1400" dirty="0" smtClean="0">
                <a:latin typeface="Arial" pitchFamily="34" charset="0"/>
                <a:cs typeface="Arial" pitchFamily="34" charset="0"/>
              </a:rPr>
              <a:t>prijedloga.</a:t>
            </a:r>
            <a:endParaRPr lang="hr-HR" altLang="sr-Latn-RS" sz="1600" dirty="0">
              <a:solidFill>
                <a:srgbClr val="FF0000"/>
              </a:solidFill>
              <a:latin typeface="Arial" panose="020B0604020202020204" pitchFamily="34" charset="0"/>
              <a:cs typeface="Arial" panose="020B0604020202020204" pitchFamily="34" charset="0"/>
            </a:endParaRPr>
          </a:p>
          <a:p>
            <a:pPr eaLnBrk="1" hangingPunct="1">
              <a:lnSpc>
                <a:spcPct val="100000"/>
              </a:lnSpc>
              <a:spcBef>
                <a:spcPct val="20000"/>
              </a:spcBef>
              <a:buClrTx/>
              <a:buFontTx/>
              <a:buChar char="•"/>
            </a:pPr>
            <a:endParaRPr lang="hr-HR" altLang="sr-Latn-RS" sz="1700" dirty="0">
              <a:solidFill>
                <a:srgbClr val="1F497D"/>
              </a:solidFill>
              <a:latin typeface="Arial" panose="020B0604020202020204" pitchFamily="34" charset="0"/>
              <a:cs typeface="Arial" panose="020B0604020202020204" pitchFamily="34" charset="0"/>
            </a:endParaRPr>
          </a:p>
        </p:txBody>
      </p:sp>
      <p:sp>
        <p:nvSpPr>
          <p:cNvPr id="4" name="object 4"/>
          <p:cNvSpPr>
            <a:spLocks noChangeArrowheads="1"/>
          </p:cNvSpPr>
          <p:nvPr/>
        </p:nvSpPr>
        <p:spPr bwMode="auto">
          <a:xfrm>
            <a:off x="3371850" y="4603750"/>
            <a:ext cx="1214438" cy="254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5" name="Picture 3" descr="X:\1. PROGRAMI\48. PROGRAMI 2014-2020\INOVACIJE\Upute Inovacije GBER\prezentacija\logo_novi.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065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77813" y="201676"/>
            <a:ext cx="7346950" cy="549445"/>
          </a:xfrm>
        </p:spPr>
        <p:txBody>
          <a:bodyPr/>
          <a:lstStyle/>
          <a:p>
            <a:pPr>
              <a:defRPr/>
            </a:pPr>
            <a:r>
              <a:rPr lang="hr-HR" altLang="sr-Latn-R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TKO </a:t>
            </a:r>
            <a:r>
              <a:rPr lang="hr-HR" altLang="sr-Latn-R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a:t>
            </a:r>
            <a:r>
              <a:rPr lang="hr-HR" altLang="sr-Latn-R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MOŽE SUDJELOVATI:</a:t>
            </a:r>
            <a:r>
              <a:rPr lang="hr-HR" altLang="sr-Latn-R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hr-HR" altLang="sr-Latn-R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hr-HR" altLang="sr-Latn-RS" sz="2000" b="1" dirty="0" smtClean="0">
                <a:latin typeface="Arial" panose="020B0604020202020204" pitchFamily="34" charset="0"/>
                <a:cs typeface="Arial" panose="020B0604020202020204" pitchFamily="34" charset="0"/>
              </a:rPr>
              <a:t>Ostali uvjeti za </a:t>
            </a:r>
            <a:r>
              <a:rPr lang="hr-HR" altLang="sr-Latn-RS" sz="2000" b="1" dirty="0" smtClean="0">
                <a:latin typeface="Arial" panose="020B0604020202020204" pitchFamily="34" charset="0"/>
                <a:cs typeface="Arial" panose="020B0604020202020204" pitchFamily="34" charset="0"/>
              </a:rPr>
              <a:t>Prijavitelja:</a:t>
            </a:r>
            <a:endParaRPr lang="hr-HR" altLang="sr-Latn-RS" sz="2000" b="1" dirty="0" smtClean="0">
              <a:latin typeface="Arial" panose="020B0604020202020204" pitchFamily="34" charset="0"/>
              <a:cs typeface="Arial" panose="020B0604020202020204" pitchFamily="34" charset="0"/>
            </a:endParaRPr>
          </a:p>
        </p:txBody>
      </p:sp>
      <p:sp>
        <p:nvSpPr>
          <p:cNvPr id="30723" name="Rezervirano mjesto sadržaja 3"/>
          <p:cNvSpPr txBox="1">
            <a:spLocks/>
          </p:cNvSpPr>
          <p:nvPr/>
        </p:nvSpPr>
        <p:spPr bwMode="auto">
          <a:xfrm>
            <a:off x="277813" y="847770"/>
            <a:ext cx="8312150" cy="377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gn="just" eaLnBrk="1" hangingPunct="1">
              <a:lnSpc>
                <a:spcPct val="100000"/>
              </a:lnSpc>
              <a:spcBef>
                <a:spcPct val="20000"/>
              </a:spcBef>
              <a:buClrTx/>
              <a:buFontTx/>
              <a:buChar char="•"/>
            </a:pPr>
            <a:r>
              <a:rPr lang="hr-HR" altLang="sr-Latn-RS" sz="1400" dirty="0">
                <a:latin typeface="Arial" pitchFamily="34" charset="0"/>
                <a:cs typeface="Arial" pitchFamily="34" charset="0"/>
              </a:rPr>
              <a:t>Prijavitelji u postupku povrata državne potpore ili potpore male vrijednosti</a:t>
            </a:r>
          </a:p>
          <a:p>
            <a:pPr algn="just" eaLnBrk="1" hangingPunct="1">
              <a:lnSpc>
                <a:spcPct val="100000"/>
              </a:lnSpc>
              <a:spcBef>
                <a:spcPct val="20000"/>
              </a:spcBef>
              <a:buClrTx/>
              <a:buFontTx/>
              <a:buChar char="•"/>
            </a:pPr>
            <a:r>
              <a:rPr lang="hr-HR" altLang="sr-Latn-RS" sz="1400" dirty="0">
                <a:latin typeface="Arial" pitchFamily="34" charset="0"/>
                <a:cs typeface="Arial" pitchFamily="34" charset="0"/>
              </a:rPr>
              <a:t>Prijaviteljima koji su prešli ili s traženom potporom prelaze pragove definirane de </a:t>
            </a:r>
            <a:r>
              <a:rPr lang="hr-HR" altLang="sr-Latn-RS" sz="1400" dirty="0" err="1">
                <a:latin typeface="Arial" panose="020B0604020202020204" pitchFamily="34" charset="0"/>
                <a:cs typeface="Arial" panose="020B0604020202020204" pitchFamily="34" charset="0"/>
              </a:rPr>
              <a:t>minimis</a:t>
            </a:r>
            <a:r>
              <a:rPr lang="hr-HR" altLang="sr-Latn-RS" sz="1400" dirty="0">
                <a:latin typeface="Arial" panose="020B0604020202020204" pitchFamily="34" charset="0"/>
                <a:cs typeface="Arial" panose="020B0604020202020204" pitchFamily="34" charset="0"/>
              </a:rPr>
              <a:t> </a:t>
            </a:r>
            <a:r>
              <a:rPr lang="hr-HR" altLang="sr-Latn-RS" sz="1400" dirty="0" smtClean="0">
                <a:latin typeface="Arial" pitchFamily="34" charset="0"/>
                <a:cs typeface="Arial" pitchFamily="34" charset="0"/>
              </a:rPr>
              <a:t>Uredbom</a:t>
            </a:r>
          </a:p>
          <a:p>
            <a:pPr algn="just" eaLnBrk="1" hangingPunct="1">
              <a:lnSpc>
                <a:spcPct val="100000"/>
              </a:lnSpc>
              <a:spcBef>
                <a:spcPct val="20000"/>
              </a:spcBef>
              <a:buClrTx/>
              <a:buFontTx/>
              <a:buChar char="•"/>
            </a:pPr>
            <a:r>
              <a:rPr lang="hr-HR" altLang="sr-Latn-RS" sz="1400" dirty="0" smtClean="0">
                <a:latin typeface="Arial" pitchFamily="34" charset="0"/>
                <a:cs typeface="Arial" pitchFamily="34" charset="0"/>
              </a:rPr>
              <a:t>Prijaviteljima </a:t>
            </a:r>
            <a:r>
              <a:rPr lang="hr-HR" altLang="sr-Latn-RS" sz="1400" dirty="0">
                <a:latin typeface="Arial" pitchFamily="34" charset="0"/>
                <a:cs typeface="Arial" pitchFamily="34" charset="0"/>
              </a:rPr>
              <a:t>od kojih je temeljem prethodne odluke Komisije kojom se potpora proglašava protuzakonitom i nespojivom s unutarnjim </a:t>
            </a:r>
            <a:r>
              <a:rPr lang="hr-HR" altLang="sr-Latn-RS" sz="1400" dirty="0" smtClean="0">
                <a:latin typeface="Arial" pitchFamily="34" charset="0"/>
                <a:cs typeface="Arial" pitchFamily="34" charset="0"/>
              </a:rPr>
              <a:t>tržištem</a:t>
            </a:r>
            <a:endParaRPr lang="hr-HR" altLang="sr-Latn-RS" sz="1400" dirty="0">
              <a:latin typeface="Arial" pitchFamily="34" charset="0"/>
              <a:cs typeface="Arial" pitchFamily="34" charset="0"/>
            </a:endParaRPr>
          </a:p>
          <a:p>
            <a:pPr algn="just" eaLnBrk="1" hangingPunct="1">
              <a:lnSpc>
                <a:spcPct val="100000"/>
              </a:lnSpc>
              <a:spcBef>
                <a:spcPct val="20000"/>
              </a:spcBef>
              <a:buClrTx/>
              <a:buFontTx/>
              <a:buChar char="•"/>
            </a:pPr>
            <a:r>
              <a:rPr lang="hr-HR" altLang="sr-Latn-RS" sz="1400" dirty="0">
                <a:latin typeface="Arial" pitchFamily="34" charset="0"/>
                <a:cs typeface="Arial" pitchFamily="34" charset="0"/>
              </a:rPr>
              <a:t>Potpora za isti opravdani trošak</a:t>
            </a:r>
          </a:p>
          <a:p>
            <a:pPr algn="just" eaLnBrk="1" hangingPunct="1">
              <a:lnSpc>
                <a:spcPct val="100000"/>
              </a:lnSpc>
              <a:spcBef>
                <a:spcPct val="20000"/>
              </a:spcBef>
              <a:buClrTx/>
              <a:buFontTx/>
              <a:buChar char="•"/>
            </a:pPr>
            <a:r>
              <a:rPr lang="hr-HR" altLang="sr-Latn-RS" sz="1400" dirty="0">
                <a:latin typeface="Arial" pitchFamily="34" charset="0"/>
                <a:cs typeface="Arial" pitchFamily="34" charset="0"/>
              </a:rPr>
              <a:t>U slučajevima u kojima je protiv prijavitelja izrečena pravomoćna osuđujuća presuda za jedno ili više kaznenih </a:t>
            </a:r>
            <a:r>
              <a:rPr lang="hr-HR" altLang="sr-Latn-RS" sz="1400" dirty="0" smtClean="0">
                <a:latin typeface="Arial" pitchFamily="34" charset="0"/>
                <a:cs typeface="Arial" pitchFamily="34" charset="0"/>
              </a:rPr>
              <a:t>djela</a:t>
            </a:r>
          </a:p>
          <a:p>
            <a:pPr algn="just" eaLnBrk="1" hangingPunct="1">
              <a:lnSpc>
                <a:spcPct val="100000"/>
              </a:lnSpc>
              <a:spcBef>
                <a:spcPct val="20000"/>
              </a:spcBef>
              <a:buClrTx/>
              <a:buFontTx/>
              <a:buChar char="•"/>
            </a:pPr>
            <a:r>
              <a:rPr lang="hr-HR" altLang="sr-Latn-RS" sz="1400" dirty="0">
                <a:latin typeface="Arial" pitchFamily="34" charset="0"/>
                <a:cs typeface="Arial" pitchFamily="34" charset="0"/>
              </a:rPr>
              <a:t>A</a:t>
            </a:r>
            <a:r>
              <a:rPr lang="hr-HR" altLang="sr-Latn-RS" sz="1400" dirty="0" smtClean="0">
                <a:latin typeface="Arial" pitchFamily="34" charset="0"/>
                <a:cs typeface="Arial" pitchFamily="34" charset="0"/>
              </a:rPr>
              <a:t>ko </a:t>
            </a:r>
            <a:r>
              <a:rPr lang="hr-HR" altLang="sr-Latn-RS" sz="1400" dirty="0">
                <a:latin typeface="Arial" pitchFamily="34" charset="0"/>
                <a:cs typeface="Arial" pitchFamily="34" charset="0"/>
              </a:rPr>
              <a:t>je prijavitelj/osoba ovlaštena po zakonu za zastupanje proglašen krivim zbog teškog profesionalnog propusta</a:t>
            </a:r>
          </a:p>
          <a:p>
            <a:pPr algn="just" eaLnBrk="1" hangingPunct="1">
              <a:lnSpc>
                <a:spcPct val="100000"/>
              </a:lnSpc>
              <a:spcBef>
                <a:spcPct val="20000"/>
              </a:spcBef>
              <a:buClrTx/>
              <a:buFontTx/>
              <a:buChar char="•"/>
            </a:pPr>
            <a:r>
              <a:rPr lang="hr-HR" altLang="sr-Latn-RS" sz="1400" dirty="0">
                <a:latin typeface="Arial" pitchFamily="34" charset="0"/>
                <a:cs typeface="Arial" pitchFamily="34" charset="0"/>
              </a:rPr>
              <a:t>Prijavitelji koji nisu registrirani za obavljanje gospodarske djelatnosti najmanje u </a:t>
            </a:r>
            <a:r>
              <a:rPr lang="hr-HR" altLang="sr-Latn-RS" sz="1400" dirty="0" smtClean="0">
                <a:latin typeface="Arial" panose="020B0604020202020204" pitchFamily="34" charset="0"/>
                <a:cs typeface="Arial" panose="020B0604020202020204" pitchFamily="34" charset="0"/>
              </a:rPr>
              <a:t>godini </a:t>
            </a:r>
            <a:r>
              <a:rPr lang="hr-HR" altLang="sr-Latn-RS" sz="1400" dirty="0">
                <a:latin typeface="Arial" panose="020B0604020202020204" pitchFamily="34" charset="0"/>
                <a:cs typeface="Arial" panose="020B0604020202020204" pitchFamily="34" charset="0"/>
              </a:rPr>
              <a:t>koja prethodi godini predaje projektnog </a:t>
            </a:r>
            <a:r>
              <a:rPr lang="hr-HR" altLang="sr-Latn-RS" sz="1400" dirty="0" smtClean="0">
                <a:latin typeface="Arial" panose="020B0604020202020204" pitchFamily="34" charset="0"/>
                <a:cs typeface="Arial" panose="020B0604020202020204" pitchFamily="34" charset="0"/>
              </a:rPr>
              <a:t>prijedloga</a:t>
            </a:r>
          </a:p>
          <a:p>
            <a:pPr algn="just" eaLnBrk="1" hangingPunct="1">
              <a:lnSpc>
                <a:spcPct val="100000"/>
              </a:lnSpc>
              <a:spcBef>
                <a:spcPct val="20000"/>
              </a:spcBef>
              <a:buClrTx/>
              <a:buFontTx/>
              <a:buChar char="•"/>
            </a:pPr>
            <a:r>
              <a:rPr lang="hr-HR" altLang="sr-Latn-RS" sz="1400" dirty="0" smtClean="0">
                <a:latin typeface="Arial" panose="020B0604020202020204" pitchFamily="34" charset="0"/>
                <a:cs typeface="Arial" panose="020B0604020202020204" pitchFamily="34" charset="0"/>
              </a:rPr>
              <a:t>Prijavitelji </a:t>
            </a:r>
            <a:r>
              <a:rPr lang="hr-HR" altLang="sr-Latn-RS" sz="1400" dirty="0">
                <a:latin typeface="Arial" panose="020B0604020202020204" pitchFamily="34" charset="0"/>
                <a:cs typeface="Arial" panose="020B0604020202020204" pitchFamily="34" charset="0"/>
              </a:rPr>
              <a:t>koji nemaju poslovni </a:t>
            </a:r>
            <a:r>
              <a:rPr lang="hr-HR" altLang="sr-Latn-RS" sz="1400" dirty="0" err="1">
                <a:latin typeface="Arial" panose="020B0604020202020204" pitchFamily="34" charset="0"/>
                <a:cs typeface="Arial" panose="020B0604020202020204" pitchFamily="34" charset="0"/>
              </a:rPr>
              <a:t>nastan</a:t>
            </a:r>
            <a:r>
              <a:rPr lang="hr-HR" altLang="sr-Latn-RS" sz="1400" dirty="0">
                <a:latin typeface="Arial" panose="020B0604020202020204" pitchFamily="34" charset="0"/>
                <a:cs typeface="Arial" panose="020B0604020202020204" pitchFamily="34" charset="0"/>
              </a:rPr>
              <a:t> u RH prilikom podnošenja projektnog </a:t>
            </a:r>
            <a:r>
              <a:rPr lang="hr-HR" altLang="sr-Latn-RS" sz="1400" dirty="0" smtClean="0">
                <a:latin typeface="Arial" panose="020B0604020202020204" pitchFamily="34" charset="0"/>
                <a:cs typeface="Arial" panose="020B0604020202020204" pitchFamily="34" charset="0"/>
              </a:rPr>
              <a:t>prijedloga</a:t>
            </a:r>
          </a:p>
          <a:p>
            <a:pPr lvl="0" algn="just" eaLnBrk="1" hangingPunct="1">
              <a:lnSpc>
                <a:spcPct val="100000"/>
              </a:lnSpc>
              <a:spcBef>
                <a:spcPct val="20000"/>
              </a:spcBef>
              <a:buClrTx/>
              <a:buFontTx/>
              <a:buChar char="•"/>
            </a:pPr>
            <a:r>
              <a:rPr lang="hr-HR" sz="1400" dirty="0" smtClean="0">
                <a:latin typeface="Arial" panose="020B0604020202020204" pitchFamily="34" charset="0"/>
                <a:cs typeface="Arial" panose="020B0604020202020204" pitchFamily="34" charset="0"/>
              </a:rPr>
              <a:t>Prijavitelji </a:t>
            </a:r>
            <a:r>
              <a:rPr lang="hr-HR" sz="1400" dirty="0">
                <a:latin typeface="Arial" panose="020B0604020202020204" pitchFamily="34" charset="0"/>
                <a:cs typeface="Arial" panose="020B0604020202020204" pitchFamily="34" charset="0"/>
              </a:rPr>
              <a:t>koji su u blokadi </a:t>
            </a:r>
            <a:r>
              <a:rPr lang="hr-HR" sz="1400" dirty="0" smtClean="0">
                <a:latin typeface="Arial" panose="020B0604020202020204" pitchFamily="34" charset="0"/>
                <a:cs typeface="Arial" panose="020B0604020202020204" pitchFamily="34" charset="0"/>
              </a:rPr>
              <a:t>u </a:t>
            </a:r>
            <a:r>
              <a:rPr lang="hr-HR" sz="1400" dirty="0">
                <a:latin typeface="Arial" panose="020B0604020202020204" pitchFamily="34" charset="0"/>
                <a:cs typeface="Arial" panose="020B0604020202020204" pitchFamily="34" charset="0"/>
              </a:rPr>
              <a:t>trenutku donošenja Odluke o </a:t>
            </a:r>
            <a:r>
              <a:rPr lang="hr-HR" sz="1400" dirty="0" smtClean="0">
                <a:latin typeface="Arial" panose="020B0604020202020204" pitchFamily="34" charset="0"/>
                <a:cs typeface="Arial" panose="020B0604020202020204" pitchFamily="34" charset="0"/>
              </a:rPr>
              <a:t>financiranju</a:t>
            </a:r>
          </a:p>
          <a:p>
            <a:pPr lvl="0" algn="just" eaLnBrk="1" hangingPunct="1">
              <a:lnSpc>
                <a:spcPct val="100000"/>
              </a:lnSpc>
              <a:spcBef>
                <a:spcPct val="20000"/>
              </a:spcBef>
              <a:buClrTx/>
              <a:buFontTx/>
              <a:buChar char="•"/>
            </a:pPr>
            <a:r>
              <a:rPr lang="hr-HR" sz="1400" dirty="0" smtClean="0">
                <a:latin typeface="Arial" panose="020B0604020202020204" pitchFamily="34" charset="0"/>
                <a:cs typeface="Arial" panose="020B0604020202020204" pitchFamily="34" charset="0"/>
              </a:rPr>
              <a:t>Prijavitelji </a:t>
            </a:r>
            <a:r>
              <a:rPr lang="hr-HR" sz="1400" dirty="0">
                <a:latin typeface="Arial" panose="020B0604020202020204" pitchFamily="34" charset="0"/>
                <a:cs typeface="Arial" panose="020B0604020202020204" pitchFamily="34" charset="0"/>
              </a:rPr>
              <a:t>koji su u sukobu interesa u predmetnom postupku dodjele bespovratnih sredstava</a:t>
            </a:r>
          </a:p>
          <a:p>
            <a:pPr lvl="0" algn="just" eaLnBrk="1" hangingPunct="1">
              <a:lnSpc>
                <a:spcPct val="100000"/>
              </a:lnSpc>
              <a:spcBef>
                <a:spcPct val="20000"/>
              </a:spcBef>
              <a:buClrTx/>
              <a:buFontTx/>
              <a:buChar char="•"/>
            </a:pPr>
            <a:r>
              <a:rPr lang="hr-HR" sz="1400" dirty="0">
                <a:latin typeface="Arial" panose="020B0604020202020204" pitchFamily="34" charset="0"/>
                <a:cs typeface="Arial" panose="020B0604020202020204" pitchFamily="34" charset="0"/>
              </a:rPr>
              <a:t>P</a:t>
            </a:r>
            <a:r>
              <a:rPr lang="hr-HR" sz="1400" dirty="0" smtClean="0">
                <a:latin typeface="Arial" panose="020B0604020202020204" pitchFamily="34" charset="0"/>
                <a:cs typeface="Arial" panose="020B0604020202020204" pitchFamily="34" charset="0"/>
              </a:rPr>
              <a:t>rijaviteljima </a:t>
            </a:r>
            <a:r>
              <a:rPr lang="hr-HR" sz="1400" dirty="0">
                <a:latin typeface="Arial" panose="020B0604020202020204" pitchFamily="34" charset="0"/>
                <a:cs typeface="Arial" panose="020B0604020202020204" pitchFamily="34" charset="0"/>
              </a:rPr>
              <a:t>koji su dostavili lažne informacije u sklopu projektne prijave.</a:t>
            </a:r>
          </a:p>
          <a:p>
            <a:pPr lvl="0" eaLnBrk="1" hangingPunct="1">
              <a:lnSpc>
                <a:spcPct val="100000"/>
              </a:lnSpc>
              <a:spcBef>
                <a:spcPct val="20000"/>
              </a:spcBef>
              <a:buClrTx/>
              <a:buFontTx/>
              <a:buChar char="•"/>
            </a:pPr>
            <a:endParaRPr lang="hr-HR" sz="1400" dirty="0">
              <a:latin typeface="Arial" panose="020B0604020202020204" pitchFamily="34" charset="0"/>
              <a:cs typeface="Arial" panose="020B0604020202020204" pitchFamily="34" charset="0"/>
            </a:endParaRPr>
          </a:p>
          <a:p>
            <a:pPr eaLnBrk="1" hangingPunct="1">
              <a:lnSpc>
                <a:spcPct val="100000"/>
              </a:lnSpc>
              <a:spcBef>
                <a:spcPct val="20000"/>
              </a:spcBef>
              <a:buClrTx/>
              <a:buFontTx/>
              <a:buChar char="•"/>
            </a:pPr>
            <a:endParaRPr lang="hr-HR" altLang="sr-Latn-RS" sz="1400" dirty="0">
              <a:latin typeface="Arial" pitchFamily="34" charset="0"/>
              <a:cs typeface="Arial" pitchFamily="34" charset="0"/>
            </a:endParaRPr>
          </a:p>
        </p:txBody>
      </p:sp>
      <p:sp>
        <p:nvSpPr>
          <p:cNvPr id="4" name="object 4"/>
          <p:cNvSpPr>
            <a:spLocks noChangeArrowheads="1"/>
          </p:cNvSpPr>
          <p:nvPr/>
        </p:nvSpPr>
        <p:spPr bwMode="auto">
          <a:xfrm>
            <a:off x="3371850" y="4603750"/>
            <a:ext cx="1214438" cy="254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5" name="Picture 3" descr="X:\1. PROGRAMI\48. PROGRAMI 2014-2020\INOVACIJE\Upute Inovacije GBER\prezentacija\logo_novi.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893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1625" y="196911"/>
            <a:ext cx="6051550" cy="565324"/>
          </a:xfrm>
        </p:spPr>
        <p:txBody>
          <a:bodyPr>
            <a:normAutofit fontScale="90000"/>
          </a:bodyPr>
          <a:lstStyle/>
          <a:p>
            <a:pPr>
              <a:defRPr/>
            </a:pPr>
            <a:r>
              <a:rPr lang="hr-HR" altLang="sr-Latn-RS" sz="2200" b="1" dirty="0" smtClean="0">
                <a:effectLst>
                  <a:outerShdw blurRad="38100" dist="38100" dir="2700000" algn="tl">
                    <a:srgbClr val="000000">
                      <a:alpha val="43137"/>
                    </a:srgbClr>
                  </a:outerShdw>
                </a:effectLst>
                <a:latin typeface="VladaRHSans Med" charset="0"/>
                <a:cs typeface="VladaRHSans Med" charset="0"/>
              </a:rPr>
              <a:t>UVJETI ZA PROJEKTE</a:t>
            </a:r>
            <a:r>
              <a:rPr lang="hr-HR" altLang="sr-Latn-RS" b="1" dirty="0" smtClean="0">
                <a:effectLst>
                  <a:outerShdw blurRad="38100" dist="38100" dir="2700000" algn="tl">
                    <a:srgbClr val="000000">
                      <a:alpha val="43137"/>
                    </a:srgbClr>
                  </a:outerShdw>
                </a:effectLst>
                <a:latin typeface="VladaRHSans Med" charset="0"/>
                <a:cs typeface="VladaRHSans Med" charset="0"/>
              </a:rPr>
              <a:t/>
            </a:r>
            <a:br>
              <a:rPr lang="hr-HR" altLang="sr-Latn-RS" b="1" dirty="0" smtClean="0">
                <a:effectLst>
                  <a:outerShdw blurRad="38100" dist="38100" dir="2700000" algn="tl">
                    <a:srgbClr val="000000">
                      <a:alpha val="43137"/>
                    </a:srgbClr>
                  </a:outerShdw>
                </a:effectLst>
                <a:latin typeface="VladaRHSans Med" charset="0"/>
                <a:cs typeface="VladaRHSans Med" charset="0"/>
              </a:rPr>
            </a:br>
            <a:endParaRPr lang="hr-HR" altLang="sr-Latn-RS" b="1" dirty="0" smtClean="0">
              <a:effectLst>
                <a:outerShdw blurRad="38100" dist="38100" dir="2700000" algn="tl">
                  <a:srgbClr val="000000">
                    <a:alpha val="43137"/>
                  </a:srgbClr>
                </a:outerShdw>
              </a:effectLst>
              <a:latin typeface="VladaRHSans Med" charset="0"/>
              <a:cs typeface="VladaRHSans Med" charset="0"/>
            </a:endParaRPr>
          </a:p>
        </p:txBody>
      </p:sp>
      <p:sp>
        <p:nvSpPr>
          <p:cNvPr id="31747" name="Content Placeholder 2"/>
          <p:cNvSpPr>
            <a:spLocks noGrp="1"/>
          </p:cNvSpPr>
          <p:nvPr>
            <p:ph idx="1"/>
          </p:nvPr>
        </p:nvSpPr>
        <p:spPr>
          <a:xfrm>
            <a:off x="251520" y="762236"/>
            <a:ext cx="8424936" cy="3764118"/>
          </a:xfrm>
        </p:spPr>
        <p:txBody>
          <a:bodyPr/>
          <a:lstStyle/>
          <a:p>
            <a:pPr indent="-342900" algn="just" eaLnBrk="1" hangingPunct="1">
              <a:lnSpc>
                <a:spcPct val="100000"/>
              </a:lnSpc>
              <a:spcBef>
                <a:spcPts val="0"/>
              </a:spcBef>
              <a:buClrTx/>
              <a:buFontTx/>
              <a:buChar char="•"/>
              <a:tabLst>
                <a:tab pos="2743200" algn="ctr"/>
                <a:tab pos="5486400" algn="r"/>
              </a:tabLst>
            </a:pPr>
            <a:r>
              <a:rPr lang="hr-HR" altLang="sr-Latn-RS" sz="1500" dirty="0" smtClean="0">
                <a:latin typeface="Arial" pitchFamily="34" charset="0"/>
                <a:cs typeface="Arial" pitchFamily="34" charset="0"/>
              </a:rPr>
              <a:t>Projekt je u skladu sa Strategijom razvoja poduzetništva u Republici Hrvatskoj </a:t>
            </a:r>
            <a:endParaRPr lang="hr-HR" altLang="sr-Latn-RS" sz="1500" dirty="0" smtClean="0">
              <a:latin typeface="Arial" pitchFamily="34" charset="0"/>
              <a:cs typeface="Arial" pitchFamily="34" charset="0"/>
            </a:endParaRPr>
          </a:p>
          <a:p>
            <a:pPr marL="358775" indent="0" algn="just" eaLnBrk="1" hangingPunct="1">
              <a:lnSpc>
                <a:spcPct val="100000"/>
              </a:lnSpc>
              <a:spcBef>
                <a:spcPts val="0"/>
              </a:spcBef>
              <a:buClrTx/>
              <a:tabLst>
                <a:tab pos="2743200" algn="ctr"/>
                <a:tab pos="5486400" algn="r"/>
              </a:tabLst>
            </a:pPr>
            <a:r>
              <a:rPr lang="hr-HR" altLang="sr-Latn-RS" sz="1500" dirty="0" smtClean="0">
                <a:latin typeface="Arial" pitchFamily="34" charset="0"/>
                <a:cs typeface="Arial" pitchFamily="34" charset="0"/>
              </a:rPr>
              <a:t>2013</a:t>
            </a:r>
            <a:r>
              <a:rPr lang="hr-HR" altLang="sr-Latn-RS" sz="1500" dirty="0" smtClean="0">
                <a:latin typeface="Arial" pitchFamily="34" charset="0"/>
                <a:cs typeface="Arial" pitchFamily="34" charset="0"/>
              </a:rPr>
              <a:t>.-2020., s ciljem Poboljšanje ekonomske uspješnosti te ciljevima OPKK, </a:t>
            </a:r>
            <a:endParaRPr lang="hr-HR" altLang="sr-Latn-RS" sz="1500" dirty="0" smtClean="0">
              <a:latin typeface="Arial" pitchFamily="34" charset="0"/>
              <a:cs typeface="Arial" pitchFamily="34" charset="0"/>
            </a:endParaRPr>
          </a:p>
          <a:p>
            <a:pPr marL="358775" indent="0" algn="just" eaLnBrk="1" hangingPunct="1">
              <a:lnSpc>
                <a:spcPct val="100000"/>
              </a:lnSpc>
              <a:spcBef>
                <a:spcPts val="0"/>
              </a:spcBef>
              <a:buClrTx/>
              <a:tabLst>
                <a:tab pos="2743200" algn="ctr"/>
                <a:tab pos="5486400" algn="r"/>
              </a:tabLst>
            </a:pPr>
            <a:r>
              <a:rPr lang="hr-HR" altLang="sr-Latn-RS" sz="1500" dirty="0" smtClean="0">
                <a:latin typeface="Arial" pitchFamily="34" charset="0"/>
                <a:cs typeface="Arial" pitchFamily="34" charset="0"/>
              </a:rPr>
              <a:t>Prioritetnom </a:t>
            </a:r>
            <a:r>
              <a:rPr lang="hr-HR" altLang="sr-Latn-RS" sz="1500" dirty="0" smtClean="0">
                <a:latin typeface="Arial" pitchFamily="34" charset="0"/>
                <a:cs typeface="Arial" pitchFamily="34" charset="0"/>
              </a:rPr>
              <a:t>osi 3 „Poslovna konkurentnost“, </a:t>
            </a:r>
            <a:r>
              <a:rPr lang="hr-HR" altLang="sr-Latn-RS" sz="1500" dirty="0" smtClean="0">
                <a:latin typeface="Arial" pitchFamily="34" charset="0"/>
                <a:cs typeface="Arial" pitchFamily="34" charset="0"/>
              </a:rPr>
              <a:t>Investicijskim </a:t>
            </a:r>
            <a:r>
              <a:rPr lang="hr-HR" altLang="sr-Latn-RS" sz="1500" dirty="0" smtClean="0">
                <a:latin typeface="Arial" pitchFamily="34" charset="0"/>
                <a:cs typeface="Arial" pitchFamily="34" charset="0"/>
              </a:rPr>
              <a:t>prioritetom 3d, specifičnim </a:t>
            </a:r>
            <a:endParaRPr lang="hr-HR" altLang="sr-Latn-RS" sz="1500" dirty="0" smtClean="0">
              <a:latin typeface="Arial" pitchFamily="34" charset="0"/>
              <a:cs typeface="Arial" pitchFamily="34" charset="0"/>
            </a:endParaRPr>
          </a:p>
          <a:p>
            <a:pPr marL="358775" indent="0" algn="just" eaLnBrk="1" hangingPunct="1">
              <a:lnSpc>
                <a:spcPct val="100000"/>
              </a:lnSpc>
              <a:spcBef>
                <a:spcPts val="0"/>
              </a:spcBef>
              <a:buClrTx/>
              <a:tabLst>
                <a:tab pos="2743200" algn="ctr"/>
                <a:tab pos="5486400" algn="r"/>
              </a:tabLst>
            </a:pPr>
            <a:r>
              <a:rPr lang="hr-HR" altLang="sr-Latn-RS" sz="1500" dirty="0" smtClean="0">
                <a:latin typeface="Arial" pitchFamily="34" charset="0"/>
                <a:cs typeface="Arial" pitchFamily="34" charset="0"/>
              </a:rPr>
              <a:t>ciljem </a:t>
            </a:r>
            <a:r>
              <a:rPr lang="hr-HR" altLang="sr-Latn-RS" sz="1500" dirty="0" smtClean="0">
                <a:latin typeface="Arial" pitchFamily="34" charset="0"/>
                <a:cs typeface="Arial" pitchFamily="34" charset="0"/>
              </a:rPr>
              <a:t>3d1 „Poboljšan razvoj i rast malih i srednjih poduzetnika na domaćim i stranim tržištima“ te, slijedom toga, odgovara ciljevima ovog Poziva (točka 1.3 Uputa)</a:t>
            </a:r>
          </a:p>
          <a:p>
            <a:pPr indent="-342900" algn="just" eaLnBrk="1" hangingPunct="1">
              <a:lnSpc>
                <a:spcPct val="100000"/>
              </a:lnSpc>
              <a:spcBef>
                <a:spcPct val="20000"/>
              </a:spcBef>
              <a:buClrTx/>
              <a:buFontTx/>
              <a:buChar char="•"/>
              <a:tabLst>
                <a:tab pos="2743200" algn="ctr"/>
                <a:tab pos="5486400" algn="r"/>
              </a:tabLst>
            </a:pPr>
            <a:r>
              <a:rPr lang="hr-HR" altLang="sr-Latn-RS" sz="1500" dirty="0" smtClean="0">
                <a:latin typeface="Arial" pitchFamily="34" charset="0"/>
                <a:cs typeface="Arial" pitchFamily="34" charset="0"/>
              </a:rPr>
              <a:t>Rezultati projekta moraju imati ekonomski i društveni učinak u RH</a:t>
            </a:r>
          </a:p>
          <a:p>
            <a:pPr indent="-342900" algn="just" eaLnBrk="1" hangingPunct="1">
              <a:lnSpc>
                <a:spcPct val="100000"/>
              </a:lnSpc>
              <a:spcBef>
                <a:spcPct val="20000"/>
              </a:spcBef>
              <a:buClrTx/>
              <a:buFontTx/>
              <a:buChar char="•"/>
              <a:tabLst>
                <a:tab pos="2743200" algn="ctr"/>
                <a:tab pos="5486400" algn="r"/>
              </a:tabLst>
            </a:pPr>
            <a:r>
              <a:rPr lang="hr-HR" altLang="sr-Latn-RS" sz="1500" dirty="0" smtClean="0">
                <a:latin typeface="Arial" pitchFamily="34" charset="0"/>
                <a:cs typeface="Arial" pitchFamily="34" charset="0"/>
              </a:rPr>
              <a:t>Aktivnosti se moraju odvijati u prihvatljivom sektoru</a:t>
            </a:r>
          </a:p>
          <a:p>
            <a:pPr indent="-342900" algn="just" eaLnBrk="1" hangingPunct="1">
              <a:lnSpc>
                <a:spcPct val="100000"/>
              </a:lnSpc>
              <a:spcBef>
                <a:spcPct val="20000"/>
              </a:spcBef>
              <a:buClrTx/>
              <a:buFontTx/>
              <a:buChar char="•"/>
              <a:tabLst>
                <a:tab pos="2743200" algn="ctr"/>
                <a:tab pos="5486400" algn="r"/>
              </a:tabLst>
            </a:pPr>
            <a:r>
              <a:rPr lang="hr-HR" altLang="sr-Latn-RS" sz="1500" dirty="0" smtClean="0">
                <a:latin typeface="Arial" pitchFamily="34" charset="0"/>
                <a:cs typeface="Arial" pitchFamily="34" charset="0"/>
              </a:rPr>
              <a:t>Mora udovoljiti ograničenjima povezanima s najnižim i najvišim iznosom i intenzitetom potpore</a:t>
            </a:r>
          </a:p>
          <a:p>
            <a:pPr indent="-342900" algn="just" eaLnBrk="1" hangingPunct="1">
              <a:lnSpc>
                <a:spcPct val="100000"/>
              </a:lnSpc>
              <a:spcBef>
                <a:spcPct val="20000"/>
              </a:spcBef>
              <a:buClrTx/>
              <a:buFontTx/>
              <a:buChar char="•"/>
              <a:tabLst>
                <a:tab pos="2743200" algn="ctr"/>
                <a:tab pos="5486400" algn="r"/>
              </a:tabLst>
            </a:pPr>
            <a:r>
              <a:rPr lang="hr-HR" altLang="sr-Latn-RS" sz="1500" dirty="0" smtClean="0">
                <a:latin typeface="Arial" pitchFamily="34" charset="0"/>
                <a:cs typeface="Arial" pitchFamily="34" charset="0"/>
              </a:rPr>
              <a:t>Provedba ne smije započeti prije predaje projektnog </a:t>
            </a:r>
            <a:r>
              <a:rPr lang="hr-HR" altLang="sr-Latn-RS" sz="1500" dirty="0" smtClean="0">
                <a:latin typeface="Arial" pitchFamily="34" charset="0"/>
                <a:cs typeface="Arial" pitchFamily="34" charset="0"/>
              </a:rPr>
              <a:t>prijedloga niti završiti prije potpisa Ugovora o dodjeli bespovratnih sredstava</a:t>
            </a:r>
            <a:endParaRPr lang="hr-HR" altLang="sr-Latn-RS" sz="1500" dirty="0" smtClean="0">
              <a:latin typeface="Arial" pitchFamily="34" charset="0"/>
              <a:cs typeface="Arial" pitchFamily="34" charset="0"/>
            </a:endParaRPr>
          </a:p>
          <a:p>
            <a:pPr indent="-342900" algn="just" eaLnBrk="1" hangingPunct="1">
              <a:lnSpc>
                <a:spcPct val="100000"/>
              </a:lnSpc>
              <a:spcBef>
                <a:spcPct val="20000"/>
              </a:spcBef>
              <a:buClrTx/>
              <a:buFontTx/>
              <a:buChar char="•"/>
              <a:tabLst>
                <a:tab pos="2743200" algn="ctr"/>
                <a:tab pos="5486400" algn="r"/>
              </a:tabLst>
            </a:pPr>
            <a:r>
              <a:rPr lang="hr-HR" altLang="sr-Latn-RS" sz="1500" dirty="0" smtClean="0">
                <a:latin typeface="VladaRHSans Reg" charset="0"/>
                <a:cs typeface="VladaRHSans Reg" charset="0"/>
              </a:rPr>
              <a:t>Projekt je u skladu s horizontalnim politikama EU o održivome razvoju, ravnopravnosti spolova i nediskriminaciji, tj. projekt mora doprinositi ovim politikama ili barem biti neutralan u odnosu na njih</a:t>
            </a:r>
          </a:p>
          <a:p>
            <a:pPr indent="-342900" algn="just" eaLnBrk="1" hangingPunct="1">
              <a:lnSpc>
                <a:spcPct val="100000"/>
              </a:lnSpc>
              <a:spcBef>
                <a:spcPct val="20000"/>
              </a:spcBef>
              <a:buClrTx/>
              <a:buFontTx/>
              <a:buChar char="•"/>
              <a:tabLst>
                <a:tab pos="2743200" algn="ctr"/>
                <a:tab pos="5486400" algn="r"/>
              </a:tabLst>
            </a:pPr>
            <a:r>
              <a:rPr lang="hr-HR" altLang="sr-Latn-RS" sz="1500" dirty="0" smtClean="0">
                <a:latin typeface="Arial" pitchFamily="34" charset="0"/>
                <a:cs typeface="Arial" pitchFamily="34" charset="0"/>
              </a:rPr>
              <a:t>Trajanje </a:t>
            </a:r>
            <a:r>
              <a:rPr lang="hr-HR" altLang="sr-Latn-RS" sz="1500" dirty="0">
                <a:latin typeface="Arial" pitchFamily="34" charset="0"/>
                <a:cs typeface="Arial" pitchFamily="34" charset="0"/>
              </a:rPr>
              <a:t>projekta ne može biti duže od </a:t>
            </a:r>
            <a:r>
              <a:rPr lang="hr-HR" altLang="sr-Latn-RS" sz="1500" dirty="0" smtClean="0">
                <a:latin typeface="Arial" pitchFamily="34" charset="0"/>
                <a:cs typeface="Arial" pitchFamily="34" charset="0"/>
              </a:rPr>
              <a:t>12 mjeseci </a:t>
            </a:r>
            <a:r>
              <a:rPr lang="hr-HR" altLang="sr-Latn-RS" sz="1500" dirty="0">
                <a:latin typeface="Arial" pitchFamily="34" charset="0"/>
                <a:cs typeface="Arial" pitchFamily="34" charset="0"/>
              </a:rPr>
              <a:t>od dana podnošenja projektnog </a:t>
            </a:r>
            <a:r>
              <a:rPr lang="hr-HR" altLang="sr-Latn-RS" sz="1500" dirty="0" smtClean="0">
                <a:latin typeface="Arial" pitchFamily="34" charset="0"/>
                <a:cs typeface="Arial" pitchFamily="34" charset="0"/>
              </a:rPr>
              <a:t>prijedloga.</a:t>
            </a:r>
            <a:endParaRPr lang="hr-HR" altLang="sr-Latn-RS" sz="1500" dirty="0" smtClean="0">
              <a:latin typeface="Arial" pitchFamily="34" charset="0"/>
              <a:cs typeface="Arial" pitchFamily="34" charset="0"/>
            </a:endParaRPr>
          </a:p>
        </p:txBody>
      </p:sp>
      <p:sp>
        <p:nvSpPr>
          <p:cNvPr id="4" name="object 4"/>
          <p:cNvSpPr>
            <a:spLocks noChangeArrowheads="1"/>
          </p:cNvSpPr>
          <p:nvPr/>
        </p:nvSpPr>
        <p:spPr bwMode="auto">
          <a:xfrm>
            <a:off x="3371850" y="4603750"/>
            <a:ext cx="1214438" cy="254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5" name="Picture 3" descr="X:\1. PROGRAMI\48. PROGRAMI 2014-2020\INOVACIJE\Upute Inovacije GBER\prezentacija\logo_novi.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90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23527" y="417731"/>
            <a:ext cx="8099425" cy="498629"/>
          </a:xfrm>
        </p:spPr>
        <p:txBody>
          <a:bodyPr/>
          <a:lstStyle/>
          <a:p>
            <a:r>
              <a:rPr lang="hr-HR" altLang="sr-Latn-RS" sz="2000" b="1" dirty="0" smtClean="0">
                <a:effectLst>
                  <a:outerShdw blurRad="38100" dist="38100" dir="2700000" algn="tl">
                    <a:srgbClr val="000000">
                      <a:alpha val="43137"/>
                    </a:srgbClr>
                  </a:outerShdw>
                </a:effectLst>
                <a:latin typeface="Arial" pitchFamily="34" charset="0"/>
                <a:cs typeface="Arial" pitchFamily="34" charset="0"/>
              </a:rPr>
              <a:t>PRIHVATLJIVE AKTIVNOSTI</a:t>
            </a:r>
            <a:endParaRPr lang="hr-HR" altLang="sr-Latn-RS" b="1" dirty="0" smtClean="0">
              <a:effectLst>
                <a:outerShdw blurRad="38100" dist="38100" dir="2700000" algn="tl">
                  <a:srgbClr val="000000">
                    <a:alpha val="43137"/>
                  </a:srgbClr>
                </a:outerShdw>
              </a:effectLst>
              <a:latin typeface="VladaRHSans Med" charset="0"/>
              <a:cs typeface="VladaRHSans Med" charset="0"/>
            </a:endParaRPr>
          </a:p>
        </p:txBody>
      </p:sp>
      <p:sp>
        <p:nvSpPr>
          <p:cNvPr id="4" name="object 4"/>
          <p:cNvSpPr>
            <a:spLocks noChangeArrowheads="1"/>
          </p:cNvSpPr>
          <p:nvPr/>
        </p:nvSpPr>
        <p:spPr bwMode="auto">
          <a:xfrm>
            <a:off x="3371850" y="4603750"/>
            <a:ext cx="1214438" cy="254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5" name="Picture 3" descr="X:\1. PROGRAMI\48. PROGRAMI 2014-2020\INOVACIJE\Upute Inovacije GBER\prezentacija\logo_novi.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916360"/>
            <a:ext cx="7488832" cy="2349361"/>
          </a:xfrm>
          <a:prstGeom prst="rect">
            <a:avLst/>
          </a:prstGeom>
        </p:spPr>
        <p:txBody>
          <a:bodyPr wrap="square">
            <a:spAutoFit/>
          </a:bodyPr>
          <a:lstStyle/>
          <a:p>
            <a:pPr marL="285750" indent="-285750" algn="just">
              <a:spcAft>
                <a:spcPts val="400"/>
              </a:spcAft>
              <a:buFont typeface="Arial" panose="020B0604020202020204" pitchFamily="34" charset="0"/>
              <a:buChar char="•"/>
            </a:pPr>
            <a:r>
              <a:rPr lang="vi-VN" sz="2000" dirty="0" smtClean="0">
                <a:solidFill>
                  <a:schemeClr val="tx1"/>
                </a:solidFill>
              </a:rPr>
              <a:t>odnose </a:t>
            </a:r>
            <a:r>
              <a:rPr lang="vi-VN" sz="2000" dirty="0">
                <a:solidFill>
                  <a:schemeClr val="tx1"/>
                </a:solidFill>
              </a:rPr>
              <a:t>se na certifikaciju proizvoda, odnosno ocjenjivanje sukladnosti proizvoda s određenom normom ili specifikacijom  (u skladu s direktivama EU i drugih zemalja i odgovarajućim normama na koje se pozivaju direktive</a:t>
            </a:r>
            <a:r>
              <a:rPr lang="vi-VN" sz="2000" dirty="0" smtClean="0">
                <a:solidFill>
                  <a:schemeClr val="tx1"/>
                </a:solidFill>
              </a:rPr>
              <a:t>)</a:t>
            </a:r>
            <a:endParaRPr lang="vi-VN" sz="2000" dirty="0">
              <a:solidFill>
                <a:schemeClr val="tx1"/>
              </a:solidFill>
            </a:endParaRPr>
          </a:p>
          <a:p>
            <a:pPr marL="285750" indent="-285750" algn="just">
              <a:spcAft>
                <a:spcPts val="400"/>
              </a:spcAft>
              <a:buFont typeface="Arial" panose="020B0604020202020204" pitchFamily="34" charset="0"/>
              <a:buChar char="•"/>
            </a:pPr>
            <a:r>
              <a:rPr lang="vi-VN" sz="2000" dirty="0" smtClean="0">
                <a:solidFill>
                  <a:schemeClr val="tx1"/>
                </a:solidFill>
              </a:rPr>
              <a:t>mogu </a:t>
            </a:r>
            <a:r>
              <a:rPr lang="vi-VN" sz="2000" dirty="0">
                <a:solidFill>
                  <a:schemeClr val="tx1"/>
                </a:solidFill>
              </a:rPr>
              <a:t>biti sve radnje u okviru postupaka ocjenjivanja </a:t>
            </a:r>
            <a:r>
              <a:rPr lang="vi-VN" sz="2000" dirty="0" smtClean="0">
                <a:solidFill>
                  <a:schemeClr val="tx1"/>
                </a:solidFill>
              </a:rPr>
              <a:t>sukladnosti</a:t>
            </a:r>
            <a:endParaRPr lang="vi-VN" sz="2000" dirty="0">
              <a:solidFill>
                <a:schemeClr val="tx1"/>
              </a:solidFill>
            </a:endParaRPr>
          </a:p>
          <a:p>
            <a:pPr marL="285750" indent="-285750" algn="just">
              <a:spcAft>
                <a:spcPts val="400"/>
              </a:spcAft>
              <a:buFont typeface="Arial" panose="020B0604020202020204" pitchFamily="34" charset="0"/>
              <a:buChar char="•"/>
            </a:pPr>
            <a:r>
              <a:rPr lang="vi-VN" sz="2000" dirty="0" smtClean="0">
                <a:solidFill>
                  <a:schemeClr val="tx1"/>
                </a:solidFill>
              </a:rPr>
              <a:t>mogu </a:t>
            </a:r>
            <a:r>
              <a:rPr lang="vi-VN" sz="2000" dirty="0">
                <a:solidFill>
                  <a:schemeClr val="tx1"/>
                </a:solidFill>
              </a:rPr>
              <a:t>biti prihvatljive samo ukoliko je neovisno ocjenjivanje sukladnosti provedeno od strane ovlaštenog </a:t>
            </a:r>
            <a:r>
              <a:rPr lang="vi-VN" sz="2000" dirty="0" smtClean="0">
                <a:solidFill>
                  <a:schemeClr val="tx1"/>
                </a:solidFill>
              </a:rPr>
              <a:t>tijela</a:t>
            </a:r>
            <a:r>
              <a:rPr lang="hr-HR" dirty="0" smtClean="0">
                <a:solidFill>
                  <a:schemeClr val="tx1"/>
                </a:solidFill>
              </a:rPr>
              <a:t>.</a:t>
            </a:r>
            <a:endParaRPr lang="vi-VN" dirty="0">
              <a:solidFill>
                <a:schemeClr val="tx1"/>
              </a:solidFill>
            </a:endParaRPr>
          </a:p>
        </p:txBody>
      </p:sp>
      <p:sp>
        <p:nvSpPr>
          <p:cNvPr id="6" name="TextBox 5"/>
          <p:cNvSpPr txBox="1"/>
          <p:nvPr/>
        </p:nvSpPr>
        <p:spPr>
          <a:xfrm>
            <a:off x="808844" y="3455919"/>
            <a:ext cx="7128792" cy="646331"/>
          </a:xfrm>
          <a:prstGeom prst="rect">
            <a:avLst/>
          </a:prstGeom>
          <a:noFill/>
        </p:spPr>
        <p:txBody>
          <a:bodyPr wrap="square" rtlCol="0">
            <a:spAutoFit/>
          </a:bodyPr>
          <a:lstStyle/>
          <a:p>
            <a:pPr algn="ctr"/>
            <a:r>
              <a:rPr lang="hr-HR" b="1" dirty="0" smtClean="0">
                <a:solidFill>
                  <a:schemeClr val="tx1"/>
                </a:solidFill>
              </a:rPr>
              <a:t>S</a:t>
            </a:r>
            <a:r>
              <a:rPr lang="vi-VN" b="1" dirty="0" smtClean="0">
                <a:solidFill>
                  <a:schemeClr val="tx1"/>
                </a:solidFill>
              </a:rPr>
              <a:t>ve </a:t>
            </a:r>
            <a:r>
              <a:rPr lang="vi-VN" b="1" dirty="0">
                <a:solidFill>
                  <a:schemeClr val="tx1"/>
                </a:solidFill>
              </a:rPr>
              <a:t>aktivnosti moraju voditi do ispunjenja rezultata projekta koji doprinose ostvarenju ciljeva </a:t>
            </a:r>
            <a:r>
              <a:rPr lang="vi-VN" b="1" dirty="0" smtClean="0">
                <a:solidFill>
                  <a:schemeClr val="tx1"/>
                </a:solidFill>
              </a:rPr>
              <a:t>Poziva</a:t>
            </a:r>
            <a:r>
              <a:rPr lang="hr-HR" b="1" dirty="0" smtClean="0">
                <a:solidFill>
                  <a:schemeClr val="tx1"/>
                </a:solidFill>
              </a:rPr>
              <a:t>.</a:t>
            </a:r>
            <a:endParaRPr lang="vi-VN" b="1" dirty="0">
              <a:solidFill>
                <a:schemeClr val="tx1"/>
              </a:solidFill>
            </a:endParaRPr>
          </a:p>
        </p:txBody>
      </p:sp>
    </p:spTree>
    <p:extLst>
      <p:ext uri="{BB962C8B-B14F-4D97-AF65-F5344CB8AC3E}">
        <p14:creationId xmlns:p14="http://schemas.microsoft.com/office/powerpoint/2010/main" val="1836851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05743237"/>
              </p:ext>
            </p:extLst>
          </p:nvPr>
        </p:nvGraphicFramePr>
        <p:xfrm>
          <a:off x="307045" y="565200"/>
          <a:ext cx="7344047" cy="4064582"/>
        </p:xfrm>
        <a:graphic>
          <a:graphicData uri="http://schemas.openxmlformats.org/drawingml/2006/table">
            <a:tbl>
              <a:tblPr firstRow="1" bandRow="1">
                <a:tableStyleId>{F2DE63D5-997A-4646-A377-4702673A728D}</a:tableStyleId>
              </a:tblPr>
              <a:tblGrid>
                <a:gridCol w="7344047"/>
              </a:tblGrid>
              <a:tr h="5233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r-HR" sz="2000" b="1" dirty="0" smtClean="0">
                          <a:solidFill>
                            <a:schemeClr val="bg1"/>
                          </a:solidFill>
                          <a:latin typeface="Arial" panose="020B0604020202020204" pitchFamily="34" charset="0"/>
                          <a:cs typeface="Arial" panose="020B0604020202020204" pitchFamily="34" charset="0"/>
                        </a:rPr>
                        <a:t>Prihvatljivi izdaci</a:t>
                      </a:r>
                    </a:p>
                  </a:txBody>
                  <a:tcPr marL="91434" marR="91434" marT="34308" marB="34308" anchor="ctr"/>
                </a:tc>
              </a:tr>
              <a:tr h="3541186">
                <a:tc>
                  <a:txBody>
                    <a:bodyPr/>
                    <a:lstStyle/>
                    <a:p>
                      <a:pPr marL="0" lvl="0" indent="0">
                        <a:spcAft>
                          <a:spcPts val="400"/>
                        </a:spcAft>
                        <a:buFont typeface="Symbol"/>
                        <a:buNone/>
                      </a:pPr>
                      <a:r>
                        <a:rPr lang="vi-VN" sz="1400" dirty="0" smtClean="0">
                          <a:effectLst/>
                        </a:rPr>
                        <a:t>Prihvatljive kategorije troškova mogu biti sve radnje u okviru postupka ocjenjivanja sukladnosti što uključuje:  </a:t>
                      </a:r>
                    </a:p>
                    <a:p>
                      <a:pPr marL="342900" lvl="0" indent="-342900" algn="just">
                        <a:spcAft>
                          <a:spcPts val="400"/>
                        </a:spcAft>
                        <a:buFont typeface="Symbol" panose="05050102010706020507" pitchFamily="18" charset="2"/>
                        <a:buChar char="-"/>
                      </a:pPr>
                      <a:r>
                        <a:rPr lang="vi-VN" sz="1400" kern="1200" dirty="0" smtClean="0">
                          <a:solidFill>
                            <a:schemeClr val="tx1"/>
                          </a:solidFill>
                          <a:effectLst/>
                          <a:latin typeface="+mn-lt"/>
                          <a:ea typeface="+mn-ea"/>
                          <a:cs typeface="+mn-cs"/>
                        </a:rPr>
                        <a:t>troško</a:t>
                      </a:r>
                      <a:r>
                        <a:rPr lang="hr-HR" sz="1400" kern="1200" dirty="0" err="1" smtClean="0">
                          <a:solidFill>
                            <a:schemeClr val="tx1"/>
                          </a:solidFill>
                          <a:effectLst/>
                          <a:latin typeface="Arial" panose="020B0604020202020204" pitchFamily="34" charset="0"/>
                          <a:ea typeface="+mn-ea"/>
                          <a:cs typeface="Arial" panose="020B0604020202020204" pitchFamily="34" charset="0"/>
                        </a:rPr>
                        <a:t>ve</a:t>
                      </a:r>
                      <a:r>
                        <a:rPr lang="vi-VN" sz="1400" kern="1200" dirty="0" smtClean="0">
                          <a:solidFill>
                            <a:schemeClr val="tx1"/>
                          </a:solidFill>
                          <a:effectLst/>
                          <a:latin typeface="+mn-lt"/>
                          <a:ea typeface="+mn-ea"/>
                          <a:cs typeface="+mn-cs"/>
                        </a:rPr>
                        <a:t> </a:t>
                      </a:r>
                      <a:r>
                        <a:rPr lang="vi-VN" sz="1400" kern="1200" dirty="0" smtClean="0">
                          <a:solidFill>
                            <a:schemeClr val="tx1"/>
                          </a:solidFill>
                          <a:effectLst/>
                          <a:latin typeface="+mn-lt"/>
                          <a:ea typeface="+mn-ea"/>
                          <a:cs typeface="+mn-cs"/>
                        </a:rPr>
                        <a:t>pripreme </a:t>
                      </a:r>
                      <a:r>
                        <a:rPr lang="vi-VN" sz="1400" dirty="0" smtClean="0">
                          <a:effectLst/>
                        </a:rPr>
                        <a:t>propisane tehničke dokumentacije (tehnička datoteka koja prati spis) ukoliko istu priprema </a:t>
                      </a:r>
                      <a:r>
                        <a:rPr lang="vi-VN" sz="1400" b="1" dirty="0" smtClean="0">
                          <a:effectLst/>
                        </a:rPr>
                        <a:t>vanjski pružatelj </a:t>
                      </a:r>
                      <a:r>
                        <a:rPr lang="vi-VN" sz="1400" dirty="0" smtClean="0">
                          <a:effectLst/>
                        </a:rPr>
                        <a:t>usluge izrade tehničke dokumentacije</a:t>
                      </a:r>
                    </a:p>
                    <a:p>
                      <a:pPr marL="342900" lvl="0" indent="-342900" algn="just">
                        <a:spcAft>
                          <a:spcPts val="400"/>
                        </a:spcAft>
                        <a:buFont typeface="Symbol" panose="05050102010706020507" pitchFamily="18" charset="2"/>
                        <a:buChar char="-"/>
                      </a:pPr>
                      <a:r>
                        <a:rPr lang="vi-VN" sz="1400" b="1" dirty="0" smtClean="0">
                          <a:effectLst/>
                        </a:rPr>
                        <a:t>prijevod</a:t>
                      </a:r>
                      <a:r>
                        <a:rPr lang="vi-VN" sz="1400" dirty="0" smtClean="0">
                          <a:effectLst/>
                        </a:rPr>
                        <a:t> tehničke dokumentacije na strani jezik, ukoliko je neophodno za ocjenjivanje sukladnosti </a:t>
                      </a:r>
                    </a:p>
                    <a:p>
                      <a:pPr marL="342900" lvl="0" indent="-342900" algn="just">
                        <a:spcAft>
                          <a:spcPts val="400"/>
                        </a:spcAft>
                        <a:buFont typeface="Symbol" panose="05050102010706020507" pitchFamily="18" charset="2"/>
                        <a:buChar char="-"/>
                      </a:pPr>
                      <a:r>
                        <a:rPr lang="vi-VN" sz="1400" dirty="0" smtClean="0">
                          <a:effectLst/>
                        </a:rPr>
                        <a:t>troškovi </a:t>
                      </a:r>
                      <a:r>
                        <a:rPr lang="vi-VN" sz="1400" b="1" dirty="0" smtClean="0">
                          <a:effectLst/>
                        </a:rPr>
                        <a:t>transporta</a:t>
                      </a:r>
                      <a:r>
                        <a:rPr lang="vi-VN" sz="1400" dirty="0" smtClean="0">
                          <a:effectLst/>
                        </a:rPr>
                        <a:t> proizvoda do akreditiranog tijela za ocjenjivanje sukladnosti</a:t>
                      </a:r>
                    </a:p>
                    <a:p>
                      <a:pPr marL="342900" lvl="0" indent="-342900" algn="just">
                        <a:spcAft>
                          <a:spcPts val="400"/>
                        </a:spcAft>
                        <a:buFont typeface="Symbol" panose="05050102010706020507" pitchFamily="18" charset="2"/>
                        <a:buChar char="-"/>
                      </a:pPr>
                      <a:r>
                        <a:rPr lang="vi-VN" sz="1400" b="1" dirty="0" smtClean="0">
                          <a:effectLst/>
                        </a:rPr>
                        <a:t>ocjenjivanje sukladnosti proizvoda </a:t>
                      </a:r>
                      <a:r>
                        <a:rPr lang="vi-VN" sz="1400" dirty="0" smtClean="0">
                          <a:effectLst/>
                        </a:rPr>
                        <a:t>(ispitivanje, pregled, certifikacija, mjerenje, umjeravanje) od strane akreditiranog tijela za ocjenu sukladnosti </a:t>
                      </a:r>
                    </a:p>
                    <a:p>
                      <a:pPr marL="342900" lvl="0" indent="-342900" algn="just">
                        <a:spcAft>
                          <a:spcPts val="400"/>
                        </a:spcAft>
                        <a:buFont typeface="Symbol" panose="05050102010706020507" pitchFamily="18" charset="2"/>
                        <a:buChar char="-"/>
                      </a:pPr>
                      <a:r>
                        <a:rPr lang="vi-VN" sz="1400" b="1" dirty="0" smtClean="0">
                          <a:effectLst/>
                        </a:rPr>
                        <a:t>troškovi postupka </a:t>
                      </a:r>
                      <a:r>
                        <a:rPr lang="vi-VN" sz="1400" dirty="0" smtClean="0">
                          <a:effectLst/>
                        </a:rPr>
                        <a:t>ocjene sukladnosti proizvoda i izdavanje isprava o sukladnosti (na primjer: izvještaj o ispitivanju, certifikat, potvrda o sukladnosti, potvrda o pregledu, izjava o svojstvima) od strane akreditiranog tijela za ocjenu sukladnosti</a:t>
                      </a:r>
                    </a:p>
                    <a:p>
                      <a:pPr marL="342900" lvl="0" indent="-342900" algn="just">
                        <a:spcAft>
                          <a:spcPts val="400"/>
                        </a:spcAft>
                        <a:buFont typeface="Symbol" panose="05050102010706020507" pitchFamily="18" charset="2"/>
                        <a:buChar char="-"/>
                      </a:pPr>
                      <a:r>
                        <a:rPr lang="vi-VN" sz="1400" dirty="0" smtClean="0">
                          <a:effectLst/>
                        </a:rPr>
                        <a:t>troškovi u svezi s ispunjavanjem uvjeta </a:t>
                      </a:r>
                      <a:r>
                        <a:rPr lang="vi-VN" sz="1400" b="1" dirty="0" smtClean="0">
                          <a:effectLst/>
                        </a:rPr>
                        <a:t>informiranja i vidljivosti</a:t>
                      </a:r>
                      <a:r>
                        <a:rPr lang="vi-VN" sz="1400" dirty="0" smtClean="0">
                          <a:effectLst/>
                        </a:rPr>
                        <a:t>, u skladu s točkom 5.6 ovih Uputa</a:t>
                      </a:r>
                      <a:r>
                        <a:rPr lang="hr-HR" sz="1400" dirty="0" smtClean="0">
                          <a:effectLst/>
                        </a:rPr>
                        <a:t>.</a:t>
                      </a:r>
                      <a:endParaRPr lang="vi-VN" sz="1400" dirty="0" smtClean="0">
                        <a:effectLst/>
                      </a:endParaRPr>
                    </a:p>
                  </a:txBody>
                  <a:tcPr marL="91434" marR="91434" marT="34308" marB="34308"/>
                </a:tc>
              </a:tr>
            </a:tbl>
          </a:graphicData>
        </a:graphic>
      </p:graphicFrame>
      <p:sp>
        <p:nvSpPr>
          <p:cNvPr id="3" name="object 4"/>
          <p:cNvSpPr>
            <a:spLocks noChangeArrowheads="1"/>
          </p:cNvSpPr>
          <p:nvPr/>
        </p:nvSpPr>
        <p:spPr bwMode="auto">
          <a:xfrm>
            <a:off x="3371850" y="4603750"/>
            <a:ext cx="1214438" cy="254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5" name="Picture 3" descr="X:\1. PROGRAMI\48. PROGRAMI 2014-2020\INOVACIJE\Upute Inovacije GBER\prezentacija\logo_novi.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896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95537" y="700336"/>
            <a:ext cx="3960439" cy="3960439"/>
          </a:xfrm>
        </p:spPr>
        <p:txBody>
          <a:bodyPr/>
          <a:lstStyle/>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smtClean="0">
                <a:latin typeface="Arial" panose="020B0604020202020204" pitchFamily="34" charset="0"/>
                <a:cs typeface="Arial" panose="020B0604020202020204" pitchFamily="34" charset="0"/>
              </a:rPr>
              <a:t>nadoknadivi </a:t>
            </a:r>
            <a:r>
              <a:rPr lang="vi-VN" sz="1200" dirty="0">
                <a:latin typeface="Arial" panose="020B0604020202020204" pitchFamily="34" charset="0"/>
                <a:cs typeface="Arial" panose="020B0604020202020204" pitchFamily="34" charset="0"/>
              </a:rPr>
              <a:t>PDV tj. porez na dodanu vrijednost za koji korisnik ima pravo ostvariti odbitak </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smtClean="0">
                <a:latin typeface="Arial" panose="020B0604020202020204" pitchFamily="34" charset="0"/>
                <a:cs typeface="Arial" panose="020B0604020202020204" pitchFamily="34" charset="0"/>
              </a:rPr>
              <a:t>troškovi </a:t>
            </a:r>
            <a:r>
              <a:rPr lang="vi-VN" sz="1200" dirty="0">
                <a:latin typeface="Arial" panose="020B0604020202020204" pitchFamily="34" charset="0"/>
                <a:cs typeface="Arial" panose="020B0604020202020204" pitchFamily="34" charset="0"/>
              </a:rPr>
              <a:t>vezani za održavanje postojeće isprave o sukladnosti </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smtClean="0">
                <a:latin typeface="Arial" panose="020B0604020202020204" pitchFamily="34" charset="0"/>
                <a:cs typeface="Arial" panose="020B0604020202020204" pitchFamily="34" charset="0"/>
              </a:rPr>
              <a:t>troškovi </a:t>
            </a:r>
            <a:r>
              <a:rPr lang="vi-VN" sz="1200" dirty="0">
                <a:latin typeface="Arial" panose="020B0604020202020204" pitchFamily="34" charset="0"/>
                <a:cs typeface="Arial" panose="020B0604020202020204" pitchFamily="34" charset="0"/>
              </a:rPr>
              <a:t>uvođenja znakova kvalitete</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smtClean="0">
                <a:latin typeface="Arial" panose="020B0604020202020204" pitchFamily="34" charset="0"/>
                <a:cs typeface="Arial" panose="020B0604020202020204" pitchFamily="34" charset="0"/>
              </a:rPr>
              <a:t>troškovi </a:t>
            </a:r>
            <a:r>
              <a:rPr lang="vi-VN" sz="1200" dirty="0">
                <a:latin typeface="Arial" panose="020B0604020202020204" pitchFamily="34" charset="0"/>
                <a:cs typeface="Arial" panose="020B0604020202020204" pitchFamily="34" charset="0"/>
              </a:rPr>
              <a:t>uvođenja i održavanja normi za sustave upravljanja i procesa</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smtClean="0">
                <a:latin typeface="Arial" panose="020B0604020202020204" pitchFamily="34" charset="0"/>
                <a:cs typeface="Arial" panose="020B0604020202020204" pitchFamily="34" charset="0"/>
              </a:rPr>
              <a:t>troškovi </a:t>
            </a:r>
            <a:r>
              <a:rPr lang="vi-VN" sz="1200" dirty="0">
                <a:latin typeface="Arial" panose="020B0604020202020204" pitchFamily="34" charset="0"/>
                <a:cs typeface="Arial" panose="020B0604020202020204" pitchFamily="34" charset="0"/>
              </a:rPr>
              <a:t>akreditacije tijela za ocjenjivanje sukladnosti</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smtClean="0">
                <a:latin typeface="Arial" panose="020B0604020202020204" pitchFamily="34" charset="0"/>
                <a:cs typeface="Arial" panose="020B0604020202020204" pitchFamily="34" charset="0"/>
              </a:rPr>
              <a:t>troškovi </a:t>
            </a:r>
            <a:r>
              <a:rPr lang="vi-VN" sz="1200" dirty="0">
                <a:latin typeface="Arial" panose="020B0604020202020204" pitchFamily="34" charset="0"/>
                <a:cs typeface="Arial" panose="020B0604020202020204" pitchFamily="34" charset="0"/>
              </a:rPr>
              <a:t>koji nisu izravno povezani sa svrhom projekta</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smtClean="0">
                <a:latin typeface="Arial" panose="020B0604020202020204" pitchFamily="34" charset="0"/>
                <a:cs typeface="Arial" panose="020B0604020202020204" pitchFamily="34" charset="0"/>
              </a:rPr>
              <a:t>troškovi </a:t>
            </a:r>
            <a:r>
              <a:rPr lang="vi-VN" sz="1200" dirty="0">
                <a:latin typeface="Arial" panose="020B0604020202020204" pitchFamily="34" charset="0"/>
                <a:cs typeface="Arial" panose="020B0604020202020204" pitchFamily="34" charset="0"/>
              </a:rPr>
              <a:t>upravljanja projektom</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hr-HR" sz="1200" dirty="0" smtClean="0">
                <a:latin typeface="Arial" panose="020B0604020202020204" pitchFamily="34" charset="0"/>
                <a:cs typeface="Arial" panose="020B0604020202020204" pitchFamily="34" charset="0"/>
              </a:rPr>
              <a:t>k</a:t>
            </a:r>
            <a:r>
              <a:rPr lang="vi-VN" sz="1200" dirty="0" smtClean="0">
                <a:latin typeface="Arial" panose="020B0604020202020204" pitchFamily="34" charset="0"/>
                <a:cs typeface="Arial" panose="020B0604020202020204" pitchFamily="34" charset="0"/>
              </a:rPr>
              <a:t>upnja</a:t>
            </a:r>
            <a:r>
              <a:rPr lang="vi-VN" sz="1200" dirty="0">
                <a:latin typeface="Arial" panose="020B0604020202020204" pitchFamily="34" charset="0"/>
                <a:cs typeface="Arial" panose="020B0604020202020204" pitchFamily="34" charset="0"/>
              </a:rPr>
              <a:t>, najam i zakup opreme</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hr-HR" sz="1200" dirty="0">
                <a:latin typeface="Arial" panose="020B0604020202020204" pitchFamily="34" charset="0"/>
                <a:cs typeface="Arial" panose="020B0604020202020204" pitchFamily="34" charset="0"/>
              </a:rPr>
              <a:t>k</a:t>
            </a:r>
            <a:r>
              <a:rPr lang="vi-VN" sz="1200" dirty="0" smtClean="0">
                <a:latin typeface="Arial" panose="020B0604020202020204" pitchFamily="34" charset="0"/>
                <a:cs typeface="Arial" panose="020B0604020202020204" pitchFamily="34" charset="0"/>
              </a:rPr>
              <a:t>upnja</a:t>
            </a:r>
            <a:r>
              <a:rPr lang="vi-VN" sz="1200" dirty="0">
                <a:latin typeface="Arial" panose="020B0604020202020204" pitchFamily="34" charset="0"/>
                <a:cs typeface="Arial" panose="020B0604020202020204" pitchFamily="34" charset="0"/>
              </a:rPr>
              <a:t>, najam i zakup vozila </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hr-HR" sz="1200" dirty="0">
                <a:latin typeface="Arial" panose="020B0604020202020204" pitchFamily="34" charset="0"/>
                <a:cs typeface="Arial" panose="020B0604020202020204" pitchFamily="34" charset="0"/>
              </a:rPr>
              <a:t>k</a:t>
            </a:r>
            <a:r>
              <a:rPr lang="vi-VN" sz="1200" dirty="0" smtClean="0">
                <a:latin typeface="Arial" panose="020B0604020202020204" pitchFamily="34" charset="0"/>
                <a:cs typeface="Arial" panose="020B0604020202020204" pitchFamily="34" charset="0"/>
              </a:rPr>
              <a:t>upnja</a:t>
            </a:r>
            <a:r>
              <a:rPr lang="vi-VN" sz="1200" dirty="0">
                <a:latin typeface="Arial" panose="020B0604020202020204" pitchFamily="34" charset="0"/>
                <a:cs typeface="Arial" panose="020B0604020202020204" pitchFamily="34" charset="0"/>
              </a:rPr>
              <a:t>, najam i zakup nekretnina (uključujući i zemljište)</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smtClean="0">
                <a:latin typeface="Arial" panose="020B0604020202020204" pitchFamily="34" charset="0"/>
                <a:cs typeface="Arial" panose="020B0604020202020204" pitchFamily="34" charset="0"/>
              </a:rPr>
              <a:t>kupnja</a:t>
            </a:r>
            <a:r>
              <a:rPr lang="vi-VN" sz="1200" dirty="0">
                <a:latin typeface="Arial" panose="020B0604020202020204" pitchFamily="34" charset="0"/>
                <a:cs typeface="Arial" panose="020B0604020202020204" pitchFamily="34" charset="0"/>
              </a:rPr>
              <a:t>, obnova, rekonstrukcija, modernizacija objekata za osobnu uporabu, najam ili prodaju</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smtClean="0">
                <a:latin typeface="Arial" panose="020B0604020202020204" pitchFamily="34" charset="0"/>
                <a:cs typeface="Arial" panose="020B0604020202020204" pitchFamily="34" charset="0"/>
              </a:rPr>
              <a:t>doprinosi </a:t>
            </a:r>
            <a:r>
              <a:rPr lang="vi-VN" sz="1200" dirty="0">
                <a:latin typeface="Arial" panose="020B0604020202020204" pitchFamily="34" charset="0"/>
                <a:cs typeface="Arial" panose="020B0604020202020204" pitchFamily="34" charset="0"/>
              </a:rPr>
              <a:t>u naravi u obliku izvršavanja radova ili osiguravanja robe, usluga, zemljišta i nekretnina za koje nije izvršeno plaćanje, </a:t>
            </a:r>
            <a:r>
              <a:rPr lang="vi-VN" sz="1200" dirty="0" smtClean="0">
                <a:latin typeface="Arial" panose="020B0604020202020204" pitchFamily="34" charset="0"/>
                <a:cs typeface="Arial" panose="020B0604020202020204" pitchFamily="34" charset="0"/>
              </a:rPr>
              <a:t>potkrijepljeno </a:t>
            </a:r>
            <a:r>
              <a:rPr lang="vi-VN" sz="1200" dirty="0">
                <a:latin typeface="Arial" panose="020B0604020202020204" pitchFamily="34" charset="0"/>
                <a:cs typeface="Arial" panose="020B0604020202020204" pitchFamily="34" charset="0"/>
              </a:rPr>
              <a:t>računima ili dokumentima iste dokazne </a:t>
            </a:r>
            <a:r>
              <a:rPr lang="vi-VN" sz="1200" dirty="0" smtClean="0">
                <a:latin typeface="Arial" panose="020B0604020202020204" pitchFamily="34" charset="0"/>
                <a:cs typeface="Arial" panose="020B0604020202020204" pitchFamily="34" charset="0"/>
              </a:rPr>
              <a:t>vrijednosti</a:t>
            </a:r>
            <a:r>
              <a:rPr lang="vi-VN" sz="1000" dirty="0">
                <a:latin typeface="Arial" panose="020B0604020202020204" pitchFamily="34" charset="0"/>
                <a:cs typeface="Arial" panose="020B0604020202020204" pitchFamily="34" charset="0"/>
              </a:rPr>
              <a:t>	</a:t>
            </a:r>
          </a:p>
        </p:txBody>
      </p:sp>
      <p:sp>
        <p:nvSpPr>
          <p:cNvPr id="36867" name="Title 1"/>
          <p:cNvSpPr>
            <a:spLocks noGrp="1"/>
          </p:cNvSpPr>
          <p:nvPr>
            <p:ph type="title"/>
          </p:nvPr>
        </p:nvSpPr>
        <p:spPr>
          <a:xfrm>
            <a:off x="395537" y="268288"/>
            <a:ext cx="5779838" cy="360039"/>
          </a:xfrm>
        </p:spPr>
        <p:txBody>
          <a:bodyPr/>
          <a:lstStyle/>
          <a:p>
            <a:r>
              <a:rPr lang="hr-HR" altLang="sr-Latn-RS" sz="2000" b="1" dirty="0" smtClean="0">
                <a:latin typeface="Arial" pitchFamily="34" charset="0"/>
                <a:cs typeface="Arial" pitchFamily="34" charset="0"/>
              </a:rPr>
              <a:t>Neprihvatljivi troškovi</a:t>
            </a:r>
            <a:endParaRPr lang="hr-HR" altLang="sr-Latn-RS" b="1" dirty="0" smtClean="0">
              <a:latin typeface="VladaRHSans Med" charset="0"/>
              <a:cs typeface="VladaRHSans Med" charset="0"/>
            </a:endParaRPr>
          </a:p>
        </p:txBody>
      </p:sp>
      <p:sp>
        <p:nvSpPr>
          <p:cNvPr id="4" name="object 4"/>
          <p:cNvSpPr>
            <a:spLocks noChangeArrowheads="1"/>
          </p:cNvSpPr>
          <p:nvPr/>
        </p:nvSpPr>
        <p:spPr bwMode="auto">
          <a:xfrm>
            <a:off x="3371850" y="4603750"/>
            <a:ext cx="1214438" cy="254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solidFill>
                <a:schemeClr val="tx1"/>
              </a:solidFill>
            </a:endParaRPr>
          </a:p>
        </p:txBody>
      </p:sp>
      <p:pic>
        <p:nvPicPr>
          <p:cNvPr id="5" name="Picture 3" descr="X:\1. PROGRAMI\48. PROGRAMI 2014-2020\INOVACIJE\Upute Inovacije GBER\prezentacija\logo_novi.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86288" y="700336"/>
            <a:ext cx="4048768" cy="3742050"/>
          </a:xfrm>
          <a:prstGeom prst="rect">
            <a:avLst/>
          </a:prstGeom>
          <a:noFill/>
        </p:spPr>
        <p:txBody>
          <a:bodyPr wrap="square" rtlCol="0">
            <a:spAutoFit/>
          </a:bodyPr>
          <a:lstStyle/>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a:solidFill>
                  <a:schemeClr val="tx1"/>
                </a:solidFill>
                <a:latin typeface="Arial" panose="020B0604020202020204" pitchFamily="34" charset="0"/>
                <a:cs typeface="Arial" panose="020B0604020202020204" pitchFamily="34" charset="0"/>
              </a:rPr>
              <a:t>operativni troškovi (sirovine, energija, gorivo, telekomunikacije, grijanje, održavanje, </a:t>
            </a:r>
            <a:r>
              <a:rPr lang="vi-VN" sz="1200" dirty="0" smtClean="0">
                <a:solidFill>
                  <a:schemeClr val="tx1"/>
                </a:solidFill>
                <a:latin typeface="Arial" panose="020B0604020202020204" pitchFamily="34" charset="0"/>
                <a:cs typeface="Arial" panose="020B0604020202020204" pitchFamily="34" charset="0"/>
              </a:rPr>
              <a:t>upravljanje </a:t>
            </a:r>
            <a:r>
              <a:rPr lang="vi-VN" sz="1200" dirty="0">
                <a:solidFill>
                  <a:schemeClr val="tx1"/>
                </a:solidFill>
                <a:latin typeface="Arial" panose="020B0604020202020204" pitchFamily="34" charset="0"/>
                <a:cs typeface="Arial" panose="020B0604020202020204" pitchFamily="34" charset="0"/>
              </a:rPr>
              <a:t>zgradom, itd.)</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a:solidFill>
                  <a:schemeClr val="tx1"/>
                </a:solidFill>
                <a:latin typeface="Arial" panose="020B0604020202020204" pitchFamily="34" charset="0"/>
                <a:cs typeface="Arial" panose="020B0604020202020204" pitchFamily="34" charset="0"/>
              </a:rPr>
              <a:t>troškovi sitnog inventara</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a:solidFill>
                  <a:schemeClr val="tx1"/>
                </a:solidFill>
                <a:latin typeface="Arial" panose="020B0604020202020204" pitchFamily="34" charset="0"/>
                <a:cs typeface="Arial" panose="020B0604020202020204" pitchFamily="34" charset="0"/>
              </a:rPr>
              <a:t>troškovi amortizacije</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a:solidFill>
                  <a:schemeClr val="tx1"/>
                </a:solidFill>
                <a:latin typeface="Arial" panose="020B0604020202020204" pitchFamily="34" charset="0"/>
                <a:cs typeface="Arial" panose="020B0604020202020204" pitchFamily="34" charset="0"/>
              </a:rPr>
              <a:t>trošak police osiguranja imovine</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a:solidFill>
                  <a:schemeClr val="tx1"/>
                </a:solidFill>
                <a:latin typeface="Arial" panose="020B0604020202020204" pitchFamily="34" charset="0"/>
                <a:cs typeface="Arial" panose="020B0604020202020204" pitchFamily="34" charset="0"/>
              </a:rPr>
              <a:t>troškovi osoblja kao dio troškova provedbe projekta</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smtClean="0">
                <a:solidFill>
                  <a:schemeClr val="tx1"/>
                </a:solidFill>
                <a:latin typeface="Arial" panose="020B0604020202020204" pitchFamily="34" charset="0"/>
                <a:cs typeface="Arial" panose="020B0604020202020204" pitchFamily="34" charset="0"/>
              </a:rPr>
              <a:t>otpremnine</a:t>
            </a:r>
            <a:r>
              <a:rPr lang="vi-VN" sz="1200" dirty="0">
                <a:solidFill>
                  <a:schemeClr val="tx1"/>
                </a:solidFill>
                <a:latin typeface="Arial" panose="020B0604020202020204" pitchFamily="34" charset="0"/>
                <a:cs typeface="Arial" panose="020B0604020202020204" pitchFamily="34" charset="0"/>
              </a:rPr>
              <a:t>, doprinosi za dobrovoljna zdravstvena ili mirovinska osiguranja koja nisu obvezna prema nacionalnom zakonodavstvu </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a:solidFill>
                  <a:schemeClr val="tx1"/>
                </a:solidFill>
                <a:latin typeface="Arial" panose="020B0604020202020204" pitchFamily="34" charset="0"/>
                <a:cs typeface="Arial" panose="020B0604020202020204" pitchFamily="34" charset="0"/>
              </a:rPr>
              <a:t>plaćanja bonusa zaposlenima</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smtClean="0">
                <a:solidFill>
                  <a:schemeClr val="tx1"/>
                </a:solidFill>
                <a:latin typeface="Arial" panose="020B0604020202020204" pitchFamily="34" charset="0"/>
                <a:cs typeface="Arial" panose="020B0604020202020204" pitchFamily="34" charset="0"/>
              </a:rPr>
              <a:t>bankovni </a:t>
            </a:r>
            <a:r>
              <a:rPr lang="vi-VN" sz="1200" dirty="0">
                <a:solidFill>
                  <a:schemeClr val="tx1"/>
                </a:solidFill>
                <a:latin typeface="Arial" panose="020B0604020202020204" pitchFamily="34" charset="0"/>
                <a:cs typeface="Arial" panose="020B0604020202020204" pitchFamily="34" charset="0"/>
              </a:rPr>
              <a:t>troškovi za otvaranje i vođenje računa, naknade za financijske transfere i drugi troškovi u potpunosti financijske prirode</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a:solidFill>
                  <a:schemeClr val="tx1"/>
                </a:solidFill>
                <a:latin typeface="Arial" panose="020B0604020202020204" pitchFamily="34" charset="0"/>
                <a:cs typeface="Arial" panose="020B0604020202020204" pitchFamily="34" charset="0"/>
              </a:rPr>
              <a:t>kamate na dug</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a:solidFill>
                  <a:schemeClr val="tx1"/>
                </a:solidFill>
                <a:latin typeface="Arial" panose="020B0604020202020204" pitchFamily="34" charset="0"/>
                <a:cs typeface="Arial" panose="020B0604020202020204" pitchFamily="34" charset="0"/>
              </a:rPr>
              <a:t>gubici zbog fluktuacija valutnih tečaja i provizija na valutni tečaj</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a:solidFill>
                  <a:schemeClr val="tx1"/>
                </a:solidFill>
                <a:latin typeface="Arial" panose="020B0604020202020204" pitchFamily="34" charset="0"/>
                <a:cs typeface="Arial" panose="020B0604020202020204" pitchFamily="34" charset="0"/>
              </a:rPr>
              <a:t>kazne, financijske globe i troškovi sudskog spora</a:t>
            </a:r>
          </a:p>
          <a:p>
            <a:pPr marL="189450" indent="-171450">
              <a:lnSpc>
                <a:spcPct val="100000"/>
              </a:lnSpc>
              <a:spcBef>
                <a:spcPts val="0"/>
              </a:spcBef>
              <a:spcAft>
                <a:spcPts val="100"/>
              </a:spcAft>
              <a:buClrTx/>
              <a:buFont typeface="Symbol" panose="05050102010706020507" pitchFamily="18" charset="2"/>
              <a:buChar char="-"/>
              <a:tabLst>
                <a:tab pos="2743200" algn="ctr"/>
                <a:tab pos="5486400" algn="r"/>
              </a:tabLst>
              <a:defRPr/>
            </a:pPr>
            <a:r>
              <a:rPr lang="vi-VN" sz="1200" dirty="0">
                <a:solidFill>
                  <a:schemeClr val="tx1"/>
                </a:solidFill>
                <a:latin typeface="Arial" panose="020B0604020202020204" pitchFamily="34" charset="0"/>
                <a:cs typeface="Arial" panose="020B0604020202020204" pitchFamily="34" charset="0"/>
              </a:rPr>
              <a:t>ostali troškovi nespomenuti kao prihvatljivi</a:t>
            </a:r>
          </a:p>
        </p:txBody>
      </p:sp>
    </p:spTree>
    <p:extLst>
      <p:ext uri="{BB962C8B-B14F-4D97-AF65-F5344CB8AC3E}">
        <p14:creationId xmlns:p14="http://schemas.microsoft.com/office/powerpoint/2010/main" val="4173871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14351" y="206439"/>
            <a:ext cx="8099425" cy="581204"/>
          </a:xfrm>
        </p:spPr>
        <p:txBody>
          <a:bodyPr/>
          <a:lstStyle/>
          <a:p>
            <a:r>
              <a:rPr lang="hr-HR" altLang="sr-Latn-RS" sz="2400" b="1" dirty="0" smtClean="0">
                <a:latin typeface="Arial" panose="020B0604020202020204" pitchFamily="34" charset="0"/>
                <a:cs typeface="Arial" panose="020B0604020202020204" pitchFamily="34" charset="0"/>
              </a:rPr>
              <a:t>Obavezna dokumentacija</a:t>
            </a:r>
          </a:p>
        </p:txBody>
      </p:sp>
      <p:sp>
        <p:nvSpPr>
          <p:cNvPr id="3789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eaLnBrk="1" hangingPunct="1">
              <a:lnSpc>
                <a:spcPct val="100000"/>
              </a:lnSpc>
              <a:spcBef>
                <a:spcPct val="0"/>
              </a:spcBef>
              <a:buClrTx/>
            </a:pPr>
            <a:fld id="{900FCE1C-0803-433F-BE2F-D3F8BF32AF08}" type="slidenum">
              <a:rPr lang="en-US" altLang="sr-Latn-RS" sz="900" smtClean="0"/>
              <a:pPr eaLnBrk="1" hangingPunct="1">
                <a:lnSpc>
                  <a:spcPct val="100000"/>
                </a:lnSpc>
                <a:spcBef>
                  <a:spcPct val="0"/>
                </a:spcBef>
                <a:buClrTx/>
              </a:pPr>
              <a:t>17</a:t>
            </a:fld>
            <a:endParaRPr lang="en-US" altLang="sr-Latn-RS" sz="900" smtClean="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2559130"/>
              </p:ext>
            </p:extLst>
          </p:nvPr>
        </p:nvGraphicFramePr>
        <p:xfrm>
          <a:off x="467544" y="844352"/>
          <a:ext cx="7848872" cy="2766111"/>
        </p:xfrm>
        <a:graphic>
          <a:graphicData uri="http://schemas.openxmlformats.org/drawingml/2006/table">
            <a:tbl>
              <a:tblPr firstRow="1" firstCol="1" bandRow="1">
                <a:tableStyleId>{1FECB4D8-DB02-4DC6-A0A2-4F2EBAE1DC90}</a:tableStyleId>
              </a:tblPr>
              <a:tblGrid>
                <a:gridCol w="7848872"/>
              </a:tblGrid>
              <a:tr h="792088">
                <a:tc>
                  <a:txBody>
                    <a:bodyPr/>
                    <a:lstStyle/>
                    <a:p>
                      <a:pPr algn="ctr">
                        <a:spcBef>
                          <a:spcPts val="600"/>
                        </a:spcBef>
                        <a:spcAft>
                          <a:spcPts val="600"/>
                        </a:spcAft>
                      </a:pPr>
                      <a:r>
                        <a:rPr lang="hr-HR" sz="1800" dirty="0" smtClean="0">
                          <a:effectLst/>
                          <a:latin typeface="Arial" panose="020B0604020202020204" pitchFamily="34" charset="0"/>
                          <a:cs typeface="Arial" panose="020B0604020202020204" pitchFamily="34" charset="0"/>
                        </a:rPr>
                        <a:t>DOKUMENTI</a:t>
                      </a:r>
                      <a:endParaRPr lang="hr-HR" sz="1600" dirty="0" smtClean="0">
                        <a:effectLst/>
                        <a:latin typeface="Arial" panose="020B0604020202020204" pitchFamily="34" charset="0"/>
                        <a:cs typeface="Arial" panose="020B0604020202020204" pitchFamily="34" charset="0"/>
                      </a:endParaRPr>
                    </a:p>
                  </a:txBody>
                  <a:tcPr marL="48333" marR="48333" marT="0" marB="0" anchor="ctr"/>
                </a:tc>
              </a:tr>
              <a:tr h="521535">
                <a:tc>
                  <a:txBody>
                    <a:bodyPr/>
                    <a:lstStyle/>
                    <a:p>
                      <a:pPr algn="l">
                        <a:spcBef>
                          <a:spcPts val="600"/>
                        </a:spcBef>
                        <a:spcAft>
                          <a:spcPts val="600"/>
                        </a:spcAft>
                      </a:pPr>
                      <a:r>
                        <a:rPr lang="hr-HR" sz="1800" dirty="0">
                          <a:effectLst/>
                          <a:latin typeface="Arial" panose="020B0604020202020204" pitchFamily="34" charset="0"/>
                          <a:cs typeface="Arial" panose="020B0604020202020204" pitchFamily="34" charset="0"/>
                        </a:rPr>
                        <a:t>Prijavni obrazac </a:t>
                      </a:r>
                      <a:r>
                        <a:rPr lang="hr-HR" sz="1800" dirty="0" smtClean="0">
                          <a:effectLst/>
                          <a:latin typeface="Arial" panose="020B0604020202020204" pitchFamily="34" charset="0"/>
                          <a:cs typeface="Arial" panose="020B0604020202020204" pitchFamily="34" charset="0"/>
                        </a:rPr>
                        <a:t>A dio</a:t>
                      </a:r>
                      <a:endParaRPr lang="hr-HR" sz="1800" dirty="0">
                        <a:effectLst/>
                        <a:latin typeface="Arial" panose="020B0604020202020204" pitchFamily="34" charset="0"/>
                        <a:ea typeface="Times New Roman"/>
                        <a:cs typeface="Arial" panose="020B0604020202020204" pitchFamily="34" charset="0"/>
                      </a:endParaRPr>
                    </a:p>
                  </a:txBody>
                  <a:tcPr marL="48333" marR="48333" marT="0" marB="0" anchor="ctr"/>
                </a:tc>
              </a:tr>
              <a:tr h="743952">
                <a:tc>
                  <a:txBody>
                    <a:bodyPr/>
                    <a:lstStyle/>
                    <a:p>
                      <a:pPr marL="0" marR="0" indent="0" algn="l" defTabSz="457200" rtl="0" eaLnBrk="1" fontAlgn="auto" latinLnBrk="0" hangingPunct="1">
                        <a:lnSpc>
                          <a:spcPct val="100000"/>
                        </a:lnSpc>
                        <a:spcBef>
                          <a:spcPts val="600"/>
                        </a:spcBef>
                        <a:spcAft>
                          <a:spcPts val="600"/>
                        </a:spcAft>
                        <a:buClrTx/>
                        <a:buSzTx/>
                        <a:buFontTx/>
                        <a:buNone/>
                        <a:tabLst/>
                        <a:defRPr/>
                      </a:pPr>
                      <a:r>
                        <a:rPr lang="hr-HR" sz="1800" dirty="0" smtClean="0">
                          <a:effectLst/>
                          <a:latin typeface="Arial" panose="020B0604020202020204" pitchFamily="34" charset="0"/>
                          <a:cs typeface="Arial" panose="020B0604020202020204" pitchFamily="34" charset="0"/>
                        </a:rPr>
                        <a:t>Izjava o usklađenosti s </a:t>
                      </a:r>
                      <a:r>
                        <a:rPr lang="hr-HR" sz="1800" dirty="0" err="1" smtClean="0">
                          <a:effectLst/>
                          <a:latin typeface="Arial" panose="020B0604020202020204" pitchFamily="34" charset="0"/>
                          <a:cs typeface="Arial" panose="020B0604020202020204" pitchFamily="34" charset="0"/>
                        </a:rPr>
                        <a:t>UzP</a:t>
                      </a:r>
                      <a:r>
                        <a:rPr lang="hr-HR" sz="1800" dirty="0" smtClean="0">
                          <a:effectLst/>
                          <a:latin typeface="Arial" panose="020B0604020202020204" pitchFamily="34" charset="0"/>
                          <a:cs typeface="Arial" panose="020B0604020202020204" pitchFamily="34" charset="0"/>
                        </a:rPr>
                        <a:t>-om za Prijavitelja </a:t>
                      </a:r>
                      <a:r>
                        <a:rPr lang="hr-HR" sz="1800" b="0" dirty="0" smtClean="0">
                          <a:effectLst/>
                          <a:latin typeface="Arial" panose="020B0604020202020204" pitchFamily="34" charset="0"/>
                          <a:cs typeface="Arial" panose="020B0604020202020204" pitchFamily="34" charset="0"/>
                        </a:rPr>
                        <a:t>(</a:t>
                      </a:r>
                      <a:r>
                        <a:rPr lang="nn-NO" sz="1800" b="0" baseline="0" dirty="0" smtClean="0">
                          <a:effectLst/>
                          <a:latin typeface="Arial" panose="020B0604020202020204" pitchFamily="34" charset="0"/>
                          <a:cs typeface="Arial" panose="020B0604020202020204" pitchFamily="34" charset="0"/>
                        </a:rPr>
                        <a:t>potpisan</a:t>
                      </a:r>
                      <a:r>
                        <a:rPr lang="hr-HR" sz="1800" b="0" baseline="0" dirty="0" smtClean="0">
                          <a:effectLst/>
                          <a:latin typeface="Arial" panose="020B0604020202020204" pitchFamily="34" charset="0"/>
                          <a:cs typeface="Arial" panose="020B0604020202020204" pitchFamily="34" charset="0"/>
                        </a:rPr>
                        <a:t>a</a:t>
                      </a:r>
                      <a:r>
                        <a:rPr lang="nn-NO" sz="1800" b="0" baseline="0" dirty="0" smtClean="0">
                          <a:effectLst/>
                          <a:latin typeface="Arial" panose="020B0604020202020204" pitchFamily="34" charset="0"/>
                          <a:cs typeface="Arial" panose="020B0604020202020204" pitchFamily="34" charset="0"/>
                        </a:rPr>
                        <a:t> od strane ovlaštene osobe</a:t>
                      </a:r>
                      <a:r>
                        <a:rPr lang="hr-HR" sz="1800" b="0" baseline="0" dirty="0" smtClean="0">
                          <a:effectLst/>
                          <a:latin typeface="Arial" panose="020B0604020202020204" pitchFamily="34" charset="0"/>
                          <a:cs typeface="Arial" panose="020B0604020202020204" pitchFamily="34" charset="0"/>
                        </a:rPr>
                        <a:t> prijavitelja</a:t>
                      </a:r>
                      <a:r>
                        <a:rPr lang="nn-NO" sz="1800" b="0" baseline="0" dirty="0" smtClean="0">
                          <a:effectLst/>
                          <a:latin typeface="Arial" panose="020B0604020202020204" pitchFamily="34" charset="0"/>
                          <a:cs typeface="Arial" panose="020B0604020202020204" pitchFamily="34" charset="0"/>
                        </a:rPr>
                        <a:t>)</a:t>
                      </a:r>
                      <a:endParaRPr lang="hr-HR" sz="1800" b="0" dirty="0" smtClean="0">
                        <a:effectLst/>
                        <a:latin typeface="Arial" panose="020B0604020202020204" pitchFamily="34" charset="0"/>
                        <a:ea typeface="Times New Roman"/>
                        <a:cs typeface="Arial" panose="020B0604020202020204" pitchFamily="34" charset="0"/>
                      </a:endParaRPr>
                    </a:p>
                  </a:txBody>
                  <a:tcPr marL="48333" marR="48333" marT="0" marB="0" anchor="ctr"/>
                </a:tc>
              </a:tr>
              <a:tr h="708536">
                <a:tc>
                  <a:txBody>
                    <a:bodyPr/>
                    <a:lstStyle/>
                    <a:p>
                      <a:pPr algn="l">
                        <a:spcBef>
                          <a:spcPts val="600"/>
                        </a:spcBef>
                        <a:spcAft>
                          <a:spcPts val="600"/>
                        </a:spcAft>
                      </a:pPr>
                      <a:r>
                        <a:rPr lang="hr-HR" sz="1800" dirty="0" smtClean="0">
                          <a:effectLst/>
                          <a:latin typeface="Arial" panose="020B0604020202020204" pitchFamily="34" charset="0"/>
                          <a:cs typeface="Arial" panose="020B0604020202020204" pitchFamily="34" charset="0"/>
                        </a:rPr>
                        <a:t>Skupna</a:t>
                      </a:r>
                      <a:r>
                        <a:rPr lang="hr-HR" sz="1800" baseline="0" dirty="0" smtClean="0">
                          <a:effectLst/>
                          <a:latin typeface="Arial" panose="020B0604020202020204" pitchFamily="34" charset="0"/>
                          <a:cs typeface="Arial" panose="020B0604020202020204" pitchFamily="34" charset="0"/>
                        </a:rPr>
                        <a:t> izjava </a:t>
                      </a:r>
                      <a:r>
                        <a:rPr lang="nn-NO" sz="1800" b="0" baseline="0" dirty="0" smtClean="0">
                          <a:effectLst/>
                          <a:latin typeface="Arial" panose="020B0604020202020204" pitchFamily="34" charset="0"/>
                          <a:cs typeface="Arial" panose="020B0604020202020204" pitchFamily="34" charset="0"/>
                        </a:rPr>
                        <a:t>(potpisan</a:t>
                      </a:r>
                      <a:r>
                        <a:rPr lang="hr-HR" sz="1800" b="0" baseline="0" dirty="0" smtClean="0">
                          <a:effectLst/>
                          <a:latin typeface="Arial" panose="020B0604020202020204" pitchFamily="34" charset="0"/>
                          <a:cs typeface="Arial" panose="020B0604020202020204" pitchFamily="34" charset="0"/>
                        </a:rPr>
                        <a:t>a</a:t>
                      </a:r>
                      <a:r>
                        <a:rPr lang="nn-NO" sz="1800" b="0" baseline="0" dirty="0" smtClean="0">
                          <a:effectLst/>
                          <a:latin typeface="Arial" panose="020B0604020202020204" pitchFamily="34" charset="0"/>
                          <a:cs typeface="Arial" panose="020B0604020202020204" pitchFamily="34" charset="0"/>
                        </a:rPr>
                        <a:t> od strane ovlaštene osobe</a:t>
                      </a:r>
                      <a:r>
                        <a:rPr lang="hr-HR" sz="1800" b="0" baseline="0" dirty="0" smtClean="0">
                          <a:effectLst/>
                          <a:latin typeface="Arial" panose="020B0604020202020204" pitchFamily="34" charset="0"/>
                          <a:cs typeface="Arial" panose="020B0604020202020204" pitchFamily="34" charset="0"/>
                        </a:rPr>
                        <a:t> prijavitelja</a:t>
                      </a:r>
                      <a:r>
                        <a:rPr lang="nn-NO" sz="1800" b="0" baseline="0" dirty="0" smtClean="0">
                          <a:effectLst/>
                          <a:latin typeface="Arial" panose="020B0604020202020204" pitchFamily="34" charset="0"/>
                          <a:cs typeface="Arial" panose="020B0604020202020204" pitchFamily="34" charset="0"/>
                        </a:rPr>
                        <a:t>)</a:t>
                      </a:r>
                      <a:endParaRPr lang="hr-HR" sz="1800" b="0" dirty="0">
                        <a:effectLst/>
                        <a:latin typeface="Arial" panose="020B0604020202020204" pitchFamily="34" charset="0"/>
                        <a:ea typeface="Times New Roman"/>
                        <a:cs typeface="Arial" panose="020B0604020202020204" pitchFamily="34" charset="0"/>
                      </a:endParaRPr>
                    </a:p>
                  </a:txBody>
                  <a:tcPr marL="48333" marR="48333" marT="0" marB="0" anchor="ctr"/>
                </a:tc>
              </a:tr>
            </a:tbl>
          </a:graphicData>
        </a:graphic>
      </p:graphicFrame>
      <p:sp>
        <p:nvSpPr>
          <p:cNvPr id="5" name="object 4"/>
          <p:cNvSpPr>
            <a:spLocks noChangeArrowheads="1"/>
          </p:cNvSpPr>
          <p:nvPr/>
        </p:nvSpPr>
        <p:spPr bwMode="auto">
          <a:xfrm>
            <a:off x="3371850" y="4603750"/>
            <a:ext cx="1214438" cy="254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6" name="Picture 3" descr="X:\1. PROGRAMI\48. PROGRAMI 2014-2020\INOVACIJE\Upute Inovacije GBER\prezentacija\logo_novi.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57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4272"/>
            <a:ext cx="8099425" cy="493961"/>
          </a:xfrm>
        </p:spPr>
        <p:txBody>
          <a:bodyPr/>
          <a:lstStyle/>
          <a:p>
            <a:r>
              <a:rPr lang="hr-HR" sz="2000" b="1" dirty="0">
                <a:latin typeface="Arial" panose="020B0604020202020204" pitchFamily="34" charset="0"/>
                <a:cs typeface="Arial" panose="020B0604020202020204" pitchFamily="34" charset="0"/>
              </a:rPr>
              <a:t>Dodatna dokumentacija</a:t>
            </a:r>
          </a:p>
        </p:txBody>
      </p:sp>
      <p:sp>
        <p:nvSpPr>
          <p:cNvPr id="3" name="Content Placeholder 2"/>
          <p:cNvSpPr>
            <a:spLocks noGrp="1"/>
          </p:cNvSpPr>
          <p:nvPr>
            <p:ph idx="1"/>
          </p:nvPr>
        </p:nvSpPr>
        <p:spPr>
          <a:xfrm>
            <a:off x="251520" y="556320"/>
            <a:ext cx="8583240" cy="4047430"/>
          </a:xfrm>
        </p:spPr>
        <p:txBody>
          <a:bodyPr/>
          <a:lstStyle/>
          <a:p>
            <a:pPr marL="0" algn="just" eaLnBrk="1" fontAlgn="ctr" hangingPunct="1">
              <a:lnSpc>
                <a:spcPct val="100000"/>
              </a:lnSpc>
              <a:spcBef>
                <a:spcPts val="0"/>
              </a:spcBef>
              <a:spcAft>
                <a:spcPts val="600"/>
              </a:spcAft>
            </a:pPr>
            <a:r>
              <a:rPr lang="vi-VN" sz="1300" dirty="0">
                <a:latin typeface="Arial"/>
                <a:cs typeface="Arial"/>
              </a:rPr>
              <a:t>Iz dostavljene dokumentacije prijavitelja i službeno dostupnih izvora provjeravat će se, između ostalog, </a:t>
            </a:r>
            <a:endParaRPr lang="hr-HR" sz="1300" dirty="0" smtClean="0">
              <a:latin typeface="Arial"/>
              <a:cs typeface="Arial"/>
            </a:endParaRPr>
          </a:p>
          <a:p>
            <a:pPr marL="0" algn="just" eaLnBrk="1" fontAlgn="ctr" hangingPunct="1">
              <a:lnSpc>
                <a:spcPct val="100000"/>
              </a:lnSpc>
              <a:spcBef>
                <a:spcPts val="0"/>
              </a:spcBef>
              <a:spcAft>
                <a:spcPts val="600"/>
              </a:spcAft>
            </a:pPr>
            <a:r>
              <a:rPr lang="vi-VN" sz="1300" dirty="0" smtClean="0">
                <a:latin typeface="Arial"/>
                <a:cs typeface="Arial"/>
              </a:rPr>
              <a:t>i </a:t>
            </a:r>
            <a:r>
              <a:rPr lang="vi-VN" sz="1300" dirty="0">
                <a:latin typeface="Arial"/>
                <a:cs typeface="Arial"/>
              </a:rPr>
              <a:t>podaci sadržani u sljedećim dokumentima, koje će pribaviti </a:t>
            </a:r>
            <a:r>
              <a:rPr lang="vi-VN" sz="1300" dirty="0" smtClean="0">
                <a:latin typeface="Arial"/>
                <a:cs typeface="Arial"/>
              </a:rPr>
              <a:t>PT</a:t>
            </a:r>
            <a:r>
              <a:rPr lang="hr-HR" sz="1300" dirty="0" smtClean="0">
                <a:latin typeface="Arial"/>
                <a:cs typeface="Arial"/>
              </a:rPr>
              <a:t>2</a:t>
            </a:r>
            <a:r>
              <a:rPr lang="vi-VN" sz="1300" dirty="0" smtClean="0">
                <a:latin typeface="Arial"/>
                <a:cs typeface="Arial"/>
              </a:rPr>
              <a:t>.</a:t>
            </a:r>
            <a:endParaRPr lang="vi-VN" sz="1300" dirty="0">
              <a:latin typeface="Arial"/>
              <a:cs typeface="Arial"/>
            </a:endParaRPr>
          </a:p>
          <a:p>
            <a:pPr marL="0" algn="just" eaLnBrk="1" fontAlgn="ctr" hangingPunct="1">
              <a:lnSpc>
                <a:spcPct val="100000"/>
              </a:lnSpc>
              <a:spcBef>
                <a:spcPts val="0"/>
              </a:spcBef>
              <a:spcAft>
                <a:spcPts val="600"/>
              </a:spcAft>
            </a:pPr>
            <a:r>
              <a:rPr lang="vi-VN" sz="1300" dirty="0">
                <a:latin typeface="Arial"/>
                <a:cs typeface="Arial"/>
              </a:rPr>
              <a:t>Po potrebi, prijavitelj je dužan sljedeće dokumente dostaviti </a:t>
            </a:r>
            <a:r>
              <a:rPr lang="vi-VN" sz="1300" b="1" dirty="0">
                <a:latin typeface="Arial"/>
                <a:cs typeface="Arial"/>
              </a:rPr>
              <a:t>samo na dodatni upit PT-a </a:t>
            </a:r>
            <a:r>
              <a:rPr lang="hr-HR" sz="1300" b="1" dirty="0" smtClean="0">
                <a:latin typeface="Arial"/>
                <a:cs typeface="Arial"/>
              </a:rPr>
              <a:t>2</a:t>
            </a:r>
            <a:r>
              <a:rPr lang="vi-VN" sz="1300" dirty="0" smtClean="0">
                <a:latin typeface="Arial"/>
                <a:cs typeface="Arial"/>
              </a:rPr>
              <a:t>:</a:t>
            </a:r>
            <a:endParaRPr lang="vi-VN" sz="1300" dirty="0">
              <a:latin typeface="Arial"/>
              <a:cs typeface="Arial"/>
            </a:endParaRPr>
          </a:p>
          <a:p>
            <a:pPr marL="0" algn="just" eaLnBrk="1" fontAlgn="ctr" hangingPunct="1">
              <a:lnSpc>
                <a:spcPct val="100000"/>
              </a:lnSpc>
              <a:spcBef>
                <a:spcPts val="0"/>
              </a:spcBef>
              <a:spcAft>
                <a:spcPts val="400"/>
              </a:spcAft>
              <a:buClr>
                <a:srgbClr val="002060"/>
              </a:buClr>
              <a:buFont typeface="Arial" panose="020B0604020202020204" pitchFamily="34" charset="0"/>
              <a:buChar char="•"/>
            </a:pPr>
            <a:r>
              <a:rPr lang="hr-HR" sz="1300" dirty="0" smtClean="0">
                <a:latin typeface="Arial"/>
                <a:cs typeface="Arial"/>
              </a:rPr>
              <a:t>Izvod </a:t>
            </a:r>
            <a:r>
              <a:rPr lang="hr-HR" sz="1300" dirty="0">
                <a:latin typeface="Arial"/>
                <a:cs typeface="Arial"/>
              </a:rPr>
              <a:t>iz </a:t>
            </a:r>
            <a:r>
              <a:rPr lang="hr-HR" sz="1300" dirty="0" smtClean="0">
                <a:latin typeface="Arial"/>
                <a:cs typeface="Arial"/>
              </a:rPr>
              <a:t>sudskog, obrtnog </a:t>
            </a:r>
            <a:r>
              <a:rPr lang="hr-HR" sz="1300" dirty="0">
                <a:latin typeface="Arial"/>
                <a:cs typeface="Arial"/>
              </a:rPr>
              <a:t>ili drugog odgovarajućeg registra</a:t>
            </a:r>
            <a:endParaRPr lang="hr-HR" sz="1300" dirty="0">
              <a:latin typeface="Arial"/>
            </a:endParaRPr>
          </a:p>
          <a:p>
            <a:pPr marL="0" algn="just" eaLnBrk="1" fontAlgn="ctr" hangingPunct="1">
              <a:lnSpc>
                <a:spcPct val="100000"/>
              </a:lnSpc>
              <a:spcBef>
                <a:spcPts val="0"/>
              </a:spcBef>
              <a:spcAft>
                <a:spcPts val="400"/>
              </a:spcAft>
              <a:buClr>
                <a:srgbClr val="002060"/>
              </a:buClr>
              <a:buFont typeface="Arial" panose="020B0604020202020204" pitchFamily="34" charset="0"/>
              <a:buChar char="•"/>
            </a:pPr>
            <a:r>
              <a:rPr lang="hr-HR" sz="1300" dirty="0">
                <a:latin typeface="Arial"/>
                <a:cs typeface="Arial"/>
              </a:rPr>
              <a:t>Godišnje financijsko izvješće (GFI-POD) za fiskalnu godinu koja prethodi godini predaje projektnog prijedloga</a:t>
            </a:r>
            <a:endParaRPr lang="hr-HR" sz="1300" dirty="0">
              <a:latin typeface="Arial"/>
            </a:endParaRPr>
          </a:p>
          <a:p>
            <a:pPr marL="0" algn="just" eaLnBrk="1" fontAlgn="ctr" hangingPunct="1">
              <a:lnSpc>
                <a:spcPct val="100000"/>
              </a:lnSpc>
              <a:spcBef>
                <a:spcPts val="0"/>
              </a:spcBef>
              <a:spcAft>
                <a:spcPts val="400"/>
              </a:spcAft>
              <a:buClr>
                <a:srgbClr val="002060"/>
              </a:buClr>
              <a:buFont typeface="Arial" panose="020B0604020202020204" pitchFamily="34" charset="0"/>
              <a:buChar char="•"/>
            </a:pPr>
            <a:r>
              <a:rPr lang="hr-HR" sz="1300" dirty="0">
                <a:solidFill>
                  <a:srgbClr val="000000"/>
                </a:solidFill>
                <a:latin typeface="Arial"/>
                <a:cs typeface="Arial"/>
              </a:rPr>
              <a:t>Za prijavitelje koji vode poslovne knjige i evidencije sukladno Zakonu o porezu na dohodak, DOH za obrtnike koji uključuje pregled poslovnih primitaka i izdataka i popis dugotrajne imovine za fiskalnu godinu koja prethodi godini predaje projektnog prijedloga, odnosno DOH za obrtnike koji uključuje pregled poslovnih primitaka i izdataka i popis dugotrajne imovine za fiskalnu godinu koja prethodi godini predaje projektnog </a:t>
            </a:r>
            <a:r>
              <a:rPr lang="hr-HR" sz="1300" dirty="0" smtClean="0">
                <a:solidFill>
                  <a:srgbClr val="000000"/>
                </a:solidFill>
                <a:latin typeface="Arial"/>
                <a:cs typeface="Arial"/>
              </a:rPr>
              <a:t>prijedloga</a:t>
            </a:r>
          </a:p>
          <a:p>
            <a:pPr marL="0" algn="just" eaLnBrk="1" fontAlgn="ctr" hangingPunct="1">
              <a:lnSpc>
                <a:spcPct val="100000"/>
              </a:lnSpc>
              <a:spcBef>
                <a:spcPts val="0"/>
              </a:spcBef>
              <a:spcAft>
                <a:spcPts val="400"/>
              </a:spcAft>
              <a:buClr>
                <a:srgbClr val="002060"/>
              </a:buClr>
              <a:buFont typeface="Arial" panose="020B0604020202020204" pitchFamily="34" charset="0"/>
              <a:buChar char="•"/>
            </a:pPr>
            <a:r>
              <a:rPr lang="vi-VN" sz="1300" dirty="0" smtClean="0">
                <a:solidFill>
                  <a:srgbClr val="000000"/>
                </a:solidFill>
                <a:latin typeface="Arial"/>
                <a:cs typeface="Arial"/>
              </a:rPr>
              <a:t>Obveznici </a:t>
            </a:r>
            <a:r>
              <a:rPr lang="vi-VN" sz="1300" dirty="0">
                <a:solidFill>
                  <a:srgbClr val="000000"/>
                </a:solidFill>
                <a:latin typeface="Arial"/>
                <a:cs typeface="Arial"/>
              </a:rPr>
              <a:t>poreza na dohodak izvoz dokazuju Izjavom s razrađenim stavkama iz Knjige primitaka i izdataka (KPI) kojom se dokazuje iznos primitaka iz inozemstva  u godini koja prethodi prijavi projekta ovjerenu od ovlaštene osobe i </a:t>
            </a:r>
            <a:r>
              <a:rPr lang="vi-VN" sz="1300" dirty="0" smtClean="0">
                <a:solidFill>
                  <a:srgbClr val="000000"/>
                </a:solidFill>
                <a:latin typeface="Arial"/>
                <a:cs typeface="Arial"/>
              </a:rPr>
              <a:t>knjigovođe.</a:t>
            </a:r>
            <a:endParaRPr lang="hr-HR" sz="1300" dirty="0" smtClean="0">
              <a:solidFill>
                <a:srgbClr val="000000"/>
              </a:solidFill>
              <a:latin typeface="Arial"/>
              <a:cs typeface="Arial"/>
            </a:endParaRPr>
          </a:p>
          <a:p>
            <a:pPr marL="0" algn="just" eaLnBrk="1" fontAlgn="ctr" hangingPunct="1">
              <a:lnSpc>
                <a:spcPct val="100000"/>
              </a:lnSpc>
              <a:spcBef>
                <a:spcPts val="0"/>
              </a:spcBef>
              <a:spcAft>
                <a:spcPts val="400"/>
              </a:spcAft>
              <a:buClr>
                <a:srgbClr val="002060"/>
              </a:buClr>
              <a:buFont typeface="Arial" panose="020B0604020202020204" pitchFamily="34" charset="0"/>
              <a:buChar char="•"/>
            </a:pPr>
            <a:r>
              <a:rPr lang="hr-HR" sz="1300" dirty="0" smtClean="0">
                <a:solidFill>
                  <a:srgbClr val="000000"/>
                </a:solidFill>
                <a:latin typeface="Arial"/>
                <a:cs typeface="Arial"/>
              </a:rPr>
              <a:t>Potvrdu </a:t>
            </a:r>
            <a:r>
              <a:rPr lang="hr-HR" sz="1300" dirty="0">
                <a:solidFill>
                  <a:srgbClr val="000000"/>
                </a:solidFill>
                <a:latin typeface="Arial"/>
                <a:cs typeface="Arial"/>
              </a:rPr>
              <a:t>o solventnosti BON2/SOL2 - </a:t>
            </a:r>
            <a:r>
              <a:rPr lang="hr-HR" sz="1300" b="1" dirty="0">
                <a:solidFill>
                  <a:srgbClr val="000000"/>
                </a:solidFill>
                <a:latin typeface="Arial"/>
                <a:cs typeface="Arial"/>
              </a:rPr>
              <a:t>predaje se na zahtjev </a:t>
            </a:r>
            <a:r>
              <a:rPr lang="hr-HR" sz="1300" b="1" dirty="0" smtClean="0">
                <a:solidFill>
                  <a:srgbClr val="000000"/>
                </a:solidFill>
                <a:latin typeface="Arial"/>
                <a:cs typeface="Arial"/>
              </a:rPr>
              <a:t>PT2 </a:t>
            </a:r>
            <a:r>
              <a:rPr lang="hr-HR" sz="1300" b="1" dirty="0">
                <a:solidFill>
                  <a:srgbClr val="000000"/>
                </a:solidFill>
                <a:latin typeface="Arial"/>
                <a:cs typeface="Arial"/>
              </a:rPr>
              <a:t>prije donošenja Odluke o </a:t>
            </a:r>
            <a:r>
              <a:rPr lang="hr-HR" sz="1300" b="1" dirty="0" smtClean="0">
                <a:solidFill>
                  <a:srgbClr val="000000"/>
                </a:solidFill>
                <a:latin typeface="Arial"/>
                <a:cs typeface="Arial"/>
              </a:rPr>
              <a:t>financiranju</a:t>
            </a:r>
          </a:p>
          <a:p>
            <a:pPr marL="0" algn="just" eaLnBrk="1" fontAlgn="ctr" hangingPunct="1">
              <a:lnSpc>
                <a:spcPct val="100000"/>
              </a:lnSpc>
              <a:spcBef>
                <a:spcPts val="0"/>
              </a:spcBef>
              <a:spcAft>
                <a:spcPts val="400"/>
              </a:spcAft>
              <a:buClr>
                <a:srgbClr val="002060"/>
              </a:buClr>
              <a:buFont typeface="Arial" panose="020B0604020202020204" pitchFamily="34" charset="0"/>
              <a:buChar char="•"/>
            </a:pPr>
            <a:r>
              <a:rPr lang="hr-HR" sz="1300" dirty="0" smtClean="0">
                <a:solidFill>
                  <a:srgbClr val="000000"/>
                </a:solidFill>
                <a:latin typeface="Arial"/>
                <a:cs typeface="Arial"/>
              </a:rPr>
              <a:t>Potvrdu </a:t>
            </a:r>
            <a:r>
              <a:rPr lang="hr-HR" sz="1300" dirty="0">
                <a:solidFill>
                  <a:srgbClr val="000000"/>
                </a:solidFill>
                <a:latin typeface="Arial"/>
                <a:cs typeface="Arial"/>
              </a:rPr>
              <a:t>porezne uprave u izvorniku da je prijavitelj ispunio obveze plaćanja dospjelih poreznih obveza i obveza za mirovinsko i zdravstveno osiguranje – </a:t>
            </a:r>
            <a:r>
              <a:rPr lang="hr-HR" sz="1300" b="1" dirty="0">
                <a:solidFill>
                  <a:srgbClr val="000000"/>
                </a:solidFill>
                <a:latin typeface="Arial"/>
                <a:cs typeface="Arial"/>
              </a:rPr>
              <a:t>predaje se na zahtjev </a:t>
            </a:r>
            <a:r>
              <a:rPr lang="hr-HR" sz="1300" b="1" dirty="0" smtClean="0">
                <a:solidFill>
                  <a:srgbClr val="000000"/>
                </a:solidFill>
                <a:latin typeface="Arial"/>
                <a:cs typeface="Arial"/>
              </a:rPr>
              <a:t>PT2 </a:t>
            </a:r>
            <a:r>
              <a:rPr lang="hr-HR" sz="1300" b="1" dirty="0">
                <a:solidFill>
                  <a:srgbClr val="000000"/>
                </a:solidFill>
                <a:latin typeface="Arial"/>
                <a:cs typeface="Arial"/>
              </a:rPr>
              <a:t>prije donošenja Odluke o </a:t>
            </a:r>
            <a:r>
              <a:rPr lang="hr-HR" sz="1300" b="1" dirty="0" smtClean="0">
                <a:solidFill>
                  <a:srgbClr val="000000"/>
                </a:solidFill>
                <a:latin typeface="Arial"/>
                <a:cs typeface="Arial"/>
              </a:rPr>
              <a:t>financiranju</a:t>
            </a:r>
          </a:p>
          <a:p>
            <a:pPr marL="0" algn="just" eaLnBrk="1" fontAlgn="ctr" hangingPunct="1">
              <a:lnSpc>
                <a:spcPct val="100000"/>
              </a:lnSpc>
              <a:spcBef>
                <a:spcPts val="0"/>
              </a:spcBef>
              <a:spcAft>
                <a:spcPts val="400"/>
              </a:spcAft>
              <a:buClr>
                <a:srgbClr val="002060"/>
              </a:buClr>
              <a:buFont typeface="Arial" panose="020B0604020202020204" pitchFamily="34" charset="0"/>
              <a:buChar char="•"/>
            </a:pPr>
            <a:r>
              <a:rPr lang="hr-HR" sz="1300" dirty="0" smtClean="0">
                <a:solidFill>
                  <a:srgbClr val="000000"/>
                </a:solidFill>
                <a:latin typeface="Arial"/>
                <a:cs typeface="Arial"/>
              </a:rPr>
              <a:t>Izjava </a:t>
            </a:r>
            <a:r>
              <a:rPr lang="hr-HR" sz="1300" dirty="0">
                <a:solidFill>
                  <a:srgbClr val="000000"/>
                </a:solidFill>
                <a:latin typeface="Arial"/>
                <a:cs typeface="Arial"/>
              </a:rPr>
              <a:t>o korištenim potporama male vrijednosti za prijavitelja i pojedinačno za svako povezano poduzeće koje čini “jednog poduzetnika” (ako je primjenjivo) – </a:t>
            </a:r>
            <a:r>
              <a:rPr lang="hr-HR" sz="1300" b="1" dirty="0">
                <a:solidFill>
                  <a:srgbClr val="000000"/>
                </a:solidFill>
                <a:latin typeface="Arial"/>
                <a:cs typeface="Arial"/>
              </a:rPr>
              <a:t>predaje se na zahtjev </a:t>
            </a:r>
            <a:r>
              <a:rPr lang="hr-HR" sz="1300" b="1" dirty="0" smtClean="0">
                <a:solidFill>
                  <a:srgbClr val="000000"/>
                </a:solidFill>
                <a:latin typeface="Arial"/>
                <a:cs typeface="Arial"/>
              </a:rPr>
              <a:t>PT2 </a:t>
            </a:r>
            <a:r>
              <a:rPr lang="hr-HR" sz="1300" b="1" dirty="0">
                <a:solidFill>
                  <a:srgbClr val="000000"/>
                </a:solidFill>
                <a:latin typeface="Arial"/>
                <a:cs typeface="Arial"/>
              </a:rPr>
              <a:t>prije donošenja Odluke o </a:t>
            </a:r>
            <a:r>
              <a:rPr lang="hr-HR" sz="1300" b="1" dirty="0" smtClean="0">
                <a:solidFill>
                  <a:srgbClr val="000000"/>
                </a:solidFill>
                <a:latin typeface="Arial"/>
                <a:cs typeface="Arial"/>
              </a:rPr>
              <a:t>financiranju</a:t>
            </a:r>
            <a:endParaRPr lang="hr-HR" sz="1300" b="1" dirty="0">
              <a:latin typeface="Arial"/>
            </a:endParaRPr>
          </a:p>
        </p:txBody>
      </p:sp>
      <p:pic>
        <p:nvPicPr>
          <p:cNvPr id="4" name="Picture 3" descr="X:\1. PROGRAMI\48. PROGRAMI 2014-2020\INOVACIJE\Upute Inovacije GBER\prezentacija\logo_novi.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4"/>
          <p:cNvSpPr>
            <a:spLocks noChangeArrowheads="1"/>
          </p:cNvSpPr>
          <p:nvPr/>
        </p:nvSpPr>
        <p:spPr bwMode="auto">
          <a:xfrm>
            <a:off x="3371850" y="4603750"/>
            <a:ext cx="1214438" cy="254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spTree>
    <p:extLst>
      <p:ext uri="{BB962C8B-B14F-4D97-AF65-F5344CB8AC3E}">
        <p14:creationId xmlns:p14="http://schemas.microsoft.com/office/powerpoint/2010/main" val="2567527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3214" y="115474"/>
            <a:ext cx="8099425" cy="295727"/>
          </a:xfrm>
        </p:spPr>
        <p:txBody>
          <a:bodyPr>
            <a:normAutofit fontScale="90000"/>
          </a:bodyPr>
          <a:lstStyle/>
          <a:p>
            <a:pPr>
              <a:defRPr/>
            </a:pPr>
            <a:r>
              <a:rPr lang="hr-HR" altLang="sr-Latn-RS" sz="2000" b="1" dirty="0" smtClean="0">
                <a:latin typeface="Arial" panose="020B0604020202020204" pitchFamily="34" charset="0"/>
                <a:cs typeface="Arial" panose="020B0604020202020204" pitchFamily="34" charset="0"/>
              </a:rPr>
              <a:t>Podnošenje projektnog prijedloga: </a:t>
            </a:r>
            <a:r>
              <a:rPr lang="hr-HR" altLang="sr-Latn-RS" dirty="0">
                <a:solidFill>
                  <a:schemeClr val="bg1"/>
                </a:solidFill>
                <a:latin typeface="VladaRHSans Med" charset="0"/>
                <a:cs typeface="VladaRHSans Med" charset="0"/>
              </a:rPr>
              <a:t/>
            </a:r>
            <a:br>
              <a:rPr lang="hr-HR" altLang="sr-Latn-RS" dirty="0">
                <a:solidFill>
                  <a:schemeClr val="bg1"/>
                </a:solidFill>
                <a:latin typeface="VladaRHSans Med" charset="0"/>
                <a:cs typeface="VladaRHSans Med" charset="0"/>
              </a:rPr>
            </a:br>
            <a:endParaRPr lang="hr-HR" altLang="sr-Latn-RS" dirty="0">
              <a:solidFill>
                <a:schemeClr val="bg1"/>
              </a:solidFill>
              <a:latin typeface="VladaRHSans Med" charset="0"/>
              <a:cs typeface="VladaRHSans Med" charset="0"/>
            </a:endParaRPr>
          </a:p>
        </p:txBody>
      </p:sp>
      <p:sp>
        <p:nvSpPr>
          <p:cNvPr id="7" name="Rectangle 6"/>
          <p:cNvSpPr/>
          <p:nvPr/>
        </p:nvSpPr>
        <p:spPr>
          <a:xfrm>
            <a:off x="1907703" y="522451"/>
            <a:ext cx="6151776" cy="584775"/>
          </a:xfrm>
          <a:prstGeom prst="rect">
            <a:avLst/>
          </a:prstGeom>
          <a:noFill/>
          <a:ln>
            <a:solidFill>
              <a:schemeClr val="accent3">
                <a:shade val="95000"/>
                <a:satMod val="10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hr-HR" sz="1600" dirty="0">
                <a:solidFill>
                  <a:srgbClr val="000000"/>
                </a:solidFill>
                <a:effectLst/>
                <a:latin typeface="Arial" panose="020B0604020202020204" pitchFamily="34" charset="0"/>
                <a:cs typeface="Arial" panose="020B0604020202020204" pitchFamily="34" charset="0"/>
              </a:rPr>
              <a:t>od </a:t>
            </a:r>
            <a:r>
              <a:rPr lang="hr-HR" sz="1600" b="1" dirty="0" smtClean="0">
                <a:solidFill>
                  <a:srgbClr val="FF0000"/>
                </a:solidFill>
                <a:effectLst/>
                <a:latin typeface="Arial" panose="020B0604020202020204" pitchFamily="34" charset="0"/>
                <a:cs typeface="Arial" panose="020B0604020202020204" pitchFamily="34" charset="0"/>
              </a:rPr>
              <a:t>22. svibnja </a:t>
            </a:r>
            <a:r>
              <a:rPr lang="pl-PL" sz="1600" b="1" dirty="0" smtClean="0">
                <a:solidFill>
                  <a:srgbClr val="FF0000"/>
                </a:solidFill>
                <a:effectLst/>
                <a:latin typeface="Arial" panose="020B0604020202020204" pitchFamily="34" charset="0"/>
                <a:cs typeface="Arial" panose="020B0604020202020204" pitchFamily="34" charset="0"/>
              </a:rPr>
              <a:t>do 29. prosinca 2017. godine</a:t>
            </a:r>
          </a:p>
          <a:p>
            <a:pPr>
              <a:defRPr/>
            </a:pPr>
            <a:r>
              <a:rPr lang="hr-HR" sz="1600" dirty="0">
                <a:solidFill>
                  <a:srgbClr val="000000"/>
                </a:solidFill>
                <a:effectLst/>
                <a:latin typeface="Arial" panose="020B0604020202020204" pitchFamily="34" charset="0"/>
                <a:cs typeface="Arial" panose="020B0604020202020204" pitchFamily="34" charset="0"/>
              </a:rPr>
              <a:t>od </a:t>
            </a:r>
            <a:r>
              <a:rPr lang="pl-PL" sz="1600" b="1" dirty="0" smtClean="0">
                <a:solidFill>
                  <a:srgbClr val="FF0000"/>
                </a:solidFill>
                <a:effectLst/>
                <a:latin typeface="Arial" panose="020B0604020202020204" pitchFamily="34" charset="0"/>
                <a:cs typeface="Arial" panose="020B0604020202020204" pitchFamily="34" charset="0"/>
              </a:rPr>
              <a:t>16. travnja do 31. prosinca 2018. godine</a:t>
            </a:r>
            <a:endParaRPr lang="hr-HR" sz="1600" b="1" dirty="0">
              <a:solidFill>
                <a:srgbClr val="FF0000"/>
              </a:solidFill>
              <a:effectLst/>
              <a:latin typeface="Arial" panose="020B0604020202020204" pitchFamily="34" charset="0"/>
              <a:cs typeface="Arial" panose="020B0604020202020204" pitchFamily="34" charset="0"/>
            </a:endParaRPr>
          </a:p>
        </p:txBody>
      </p:sp>
      <p:sp>
        <p:nvSpPr>
          <p:cNvPr id="10" name="Rectangle 9"/>
          <p:cNvSpPr/>
          <p:nvPr/>
        </p:nvSpPr>
        <p:spPr>
          <a:xfrm>
            <a:off x="1907703" y="3116738"/>
            <a:ext cx="6938867" cy="1246495"/>
          </a:xfrm>
          <a:prstGeom prst="rect">
            <a:avLst/>
          </a:prstGeom>
          <a:noFill/>
          <a:ln>
            <a:solidFill>
              <a:schemeClr val="accent3">
                <a:shade val="95000"/>
                <a:satMod val="10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pl-PL" sz="1400" b="1" dirty="0">
                <a:solidFill>
                  <a:srgbClr val="000000"/>
                </a:solidFill>
                <a:latin typeface="Arial" panose="020B0604020202020204" pitchFamily="34" charset="0"/>
                <a:cs typeface="Arial" panose="020B0604020202020204" pitchFamily="34" charset="0"/>
              </a:rPr>
              <a:t>Pitanja: </a:t>
            </a:r>
            <a:r>
              <a:rPr lang="pl-PL" sz="1400" dirty="0">
                <a:solidFill>
                  <a:srgbClr val="000000"/>
                </a:solidFill>
                <a:latin typeface="Arial" panose="020B0604020202020204" pitchFamily="34" charset="0"/>
                <a:cs typeface="Arial" panose="020B0604020202020204" pitchFamily="34" charset="0"/>
              </a:rPr>
              <a:t>Isključivo </a:t>
            </a:r>
            <a:r>
              <a:rPr lang="pl-PL" sz="1400" dirty="0" smtClean="0">
                <a:solidFill>
                  <a:srgbClr val="000000"/>
                </a:solidFill>
                <a:latin typeface="Arial" panose="020B0604020202020204" pitchFamily="34" charset="0"/>
                <a:cs typeface="Arial" panose="020B0604020202020204" pitchFamily="34" charset="0"/>
              </a:rPr>
              <a:t>putem e-pošte kontinuirano, a </a:t>
            </a:r>
            <a:r>
              <a:rPr lang="pl-PL" sz="1400" dirty="0">
                <a:solidFill>
                  <a:srgbClr val="000000"/>
                </a:solidFill>
                <a:latin typeface="Arial" panose="020B0604020202020204" pitchFamily="34" charset="0"/>
                <a:cs typeface="Arial" panose="020B0604020202020204" pitchFamily="34" charset="0"/>
              </a:rPr>
              <a:t>najkasnije do </a:t>
            </a:r>
            <a:r>
              <a:rPr lang="pl-PL" sz="1400" dirty="0" smtClean="0">
                <a:solidFill>
                  <a:schemeClr val="tx2"/>
                </a:solidFill>
                <a:latin typeface="Arial" panose="020B0604020202020204" pitchFamily="34" charset="0"/>
                <a:cs typeface="Arial" panose="020B0604020202020204" pitchFamily="34" charset="0"/>
              </a:rPr>
              <a:t>15</a:t>
            </a:r>
            <a:r>
              <a:rPr lang="pl-PL" sz="1400" dirty="0" smtClean="0">
                <a:solidFill>
                  <a:schemeClr val="tx2"/>
                </a:solidFill>
                <a:latin typeface="Arial" panose="020B0604020202020204" pitchFamily="34" charset="0"/>
                <a:cs typeface="Arial" panose="020B0604020202020204" pitchFamily="34" charset="0"/>
              </a:rPr>
              <a:t>. prosinca 2018. </a:t>
            </a:r>
            <a:r>
              <a:rPr lang="pl-PL" sz="1400" dirty="0" smtClean="0">
                <a:solidFill>
                  <a:schemeClr val="tx1"/>
                </a:solidFill>
                <a:latin typeface="Arial" panose="020B0604020202020204" pitchFamily="34" charset="0"/>
                <a:cs typeface="Arial" panose="020B0604020202020204" pitchFamily="34" charset="0"/>
              </a:rPr>
              <a:t>na adresu: </a:t>
            </a:r>
          </a:p>
          <a:p>
            <a:pPr algn="ctr">
              <a:defRPr/>
            </a:pPr>
            <a:r>
              <a:rPr lang="hr-HR" sz="1400" b="1" dirty="0" smtClean="0">
                <a:solidFill>
                  <a:srgbClr val="FF0000"/>
                </a:solidFill>
                <a:latin typeface="Arial" panose="020B0604020202020204" pitchFamily="34" charset="0"/>
                <a:cs typeface="Arial" panose="020B0604020202020204" pitchFamily="34" charset="0"/>
                <a:hlinkClick r:id="rId3"/>
              </a:rPr>
              <a:t>P</a:t>
            </a:r>
            <a:r>
              <a:rPr lang="hr-HR" sz="1400" b="1" dirty="0" smtClean="0">
                <a:solidFill>
                  <a:schemeClr val="tx2"/>
                </a:solidFill>
                <a:latin typeface="Arial" panose="020B0604020202020204" pitchFamily="34" charset="0"/>
                <a:cs typeface="Arial" panose="020B0604020202020204" pitchFamily="34" charset="0"/>
                <a:hlinkClick r:id="rId3"/>
              </a:rPr>
              <a:t>11-certifikati@</a:t>
            </a:r>
            <a:r>
              <a:rPr lang="hr-HR" sz="1400" b="1" dirty="0" err="1" smtClean="0">
                <a:solidFill>
                  <a:schemeClr val="tx2"/>
                </a:solidFill>
                <a:latin typeface="Arial" panose="020B0604020202020204" pitchFamily="34" charset="0"/>
                <a:cs typeface="Arial" panose="020B0604020202020204" pitchFamily="34" charset="0"/>
                <a:hlinkClick r:id="rId3"/>
              </a:rPr>
              <a:t>mingo.</a:t>
            </a:r>
            <a:r>
              <a:rPr lang="hr-HR" sz="1400" b="1" dirty="0" err="1" smtClean="0">
                <a:solidFill>
                  <a:srgbClr val="FF0000"/>
                </a:solidFill>
                <a:latin typeface="Arial" panose="020B0604020202020204" pitchFamily="34" charset="0"/>
                <a:cs typeface="Arial" panose="020B0604020202020204" pitchFamily="34" charset="0"/>
                <a:hlinkClick r:id="rId3"/>
              </a:rPr>
              <a:t>hr</a:t>
            </a:r>
            <a:endParaRPr lang="hr-HR" sz="1400" b="1" dirty="0">
              <a:solidFill>
                <a:srgbClr val="FF0000"/>
              </a:solidFill>
              <a:latin typeface="Arial" panose="020B0604020202020204" pitchFamily="34" charset="0"/>
              <a:cs typeface="Arial" panose="020B0604020202020204" pitchFamily="34" charset="0"/>
            </a:endParaRPr>
          </a:p>
          <a:p>
            <a:pPr>
              <a:spcBef>
                <a:spcPts val="600"/>
              </a:spcBef>
              <a:defRPr/>
            </a:pPr>
            <a:r>
              <a:rPr lang="hr-HR" sz="1400" b="1" dirty="0">
                <a:latin typeface="Arial" panose="020B0604020202020204" pitchFamily="34" charset="0"/>
                <a:cs typeface="Arial" panose="020B0604020202020204" pitchFamily="34" charset="0"/>
              </a:rPr>
              <a:t>Odgovori: </a:t>
            </a:r>
            <a:r>
              <a:rPr lang="hr-HR" sz="1400" dirty="0">
                <a:solidFill>
                  <a:schemeClr val="tx1"/>
                </a:solidFill>
                <a:latin typeface="Arial" panose="020B0604020202020204" pitchFamily="34" charset="0"/>
                <a:cs typeface="Arial" panose="020B0604020202020204" pitchFamily="34" charset="0"/>
              </a:rPr>
              <a:t>objava na mrežnoj </a:t>
            </a:r>
            <a:r>
              <a:rPr lang="hr-HR" sz="1400" dirty="0" smtClean="0">
                <a:solidFill>
                  <a:schemeClr val="tx1"/>
                </a:solidFill>
                <a:latin typeface="Arial" panose="020B0604020202020204" pitchFamily="34" charset="0"/>
                <a:cs typeface="Arial" panose="020B0604020202020204" pitchFamily="34" charset="0"/>
              </a:rPr>
              <a:t>stranici </a:t>
            </a:r>
            <a:r>
              <a:rPr lang="hr-HR" sz="1400" dirty="0" smtClean="0">
                <a:latin typeface="Arial" panose="020B0604020202020204" pitchFamily="34" charset="0"/>
                <a:cs typeface="Arial" panose="020B0604020202020204" pitchFamily="34" charset="0"/>
                <a:hlinkClick r:id="rId4"/>
              </a:rPr>
              <a:t>www.strukturnifondovi.hr</a:t>
            </a:r>
            <a:r>
              <a:rPr lang="hr-HR" sz="1400" dirty="0" smtClean="0">
                <a:latin typeface="Arial" panose="020B0604020202020204" pitchFamily="34" charset="0"/>
                <a:cs typeface="Arial" panose="020B0604020202020204" pitchFamily="34" charset="0"/>
              </a:rPr>
              <a:t> </a:t>
            </a:r>
            <a:r>
              <a:rPr lang="pl-PL" sz="1400" dirty="0" smtClean="0">
                <a:solidFill>
                  <a:schemeClr val="tx2"/>
                </a:solidFill>
                <a:latin typeface="Arial" panose="020B0604020202020204" pitchFamily="34" charset="0"/>
                <a:cs typeface="Arial" panose="020B0604020202020204" pitchFamily="34" charset="0"/>
              </a:rPr>
              <a:t>najkasnije </a:t>
            </a:r>
            <a:r>
              <a:rPr lang="pl-PL" sz="1400" dirty="0">
                <a:solidFill>
                  <a:schemeClr val="tx2"/>
                </a:solidFill>
                <a:latin typeface="Arial" panose="020B0604020202020204" pitchFamily="34" charset="0"/>
                <a:cs typeface="Arial" panose="020B0604020202020204" pitchFamily="34" charset="0"/>
              </a:rPr>
              <a:t>7 kalendarskih dana od dana zaprimanja pitanja </a:t>
            </a:r>
            <a:endParaRPr lang="hr-HR" sz="1400" dirty="0">
              <a:solidFill>
                <a:schemeClr val="tx2"/>
              </a:solidFill>
              <a:latin typeface="Arial" panose="020B0604020202020204" pitchFamily="34" charset="0"/>
              <a:cs typeface="Arial" panose="020B0604020202020204" pitchFamily="34" charset="0"/>
            </a:endParaRPr>
          </a:p>
        </p:txBody>
      </p:sp>
      <p:sp>
        <p:nvSpPr>
          <p:cNvPr id="11" name="Rectangle 19"/>
          <p:cNvSpPr/>
          <p:nvPr/>
        </p:nvSpPr>
        <p:spPr>
          <a:xfrm>
            <a:off x="303214" y="1300564"/>
            <a:ext cx="1398587" cy="544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hr-HR" sz="1600" dirty="0">
                <a:effectLst>
                  <a:outerShdw blurRad="38100" dist="38100" dir="2700000" algn="tl">
                    <a:srgbClr val="000000">
                      <a:alpha val="43137"/>
                    </a:srgbClr>
                  </a:outerShdw>
                </a:effectLst>
                <a:latin typeface="VladaRHSans Med"/>
              </a:rPr>
              <a:t>GDJE?</a:t>
            </a:r>
          </a:p>
        </p:txBody>
      </p:sp>
      <p:sp>
        <p:nvSpPr>
          <p:cNvPr id="12" name="Rectangle 20"/>
          <p:cNvSpPr/>
          <p:nvPr/>
        </p:nvSpPr>
        <p:spPr>
          <a:xfrm>
            <a:off x="303214" y="2018336"/>
            <a:ext cx="1398587" cy="544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hr-HR" sz="1600" dirty="0">
                <a:effectLst>
                  <a:outerShdw blurRad="38100" dist="38100" dir="2700000" algn="tl">
                    <a:srgbClr val="000000">
                      <a:alpha val="43137"/>
                    </a:srgbClr>
                  </a:outerShdw>
                </a:effectLst>
                <a:latin typeface="VladaRHSans Med"/>
              </a:rPr>
              <a:t>KAKO?</a:t>
            </a:r>
          </a:p>
        </p:txBody>
      </p:sp>
      <p:sp>
        <p:nvSpPr>
          <p:cNvPr id="2" name="Rectangle 1"/>
          <p:cNvSpPr/>
          <p:nvPr/>
        </p:nvSpPr>
        <p:spPr>
          <a:xfrm>
            <a:off x="1907703" y="1260641"/>
            <a:ext cx="6385692" cy="584775"/>
          </a:xfrm>
          <a:prstGeom prst="rect">
            <a:avLst/>
          </a:prstGeom>
          <a:ln>
            <a:solidFill>
              <a:schemeClr val="accent3">
                <a:shade val="95000"/>
                <a:satMod val="10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Aft>
                <a:spcPts val="300"/>
              </a:spcAft>
              <a:tabLst>
                <a:tab pos="266700" algn="l"/>
              </a:tabLst>
              <a:defRPr/>
            </a:pPr>
            <a:r>
              <a:rPr lang="hr-HR" sz="1600" dirty="0">
                <a:solidFill>
                  <a:schemeClr val="tx1"/>
                </a:solidFill>
                <a:latin typeface="Arial" panose="020B0604020202020204" pitchFamily="34" charset="0"/>
                <a:cs typeface="Arial" panose="020B0604020202020204" pitchFamily="34" charset="0"/>
              </a:rPr>
              <a:t>Hrvatska agencija za malo gospodarstvo, inovacije i investicije (</a:t>
            </a:r>
            <a:r>
              <a:rPr lang="hr-HR" sz="1600" dirty="0" smtClean="0">
                <a:solidFill>
                  <a:schemeClr val="tx1"/>
                </a:solidFill>
                <a:latin typeface="Arial" panose="020B0604020202020204" pitchFamily="34" charset="0"/>
                <a:cs typeface="Arial" panose="020B0604020202020204" pitchFamily="34" charset="0"/>
              </a:rPr>
              <a:t>HAMAG-BICRO), Ksaver 208, 10 000 Zagreb </a:t>
            </a:r>
            <a:endParaRPr lang="hr-HR" sz="16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907703" y="2017561"/>
            <a:ext cx="6949218" cy="946413"/>
          </a:xfrm>
          <a:prstGeom prst="rect">
            <a:avLst/>
          </a:prstGeom>
          <a:ln>
            <a:solidFill>
              <a:schemeClr val="accent3">
                <a:shade val="95000"/>
                <a:satMod val="10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indent="-285750">
              <a:spcAft>
                <a:spcPts val="300"/>
              </a:spcAft>
              <a:buFont typeface="Arial" panose="020B0604020202020204" pitchFamily="34" charset="0"/>
              <a:buChar char="•"/>
              <a:tabLst>
                <a:tab pos="633413" algn="l"/>
              </a:tabLst>
              <a:defRPr/>
            </a:pPr>
            <a:r>
              <a:rPr lang="hr-HR" sz="1200" dirty="0">
                <a:solidFill>
                  <a:schemeClr val="tx1"/>
                </a:solidFill>
                <a:latin typeface="Arial" panose="020B0604020202020204" pitchFamily="34" charset="0"/>
                <a:cs typeface="Arial" panose="020B0604020202020204" pitchFamily="34" charset="0"/>
              </a:rPr>
              <a:t>preporučenom poštanskom pošiljkom ili osobnom dostavom</a:t>
            </a:r>
          </a:p>
          <a:p>
            <a:pPr marL="285750" indent="-285750">
              <a:spcAft>
                <a:spcPts val="300"/>
              </a:spcAft>
              <a:buFont typeface="Arial" panose="020B0604020202020204" pitchFamily="34" charset="0"/>
              <a:buChar char="•"/>
              <a:tabLst>
                <a:tab pos="633413" algn="l"/>
              </a:tabLst>
              <a:defRPr/>
            </a:pPr>
            <a:r>
              <a:rPr lang="hr-HR" sz="1200" dirty="0">
                <a:solidFill>
                  <a:schemeClr val="tx1"/>
                </a:solidFill>
                <a:latin typeface="Arial" panose="020B0604020202020204" pitchFamily="34" charset="0"/>
                <a:cs typeface="Arial" panose="020B0604020202020204" pitchFamily="34" charset="0"/>
              </a:rPr>
              <a:t>jedan </a:t>
            </a:r>
            <a:r>
              <a:rPr lang="hr-HR" sz="1200" dirty="0" smtClean="0">
                <a:solidFill>
                  <a:schemeClr val="tx1"/>
                </a:solidFill>
                <a:latin typeface="Arial" panose="020B0604020202020204" pitchFamily="34" charset="0"/>
                <a:cs typeface="Arial" panose="020B0604020202020204" pitchFamily="34" charset="0"/>
              </a:rPr>
              <a:t>zatvoreni paket/omotnica</a:t>
            </a:r>
            <a:endParaRPr lang="hr-HR" sz="1200" dirty="0">
              <a:solidFill>
                <a:schemeClr val="tx1"/>
              </a:solidFill>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tabLst>
                <a:tab pos="633413" algn="l"/>
              </a:tabLst>
              <a:defRPr/>
            </a:pPr>
            <a:r>
              <a:rPr lang="hr-HR" sz="1200" dirty="0">
                <a:solidFill>
                  <a:schemeClr val="tx1"/>
                </a:solidFill>
                <a:latin typeface="Arial" panose="020B0604020202020204" pitchFamily="34" charset="0"/>
                <a:cs typeface="Arial" panose="020B0604020202020204" pitchFamily="34" charset="0"/>
              </a:rPr>
              <a:t>1 primjerak projektnog prijedloga</a:t>
            </a:r>
          </a:p>
          <a:p>
            <a:pPr marL="285750" indent="-285750">
              <a:spcAft>
                <a:spcPts val="300"/>
              </a:spcAft>
              <a:buFont typeface="Arial" panose="020B0604020202020204" pitchFamily="34" charset="0"/>
              <a:buChar char="•"/>
              <a:tabLst>
                <a:tab pos="633413" algn="l"/>
              </a:tabLst>
              <a:defRPr/>
            </a:pPr>
            <a:r>
              <a:rPr lang="hr-HR" sz="1200" dirty="0">
                <a:solidFill>
                  <a:schemeClr val="tx1"/>
                </a:solidFill>
                <a:latin typeface="Arial" panose="020B0604020202020204" pitchFamily="34" charset="0"/>
                <a:cs typeface="Arial" panose="020B0604020202020204" pitchFamily="34" charset="0"/>
              </a:rPr>
              <a:t>1 primjerak u elektroničkom formatu (</a:t>
            </a:r>
            <a:r>
              <a:rPr lang="pl-PL" sz="1200" dirty="0">
                <a:solidFill>
                  <a:schemeClr val="tx1"/>
                </a:solidFill>
                <a:latin typeface="Arial" panose="020B0604020202020204" pitchFamily="34" charset="0"/>
                <a:cs typeface="Arial" panose="020B0604020202020204" pitchFamily="34" charset="0"/>
              </a:rPr>
              <a:t>na DVD-u ili CD-u s oznakom R: CD/R, DVD/R</a:t>
            </a:r>
            <a:r>
              <a:rPr lang="hr-HR" sz="1200" dirty="0">
                <a:solidFill>
                  <a:schemeClr val="tx1"/>
                </a:solidFill>
                <a:latin typeface="Arial" panose="020B0604020202020204" pitchFamily="34" charset="0"/>
                <a:cs typeface="Arial" panose="020B0604020202020204" pitchFamily="34" charset="0"/>
              </a:rPr>
              <a:t>) </a:t>
            </a:r>
          </a:p>
        </p:txBody>
      </p:sp>
      <p:sp>
        <p:nvSpPr>
          <p:cNvPr id="14" name="Rectangle 20"/>
          <p:cNvSpPr/>
          <p:nvPr/>
        </p:nvSpPr>
        <p:spPr>
          <a:xfrm>
            <a:off x="303214" y="3310960"/>
            <a:ext cx="1398587" cy="544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hr-HR" sz="1600" dirty="0">
                <a:effectLst>
                  <a:outerShdw blurRad="38100" dist="38100" dir="2700000" algn="tl">
                    <a:srgbClr val="000000">
                      <a:alpha val="43137"/>
                    </a:srgbClr>
                  </a:outerShdw>
                </a:effectLst>
                <a:latin typeface="VladaRHSans Med"/>
              </a:rPr>
              <a:t>PITANJA I ODGOVORI</a:t>
            </a:r>
          </a:p>
        </p:txBody>
      </p:sp>
      <p:sp>
        <p:nvSpPr>
          <p:cNvPr id="15" name="Rectangle 19"/>
          <p:cNvSpPr/>
          <p:nvPr/>
        </p:nvSpPr>
        <p:spPr>
          <a:xfrm>
            <a:off x="303214" y="544681"/>
            <a:ext cx="1398587" cy="544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hr-HR" sz="1600" dirty="0">
                <a:effectLst>
                  <a:outerShdw blurRad="38100" dist="38100" dir="2700000" algn="tl">
                    <a:srgbClr val="000000">
                      <a:alpha val="43137"/>
                    </a:srgbClr>
                  </a:outerShdw>
                </a:effectLst>
                <a:latin typeface="VladaRHSans Med"/>
              </a:rPr>
              <a:t>KADA?</a:t>
            </a:r>
          </a:p>
        </p:txBody>
      </p:sp>
      <p:sp>
        <p:nvSpPr>
          <p:cNvPr id="13" name="object 4"/>
          <p:cNvSpPr>
            <a:spLocks noChangeArrowheads="1"/>
          </p:cNvSpPr>
          <p:nvPr/>
        </p:nvSpPr>
        <p:spPr bwMode="auto">
          <a:xfrm>
            <a:off x="3371850" y="4603750"/>
            <a:ext cx="1214438" cy="254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16" name="Picture 3" descr="X:\1. PROGRAMI\48. PROGRAMI 2014-2020\INOVACIJE\Upute Inovacije GBER\prezentacija\logo_novi.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66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eaLnBrk="1" hangingPunct="1">
              <a:lnSpc>
                <a:spcPct val="100000"/>
              </a:lnSpc>
              <a:spcBef>
                <a:spcPct val="0"/>
              </a:spcBef>
              <a:buClrTx/>
            </a:pPr>
            <a:fld id="{25B8D989-2D82-4937-BB42-C83174BC54C6}" type="slidenum">
              <a:rPr lang="en-US" altLang="sr-Latn-RS" sz="900" smtClean="0"/>
              <a:pPr eaLnBrk="1" hangingPunct="1">
                <a:lnSpc>
                  <a:spcPct val="100000"/>
                </a:lnSpc>
                <a:spcBef>
                  <a:spcPct val="0"/>
                </a:spcBef>
                <a:buClrTx/>
              </a:pPr>
              <a:t>2</a:t>
            </a:fld>
            <a:endParaRPr lang="en-US" altLang="sr-Latn-RS" sz="900" smtClean="0"/>
          </a:p>
        </p:txBody>
      </p:sp>
      <p:sp>
        <p:nvSpPr>
          <p:cNvPr id="5" name="Rectangle 4"/>
          <p:cNvSpPr/>
          <p:nvPr/>
        </p:nvSpPr>
        <p:spPr>
          <a:xfrm>
            <a:off x="1763714" y="1287860"/>
            <a:ext cx="5400675" cy="2715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hr-HR" dirty="0">
                <a:solidFill>
                  <a:schemeClr val="tx2"/>
                </a:solidFill>
                <a:latin typeface="Gotham Book"/>
              </a:rPr>
              <a:t>1. Osnovne informacije</a:t>
            </a:r>
          </a:p>
        </p:txBody>
      </p:sp>
      <p:sp>
        <p:nvSpPr>
          <p:cNvPr id="6" name="Rectangle 5"/>
          <p:cNvSpPr/>
          <p:nvPr/>
        </p:nvSpPr>
        <p:spPr>
          <a:xfrm>
            <a:off x="1763714" y="1613399"/>
            <a:ext cx="5400675" cy="269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hr-HR" dirty="0">
                <a:solidFill>
                  <a:schemeClr val="tx2"/>
                </a:solidFill>
                <a:latin typeface="Gotham Book"/>
              </a:rPr>
              <a:t>2. Sadržaj Uputa za prijavitelje</a:t>
            </a:r>
          </a:p>
        </p:txBody>
      </p:sp>
      <p:sp>
        <p:nvSpPr>
          <p:cNvPr id="7" name="Rectangle 6"/>
          <p:cNvSpPr/>
          <p:nvPr/>
        </p:nvSpPr>
        <p:spPr>
          <a:xfrm>
            <a:off x="1763714" y="1937349"/>
            <a:ext cx="5400675" cy="269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hr-HR" dirty="0">
                <a:solidFill>
                  <a:schemeClr val="tx2"/>
                </a:solidFill>
                <a:latin typeface="Gotham Book"/>
              </a:rPr>
              <a:t>3. Uvjeti za prijavitelje</a:t>
            </a:r>
          </a:p>
        </p:txBody>
      </p:sp>
      <p:sp>
        <p:nvSpPr>
          <p:cNvPr id="8" name="Rectangle 7"/>
          <p:cNvSpPr/>
          <p:nvPr/>
        </p:nvSpPr>
        <p:spPr>
          <a:xfrm>
            <a:off x="1763714" y="2261299"/>
            <a:ext cx="5400675" cy="269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hr-HR" dirty="0">
                <a:solidFill>
                  <a:schemeClr val="tx2"/>
                </a:solidFill>
                <a:latin typeface="Gotham Book"/>
              </a:rPr>
              <a:t>4. Uvjeti</a:t>
            </a:r>
            <a:r>
              <a:rPr lang="hr-HR" dirty="0">
                <a:solidFill>
                  <a:schemeClr val="tx2"/>
                </a:solidFill>
              </a:rPr>
              <a:t> </a:t>
            </a:r>
            <a:r>
              <a:rPr lang="hr-HR" dirty="0">
                <a:solidFill>
                  <a:schemeClr val="tx2"/>
                </a:solidFill>
                <a:latin typeface="Gotham Book"/>
              </a:rPr>
              <a:t>za projekte</a:t>
            </a:r>
          </a:p>
        </p:txBody>
      </p:sp>
      <p:sp>
        <p:nvSpPr>
          <p:cNvPr id="9" name="Rectangle 8"/>
          <p:cNvSpPr/>
          <p:nvPr/>
        </p:nvSpPr>
        <p:spPr>
          <a:xfrm>
            <a:off x="1763714" y="2585249"/>
            <a:ext cx="5400675" cy="269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hr-HR" dirty="0">
                <a:solidFill>
                  <a:schemeClr val="tx2"/>
                </a:solidFill>
                <a:latin typeface="Gotham Book"/>
              </a:rPr>
              <a:t>5. Podnošenje projektnih prijedloga</a:t>
            </a:r>
          </a:p>
        </p:txBody>
      </p:sp>
      <p:sp>
        <p:nvSpPr>
          <p:cNvPr id="10" name="Rectangle 9"/>
          <p:cNvSpPr/>
          <p:nvPr/>
        </p:nvSpPr>
        <p:spPr>
          <a:xfrm>
            <a:off x="1763714" y="2928254"/>
            <a:ext cx="5400675" cy="269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hr-HR" dirty="0">
                <a:solidFill>
                  <a:schemeClr val="tx2"/>
                </a:solidFill>
                <a:latin typeface="Gotham Book"/>
              </a:rPr>
              <a:t>6. Postupak dodjele</a:t>
            </a:r>
          </a:p>
        </p:txBody>
      </p:sp>
      <p:sp>
        <p:nvSpPr>
          <p:cNvPr id="11" name="Rectangle 10"/>
          <p:cNvSpPr/>
          <p:nvPr/>
        </p:nvSpPr>
        <p:spPr>
          <a:xfrm>
            <a:off x="1763714" y="3274436"/>
            <a:ext cx="5400675" cy="269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hr-HR" dirty="0">
                <a:solidFill>
                  <a:schemeClr val="tx2"/>
                </a:solidFill>
                <a:latin typeface="Gotham Book"/>
              </a:rPr>
              <a:t>7. Ugovor o dodjeli bespovratnih sredstava</a:t>
            </a:r>
          </a:p>
        </p:txBody>
      </p:sp>
      <p:sp>
        <p:nvSpPr>
          <p:cNvPr id="12" name="Rectangle 11"/>
          <p:cNvSpPr/>
          <p:nvPr/>
        </p:nvSpPr>
        <p:spPr>
          <a:xfrm>
            <a:off x="1763714" y="3614266"/>
            <a:ext cx="5400675" cy="269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hr-HR" dirty="0">
                <a:solidFill>
                  <a:schemeClr val="tx2"/>
                </a:solidFill>
                <a:latin typeface="Gotham Book"/>
              </a:rPr>
              <a:t>8. Provedba projekata</a:t>
            </a:r>
          </a:p>
        </p:txBody>
      </p:sp>
      <p:sp>
        <p:nvSpPr>
          <p:cNvPr id="13" name="object 4"/>
          <p:cNvSpPr>
            <a:spLocks noChangeArrowheads="1"/>
          </p:cNvSpPr>
          <p:nvPr/>
        </p:nvSpPr>
        <p:spPr bwMode="auto">
          <a:xfrm>
            <a:off x="3371850" y="4603750"/>
            <a:ext cx="1214438" cy="254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14" name="Picture 3" descr="X:\1. PROGRAMI\48. PROGRAMI 2014-2020\INOVACIJE\Upute Inovacije GBER\prezentacija\logo_novi.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399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611561" y="988367"/>
            <a:ext cx="7416824" cy="3435773"/>
          </a:xfrm>
        </p:spPr>
        <p:txBody>
          <a:bodyPr/>
          <a:lstStyle/>
          <a:p>
            <a:pPr marL="18000" indent="0">
              <a:lnSpc>
                <a:spcPct val="100000"/>
              </a:lnSpc>
              <a:spcBef>
                <a:spcPts val="0"/>
              </a:spcBef>
              <a:spcAft>
                <a:spcPts val="1200"/>
              </a:spcAft>
              <a:tabLst>
                <a:tab pos="2743200" algn="ctr"/>
                <a:tab pos="5486400" algn="r"/>
              </a:tabLst>
              <a:defRPr/>
            </a:pPr>
            <a:r>
              <a:rPr lang="hr-HR" sz="1600" dirty="0" smtClean="0">
                <a:latin typeface="Arial" panose="020B0604020202020204" pitchFamily="34" charset="0"/>
                <a:cs typeface="Arial" panose="020B0604020202020204" pitchFamily="34" charset="0"/>
              </a:rPr>
              <a:t>PRIJAVITELJ </a:t>
            </a:r>
            <a:r>
              <a:rPr lang="hr-HR" sz="1600" dirty="0" smtClean="0">
                <a:latin typeface="Arial" panose="020B0604020202020204" pitchFamily="34" charset="0"/>
                <a:cs typeface="Arial" panose="020B0604020202020204" pitchFamily="34" charset="0"/>
              </a:rPr>
              <a:t>MOŽE:</a:t>
            </a:r>
            <a:endParaRPr lang="vi-VN" sz="1600" dirty="0">
              <a:latin typeface="Arial" panose="020B0604020202020204" pitchFamily="34" charset="0"/>
              <a:cs typeface="Arial" panose="020B0604020202020204" pitchFamily="34" charset="0"/>
            </a:endParaRPr>
          </a:p>
          <a:p>
            <a:pPr marL="360000" algn="just">
              <a:lnSpc>
                <a:spcPct val="100000"/>
              </a:lnSpc>
              <a:spcBef>
                <a:spcPts val="0"/>
              </a:spcBef>
              <a:spcAft>
                <a:spcPts val="1200"/>
              </a:spcAft>
              <a:buClrTx/>
              <a:buFont typeface="Symbol" panose="05050102010706020507" pitchFamily="18" charset="2"/>
              <a:buChar char="-"/>
              <a:tabLst>
                <a:tab pos="2743200" algn="ctr"/>
                <a:tab pos="5486400" algn="r"/>
              </a:tabLst>
              <a:defRPr/>
            </a:pPr>
            <a:r>
              <a:rPr lang="pl-PL" sz="1600" dirty="0" smtClean="0">
                <a:latin typeface="Arial" panose="020B0604020202020204" pitchFamily="34" charset="0"/>
                <a:cs typeface="Arial" panose="020B0604020202020204" pitchFamily="34" charset="0"/>
              </a:rPr>
              <a:t>u </a:t>
            </a:r>
            <a:r>
              <a:rPr lang="pl-PL" sz="1600" dirty="0">
                <a:latin typeface="Arial" panose="020B0604020202020204" pitchFamily="34" charset="0"/>
                <a:cs typeface="Arial" panose="020B0604020202020204" pitchFamily="34" charset="0"/>
              </a:rPr>
              <a:t>postupku dodjele imati </a:t>
            </a:r>
            <a:r>
              <a:rPr lang="pl-PL" sz="1600" b="1" dirty="0">
                <a:latin typeface="Arial" panose="020B0604020202020204" pitchFamily="34" charset="0"/>
                <a:cs typeface="Arial" panose="020B0604020202020204" pitchFamily="34" charset="0"/>
              </a:rPr>
              <a:t>samo jedan </a:t>
            </a:r>
            <a:r>
              <a:rPr lang="pl-PL" sz="1600" dirty="0">
                <a:latin typeface="Arial" panose="020B0604020202020204" pitchFamily="34" charset="0"/>
                <a:cs typeface="Arial" panose="020B0604020202020204" pitchFamily="34" charset="0"/>
              </a:rPr>
              <a:t>projektni </a:t>
            </a:r>
            <a:r>
              <a:rPr lang="pl-PL" sz="1600" dirty="0" smtClean="0">
                <a:latin typeface="Arial" panose="020B0604020202020204" pitchFamily="34" charset="0"/>
                <a:cs typeface="Arial" panose="020B0604020202020204" pitchFamily="34" charset="0"/>
              </a:rPr>
              <a:t>prijedlog</a:t>
            </a:r>
          </a:p>
          <a:p>
            <a:pPr marL="360000" algn="just">
              <a:lnSpc>
                <a:spcPct val="100000"/>
              </a:lnSpc>
              <a:spcBef>
                <a:spcPts val="0"/>
              </a:spcBef>
              <a:spcAft>
                <a:spcPts val="1200"/>
              </a:spcAft>
              <a:buClrTx/>
              <a:buFont typeface="Symbol" panose="05050102010706020507" pitchFamily="18" charset="2"/>
              <a:buChar char="-"/>
              <a:tabLst>
                <a:tab pos="2743200" algn="ctr"/>
                <a:tab pos="5486400" algn="r"/>
              </a:tabLst>
              <a:defRPr/>
            </a:pPr>
            <a:r>
              <a:rPr lang="hr-HR" sz="1600" dirty="0">
                <a:latin typeface="Arial" panose="020B0604020202020204" pitchFamily="34" charset="0"/>
                <a:cs typeface="Arial" panose="020B0604020202020204" pitchFamily="34" charset="0"/>
              </a:rPr>
              <a:t>povući svoju projektni </a:t>
            </a:r>
            <a:r>
              <a:rPr lang="hr-HR" sz="1600" dirty="0" smtClean="0">
                <a:latin typeface="Arial" panose="020B0604020202020204" pitchFamily="34" charset="0"/>
                <a:cs typeface="Arial" panose="020B0604020202020204" pitchFamily="34" charset="0"/>
              </a:rPr>
              <a:t>prijedlog</a:t>
            </a:r>
            <a:r>
              <a:rPr lang="hr-HR" sz="1600" dirty="0" smtClean="0">
                <a:latin typeface="Arial" panose="020B0604020202020204" pitchFamily="34" charset="0"/>
                <a:cs typeface="Arial" panose="020B0604020202020204" pitchFamily="34" charset="0"/>
              </a:rPr>
              <a:t>, </a:t>
            </a:r>
            <a:r>
              <a:rPr lang="hr-HR" sz="1600" dirty="0">
                <a:latin typeface="Arial" panose="020B0604020202020204" pitchFamily="34" charset="0"/>
                <a:cs typeface="Arial" panose="020B0604020202020204" pitchFamily="34" charset="0"/>
              </a:rPr>
              <a:t>u bilo kojoj fazi postupka </a:t>
            </a:r>
            <a:r>
              <a:rPr lang="hr-HR" sz="1600" dirty="0" smtClean="0">
                <a:latin typeface="Arial" panose="020B0604020202020204" pitchFamily="34" charset="0"/>
                <a:cs typeface="Arial" panose="020B0604020202020204" pitchFamily="34" charset="0"/>
              </a:rPr>
              <a:t>dodjele do </a:t>
            </a:r>
            <a:r>
              <a:rPr lang="hr-HR" sz="1600" dirty="0">
                <a:latin typeface="Arial" panose="020B0604020202020204" pitchFamily="34" charset="0"/>
                <a:cs typeface="Arial" panose="020B0604020202020204" pitchFamily="34" charset="0"/>
              </a:rPr>
              <a:t>trenutka potpisivanja Ugovora, </a:t>
            </a:r>
            <a:r>
              <a:rPr lang="hr-HR" sz="1600" dirty="0" smtClean="0">
                <a:latin typeface="Arial" panose="020B0604020202020204" pitchFamily="34" charset="0"/>
                <a:cs typeface="Arial" panose="020B0604020202020204" pitchFamily="34" charset="0"/>
              </a:rPr>
              <a:t>pisanom </a:t>
            </a:r>
            <a:r>
              <a:rPr lang="hr-HR" sz="1600" dirty="0">
                <a:latin typeface="Arial" panose="020B0604020202020204" pitchFamily="34" charset="0"/>
                <a:cs typeface="Arial" panose="020B0604020202020204" pitchFamily="34" charset="0"/>
              </a:rPr>
              <a:t>obaviješću upućenom </a:t>
            </a:r>
            <a:r>
              <a:rPr lang="hr-HR" sz="1600" dirty="0" smtClean="0">
                <a:latin typeface="Arial" panose="020B0604020202020204" pitchFamily="34" charset="0"/>
                <a:cs typeface="Arial" panose="020B0604020202020204" pitchFamily="34" charset="0"/>
              </a:rPr>
              <a:t>HAMAG-BICRO</a:t>
            </a:r>
            <a:endParaRPr lang="hr-HR" sz="1600" dirty="0" smtClean="0">
              <a:latin typeface="Arial" panose="020B0604020202020204" pitchFamily="34" charset="0"/>
              <a:cs typeface="Arial" panose="020B0604020202020204" pitchFamily="34" charset="0"/>
            </a:endParaRPr>
          </a:p>
          <a:p>
            <a:pPr marL="360000" algn="just">
              <a:lnSpc>
                <a:spcPct val="100000"/>
              </a:lnSpc>
              <a:spcBef>
                <a:spcPts val="0"/>
              </a:spcBef>
              <a:spcAft>
                <a:spcPts val="1200"/>
              </a:spcAft>
              <a:buClrTx/>
              <a:buFont typeface="Symbol" panose="05050102010706020507" pitchFamily="18" charset="2"/>
              <a:buChar char="-"/>
              <a:tabLst>
                <a:tab pos="2743200" algn="ctr"/>
                <a:tab pos="5486400" algn="r"/>
              </a:tabLst>
              <a:defRPr/>
            </a:pPr>
            <a:r>
              <a:rPr lang="hr-HR" sz="1600" dirty="0" smtClean="0">
                <a:latin typeface="Arial" panose="020B0604020202020204" pitchFamily="34" charset="0"/>
                <a:cs typeface="Arial" panose="020B0604020202020204" pitchFamily="34" charset="0"/>
              </a:rPr>
              <a:t>po </a:t>
            </a:r>
            <a:r>
              <a:rPr lang="hr-HR" sz="1600" dirty="0">
                <a:latin typeface="Arial" panose="020B0604020202020204" pitchFamily="34" charset="0"/>
                <a:cs typeface="Arial" panose="020B0604020202020204" pitchFamily="34" charset="0"/>
              </a:rPr>
              <a:t>završetku postupka dodjele, prijavitelj može podnijeti novi projektni prijedlog. </a:t>
            </a:r>
          </a:p>
          <a:p>
            <a:pPr marL="360000" algn="just">
              <a:lnSpc>
                <a:spcPct val="100000"/>
              </a:lnSpc>
              <a:spcBef>
                <a:spcPts val="0"/>
              </a:spcBef>
              <a:spcAft>
                <a:spcPts val="1200"/>
              </a:spcAft>
              <a:buClrTx/>
              <a:buFont typeface="Symbol" panose="05050102010706020507" pitchFamily="18" charset="2"/>
              <a:buChar char="-"/>
              <a:tabLst>
                <a:tab pos="2743200" algn="ctr"/>
                <a:tab pos="5486400" algn="r"/>
              </a:tabLst>
              <a:defRPr/>
            </a:pPr>
            <a:r>
              <a:rPr lang="hr-HR" sz="1600" dirty="0" smtClean="0">
                <a:latin typeface="Arial" panose="020B0604020202020204" pitchFamily="34" charset="0"/>
                <a:cs typeface="Arial" panose="020B0604020202020204" pitchFamily="34" charset="0"/>
              </a:rPr>
              <a:t>broj </a:t>
            </a:r>
            <a:r>
              <a:rPr lang="hr-HR" sz="1600" dirty="0">
                <a:latin typeface="Arial" panose="020B0604020202020204" pitchFamily="34" charset="0"/>
                <a:cs typeface="Arial" panose="020B0604020202020204" pitchFamily="34" charset="0"/>
              </a:rPr>
              <a:t>pojedinih potpora koje mogu biti dodijeljene jednom prijavitelju nije ograničen, no ukupan iznos potpore male vrijednosti dodijeljen jedinstvenom poduzetniku mora biti u skladu s poglavljem 1.5. </a:t>
            </a:r>
            <a:r>
              <a:rPr lang="hr-HR" sz="1600" dirty="0" err="1" smtClean="0">
                <a:latin typeface="Arial" panose="020B0604020202020204" pitchFamily="34" charset="0"/>
                <a:cs typeface="Arial" panose="020B0604020202020204" pitchFamily="34" charset="0"/>
              </a:rPr>
              <a:t>UzP</a:t>
            </a:r>
            <a:r>
              <a:rPr lang="hr-HR" sz="1600" dirty="0" smtClean="0">
                <a:latin typeface="Arial" panose="020B0604020202020204" pitchFamily="34" charset="0"/>
                <a:cs typeface="Arial" panose="020B0604020202020204" pitchFamily="34" charset="0"/>
              </a:rPr>
              <a:t> (</a:t>
            </a:r>
            <a:r>
              <a:rPr lang="hr-HR" sz="1600" dirty="0" smtClean="0">
                <a:solidFill>
                  <a:schemeClr val="accent1"/>
                </a:solidFill>
                <a:latin typeface="Arial" panose="020B0604020202020204" pitchFamily="34" charset="0"/>
                <a:cs typeface="Arial" panose="020B0604020202020204" pitchFamily="34" charset="0"/>
              </a:rPr>
              <a:t>iznos potpora male vrijednosti primljenih u 3 godine ne može prijeći 200.000 EUR</a:t>
            </a:r>
            <a:r>
              <a:rPr lang="hr-HR" sz="1600" dirty="0" smtClean="0">
                <a:latin typeface="Arial" panose="020B0604020202020204" pitchFamily="34" charset="0"/>
                <a:cs typeface="Arial" panose="020B0604020202020204" pitchFamily="34" charset="0"/>
              </a:rPr>
              <a:t>)</a:t>
            </a:r>
            <a:endParaRPr lang="pl-PL" sz="1600" dirty="0">
              <a:latin typeface="Arial" panose="020B0604020202020204" pitchFamily="34" charset="0"/>
              <a:cs typeface="Arial" panose="020B0604020202020204" pitchFamily="34" charset="0"/>
            </a:endParaRPr>
          </a:p>
          <a:p>
            <a:pPr>
              <a:lnSpc>
                <a:spcPct val="100000"/>
              </a:lnSpc>
              <a:spcAft>
                <a:spcPts val="1200"/>
              </a:spcAft>
              <a:defRPr/>
            </a:pPr>
            <a:endParaRPr lang="hr-HR" dirty="0"/>
          </a:p>
        </p:txBody>
      </p:sp>
      <p:sp>
        <p:nvSpPr>
          <p:cNvPr id="36867" name="Title 1"/>
          <p:cNvSpPr>
            <a:spLocks noGrp="1"/>
          </p:cNvSpPr>
          <p:nvPr>
            <p:ph type="title"/>
          </p:nvPr>
        </p:nvSpPr>
        <p:spPr>
          <a:xfrm>
            <a:off x="346075" y="268288"/>
            <a:ext cx="6051550" cy="377942"/>
          </a:xfrm>
        </p:spPr>
        <p:txBody>
          <a:bodyPr/>
          <a:lstStyle/>
          <a:p>
            <a:pPr eaLnBrk="1" hangingPunct="1"/>
            <a:r>
              <a:rPr lang="hr-HR" altLang="sr-Latn-RS" sz="2000" b="1" dirty="0">
                <a:solidFill>
                  <a:srgbClr val="000000"/>
                </a:solidFill>
                <a:latin typeface="Arial" panose="020B0604020202020204" pitchFamily="34" charset="0"/>
                <a:cs typeface="Arial" panose="020B0604020202020204" pitchFamily="34" charset="0"/>
              </a:rPr>
              <a:t>Broj projektnih prijedloga i potpora po prijavitelju</a:t>
            </a:r>
          </a:p>
        </p:txBody>
      </p:sp>
      <p:sp>
        <p:nvSpPr>
          <p:cNvPr id="4" name="object 4"/>
          <p:cNvSpPr>
            <a:spLocks noChangeArrowheads="1"/>
          </p:cNvSpPr>
          <p:nvPr/>
        </p:nvSpPr>
        <p:spPr bwMode="auto">
          <a:xfrm>
            <a:off x="3371850" y="4603750"/>
            <a:ext cx="1214438" cy="254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5" name="Picture 3" descr="X:\1. PROGRAMI\48. PROGRAMI 2014-2020\INOVACIJE\Upute Inovacije GBER\prezentacija\logo_novi.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13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7042437"/>
              </p:ext>
            </p:extLst>
          </p:nvPr>
        </p:nvGraphicFramePr>
        <p:xfrm>
          <a:off x="611560" y="1111594"/>
          <a:ext cx="7784729" cy="1952361"/>
        </p:xfrm>
        <a:graphic>
          <a:graphicData uri="http://schemas.openxmlformats.org/drawingml/2006/table">
            <a:tbl>
              <a:tblPr firstRow="1" bandRow="1">
                <a:tableStyleId>{1FECB4D8-DB02-4DC6-A0A2-4F2EBAE1DC90}</a:tableStyleId>
              </a:tblPr>
              <a:tblGrid>
                <a:gridCol w="1500429">
                  <a:extLst>
                    <a:ext uri="{9D8B030D-6E8A-4147-A177-3AD203B41FA5}"/>
                  </a:extLst>
                </a:gridCol>
                <a:gridCol w="6284300">
                  <a:extLst>
                    <a:ext uri="{9D8B030D-6E8A-4147-A177-3AD203B41FA5}"/>
                  </a:extLst>
                </a:gridCol>
              </a:tblGrid>
              <a:tr h="512617">
                <a:tc gridSpan="2">
                  <a:txBody>
                    <a:bodyPr/>
                    <a:lstStyle/>
                    <a:p>
                      <a:pPr algn="l"/>
                      <a:r>
                        <a:rPr lang="hr-HR" sz="1600" dirty="0">
                          <a:effectLst/>
                          <a:latin typeface="Arial" panose="020B0604020202020204" pitchFamily="34" charset="0"/>
                          <a:cs typeface="Arial" panose="020B0604020202020204" pitchFamily="34" charset="0"/>
                        </a:rPr>
                        <a:t>FAZE POSTUPKA DODJELE</a:t>
                      </a:r>
                      <a:endParaRPr lang="hr-HR" sz="1600" dirty="0">
                        <a:solidFill>
                          <a:schemeClr val="tx1"/>
                        </a:solidFill>
                        <a:effectLst/>
                        <a:latin typeface="Arial" panose="020B0604020202020204" pitchFamily="34" charset="0"/>
                        <a:cs typeface="Arial" panose="020B0604020202020204" pitchFamily="34" charset="0"/>
                      </a:endParaRPr>
                    </a:p>
                  </a:txBody>
                  <a:tcPr marL="68580" marR="68580" marT="34303" marB="34303" anchor="ctr"/>
                </a:tc>
                <a:tc hMerge="1">
                  <a:txBody>
                    <a:bodyPr/>
                    <a:lstStyle/>
                    <a:p>
                      <a:endParaRPr lang="hr-HR" dirty="0"/>
                    </a:p>
                  </a:txBody>
                  <a:tcPr/>
                </a:tc>
                <a:extLst>
                  <a:ext uri="{0D108BD9-81ED-4DB2-BD59-A6C34878D82A}"/>
                </a:extLst>
              </a:tr>
              <a:tr h="441729">
                <a:tc>
                  <a:txBody>
                    <a:bodyPr/>
                    <a:lstStyle/>
                    <a:p>
                      <a:pPr marL="0" indent="0" algn="ctr" defTabSz="914400" rtl="0" eaLnBrk="1" latinLnBrk="0" hangingPunct="1">
                        <a:buFont typeface="+mj-lt"/>
                        <a:buNone/>
                      </a:pPr>
                      <a:r>
                        <a:rPr lang="hr-HR" sz="1600" kern="1200" dirty="0">
                          <a:effectLst/>
                          <a:latin typeface="Arial" panose="020B0604020202020204" pitchFamily="34" charset="0"/>
                          <a:cs typeface="Arial" panose="020B0604020202020204" pitchFamily="34" charset="0"/>
                        </a:rPr>
                        <a:t>1. faza</a:t>
                      </a:r>
                      <a:endParaRPr lang="hr-HR"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303" marB="34303" anchor="ctr"/>
                </a:tc>
                <a:tc>
                  <a:txBody>
                    <a:bodyPr/>
                    <a:lstStyle/>
                    <a:p>
                      <a:pPr algn="l"/>
                      <a:r>
                        <a:rPr lang="hr-HR" sz="1600" dirty="0">
                          <a:effectLst/>
                          <a:latin typeface="Arial" panose="020B0604020202020204" pitchFamily="34" charset="0"/>
                          <a:cs typeface="Arial" panose="020B0604020202020204" pitchFamily="34" charset="0"/>
                        </a:rPr>
                        <a:t>Zaprimanje,</a:t>
                      </a:r>
                      <a:r>
                        <a:rPr lang="hr-HR" sz="1600" baseline="0" dirty="0">
                          <a:effectLst/>
                          <a:latin typeface="Arial" panose="020B0604020202020204" pitchFamily="34" charset="0"/>
                          <a:cs typeface="Arial" panose="020B0604020202020204" pitchFamily="34" charset="0"/>
                        </a:rPr>
                        <a:t> </a:t>
                      </a:r>
                      <a:r>
                        <a:rPr lang="hr-HR" sz="1600" dirty="0">
                          <a:effectLst/>
                          <a:latin typeface="Arial" panose="020B0604020202020204" pitchFamily="34" charset="0"/>
                          <a:cs typeface="Arial" panose="020B0604020202020204" pitchFamily="34" charset="0"/>
                        </a:rPr>
                        <a:t>registracija i administrativna provjera</a:t>
                      </a:r>
                      <a:endParaRPr lang="hr-HR" sz="1600" dirty="0">
                        <a:solidFill>
                          <a:schemeClr val="tx1"/>
                        </a:solidFill>
                        <a:effectLst/>
                        <a:latin typeface="Arial" panose="020B0604020202020204" pitchFamily="34" charset="0"/>
                        <a:cs typeface="Arial" panose="020B0604020202020204" pitchFamily="34" charset="0"/>
                      </a:endParaRPr>
                    </a:p>
                  </a:txBody>
                  <a:tcPr marL="68580" marR="68580" marT="34303" marB="34303" anchor="ctr"/>
                </a:tc>
                <a:extLst>
                  <a:ext uri="{0D108BD9-81ED-4DB2-BD59-A6C34878D82A}"/>
                </a:extLst>
              </a:tr>
              <a:tr h="503161">
                <a:tc>
                  <a:txBody>
                    <a:bodyPr/>
                    <a:lstStyle/>
                    <a:p>
                      <a:pPr marL="0" indent="0" algn="ctr" defTabSz="914400" rtl="0" eaLnBrk="1" latinLnBrk="0" hangingPunct="1">
                        <a:buFont typeface="+mj-lt"/>
                        <a:buNone/>
                      </a:pPr>
                      <a:r>
                        <a:rPr lang="hr-HR" sz="1600" kern="1200" dirty="0">
                          <a:effectLst/>
                          <a:latin typeface="Arial" panose="020B0604020202020204" pitchFamily="34" charset="0"/>
                          <a:cs typeface="Arial" panose="020B0604020202020204" pitchFamily="34" charset="0"/>
                        </a:rPr>
                        <a:t>2. faza</a:t>
                      </a:r>
                      <a:endParaRPr lang="hr-HR"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303" marB="3430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r-HR" sz="1600" kern="1200" dirty="0">
                          <a:effectLst/>
                          <a:latin typeface="Arial" panose="020B0604020202020204" pitchFamily="34" charset="0"/>
                          <a:cs typeface="Arial" panose="020B0604020202020204" pitchFamily="34" charset="0"/>
                        </a:rPr>
                        <a:t>Provjera prihvatljivosti prijavitelja, projekta,</a:t>
                      </a:r>
                      <a:r>
                        <a:rPr lang="hr-HR" sz="1600" kern="1200" baseline="0" dirty="0">
                          <a:effectLst/>
                          <a:latin typeface="Arial" panose="020B0604020202020204" pitchFamily="34" charset="0"/>
                          <a:cs typeface="Arial" panose="020B0604020202020204" pitchFamily="34" charset="0"/>
                        </a:rPr>
                        <a:t> </a:t>
                      </a:r>
                      <a:r>
                        <a:rPr lang="hr-HR" sz="1600" kern="1200" dirty="0" smtClean="0">
                          <a:effectLst/>
                          <a:latin typeface="Arial" panose="020B0604020202020204" pitchFamily="34" charset="0"/>
                          <a:cs typeface="Arial" panose="020B0604020202020204" pitchFamily="34" charset="0"/>
                        </a:rPr>
                        <a:t>aktivnosti</a:t>
                      </a:r>
                      <a:r>
                        <a:rPr lang="hr-HR" sz="1600" kern="1200" baseline="0" dirty="0" smtClean="0">
                          <a:effectLst/>
                          <a:latin typeface="Arial" panose="020B0604020202020204" pitchFamily="34" charset="0"/>
                          <a:cs typeface="Arial" panose="020B0604020202020204" pitchFamily="34" charset="0"/>
                        </a:rPr>
                        <a:t> i </a:t>
                      </a:r>
                      <a:r>
                        <a:rPr lang="hr-HR" sz="1600" kern="1200" dirty="0" smtClean="0">
                          <a:effectLst/>
                          <a:latin typeface="Arial" panose="020B0604020202020204" pitchFamily="34" charset="0"/>
                          <a:cs typeface="Arial" panose="020B0604020202020204" pitchFamily="34" charset="0"/>
                        </a:rPr>
                        <a:t>troškova </a:t>
                      </a:r>
                      <a:r>
                        <a:rPr lang="hr-HR" sz="1600" kern="1200" dirty="0">
                          <a:effectLst/>
                          <a:latin typeface="Arial" panose="020B0604020202020204" pitchFamily="34" charset="0"/>
                          <a:cs typeface="Arial" panose="020B0604020202020204" pitchFamily="34" charset="0"/>
                        </a:rPr>
                        <a:t>te ocjenjivanje kvalitete</a:t>
                      </a:r>
                      <a:endParaRPr lang="hr-HR" sz="1600" dirty="0">
                        <a:solidFill>
                          <a:schemeClr val="tx1"/>
                        </a:solidFill>
                        <a:effectLst/>
                        <a:latin typeface="Arial" panose="020B0604020202020204" pitchFamily="34" charset="0"/>
                        <a:cs typeface="Arial" panose="020B0604020202020204" pitchFamily="34" charset="0"/>
                      </a:endParaRPr>
                    </a:p>
                  </a:txBody>
                  <a:tcPr marL="68580" marR="68580" marT="34303" marB="34303" anchor="ctr"/>
                </a:tc>
                <a:extLst>
                  <a:ext uri="{0D108BD9-81ED-4DB2-BD59-A6C34878D82A}"/>
                </a:extLst>
              </a:tr>
              <a:tr h="441729">
                <a:tc>
                  <a:txBody>
                    <a:bodyPr/>
                    <a:lstStyle/>
                    <a:p>
                      <a:pPr marL="0" indent="0" algn="ctr" defTabSz="914400" rtl="0" eaLnBrk="1" latinLnBrk="0" hangingPunct="1">
                        <a:buFont typeface="+mj-lt"/>
                        <a:buNone/>
                      </a:pPr>
                      <a:r>
                        <a:rPr lang="hr-HR" sz="1600" kern="1200" dirty="0">
                          <a:effectLst/>
                          <a:latin typeface="Arial" panose="020B0604020202020204" pitchFamily="34" charset="0"/>
                          <a:cs typeface="Arial" panose="020B0604020202020204" pitchFamily="34" charset="0"/>
                        </a:rPr>
                        <a:t>3. faza</a:t>
                      </a:r>
                      <a:endParaRPr lang="hr-HR"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303" marB="3430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r-HR" sz="1600" kern="1200" dirty="0" smtClean="0">
                          <a:effectLst/>
                          <a:latin typeface="Arial" panose="020B0604020202020204" pitchFamily="34" charset="0"/>
                          <a:cs typeface="Arial" panose="020B0604020202020204" pitchFamily="34" charset="0"/>
                        </a:rPr>
                        <a:t>Odluka </a:t>
                      </a:r>
                      <a:r>
                        <a:rPr lang="hr-HR" sz="1600" kern="1200" dirty="0">
                          <a:effectLst/>
                          <a:latin typeface="Arial" panose="020B0604020202020204" pitchFamily="34" charset="0"/>
                          <a:cs typeface="Arial" panose="020B0604020202020204" pitchFamily="34" charset="0"/>
                        </a:rPr>
                        <a:t>o financiranju </a:t>
                      </a:r>
                      <a:endParaRPr lang="hr-HR" sz="1600" dirty="0">
                        <a:solidFill>
                          <a:schemeClr val="tx1"/>
                        </a:solidFill>
                        <a:effectLst/>
                        <a:latin typeface="Arial" panose="020B0604020202020204" pitchFamily="34" charset="0"/>
                        <a:cs typeface="Arial" panose="020B0604020202020204" pitchFamily="34" charset="0"/>
                      </a:endParaRPr>
                    </a:p>
                  </a:txBody>
                  <a:tcPr marL="68580" marR="68580" marT="34303" marB="34303" anchor="ctr"/>
                </a:tc>
                <a:extLst>
                  <a:ext uri="{0D108BD9-81ED-4DB2-BD59-A6C34878D82A}"/>
                </a:extLst>
              </a:tr>
            </a:tbl>
          </a:graphicData>
        </a:graphic>
      </p:graphicFrame>
      <p:sp>
        <p:nvSpPr>
          <p:cNvPr id="42001" name="TextBox 5"/>
          <p:cNvSpPr txBox="1">
            <a:spLocks noChangeArrowheads="1"/>
          </p:cNvSpPr>
          <p:nvPr/>
        </p:nvSpPr>
        <p:spPr bwMode="auto">
          <a:xfrm>
            <a:off x="1143000" y="465282"/>
            <a:ext cx="6534150" cy="64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gn="ctr" eaLnBrk="1" hangingPunct="1">
              <a:lnSpc>
                <a:spcPct val="100000"/>
              </a:lnSpc>
              <a:spcBef>
                <a:spcPct val="0"/>
              </a:spcBef>
              <a:buClrTx/>
            </a:pPr>
            <a:r>
              <a:rPr lang="hr-HR" altLang="sr-Latn-RS" sz="1800">
                <a:solidFill>
                  <a:schemeClr val="bg1"/>
                </a:solidFill>
                <a:latin typeface="VladaRHSans Med" charset="0"/>
              </a:rPr>
              <a:t>POSTUPAK DODJELE BESPOVRATNIH SREDSTAVA</a:t>
            </a:r>
          </a:p>
          <a:p>
            <a:pPr algn="ctr" eaLnBrk="1" hangingPunct="1">
              <a:lnSpc>
                <a:spcPct val="100000"/>
              </a:lnSpc>
              <a:spcBef>
                <a:spcPct val="0"/>
              </a:spcBef>
              <a:buClrTx/>
            </a:pPr>
            <a:r>
              <a:rPr lang="hr-HR" altLang="sr-Latn-RS" sz="1800">
                <a:solidFill>
                  <a:schemeClr val="bg1"/>
                </a:solidFill>
                <a:latin typeface="VladaRHSans Med" charset="0"/>
              </a:rPr>
              <a:t>- FAZE POSTUPKA DODJELE -</a:t>
            </a:r>
          </a:p>
        </p:txBody>
      </p:sp>
      <p:sp>
        <p:nvSpPr>
          <p:cNvPr id="42002" name="Rectangle 3"/>
          <p:cNvSpPr>
            <a:spLocks noChangeArrowheads="1"/>
          </p:cNvSpPr>
          <p:nvPr/>
        </p:nvSpPr>
        <p:spPr bwMode="auto">
          <a:xfrm>
            <a:off x="679636" y="3201141"/>
            <a:ext cx="7648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gn="just" eaLnBrk="1" hangingPunct="1">
              <a:lnSpc>
                <a:spcPct val="100000"/>
              </a:lnSpc>
              <a:spcBef>
                <a:spcPct val="0"/>
              </a:spcBef>
              <a:buClrTx/>
            </a:pPr>
            <a:r>
              <a:rPr lang="hr-HR" altLang="sr-Latn-RS" sz="1400" dirty="0">
                <a:latin typeface="Arial" pitchFamily="34" charset="0"/>
                <a:cs typeface="Arial" pitchFamily="34" charset="0"/>
              </a:rPr>
              <a:t>Trajanje postupka: </a:t>
            </a:r>
            <a:r>
              <a:rPr lang="hr-HR" altLang="sr-Latn-RS" sz="1400" dirty="0">
                <a:solidFill>
                  <a:schemeClr val="accent1"/>
                </a:solidFill>
                <a:latin typeface="Arial" pitchFamily="34" charset="0"/>
                <a:cs typeface="Arial" pitchFamily="34" charset="0"/>
              </a:rPr>
              <a:t>120 dana </a:t>
            </a:r>
            <a:r>
              <a:rPr lang="hr-HR" altLang="sr-Latn-RS" sz="1400" dirty="0" smtClean="0">
                <a:latin typeface="Arial" pitchFamily="34" charset="0"/>
                <a:cs typeface="Arial" pitchFamily="34" charset="0"/>
              </a:rPr>
              <a:t>računajući </a:t>
            </a:r>
            <a:r>
              <a:rPr lang="hr-HR" altLang="sr-Latn-RS" sz="1400" dirty="0">
                <a:latin typeface="Arial" pitchFamily="34" charset="0"/>
                <a:cs typeface="Arial" pitchFamily="34" charset="0"/>
              </a:rPr>
              <a:t>od dana </a:t>
            </a:r>
            <a:r>
              <a:rPr lang="hr-HR" altLang="sr-Latn-RS" sz="1400" dirty="0" smtClean="0">
                <a:latin typeface="Arial" pitchFamily="34" charset="0"/>
                <a:cs typeface="Arial" pitchFamily="34" charset="0"/>
              </a:rPr>
              <a:t>zaprimanja </a:t>
            </a:r>
            <a:r>
              <a:rPr lang="hr-HR" altLang="sr-Latn-RS" sz="1400" dirty="0">
                <a:latin typeface="Arial" pitchFamily="34" charset="0"/>
                <a:cs typeface="Arial" pitchFamily="34" charset="0"/>
              </a:rPr>
              <a:t>pojedinog projektnog prijedloga do dana donošenja Odluke o financiranju </a:t>
            </a:r>
            <a:r>
              <a:rPr lang="hr-HR" altLang="sr-Latn-RS" sz="1400" dirty="0" smtClean="0">
                <a:latin typeface="Arial" pitchFamily="34" charset="0"/>
                <a:cs typeface="Arial" pitchFamily="34" charset="0"/>
              </a:rPr>
              <a:t>u </a:t>
            </a:r>
            <a:r>
              <a:rPr lang="hr-HR" altLang="sr-Latn-RS" sz="1400" dirty="0" smtClean="0">
                <a:latin typeface="Arial" pitchFamily="34" charset="0"/>
                <a:cs typeface="Arial" pitchFamily="34" charset="0"/>
              </a:rPr>
              <a:t>predmetnom </a:t>
            </a:r>
            <a:r>
              <a:rPr lang="hr-HR" altLang="sr-Latn-RS" sz="1400" dirty="0">
                <a:latin typeface="Arial" pitchFamily="34" charset="0"/>
                <a:cs typeface="Arial" pitchFamily="34" charset="0"/>
              </a:rPr>
              <a:t>projektnom </a:t>
            </a:r>
            <a:r>
              <a:rPr lang="hr-HR" altLang="sr-Latn-RS" sz="1400" dirty="0" smtClean="0">
                <a:latin typeface="Arial" pitchFamily="34" charset="0"/>
                <a:cs typeface="Arial" pitchFamily="34" charset="0"/>
              </a:rPr>
              <a:t>prijedlogu.</a:t>
            </a:r>
            <a:endParaRPr lang="hr-HR" altLang="sr-Latn-RS" sz="1400" dirty="0">
              <a:latin typeface="Arial" pitchFamily="34" charset="0"/>
              <a:cs typeface="Arial" pitchFamily="34" charset="0"/>
            </a:endParaRPr>
          </a:p>
          <a:p>
            <a:pPr algn="just" eaLnBrk="1" hangingPunct="1">
              <a:lnSpc>
                <a:spcPct val="100000"/>
              </a:lnSpc>
              <a:spcBef>
                <a:spcPct val="0"/>
              </a:spcBef>
              <a:buClrTx/>
            </a:pPr>
            <a:endParaRPr lang="hr-HR" altLang="sr-Latn-RS" sz="1400" dirty="0">
              <a:latin typeface="Arial" pitchFamily="34" charset="0"/>
              <a:cs typeface="Arial" pitchFamily="34" charset="0"/>
            </a:endParaRPr>
          </a:p>
          <a:p>
            <a:pPr algn="just" eaLnBrk="1" hangingPunct="1">
              <a:lnSpc>
                <a:spcPct val="100000"/>
              </a:lnSpc>
              <a:spcBef>
                <a:spcPct val="0"/>
              </a:spcBef>
              <a:buClrTx/>
            </a:pPr>
            <a:r>
              <a:rPr lang="hr-HR" altLang="sr-Latn-RS" sz="1400" dirty="0">
                <a:latin typeface="Arial" pitchFamily="34" charset="0"/>
                <a:cs typeface="Arial" pitchFamily="34" charset="0"/>
              </a:rPr>
              <a:t>Isključivo pisana komunikacija s </a:t>
            </a:r>
            <a:r>
              <a:rPr lang="hr-HR" altLang="sr-Latn-RS" sz="1400" dirty="0" smtClean="0">
                <a:latin typeface="Arial" pitchFamily="34" charset="0"/>
                <a:cs typeface="Arial" pitchFamily="34" charset="0"/>
              </a:rPr>
              <a:t>prijaviteljima!</a:t>
            </a:r>
            <a:endParaRPr lang="hr-HR" altLang="sr-Latn-RS" sz="1400" dirty="0">
              <a:latin typeface="Arial" pitchFamily="34" charset="0"/>
              <a:cs typeface="Arial" pitchFamily="34" charset="0"/>
            </a:endParaRPr>
          </a:p>
        </p:txBody>
      </p:sp>
      <p:sp>
        <p:nvSpPr>
          <p:cNvPr id="27667" name="Title 1"/>
          <p:cNvSpPr>
            <a:spLocks noGrp="1"/>
          </p:cNvSpPr>
          <p:nvPr>
            <p:ph type="title"/>
          </p:nvPr>
        </p:nvSpPr>
        <p:spPr>
          <a:xfrm>
            <a:off x="747713" y="373178"/>
            <a:ext cx="6051550" cy="565324"/>
          </a:xfrm>
        </p:spPr>
        <p:txBody>
          <a:bodyPr>
            <a:noAutofit/>
          </a:bodyPr>
          <a:lstStyle/>
          <a:p>
            <a:pPr>
              <a:defRPr/>
            </a:pPr>
            <a:r>
              <a:rPr lang="hr-HR" altLang="sr-Latn-RS" sz="2400" b="1" dirty="0" smtClean="0">
                <a:latin typeface="Arial" panose="020B0604020202020204" pitchFamily="34" charset="0"/>
                <a:cs typeface="Arial" panose="020B0604020202020204" pitchFamily="34" charset="0"/>
              </a:rPr>
              <a:t>Postupak dodjele</a:t>
            </a:r>
            <a:r>
              <a:rPr lang="hr-HR" altLang="sr-Latn-RS" sz="2400" dirty="0" smtClean="0">
                <a:latin typeface="Arial" panose="020B0604020202020204" pitchFamily="34" charset="0"/>
                <a:cs typeface="Arial" panose="020B0604020202020204" pitchFamily="34" charset="0"/>
              </a:rPr>
              <a:t/>
            </a:r>
            <a:br>
              <a:rPr lang="hr-HR" altLang="sr-Latn-RS" sz="2400" dirty="0" smtClean="0">
                <a:latin typeface="Arial" panose="020B0604020202020204" pitchFamily="34" charset="0"/>
                <a:cs typeface="Arial" panose="020B0604020202020204" pitchFamily="34" charset="0"/>
              </a:rPr>
            </a:br>
            <a:endParaRPr lang="hr-HR" altLang="sr-Latn-RS" sz="2400" dirty="0" smtClean="0">
              <a:latin typeface="Arial" panose="020B0604020202020204" pitchFamily="34" charset="0"/>
              <a:cs typeface="Arial" panose="020B0604020202020204" pitchFamily="34" charset="0"/>
            </a:endParaRPr>
          </a:p>
        </p:txBody>
      </p:sp>
      <p:sp>
        <p:nvSpPr>
          <p:cNvPr id="6" name="object 4"/>
          <p:cNvSpPr>
            <a:spLocks noChangeArrowheads="1"/>
          </p:cNvSpPr>
          <p:nvPr/>
        </p:nvSpPr>
        <p:spPr bwMode="auto">
          <a:xfrm>
            <a:off x="3371850" y="4603750"/>
            <a:ext cx="1214438" cy="254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7" name="Picture 3" descr="X:\1. PROGRAMI\48. PROGRAMI 2014-2020\INOVACIJE\Upute Inovacije GBER\prezentacija\logo_novi.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68431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9512" y="124272"/>
            <a:ext cx="8097838" cy="734319"/>
          </a:xfrm>
          <a:ln>
            <a:solidFill>
              <a:schemeClr val="accent3">
                <a:shade val="95000"/>
                <a:satMod val="105000"/>
              </a:schemeClr>
            </a:solidFill>
          </a:ln>
        </p:spPr>
        <p:txBody>
          <a:bodyPr/>
          <a:lstStyle/>
          <a:p>
            <a:r>
              <a:rPr lang="pl-PL" sz="2000" b="1" dirty="0">
                <a:latin typeface="Arial" panose="020B0604020202020204" pitchFamily="34" charset="0"/>
                <a:cs typeface="Arial" panose="020B0604020202020204" pitchFamily="34" charset="0"/>
              </a:rPr>
              <a:t>1.	Faza postupka dodjele: </a:t>
            </a:r>
            <a:r>
              <a:rPr lang="pl-PL" sz="2000" b="1" dirty="0" smtClean="0">
                <a:latin typeface="Arial" panose="020B0604020202020204" pitchFamily="34" charset="0"/>
                <a:cs typeface="Arial" panose="020B0604020202020204" pitchFamily="34" charset="0"/>
              </a:rPr>
              <a:t/>
            </a:r>
            <a:br>
              <a:rPr lang="pl-PL" sz="2000" b="1" dirty="0" smtClean="0">
                <a:latin typeface="Arial" panose="020B0604020202020204" pitchFamily="34" charset="0"/>
                <a:cs typeface="Arial" panose="020B0604020202020204" pitchFamily="34" charset="0"/>
              </a:rPr>
            </a:br>
            <a:r>
              <a:rPr lang="pl-PL" sz="2000" b="1" dirty="0" smtClean="0">
                <a:latin typeface="Arial" panose="020B0604020202020204" pitchFamily="34" charset="0"/>
                <a:cs typeface="Arial" panose="020B0604020202020204" pitchFamily="34" charset="0"/>
              </a:rPr>
              <a:t>Zaprimanje</a:t>
            </a:r>
            <a:r>
              <a:rPr lang="pl-PL" sz="2000" b="1" dirty="0">
                <a:latin typeface="Arial" panose="020B0604020202020204" pitchFamily="34" charset="0"/>
                <a:cs typeface="Arial" panose="020B0604020202020204" pitchFamily="34" charset="0"/>
              </a:rPr>
              <a:t>, registracija i administrativna provjera</a:t>
            </a:r>
            <a:endParaRPr lang="hr-HR" sz="2000" b="1"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179512" y="948147"/>
            <a:ext cx="8842437" cy="3551064"/>
          </a:xfrm>
        </p:spPr>
        <p:txBody>
          <a:bodyPr/>
          <a:lstStyle/>
          <a:p>
            <a:r>
              <a:rPr lang="hr-HR" sz="1800" b="1" dirty="0" smtClean="0">
                <a:latin typeface="Arial" panose="020B0604020202020204" pitchFamily="34" charset="0"/>
                <a:cs typeface="Arial" panose="020B0604020202020204" pitchFamily="34" charset="0"/>
              </a:rPr>
              <a:t>1a. </a:t>
            </a:r>
            <a:r>
              <a:rPr lang="hr-H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Kontrolna lista: Uvjeti za zaprimanje i registraciju </a:t>
            </a:r>
          </a:p>
          <a:p>
            <a:pPr>
              <a:lnSpc>
                <a:spcPct val="100000"/>
              </a:lnSpc>
              <a:spcBef>
                <a:spcPts val="0"/>
              </a:spcBef>
            </a:pPr>
            <a:r>
              <a:rPr lang="hr-HR" sz="1600" dirty="0">
                <a:latin typeface="Arial" panose="020B0604020202020204" pitchFamily="34" charset="0"/>
                <a:cs typeface="Arial" panose="020B0604020202020204" pitchFamily="34" charset="0"/>
              </a:rPr>
              <a:t>Nužni uvjeti koji moraju biti ispunjeni </a:t>
            </a:r>
            <a:r>
              <a:rPr lang="hr-HR" sz="1600" dirty="0" smtClean="0">
                <a:latin typeface="Arial" panose="020B0604020202020204" pitchFamily="34" charset="0"/>
                <a:cs typeface="Arial" panose="020B0604020202020204" pitchFamily="34" charset="0"/>
              </a:rPr>
              <a:t>su</a:t>
            </a:r>
            <a:r>
              <a:rPr lang="hr-HR" sz="1600" dirty="0">
                <a:latin typeface="Arial" panose="020B0604020202020204" pitchFamily="34" charset="0"/>
                <a:cs typeface="Arial" panose="020B0604020202020204" pitchFamily="34" charset="0"/>
              </a:rPr>
              <a:t>:</a:t>
            </a:r>
          </a:p>
          <a:p>
            <a:pPr marL="630238">
              <a:lnSpc>
                <a:spcPct val="100000"/>
              </a:lnSpc>
              <a:spcBef>
                <a:spcPts val="0"/>
              </a:spcBef>
            </a:pPr>
            <a:r>
              <a:rPr lang="hr-HR" sz="1500" dirty="0">
                <a:latin typeface="Arial" panose="020B0604020202020204" pitchFamily="34" charset="0"/>
                <a:cs typeface="Arial" panose="020B0604020202020204" pitchFamily="34" charset="0"/>
              </a:rPr>
              <a:t>1.	zaprimljeni paket/omotnica je </a:t>
            </a:r>
            <a:r>
              <a:rPr lang="hr-HR" sz="1500" dirty="0" smtClean="0">
                <a:latin typeface="Arial" panose="020B0604020202020204" pitchFamily="34" charset="0"/>
                <a:cs typeface="Arial" panose="020B0604020202020204" pitchFamily="34" charset="0"/>
              </a:rPr>
              <a:t>zatvoren/a</a:t>
            </a:r>
            <a:endParaRPr lang="hr-HR" sz="1500" dirty="0">
              <a:latin typeface="Arial" panose="020B0604020202020204" pitchFamily="34" charset="0"/>
              <a:cs typeface="Arial" panose="020B0604020202020204" pitchFamily="34" charset="0"/>
            </a:endParaRPr>
          </a:p>
          <a:p>
            <a:pPr marL="630238">
              <a:lnSpc>
                <a:spcPct val="100000"/>
              </a:lnSpc>
              <a:spcBef>
                <a:spcPts val="0"/>
              </a:spcBef>
            </a:pPr>
            <a:r>
              <a:rPr lang="hr-HR" sz="1500" dirty="0">
                <a:latin typeface="Arial" panose="020B0604020202020204" pitchFamily="34" charset="0"/>
                <a:cs typeface="Arial" panose="020B0604020202020204" pitchFamily="34" charset="0"/>
              </a:rPr>
              <a:t>2.	na zaprimljenom paketu/omotnici naznačeni su naziv i adresa </a:t>
            </a:r>
            <a:r>
              <a:rPr lang="hr-HR" sz="1500" dirty="0" smtClean="0">
                <a:latin typeface="Arial" panose="020B0604020202020204" pitchFamily="34" charset="0"/>
                <a:cs typeface="Arial" panose="020B0604020202020204" pitchFamily="34" charset="0"/>
              </a:rPr>
              <a:t>prijavitelja</a:t>
            </a:r>
            <a:endParaRPr lang="hr-HR" sz="1500" dirty="0">
              <a:latin typeface="Arial" panose="020B0604020202020204" pitchFamily="34" charset="0"/>
              <a:cs typeface="Arial" panose="020B0604020202020204" pitchFamily="34" charset="0"/>
            </a:endParaRPr>
          </a:p>
          <a:p>
            <a:pPr marL="630238">
              <a:lnSpc>
                <a:spcPct val="100000"/>
              </a:lnSpc>
              <a:spcBef>
                <a:spcPts val="0"/>
              </a:spcBef>
            </a:pPr>
            <a:r>
              <a:rPr lang="hr-HR" sz="1500" dirty="0">
                <a:latin typeface="Arial" panose="020B0604020202020204" pitchFamily="34" charset="0"/>
                <a:cs typeface="Arial" panose="020B0604020202020204" pitchFamily="34" charset="0"/>
              </a:rPr>
              <a:t>3.	na zaprimljenom paketu/omotnici naznačen je naziv i/ili referentni broj </a:t>
            </a:r>
            <a:r>
              <a:rPr lang="hr-HR" sz="1500" dirty="0" smtClean="0">
                <a:latin typeface="Arial" panose="020B0604020202020204" pitchFamily="34" charset="0"/>
                <a:cs typeface="Arial" panose="020B0604020202020204" pitchFamily="34" charset="0"/>
              </a:rPr>
              <a:t>Poziva</a:t>
            </a:r>
            <a:endParaRPr lang="hr-HR" sz="1500" dirty="0">
              <a:latin typeface="Arial" panose="020B0604020202020204" pitchFamily="34" charset="0"/>
              <a:cs typeface="Arial" panose="020B0604020202020204" pitchFamily="34" charset="0"/>
            </a:endParaRPr>
          </a:p>
          <a:p>
            <a:pPr marL="630238">
              <a:lnSpc>
                <a:spcPct val="100000"/>
              </a:lnSpc>
              <a:spcBef>
                <a:spcPts val="0"/>
              </a:spcBef>
            </a:pPr>
            <a:r>
              <a:rPr lang="hr-HR" sz="1500" dirty="0">
                <a:latin typeface="Arial" panose="020B0604020202020204" pitchFamily="34" charset="0"/>
                <a:cs typeface="Arial" panose="020B0604020202020204" pitchFamily="34" charset="0"/>
              </a:rPr>
              <a:t>4.	na zaprimljenoj projektnoj prijavi naznačen je datum i točno vrijeme predaje projektnog </a:t>
            </a:r>
            <a:r>
              <a:rPr lang="hr-HR" sz="1500" dirty="0" smtClean="0">
                <a:latin typeface="Arial" panose="020B0604020202020204" pitchFamily="34" charset="0"/>
                <a:cs typeface="Arial" panose="020B0604020202020204" pitchFamily="34" charset="0"/>
              </a:rPr>
              <a:t>prijedloga</a:t>
            </a:r>
            <a:endParaRPr lang="hr-HR" sz="1500" dirty="0">
              <a:latin typeface="Arial" panose="020B0604020202020204" pitchFamily="34" charset="0"/>
              <a:cs typeface="Arial" panose="020B0604020202020204" pitchFamily="34" charset="0"/>
            </a:endParaRPr>
          </a:p>
          <a:p>
            <a:pPr marL="630238">
              <a:lnSpc>
                <a:spcPct val="100000"/>
              </a:lnSpc>
              <a:spcBef>
                <a:spcPts val="0"/>
              </a:spcBef>
            </a:pPr>
            <a:r>
              <a:rPr lang="hr-HR" sz="1500" dirty="0" smtClean="0">
                <a:latin typeface="Arial" panose="020B0604020202020204" pitchFamily="34" charset="0"/>
                <a:cs typeface="Arial" panose="020B0604020202020204" pitchFamily="34" charset="0"/>
              </a:rPr>
              <a:t>5.	projektni </a:t>
            </a:r>
            <a:r>
              <a:rPr lang="hr-HR" sz="1500" dirty="0">
                <a:latin typeface="Arial" panose="020B0604020202020204" pitchFamily="34" charset="0"/>
                <a:cs typeface="Arial" panose="020B0604020202020204" pitchFamily="34" charset="0"/>
              </a:rPr>
              <a:t>prijedlog predan je u propisanom roku</a:t>
            </a:r>
            <a:r>
              <a:rPr lang="hr-HR" sz="1500" dirty="0" smtClean="0">
                <a:latin typeface="Arial" panose="020B0604020202020204" pitchFamily="34" charset="0"/>
                <a:cs typeface="Arial" panose="020B0604020202020204" pitchFamily="34" charset="0"/>
              </a:rPr>
              <a:t>.</a:t>
            </a:r>
          </a:p>
          <a:p>
            <a:pPr marL="630238">
              <a:lnSpc>
                <a:spcPct val="100000"/>
              </a:lnSpc>
              <a:spcBef>
                <a:spcPts val="0"/>
              </a:spcBef>
            </a:pPr>
            <a:endParaRPr lang="hr-HR" sz="1500" dirty="0" smtClean="0">
              <a:latin typeface="Arial" panose="020B0604020202020204" pitchFamily="34" charset="0"/>
              <a:cs typeface="Arial" panose="020B0604020202020204" pitchFamily="34" charset="0"/>
            </a:endParaRPr>
          </a:p>
          <a:p>
            <a:pPr marL="630238">
              <a:lnSpc>
                <a:spcPct val="100000"/>
              </a:lnSpc>
              <a:spcBef>
                <a:spcPts val="0"/>
              </a:spcBef>
            </a:pPr>
            <a:r>
              <a:rPr lang="hr-HR" sz="1600" b="1" dirty="0" smtClean="0">
                <a:solidFill>
                  <a:schemeClr val="accent1"/>
                </a:solidFill>
                <a:latin typeface="Arial" panose="020B0604020202020204" pitchFamily="34" charset="0"/>
                <a:cs typeface="Arial" panose="020B0604020202020204" pitchFamily="34" charset="0"/>
              </a:rPr>
              <a:t>Koristite predložak adresiranja dostupan na kraju Uputa za prijavitelje!</a:t>
            </a:r>
            <a:endParaRPr lang="hr-HR" sz="1600" b="1" dirty="0">
              <a:solidFill>
                <a:schemeClr val="accent1"/>
              </a:solidFill>
              <a:latin typeface="Arial" panose="020B0604020202020204" pitchFamily="34" charset="0"/>
              <a:cs typeface="Arial" panose="020B0604020202020204" pitchFamily="34" charset="0"/>
            </a:endParaRPr>
          </a:p>
          <a:p>
            <a:r>
              <a:rPr lang="hr-HR" sz="1800" b="1" dirty="0" smtClean="0">
                <a:latin typeface="Arial" panose="020B0604020202020204" pitchFamily="34" charset="0"/>
                <a:cs typeface="Arial" panose="020B0604020202020204" pitchFamily="34" charset="0"/>
              </a:rPr>
              <a:t>1b</a:t>
            </a:r>
            <a:r>
              <a:rPr lang="hr-HR" sz="1800" b="1" dirty="0">
                <a:latin typeface="Arial" panose="020B0604020202020204" pitchFamily="34" charset="0"/>
                <a:cs typeface="Arial" panose="020B0604020202020204" pitchFamily="34" charset="0"/>
              </a:rPr>
              <a:t>. </a:t>
            </a:r>
            <a:r>
              <a:rPr lang="hr-H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Kontrolna lista: Uvjeti za administrativnu provjeru </a:t>
            </a:r>
            <a:endParaRPr lang="hr-HR"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12700">
              <a:lnSpc>
                <a:spcPct val="100000"/>
              </a:lnSpc>
              <a:spcBef>
                <a:spcPts val="0"/>
              </a:spcBef>
            </a:pPr>
            <a:r>
              <a:rPr lang="hr-HR" sz="1600" dirty="0">
                <a:latin typeface="Arial" panose="020B0604020202020204" pitchFamily="34" charset="0"/>
                <a:cs typeface="Arial" panose="020B0604020202020204" pitchFamily="34" charset="0"/>
              </a:rPr>
              <a:t>Kod prvog odgovora </a:t>
            </a:r>
            <a:r>
              <a:rPr lang="hr-HR" sz="1600" b="1" dirty="0">
                <a:solidFill>
                  <a:srgbClr val="FF0000"/>
                </a:solidFill>
                <a:latin typeface="Arial" panose="020B0604020202020204" pitchFamily="34" charset="0"/>
                <a:cs typeface="Arial" panose="020B0604020202020204" pitchFamily="34" charset="0"/>
              </a:rPr>
              <a:t>"NE" </a:t>
            </a:r>
            <a:r>
              <a:rPr lang="hr-HR" sz="1600" dirty="0">
                <a:latin typeface="Arial" panose="020B0604020202020204" pitchFamily="34" charset="0"/>
                <a:cs typeface="Arial" panose="020B0604020202020204" pitchFamily="34" charset="0"/>
              </a:rPr>
              <a:t>daljnja provjera administrativnih kriterija se </a:t>
            </a:r>
            <a:r>
              <a:rPr lang="hr-HR" sz="1600" dirty="0">
                <a:solidFill>
                  <a:schemeClr val="tx1"/>
                </a:solidFill>
                <a:latin typeface="Arial" panose="020B0604020202020204" pitchFamily="34" charset="0"/>
                <a:cs typeface="Arial" panose="020B0604020202020204" pitchFamily="34" charset="0"/>
              </a:rPr>
              <a:t>obustavlja </a:t>
            </a:r>
            <a:r>
              <a:rPr lang="hr-HR" sz="1600" dirty="0">
                <a:latin typeface="Arial" panose="020B0604020202020204" pitchFamily="34" charset="0"/>
                <a:cs typeface="Arial" panose="020B0604020202020204" pitchFamily="34" charset="0"/>
              </a:rPr>
              <a:t>te se projektni </a:t>
            </a:r>
            <a:r>
              <a:rPr lang="hr-HR" sz="1600" dirty="0">
                <a:solidFill>
                  <a:srgbClr val="FF0000"/>
                </a:solidFill>
                <a:latin typeface="Arial" panose="020B0604020202020204" pitchFamily="34" charset="0"/>
                <a:cs typeface="Arial" panose="020B0604020202020204" pitchFamily="34" charset="0"/>
              </a:rPr>
              <a:t>prijedlog isključuje iz postupka dodjele</a:t>
            </a:r>
            <a:r>
              <a:rPr lang="hr-HR" sz="1600" dirty="0">
                <a:latin typeface="Arial" panose="020B0604020202020204" pitchFamily="34" charset="0"/>
                <a:cs typeface="Arial" panose="020B0604020202020204" pitchFamily="34" charset="0"/>
              </a:rPr>
              <a:t>. </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4448175"/>
            <a:ext cx="1384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4"/>
          <p:cNvSpPr>
            <a:spLocks noChangeArrowheads="1"/>
          </p:cNvSpPr>
          <p:nvPr/>
        </p:nvSpPr>
        <p:spPr bwMode="auto">
          <a:xfrm>
            <a:off x="3419872" y="4588768"/>
            <a:ext cx="1214438" cy="254000"/>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solidFill>
                <a:srgbClr val="FFFFFF"/>
              </a:solidFill>
            </a:endParaRPr>
          </a:p>
        </p:txBody>
      </p:sp>
    </p:spTree>
    <p:extLst>
      <p:ext uri="{BB962C8B-B14F-4D97-AF65-F5344CB8AC3E}">
        <p14:creationId xmlns:p14="http://schemas.microsoft.com/office/powerpoint/2010/main" val="1312163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9512" y="206656"/>
            <a:ext cx="8432676" cy="720080"/>
          </a:xfrm>
          <a:ln>
            <a:solidFill>
              <a:schemeClr val="accent3">
                <a:shade val="95000"/>
                <a:satMod val="105000"/>
              </a:schemeClr>
            </a:solidFill>
          </a:ln>
        </p:spPr>
        <p:txBody>
          <a:bodyPr/>
          <a:lstStyle/>
          <a:p>
            <a:r>
              <a:rPr lang="hr-HR" sz="2000" b="1" dirty="0">
                <a:latin typeface="Arial" panose="020B0604020202020204" pitchFamily="34" charset="0"/>
                <a:cs typeface="Arial" panose="020B0604020202020204" pitchFamily="34" charset="0"/>
              </a:rPr>
              <a:t>2.	Faza postupka dodjele: Provjera prihvatljivosti </a:t>
            </a:r>
            <a:r>
              <a:rPr lang="hr-HR" sz="2000" b="1" dirty="0" smtClean="0">
                <a:latin typeface="Arial" panose="020B0604020202020204" pitchFamily="34" charset="0"/>
                <a:cs typeface="Arial" panose="020B0604020202020204" pitchFamily="34" charset="0"/>
              </a:rPr>
              <a:t>prijavitelja</a:t>
            </a:r>
            <a:r>
              <a:rPr lang="hr-HR" sz="2000" b="1" dirty="0">
                <a:latin typeface="Arial" panose="020B0604020202020204" pitchFamily="34" charset="0"/>
                <a:cs typeface="Arial" panose="020B0604020202020204" pitchFamily="34" charset="0"/>
              </a:rPr>
              <a:t>, projekta, aktivnosti i troškova </a:t>
            </a:r>
            <a:r>
              <a:rPr lang="hr-HR" sz="2000" b="1" dirty="0" smtClean="0">
                <a:latin typeface="Arial" panose="020B0604020202020204" pitchFamily="34" charset="0"/>
                <a:cs typeface="Arial" panose="020B0604020202020204" pitchFamily="34" charset="0"/>
              </a:rPr>
              <a:t>te ocjenjivanja </a:t>
            </a:r>
            <a:r>
              <a:rPr lang="hr-HR" sz="2000" b="1" dirty="0">
                <a:latin typeface="Arial" panose="020B0604020202020204" pitchFamily="34" charset="0"/>
                <a:cs typeface="Arial" panose="020B0604020202020204" pitchFamily="34" charset="0"/>
              </a:rPr>
              <a:t>kvalitete</a:t>
            </a:r>
          </a:p>
        </p:txBody>
      </p:sp>
      <p:sp>
        <p:nvSpPr>
          <p:cNvPr id="9" name="Content Placeholder 8"/>
          <p:cNvSpPr>
            <a:spLocks noGrp="1"/>
          </p:cNvSpPr>
          <p:nvPr>
            <p:ph idx="1"/>
          </p:nvPr>
        </p:nvSpPr>
        <p:spPr>
          <a:xfrm>
            <a:off x="251520" y="1132384"/>
            <a:ext cx="8360668" cy="3259906"/>
          </a:xfrm>
        </p:spPr>
        <p:txBody>
          <a:bodyPr/>
          <a:lstStyle/>
          <a:p>
            <a:pPr>
              <a:lnSpc>
                <a:spcPct val="100000"/>
              </a:lnSpc>
            </a:pPr>
            <a:r>
              <a:rPr lang="hr-HR" sz="1800" dirty="0" smtClean="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2a. </a:t>
            </a:r>
            <a:r>
              <a:rPr lang="hr-HR"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Kontrolna </a:t>
            </a:r>
            <a:r>
              <a:rPr lang="hr-H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lista: </a:t>
            </a:r>
            <a:r>
              <a:rPr lang="hr-H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Pitanja za provjeru </a:t>
            </a:r>
            <a:r>
              <a:rPr lang="hr-H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prihvatljivosti </a:t>
            </a:r>
            <a:r>
              <a:rPr lang="hr-HR"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prijavitelja, projekta i aktivnosti</a:t>
            </a:r>
            <a:endParaRPr lang="hr-H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12700">
              <a:lnSpc>
                <a:spcPct val="100000"/>
              </a:lnSpc>
              <a:spcBef>
                <a:spcPts val="0"/>
              </a:spcBef>
            </a:pPr>
            <a:r>
              <a:rPr lang="hr-HR" sz="1800" dirty="0" smtClean="0">
                <a:latin typeface="Arial" panose="020B0604020202020204" pitchFamily="34" charset="0"/>
                <a:cs typeface="Arial" panose="020B0604020202020204" pitchFamily="34" charset="0"/>
              </a:rPr>
              <a:t>Kod prvog odgovora </a:t>
            </a:r>
            <a:r>
              <a:rPr lang="hr-HR" sz="1800" dirty="0" smtClean="0">
                <a:solidFill>
                  <a:schemeClr val="accent1"/>
                </a:solidFill>
                <a:latin typeface="Arial" panose="020B0604020202020204" pitchFamily="34" charset="0"/>
                <a:cs typeface="Arial" panose="020B0604020202020204" pitchFamily="34" charset="0"/>
              </a:rPr>
              <a:t>"NE" </a:t>
            </a:r>
            <a:r>
              <a:rPr lang="hr-HR" sz="1800" dirty="0" smtClean="0">
                <a:latin typeface="Arial" panose="020B0604020202020204" pitchFamily="34" charset="0"/>
                <a:cs typeface="Arial" panose="020B0604020202020204" pitchFamily="34" charset="0"/>
              </a:rPr>
              <a:t>daljnja provjera kriterija </a:t>
            </a:r>
            <a:r>
              <a:rPr lang="hr-HR" sz="1800" dirty="0" smtClean="0">
                <a:latin typeface="Arial" panose="020B0604020202020204" pitchFamily="34" charset="0"/>
                <a:cs typeface="Arial" panose="020B0604020202020204" pitchFamily="34" charset="0"/>
              </a:rPr>
              <a:t>prihvatljivosti </a:t>
            </a:r>
            <a:r>
              <a:rPr lang="hr-HR" sz="1800" dirty="0" smtClean="0">
                <a:solidFill>
                  <a:schemeClr val="tx1"/>
                </a:solidFill>
                <a:latin typeface="Arial" panose="020B0604020202020204" pitchFamily="34" charset="0"/>
                <a:cs typeface="Arial" panose="020B0604020202020204" pitchFamily="34" charset="0"/>
              </a:rPr>
              <a:t>se </a:t>
            </a:r>
            <a:r>
              <a:rPr lang="hr-HR" sz="1800" dirty="0" smtClean="0">
                <a:solidFill>
                  <a:schemeClr val="tx1"/>
                </a:solidFill>
                <a:latin typeface="Arial" panose="020B0604020202020204" pitchFamily="34" charset="0"/>
                <a:cs typeface="Arial" panose="020B0604020202020204" pitchFamily="34" charset="0"/>
              </a:rPr>
              <a:t>obustavlja </a:t>
            </a:r>
            <a:r>
              <a:rPr lang="hr-HR" sz="1800" dirty="0" smtClean="0">
                <a:latin typeface="Arial" panose="020B0604020202020204" pitchFamily="34" charset="0"/>
                <a:cs typeface="Arial" panose="020B0604020202020204" pitchFamily="34" charset="0"/>
              </a:rPr>
              <a:t>te se projektni </a:t>
            </a:r>
            <a:r>
              <a:rPr lang="hr-HR" sz="1800" dirty="0" smtClean="0">
                <a:solidFill>
                  <a:schemeClr val="accent1"/>
                </a:solidFill>
                <a:latin typeface="Arial" panose="020B0604020202020204" pitchFamily="34" charset="0"/>
                <a:cs typeface="Arial" panose="020B0604020202020204" pitchFamily="34" charset="0"/>
              </a:rPr>
              <a:t>prijedlog isključuje iz postupka dodjele</a:t>
            </a:r>
            <a:r>
              <a:rPr lang="hr-HR" sz="1800" dirty="0" smtClean="0">
                <a:latin typeface="Arial" panose="020B0604020202020204" pitchFamily="34" charset="0"/>
                <a:cs typeface="Arial" panose="020B0604020202020204" pitchFamily="34" charset="0"/>
              </a:rPr>
              <a:t>.</a:t>
            </a:r>
          </a:p>
          <a:p>
            <a:r>
              <a:rPr lang="hr-H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2b. Kontrolna lista: Provjera prihvatljivosti troškova</a:t>
            </a:r>
          </a:p>
          <a:p>
            <a:r>
              <a:rPr lang="hr-H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2c. </a:t>
            </a:r>
            <a:r>
              <a:rPr lang="hr-HR"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Kontrolna </a:t>
            </a:r>
            <a:r>
              <a:rPr lang="hr-H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lista za ocjenjivanje kvalitete </a:t>
            </a:r>
          </a:p>
          <a:p>
            <a:pPr>
              <a:lnSpc>
                <a:spcPct val="100000"/>
              </a:lnSpc>
              <a:spcBef>
                <a:spcPts val="0"/>
              </a:spcBef>
            </a:pPr>
            <a:r>
              <a:rPr lang="hr-HR" sz="1800" dirty="0" smtClean="0">
                <a:latin typeface="Arial" panose="020B0604020202020204" pitchFamily="34" charset="0"/>
                <a:cs typeface="Arial" panose="020B0604020202020204" pitchFamily="34" charset="0"/>
              </a:rPr>
              <a:t>	Cilj </a:t>
            </a:r>
            <a:r>
              <a:rPr lang="hr-HR" sz="1800" dirty="0">
                <a:latin typeface="Arial" panose="020B0604020202020204" pitchFamily="34" charset="0"/>
                <a:cs typeface="Arial" panose="020B0604020202020204" pitchFamily="34" charset="0"/>
              </a:rPr>
              <a:t>kvalitativne procjene je ocjenjivanje projektnih prijedloga prema </a:t>
            </a:r>
            <a:r>
              <a:rPr lang="hr-HR" sz="1800" dirty="0" smtClean="0">
                <a:latin typeface="Arial" panose="020B0604020202020204" pitchFamily="34" charset="0"/>
                <a:cs typeface="Arial" panose="020B0604020202020204" pitchFamily="34" charset="0"/>
              </a:rPr>
              <a:t>kriterijima odabira.</a:t>
            </a:r>
            <a:endParaRPr lang="hr-HR" sz="1800"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4453830"/>
            <a:ext cx="1384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4"/>
          <p:cNvSpPr>
            <a:spLocks noChangeArrowheads="1"/>
          </p:cNvSpPr>
          <p:nvPr/>
        </p:nvSpPr>
        <p:spPr bwMode="auto">
          <a:xfrm>
            <a:off x="3419872" y="4588768"/>
            <a:ext cx="1214438" cy="254000"/>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solidFill>
                <a:srgbClr val="FFFFFF"/>
              </a:solidFill>
            </a:endParaRPr>
          </a:p>
        </p:txBody>
      </p:sp>
    </p:spTree>
    <p:extLst>
      <p:ext uri="{BB962C8B-B14F-4D97-AF65-F5344CB8AC3E}">
        <p14:creationId xmlns:p14="http://schemas.microsoft.com/office/powerpoint/2010/main" val="1344613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4272"/>
            <a:ext cx="6505922" cy="565969"/>
          </a:xfrm>
        </p:spPr>
        <p:txBody>
          <a:bodyPr/>
          <a:lstStyle/>
          <a:p>
            <a:r>
              <a:rPr lang="hr-HR" sz="2400" b="1" dirty="0"/>
              <a:t>Ocjenjivanje kvalitete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31844789"/>
              </p:ext>
            </p:extLst>
          </p:nvPr>
        </p:nvGraphicFramePr>
        <p:xfrm>
          <a:off x="611560" y="835153"/>
          <a:ext cx="7776864" cy="3312370"/>
        </p:xfrm>
        <a:graphic>
          <a:graphicData uri="http://schemas.openxmlformats.org/drawingml/2006/table">
            <a:tbl>
              <a:tblPr firstRow="1" firstCol="1" bandRow="1">
                <a:tableStyleId>{5C22544A-7EE6-4342-B048-85BDC9FD1C3A}</a:tableStyleId>
              </a:tblPr>
              <a:tblGrid>
                <a:gridCol w="4791104"/>
                <a:gridCol w="1450385"/>
                <a:gridCol w="1535375"/>
              </a:tblGrid>
              <a:tr h="326679">
                <a:tc rowSpan="2">
                  <a:txBody>
                    <a:bodyPr/>
                    <a:lstStyle/>
                    <a:p>
                      <a:pPr algn="just">
                        <a:lnSpc>
                          <a:spcPct val="115000"/>
                        </a:lnSpc>
                        <a:spcBef>
                          <a:spcPts val="600"/>
                        </a:spcBef>
                        <a:spcAft>
                          <a:spcPts val="0"/>
                        </a:spcAft>
                      </a:pPr>
                      <a:r>
                        <a:rPr lang="hr-HR" sz="1800" dirty="0">
                          <a:solidFill>
                            <a:schemeClr val="tx1"/>
                          </a:solidFill>
                          <a:effectLst/>
                        </a:rPr>
                        <a:t>Kriteriji odabira</a:t>
                      </a:r>
                      <a:endParaRPr lang="hr-HR" sz="180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gridSpan="2">
                  <a:txBody>
                    <a:bodyPr/>
                    <a:lstStyle/>
                    <a:p>
                      <a:pPr algn="ctr">
                        <a:lnSpc>
                          <a:spcPct val="115000"/>
                        </a:lnSpc>
                        <a:spcBef>
                          <a:spcPts val="600"/>
                        </a:spcBef>
                        <a:spcAft>
                          <a:spcPts val="0"/>
                        </a:spcAft>
                      </a:pPr>
                      <a:r>
                        <a:rPr lang="hr-HR" sz="1600" dirty="0" smtClean="0">
                          <a:solidFill>
                            <a:schemeClr val="tx1"/>
                          </a:solidFill>
                          <a:effectLst/>
                        </a:rPr>
                        <a:t>BROJ</a:t>
                      </a:r>
                      <a:r>
                        <a:rPr lang="hr-HR" sz="1600" baseline="0" dirty="0" smtClean="0">
                          <a:solidFill>
                            <a:schemeClr val="tx1"/>
                          </a:solidFill>
                          <a:effectLst/>
                        </a:rPr>
                        <a:t> </a:t>
                      </a:r>
                      <a:r>
                        <a:rPr lang="hr-HR" sz="1600" dirty="0" smtClean="0">
                          <a:solidFill>
                            <a:schemeClr val="tx1"/>
                          </a:solidFill>
                          <a:effectLst/>
                        </a:rPr>
                        <a:t>BODOVA </a:t>
                      </a:r>
                      <a:endParaRPr lang="hr-HR" sz="1600" dirty="0">
                        <a:solidFill>
                          <a:schemeClr val="tx1"/>
                        </a:solidFill>
                        <a:effectLst/>
                        <a:latin typeface="Calibri"/>
                        <a:ea typeface="Times New Roman"/>
                        <a:cs typeface="Times New Roman"/>
                      </a:endParaRPr>
                    </a:p>
                  </a:txBody>
                  <a:tcPr marL="68580" marR="68580" marT="0" marB="0">
                    <a:lnB w="12700" cap="flat" cmpd="sng" algn="ctr">
                      <a:solidFill>
                        <a:schemeClr val="bg1"/>
                      </a:solidFill>
                      <a:prstDash val="solid"/>
                      <a:round/>
                      <a:headEnd type="none" w="med" len="med"/>
                      <a:tailEnd type="none" w="med" len="med"/>
                    </a:lnB>
                    <a:solidFill>
                      <a:schemeClr val="accent3">
                        <a:lumMod val="40000"/>
                        <a:lumOff val="60000"/>
                      </a:schemeClr>
                    </a:solidFill>
                  </a:tcPr>
                </a:tc>
                <a:tc hMerge="1">
                  <a:txBody>
                    <a:bodyPr/>
                    <a:lstStyle/>
                    <a:p>
                      <a:pPr algn="ctr">
                        <a:lnSpc>
                          <a:spcPct val="115000"/>
                        </a:lnSpc>
                        <a:spcBef>
                          <a:spcPts val="600"/>
                        </a:spcBef>
                        <a:spcAft>
                          <a:spcPts val="0"/>
                        </a:spcAft>
                      </a:pPr>
                      <a:endParaRPr lang="hr-HR" sz="1400">
                        <a:solidFill>
                          <a:schemeClr val="tx1"/>
                        </a:solidFill>
                        <a:effectLst/>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solidFill>
                      <a:schemeClr val="accent3">
                        <a:lumMod val="40000"/>
                        <a:lumOff val="60000"/>
                      </a:schemeClr>
                    </a:solidFill>
                  </a:tcPr>
                </a:tc>
              </a:tr>
              <a:tr h="326679">
                <a:tc vMerge="1">
                  <a:txBody>
                    <a:bodyPr/>
                    <a:lstStyle/>
                    <a:p>
                      <a:endParaRPr lang="hr-HR"/>
                    </a:p>
                  </a:txBody>
                  <a:tcPr/>
                </a:tc>
                <a:tc>
                  <a:txBody>
                    <a:bodyPr/>
                    <a:lstStyle/>
                    <a:p>
                      <a:pPr marL="0" marR="0" indent="0" algn="ctr" defTabSz="457200" rtl="0" eaLnBrk="1" fontAlgn="auto" latinLnBrk="0" hangingPunct="1">
                        <a:lnSpc>
                          <a:spcPct val="115000"/>
                        </a:lnSpc>
                        <a:spcBef>
                          <a:spcPts val="600"/>
                        </a:spcBef>
                        <a:spcAft>
                          <a:spcPts val="0"/>
                        </a:spcAft>
                        <a:buClrTx/>
                        <a:buSzTx/>
                        <a:buFontTx/>
                        <a:buNone/>
                        <a:tabLst/>
                        <a:defRPr/>
                      </a:pPr>
                      <a:r>
                        <a:rPr lang="hr-HR" sz="1600" dirty="0" smtClean="0">
                          <a:solidFill>
                            <a:schemeClr val="tx1"/>
                          </a:solidFill>
                          <a:effectLst/>
                          <a:latin typeface="+mn-lt"/>
                          <a:ea typeface="Times New Roman"/>
                          <a:cs typeface="Times New Roman"/>
                        </a:rPr>
                        <a:t>MAKSIMALAN</a:t>
                      </a:r>
                      <a:endParaRPr lang="hr-HR" sz="1600" dirty="0">
                        <a:solidFill>
                          <a:schemeClr val="tx1"/>
                        </a:solidFill>
                        <a:effectLst/>
                        <a:latin typeface="Calibri"/>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ctr" defTabSz="457200" rtl="0" eaLnBrk="1" fontAlgn="auto" latinLnBrk="0" hangingPunct="1">
                        <a:lnSpc>
                          <a:spcPct val="115000"/>
                        </a:lnSpc>
                        <a:spcBef>
                          <a:spcPts val="600"/>
                        </a:spcBef>
                        <a:spcAft>
                          <a:spcPts val="0"/>
                        </a:spcAft>
                        <a:buClrTx/>
                        <a:buSzTx/>
                        <a:buFontTx/>
                        <a:buNone/>
                        <a:tabLst/>
                        <a:defRPr/>
                      </a:pPr>
                      <a:r>
                        <a:rPr lang="hr-HR" sz="1600" dirty="0" smtClean="0">
                          <a:solidFill>
                            <a:schemeClr val="tx1"/>
                          </a:solidFill>
                          <a:effectLst/>
                          <a:latin typeface="+mn-lt"/>
                          <a:ea typeface="Times New Roman"/>
                          <a:cs typeface="Times New Roman"/>
                        </a:rPr>
                        <a:t>MINIMALAN</a:t>
                      </a:r>
                    </a:p>
                  </a:txBody>
                  <a:tcPr marL="68580" marR="68580" marT="0"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r>
              <a:tr h="340029">
                <a:tc>
                  <a:txBody>
                    <a:bodyPr/>
                    <a:lstStyle/>
                    <a:p>
                      <a:pPr marL="0" lvl="0" indent="0" algn="l">
                        <a:lnSpc>
                          <a:spcPct val="100000"/>
                        </a:lnSpc>
                        <a:spcBef>
                          <a:spcPts val="600"/>
                        </a:spcBef>
                        <a:spcAft>
                          <a:spcPts val="0"/>
                        </a:spcAft>
                        <a:buFont typeface="+mj-lt"/>
                        <a:buNone/>
                        <a:tabLst>
                          <a:tab pos="2743200" algn="ctr"/>
                          <a:tab pos="5486400" algn="r"/>
                        </a:tabLst>
                      </a:pPr>
                      <a:r>
                        <a:rPr lang="hr-HR" sz="1600" b="0" dirty="0" smtClean="0">
                          <a:solidFill>
                            <a:schemeClr val="tx1"/>
                          </a:solidFill>
                          <a:effectLst/>
                        </a:rPr>
                        <a:t>1. Vrijednost </a:t>
                      </a:r>
                      <a:r>
                        <a:rPr lang="hr-HR" sz="1600" b="0" dirty="0">
                          <a:solidFill>
                            <a:schemeClr val="tx1"/>
                          </a:solidFill>
                          <a:effectLst/>
                        </a:rPr>
                        <a:t>za novac koju projekt nudi</a:t>
                      </a:r>
                      <a:endParaRPr lang="hr-HR" sz="1600" b="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a:txBody>
                    <a:bodyPr/>
                    <a:lstStyle/>
                    <a:p>
                      <a:pPr algn="ctr">
                        <a:lnSpc>
                          <a:spcPct val="115000"/>
                        </a:lnSpc>
                        <a:spcBef>
                          <a:spcPts val="600"/>
                        </a:spcBef>
                        <a:spcAft>
                          <a:spcPts val="0"/>
                        </a:spcAft>
                      </a:pPr>
                      <a:r>
                        <a:rPr lang="hr-HR" sz="1600" dirty="0" err="1" smtClean="0">
                          <a:solidFill>
                            <a:schemeClr val="tx1"/>
                          </a:solidFill>
                          <a:effectLst/>
                          <a:latin typeface="+mn-lt"/>
                          <a:ea typeface="+mn-ea"/>
                          <a:cs typeface="+mn-cs"/>
                        </a:rPr>
                        <a:t>20</a:t>
                      </a:r>
                      <a:endParaRPr lang="hr-HR" sz="1600" dirty="0">
                        <a:solidFill>
                          <a:schemeClr val="tx1"/>
                        </a:solidFill>
                        <a:effectLst/>
                        <a:latin typeface="Calibri"/>
                        <a:ea typeface="Times New Roman"/>
                        <a:cs typeface="Times New Roman"/>
                      </a:endParaRPr>
                    </a:p>
                  </a:txBody>
                  <a:tcPr marL="68580" marR="68580" marT="0" marB="0" anchor="ctr">
                    <a:lnT w="38100" cap="flat" cmpd="sng" algn="ctr">
                      <a:solidFill>
                        <a:schemeClr val="bg1"/>
                      </a:solidFill>
                      <a:prstDash val="solid"/>
                      <a:round/>
                      <a:headEnd type="none" w="med" len="med"/>
                      <a:tailEnd type="none" w="med" len="med"/>
                    </a:lnT>
                    <a:solidFill>
                      <a:schemeClr val="accent3">
                        <a:lumMod val="40000"/>
                        <a:lumOff val="60000"/>
                      </a:schemeClr>
                    </a:solidFill>
                  </a:tcPr>
                </a:tc>
                <a:tc>
                  <a:txBody>
                    <a:bodyPr/>
                    <a:lstStyle/>
                    <a:p>
                      <a:pPr algn="ctr">
                        <a:lnSpc>
                          <a:spcPct val="115000"/>
                        </a:lnSpc>
                        <a:spcBef>
                          <a:spcPts val="600"/>
                        </a:spcBef>
                        <a:spcAft>
                          <a:spcPts val="0"/>
                        </a:spcAft>
                      </a:pPr>
                      <a:r>
                        <a:rPr lang="hr-HR" sz="1600" dirty="0" err="1" smtClean="0">
                          <a:solidFill>
                            <a:schemeClr val="tx1"/>
                          </a:solidFill>
                          <a:effectLst/>
                          <a:latin typeface="Calibri"/>
                          <a:ea typeface="Times New Roman"/>
                          <a:cs typeface="Times New Roman"/>
                        </a:rPr>
                        <a:t>10</a:t>
                      </a:r>
                      <a:endParaRPr lang="hr-HR" sz="1600" dirty="0">
                        <a:solidFill>
                          <a:schemeClr val="tx1"/>
                        </a:solidFill>
                        <a:effectLst/>
                        <a:latin typeface="Calibri"/>
                        <a:ea typeface="Times New Roman"/>
                        <a:cs typeface="Times New Roman"/>
                      </a:endParaRPr>
                    </a:p>
                  </a:txBody>
                  <a:tcPr marL="68580" marR="68580" marT="0" marB="0" anchor="ctr">
                    <a:lnT w="38100" cap="flat" cmpd="sng" algn="ctr">
                      <a:solidFill>
                        <a:schemeClr val="bg1"/>
                      </a:solidFill>
                      <a:prstDash val="solid"/>
                      <a:round/>
                      <a:headEnd type="none" w="med" len="med"/>
                      <a:tailEnd type="none" w="med" len="med"/>
                    </a:lnT>
                    <a:solidFill>
                      <a:schemeClr val="accent3">
                        <a:lumMod val="40000"/>
                        <a:lumOff val="60000"/>
                      </a:schemeClr>
                    </a:solidFill>
                  </a:tcPr>
                </a:tc>
              </a:tr>
              <a:tr h="340029">
                <a:tc>
                  <a:txBody>
                    <a:bodyPr/>
                    <a:lstStyle/>
                    <a:p>
                      <a:pPr marL="0" lvl="0" indent="0" algn="l">
                        <a:lnSpc>
                          <a:spcPct val="100000"/>
                        </a:lnSpc>
                        <a:spcBef>
                          <a:spcPts val="600"/>
                        </a:spcBef>
                        <a:spcAft>
                          <a:spcPts val="0"/>
                        </a:spcAft>
                        <a:buFont typeface="+mj-lt"/>
                        <a:buNone/>
                        <a:tabLst>
                          <a:tab pos="2743200" algn="ctr"/>
                          <a:tab pos="5486400" algn="r"/>
                        </a:tabLst>
                      </a:pPr>
                      <a:r>
                        <a:rPr lang="hr-HR" sz="1600" b="0" dirty="0" smtClean="0">
                          <a:solidFill>
                            <a:schemeClr val="tx1"/>
                          </a:solidFill>
                          <a:effectLst/>
                        </a:rPr>
                        <a:t>2. Održivost </a:t>
                      </a:r>
                      <a:r>
                        <a:rPr lang="hr-HR" sz="1600" b="0" dirty="0">
                          <a:solidFill>
                            <a:schemeClr val="tx1"/>
                          </a:solidFill>
                          <a:effectLst/>
                        </a:rPr>
                        <a:t>projekta</a:t>
                      </a:r>
                      <a:endParaRPr lang="hr-HR" sz="1600" b="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a:txBody>
                    <a:bodyPr/>
                    <a:lstStyle/>
                    <a:p>
                      <a:pPr algn="ctr">
                        <a:lnSpc>
                          <a:spcPct val="115000"/>
                        </a:lnSpc>
                        <a:spcBef>
                          <a:spcPts val="600"/>
                        </a:spcBef>
                        <a:spcAft>
                          <a:spcPts val="0"/>
                        </a:spcAft>
                      </a:pPr>
                      <a:r>
                        <a:rPr lang="hr-HR" sz="1600" dirty="0" err="1" smtClean="0">
                          <a:solidFill>
                            <a:schemeClr val="tx1"/>
                          </a:solidFill>
                          <a:effectLst/>
                          <a:latin typeface="+mn-lt"/>
                          <a:ea typeface="+mn-ea"/>
                          <a:cs typeface="+mn-cs"/>
                        </a:rPr>
                        <a:t>13</a:t>
                      </a:r>
                      <a:endParaRPr lang="hr-HR" sz="160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a:txBody>
                    <a:bodyPr/>
                    <a:lstStyle/>
                    <a:p>
                      <a:pPr algn="ctr">
                        <a:lnSpc>
                          <a:spcPct val="115000"/>
                        </a:lnSpc>
                        <a:spcBef>
                          <a:spcPts val="600"/>
                        </a:spcBef>
                        <a:spcAft>
                          <a:spcPts val="0"/>
                        </a:spcAft>
                      </a:pPr>
                      <a:r>
                        <a:rPr lang="hr-HR" sz="1600" dirty="0" smtClean="0">
                          <a:solidFill>
                            <a:schemeClr val="tx1"/>
                          </a:solidFill>
                          <a:effectLst/>
                          <a:latin typeface="Calibri"/>
                          <a:ea typeface="Times New Roman"/>
                          <a:cs typeface="Times New Roman"/>
                        </a:rPr>
                        <a:t>7</a:t>
                      </a:r>
                      <a:endParaRPr lang="hr-HR" sz="160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r>
              <a:tr h="340029">
                <a:tc>
                  <a:txBody>
                    <a:bodyPr/>
                    <a:lstStyle/>
                    <a:p>
                      <a:pPr marL="0" lvl="0" indent="0" algn="l">
                        <a:lnSpc>
                          <a:spcPct val="100000"/>
                        </a:lnSpc>
                        <a:spcBef>
                          <a:spcPts val="600"/>
                        </a:spcBef>
                        <a:spcAft>
                          <a:spcPts val="0"/>
                        </a:spcAft>
                        <a:buFont typeface="+mj-lt"/>
                        <a:buNone/>
                        <a:tabLst>
                          <a:tab pos="2743200" algn="ctr"/>
                          <a:tab pos="5486400" algn="r"/>
                        </a:tabLst>
                      </a:pPr>
                      <a:r>
                        <a:rPr lang="hr-HR" sz="1600" b="0" dirty="0" smtClean="0">
                          <a:solidFill>
                            <a:schemeClr val="tx1"/>
                          </a:solidFill>
                          <a:effectLst/>
                        </a:rPr>
                        <a:t>3. Provedbeni </a:t>
                      </a:r>
                      <a:r>
                        <a:rPr lang="hr-HR" sz="1600" b="0" dirty="0">
                          <a:solidFill>
                            <a:schemeClr val="tx1"/>
                          </a:solidFill>
                          <a:effectLst/>
                        </a:rPr>
                        <a:t>kapaciteti</a:t>
                      </a:r>
                      <a:endParaRPr lang="hr-HR" sz="1600" b="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a:txBody>
                    <a:bodyPr/>
                    <a:lstStyle/>
                    <a:p>
                      <a:pPr algn="ctr">
                        <a:lnSpc>
                          <a:spcPct val="115000"/>
                        </a:lnSpc>
                        <a:spcBef>
                          <a:spcPts val="600"/>
                        </a:spcBef>
                        <a:spcAft>
                          <a:spcPts val="0"/>
                        </a:spcAft>
                      </a:pPr>
                      <a:r>
                        <a:rPr lang="hr-HR" sz="1600" dirty="0" smtClean="0">
                          <a:solidFill>
                            <a:schemeClr val="tx1"/>
                          </a:solidFill>
                          <a:effectLst/>
                          <a:latin typeface="+mn-lt"/>
                          <a:ea typeface="+mn-ea"/>
                          <a:cs typeface="+mn-cs"/>
                        </a:rPr>
                        <a:t>8</a:t>
                      </a:r>
                      <a:endParaRPr lang="hr-HR" sz="160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a:txBody>
                    <a:bodyPr/>
                    <a:lstStyle/>
                    <a:p>
                      <a:pPr algn="ctr">
                        <a:lnSpc>
                          <a:spcPct val="115000"/>
                        </a:lnSpc>
                        <a:spcBef>
                          <a:spcPts val="600"/>
                        </a:spcBef>
                        <a:spcAft>
                          <a:spcPts val="0"/>
                        </a:spcAft>
                      </a:pPr>
                      <a:r>
                        <a:rPr lang="hr-HR" sz="1600" dirty="0" smtClean="0">
                          <a:solidFill>
                            <a:schemeClr val="tx1"/>
                          </a:solidFill>
                          <a:effectLst/>
                          <a:latin typeface="Calibri"/>
                          <a:ea typeface="Times New Roman"/>
                          <a:cs typeface="Times New Roman"/>
                        </a:rPr>
                        <a:t>4</a:t>
                      </a:r>
                      <a:endParaRPr lang="hr-HR" sz="160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r>
              <a:tr h="340029">
                <a:tc>
                  <a:txBody>
                    <a:bodyPr/>
                    <a:lstStyle/>
                    <a:p>
                      <a:pPr marL="0" lvl="0" indent="0" algn="l">
                        <a:lnSpc>
                          <a:spcPct val="100000"/>
                        </a:lnSpc>
                        <a:spcBef>
                          <a:spcPts val="600"/>
                        </a:spcBef>
                        <a:spcAft>
                          <a:spcPts val="0"/>
                        </a:spcAft>
                        <a:buFont typeface="+mj-lt"/>
                        <a:buNone/>
                        <a:tabLst>
                          <a:tab pos="2743200" algn="ctr"/>
                          <a:tab pos="5486400" algn="r"/>
                        </a:tabLst>
                      </a:pPr>
                      <a:r>
                        <a:rPr lang="hr-HR" sz="1600" b="0" dirty="0" smtClean="0">
                          <a:solidFill>
                            <a:schemeClr val="tx1"/>
                          </a:solidFill>
                          <a:effectLst/>
                        </a:rPr>
                        <a:t>4. Dizajn </a:t>
                      </a:r>
                      <a:r>
                        <a:rPr lang="hr-HR" sz="1600" b="0" dirty="0">
                          <a:solidFill>
                            <a:schemeClr val="tx1"/>
                          </a:solidFill>
                          <a:effectLst/>
                        </a:rPr>
                        <a:t>i zrelost projekta</a:t>
                      </a:r>
                      <a:endParaRPr lang="hr-HR" sz="1600" b="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a:txBody>
                    <a:bodyPr/>
                    <a:lstStyle/>
                    <a:p>
                      <a:pPr algn="ctr">
                        <a:lnSpc>
                          <a:spcPct val="115000"/>
                        </a:lnSpc>
                        <a:spcBef>
                          <a:spcPts val="600"/>
                        </a:spcBef>
                        <a:spcAft>
                          <a:spcPts val="0"/>
                        </a:spcAft>
                      </a:pPr>
                      <a:r>
                        <a:rPr lang="hr-HR" sz="1600" dirty="0">
                          <a:solidFill>
                            <a:schemeClr val="tx1"/>
                          </a:solidFill>
                          <a:effectLst/>
                        </a:rPr>
                        <a:t>10</a:t>
                      </a:r>
                      <a:endParaRPr lang="hr-HR" sz="160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a:txBody>
                    <a:bodyPr/>
                    <a:lstStyle/>
                    <a:p>
                      <a:pPr algn="ctr">
                        <a:lnSpc>
                          <a:spcPct val="115000"/>
                        </a:lnSpc>
                        <a:spcBef>
                          <a:spcPts val="600"/>
                        </a:spcBef>
                        <a:spcAft>
                          <a:spcPts val="0"/>
                        </a:spcAft>
                      </a:pPr>
                      <a:r>
                        <a:rPr lang="hr-HR" sz="1600" dirty="0" smtClean="0">
                          <a:solidFill>
                            <a:schemeClr val="tx1"/>
                          </a:solidFill>
                          <a:effectLst/>
                          <a:latin typeface="Calibri"/>
                          <a:ea typeface="Times New Roman"/>
                          <a:cs typeface="Times New Roman"/>
                        </a:rPr>
                        <a:t>6</a:t>
                      </a:r>
                      <a:endParaRPr lang="hr-HR" sz="160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r>
              <a:tr h="340029">
                <a:tc>
                  <a:txBody>
                    <a:bodyPr/>
                    <a:lstStyle/>
                    <a:p>
                      <a:pPr marL="0" lvl="0" indent="0" algn="l">
                        <a:lnSpc>
                          <a:spcPct val="100000"/>
                        </a:lnSpc>
                        <a:spcBef>
                          <a:spcPts val="600"/>
                        </a:spcBef>
                        <a:spcAft>
                          <a:spcPts val="0"/>
                        </a:spcAft>
                        <a:buFont typeface="+mj-lt"/>
                        <a:buNone/>
                        <a:tabLst>
                          <a:tab pos="2743200" algn="ctr"/>
                          <a:tab pos="5486400" algn="r"/>
                        </a:tabLst>
                      </a:pPr>
                      <a:r>
                        <a:rPr lang="hr-HR" sz="1600" b="0" dirty="0" smtClean="0">
                          <a:solidFill>
                            <a:schemeClr val="tx1"/>
                          </a:solidFill>
                          <a:effectLst/>
                        </a:rPr>
                        <a:t>5. Horizontalna </a:t>
                      </a:r>
                      <a:r>
                        <a:rPr lang="hr-HR" sz="1600" b="0" dirty="0">
                          <a:solidFill>
                            <a:schemeClr val="tx1"/>
                          </a:solidFill>
                          <a:effectLst/>
                        </a:rPr>
                        <a:t>pitanja </a:t>
                      </a:r>
                      <a:endParaRPr lang="hr-HR" sz="1600" b="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a:txBody>
                    <a:bodyPr/>
                    <a:lstStyle/>
                    <a:p>
                      <a:pPr algn="ctr">
                        <a:lnSpc>
                          <a:spcPct val="115000"/>
                        </a:lnSpc>
                        <a:spcBef>
                          <a:spcPts val="600"/>
                        </a:spcBef>
                        <a:spcAft>
                          <a:spcPts val="0"/>
                        </a:spcAft>
                      </a:pPr>
                      <a:r>
                        <a:rPr lang="hr-HR" sz="1600" dirty="0">
                          <a:solidFill>
                            <a:schemeClr val="tx1"/>
                          </a:solidFill>
                          <a:effectLst/>
                        </a:rPr>
                        <a:t>3</a:t>
                      </a:r>
                      <a:endParaRPr lang="hr-HR" sz="160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a:txBody>
                    <a:bodyPr/>
                    <a:lstStyle/>
                    <a:p>
                      <a:pPr algn="ctr">
                        <a:lnSpc>
                          <a:spcPct val="115000"/>
                        </a:lnSpc>
                        <a:spcBef>
                          <a:spcPts val="600"/>
                        </a:spcBef>
                        <a:spcAft>
                          <a:spcPts val="0"/>
                        </a:spcAft>
                      </a:pPr>
                      <a:r>
                        <a:rPr lang="hr-HR" sz="1600" dirty="0" smtClean="0">
                          <a:solidFill>
                            <a:schemeClr val="tx1"/>
                          </a:solidFill>
                          <a:effectLst/>
                          <a:latin typeface="Calibri"/>
                          <a:ea typeface="Times New Roman"/>
                          <a:cs typeface="Times New Roman"/>
                        </a:rPr>
                        <a:t>-</a:t>
                      </a:r>
                      <a:endParaRPr lang="hr-HR" sz="160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r>
              <a:tr h="591353">
                <a:tc>
                  <a:txBody>
                    <a:bodyPr/>
                    <a:lstStyle/>
                    <a:p>
                      <a:pPr marL="0" lvl="0" indent="0" algn="l">
                        <a:lnSpc>
                          <a:spcPct val="100000"/>
                        </a:lnSpc>
                        <a:spcBef>
                          <a:spcPts val="600"/>
                        </a:spcBef>
                        <a:spcAft>
                          <a:spcPts val="0"/>
                        </a:spcAft>
                        <a:buFont typeface="+mj-lt"/>
                        <a:buNone/>
                        <a:tabLst>
                          <a:tab pos="2743200" algn="ctr"/>
                          <a:tab pos="5486400" algn="r"/>
                        </a:tabLst>
                      </a:pPr>
                      <a:r>
                        <a:rPr lang="hr-HR" sz="1600" b="0" dirty="0" smtClean="0">
                          <a:solidFill>
                            <a:schemeClr val="tx1"/>
                          </a:solidFill>
                          <a:effectLst/>
                        </a:rPr>
                        <a:t>6. Doprinos </a:t>
                      </a:r>
                      <a:r>
                        <a:rPr lang="hr-HR" sz="1600" b="0" dirty="0">
                          <a:solidFill>
                            <a:schemeClr val="tx1"/>
                          </a:solidFill>
                          <a:effectLst/>
                        </a:rPr>
                        <a:t>projekta rješavanju specifičnih razvojnih problema na određenom teritoriju </a:t>
                      </a:r>
                      <a:endParaRPr lang="hr-HR" sz="1600" b="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a:txBody>
                    <a:bodyPr/>
                    <a:lstStyle/>
                    <a:p>
                      <a:pPr algn="ctr">
                        <a:lnSpc>
                          <a:spcPct val="115000"/>
                        </a:lnSpc>
                        <a:spcBef>
                          <a:spcPts val="600"/>
                        </a:spcBef>
                        <a:spcAft>
                          <a:spcPts val="0"/>
                        </a:spcAft>
                      </a:pPr>
                      <a:r>
                        <a:rPr lang="hr-HR" sz="1600" dirty="0" smtClean="0">
                          <a:solidFill>
                            <a:schemeClr val="tx1"/>
                          </a:solidFill>
                          <a:effectLst/>
                          <a:latin typeface="+mn-lt"/>
                          <a:ea typeface="+mn-ea"/>
                          <a:cs typeface="+mn-cs"/>
                        </a:rPr>
                        <a:t>6</a:t>
                      </a:r>
                      <a:endParaRPr lang="hr-HR" sz="160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a:txBody>
                    <a:bodyPr/>
                    <a:lstStyle/>
                    <a:p>
                      <a:pPr algn="ctr">
                        <a:lnSpc>
                          <a:spcPct val="115000"/>
                        </a:lnSpc>
                        <a:spcBef>
                          <a:spcPts val="600"/>
                        </a:spcBef>
                        <a:spcAft>
                          <a:spcPts val="0"/>
                        </a:spcAft>
                      </a:pPr>
                      <a:r>
                        <a:rPr lang="hr-HR" sz="1600" dirty="0" smtClean="0">
                          <a:solidFill>
                            <a:schemeClr val="tx1"/>
                          </a:solidFill>
                          <a:effectLst/>
                          <a:latin typeface="Calibri"/>
                          <a:ea typeface="Times New Roman"/>
                          <a:cs typeface="Times New Roman"/>
                        </a:rPr>
                        <a:t>-</a:t>
                      </a:r>
                      <a:endParaRPr lang="hr-HR" sz="160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r>
              <a:tr h="367514">
                <a:tc>
                  <a:txBody>
                    <a:bodyPr/>
                    <a:lstStyle/>
                    <a:p>
                      <a:pPr algn="l">
                        <a:lnSpc>
                          <a:spcPct val="115000"/>
                        </a:lnSpc>
                        <a:spcBef>
                          <a:spcPts val="600"/>
                        </a:spcBef>
                        <a:spcAft>
                          <a:spcPts val="0"/>
                        </a:spcAft>
                      </a:pPr>
                      <a:r>
                        <a:rPr lang="hr-HR" sz="1800" dirty="0">
                          <a:solidFill>
                            <a:schemeClr val="tx1"/>
                          </a:solidFill>
                          <a:effectLst/>
                        </a:rPr>
                        <a:t>UKUPNO</a:t>
                      </a:r>
                      <a:endParaRPr lang="hr-HR" sz="1800"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a:txBody>
                    <a:bodyPr/>
                    <a:lstStyle/>
                    <a:p>
                      <a:pPr algn="ctr">
                        <a:lnSpc>
                          <a:spcPct val="115000"/>
                        </a:lnSpc>
                        <a:spcBef>
                          <a:spcPts val="600"/>
                        </a:spcBef>
                        <a:spcAft>
                          <a:spcPts val="0"/>
                        </a:spcAft>
                      </a:pPr>
                      <a:r>
                        <a:rPr lang="hr-HR" sz="1800" b="1" dirty="0" err="1" smtClean="0">
                          <a:solidFill>
                            <a:schemeClr val="tx1"/>
                          </a:solidFill>
                          <a:effectLst/>
                          <a:latin typeface="+mn-lt"/>
                          <a:ea typeface="+mn-ea"/>
                          <a:cs typeface="+mn-cs"/>
                        </a:rPr>
                        <a:t>60</a:t>
                      </a:r>
                      <a:endParaRPr lang="hr-HR" sz="1800" b="1"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c>
                  <a:txBody>
                    <a:bodyPr/>
                    <a:lstStyle/>
                    <a:p>
                      <a:pPr algn="ctr">
                        <a:lnSpc>
                          <a:spcPct val="115000"/>
                        </a:lnSpc>
                        <a:spcBef>
                          <a:spcPts val="600"/>
                        </a:spcBef>
                        <a:spcAft>
                          <a:spcPts val="0"/>
                        </a:spcAft>
                      </a:pPr>
                      <a:r>
                        <a:rPr lang="hr-HR" sz="1800" b="1" dirty="0" smtClean="0">
                          <a:solidFill>
                            <a:schemeClr val="tx1"/>
                          </a:solidFill>
                          <a:effectLst/>
                          <a:latin typeface="+mn-lt"/>
                          <a:ea typeface="Times New Roman"/>
                          <a:cs typeface="Times New Roman"/>
                        </a:rPr>
                        <a:t>51</a:t>
                      </a:r>
                      <a:endParaRPr lang="hr-HR" sz="1800" b="1" dirty="0">
                        <a:solidFill>
                          <a:schemeClr val="tx1"/>
                        </a:solidFill>
                        <a:effectLst/>
                        <a:latin typeface="Calibri"/>
                        <a:ea typeface="Times New Roman"/>
                        <a:cs typeface="Times New Roman"/>
                      </a:endParaRPr>
                    </a:p>
                  </a:txBody>
                  <a:tcPr marL="68580" marR="68580" marT="0" marB="0" anchor="ctr">
                    <a:solidFill>
                      <a:schemeClr val="accent3">
                        <a:lumMod val="40000"/>
                        <a:lumOff val="60000"/>
                      </a:schemeClr>
                    </a:solidFill>
                  </a:tcPr>
                </a:tc>
              </a:tr>
            </a:tbl>
          </a:graphicData>
        </a:graphic>
      </p:graphicFrame>
      <p:pic>
        <p:nvPicPr>
          <p:cNvPr id="5" name="Picture 3" descr="X:\1. PROGRAMI\48. PROGRAMI 2014-2020\INOVACIJE\Upute Inovacije GBER\prezentacija\logo_novi.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4"/>
          <p:cNvSpPr>
            <a:spLocks noChangeArrowheads="1"/>
          </p:cNvSpPr>
          <p:nvPr/>
        </p:nvSpPr>
        <p:spPr bwMode="auto">
          <a:xfrm>
            <a:off x="3371850" y="4603750"/>
            <a:ext cx="1214438" cy="254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spTree>
    <p:extLst>
      <p:ext uri="{BB962C8B-B14F-4D97-AF65-F5344CB8AC3E}">
        <p14:creationId xmlns:p14="http://schemas.microsoft.com/office/powerpoint/2010/main" val="1055504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9" y="976727"/>
            <a:ext cx="8424936" cy="2315898"/>
          </a:xfrm>
        </p:spPr>
        <p:txBody>
          <a:bodyPr/>
          <a:lstStyle/>
          <a:p>
            <a:pPr marL="180975" indent="0" algn="just">
              <a:lnSpc>
                <a:spcPct val="100000"/>
              </a:lnSpc>
            </a:pPr>
            <a:r>
              <a:rPr lang="hr-HR" sz="1600" dirty="0" smtClean="0">
                <a:solidFill>
                  <a:srgbClr val="000000"/>
                </a:solidFill>
                <a:latin typeface="Arial" panose="020B0604020202020204" pitchFamily="34" charset="0"/>
                <a:cs typeface="Arial" panose="020B0604020202020204" pitchFamily="34" charset="0"/>
              </a:rPr>
              <a:t>Donosi se za </a:t>
            </a:r>
            <a:r>
              <a:rPr lang="hr-HR" sz="1600" dirty="0">
                <a:solidFill>
                  <a:srgbClr val="000000"/>
                </a:solidFill>
                <a:latin typeface="Arial" panose="020B0604020202020204" pitchFamily="34" charset="0"/>
                <a:cs typeface="Arial" panose="020B0604020202020204" pitchFamily="34" charset="0"/>
              </a:rPr>
              <a:t>projektne prijedloge koji su uspješno prošli prethodne faze </a:t>
            </a:r>
            <a:r>
              <a:rPr lang="hr-HR" sz="1600" dirty="0" smtClean="0">
                <a:solidFill>
                  <a:srgbClr val="000000"/>
                </a:solidFill>
                <a:latin typeface="Arial" panose="020B0604020202020204" pitchFamily="34" charset="0"/>
                <a:cs typeface="Arial" panose="020B0604020202020204" pitchFamily="34" charset="0"/>
              </a:rPr>
              <a:t>postupka dodjele</a:t>
            </a:r>
            <a:r>
              <a:rPr lang="hr-HR" sz="1600" dirty="0">
                <a:solidFill>
                  <a:srgbClr val="000000"/>
                </a:solidFill>
                <a:latin typeface="Arial" panose="020B0604020202020204" pitchFamily="34" charset="0"/>
                <a:cs typeface="Arial" panose="020B0604020202020204" pitchFamily="34" charset="0"/>
              </a:rPr>
              <a:t>. </a:t>
            </a:r>
          </a:p>
          <a:p>
            <a:pPr marL="900" indent="0" algn="just">
              <a:lnSpc>
                <a:spcPct val="100000"/>
              </a:lnSpc>
              <a:buClr>
                <a:srgbClr val="0070C0"/>
              </a:buClr>
            </a:pPr>
            <a:r>
              <a:rPr lang="hr-HR" sz="1600" b="1" dirty="0">
                <a:solidFill>
                  <a:srgbClr val="000000"/>
                </a:solidFill>
                <a:latin typeface="Arial" panose="020B0604020202020204" pitchFamily="34" charset="0"/>
                <a:cs typeface="Arial" panose="020B0604020202020204" pitchFamily="34" charset="0"/>
              </a:rPr>
              <a:t>Prije donošenja </a:t>
            </a:r>
            <a:r>
              <a:rPr lang="hr-HR" sz="1600" dirty="0">
                <a:solidFill>
                  <a:srgbClr val="000000"/>
                </a:solidFill>
                <a:latin typeface="Arial" panose="020B0604020202020204" pitchFamily="34" charset="0"/>
                <a:cs typeface="Arial" panose="020B0604020202020204" pitchFamily="34" charset="0"/>
              </a:rPr>
              <a:t>Odluke o financiranju </a:t>
            </a:r>
            <a:r>
              <a:rPr lang="hr-HR" sz="1600" b="1" dirty="0" smtClean="0">
                <a:solidFill>
                  <a:srgbClr val="000000"/>
                </a:solidFill>
                <a:latin typeface="Arial" panose="020B0604020202020204" pitchFamily="34" charset="0"/>
                <a:cs typeface="Arial" panose="020B0604020202020204" pitchFamily="34" charset="0"/>
              </a:rPr>
              <a:t>PT </a:t>
            </a:r>
            <a:r>
              <a:rPr lang="hr-HR" sz="1600" b="1" dirty="0" smtClean="0">
                <a:solidFill>
                  <a:srgbClr val="000000"/>
                </a:solidFill>
                <a:latin typeface="Arial" panose="020B0604020202020204" pitchFamily="34" charset="0"/>
                <a:cs typeface="Arial" panose="020B0604020202020204" pitchFamily="34" charset="0"/>
              </a:rPr>
              <a:t>1 </a:t>
            </a:r>
            <a:r>
              <a:rPr lang="hr-HR" sz="1600" b="1" dirty="0">
                <a:solidFill>
                  <a:srgbClr val="000000"/>
                </a:solidFill>
                <a:latin typeface="Arial" panose="020B0604020202020204" pitchFamily="34" charset="0"/>
                <a:cs typeface="Arial" panose="020B0604020202020204" pitchFamily="34" charset="0"/>
              </a:rPr>
              <a:t>će zatražiti </a:t>
            </a:r>
            <a:r>
              <a:rPr lang="hr-HR" sz="1600" dirty="0">
                <a:solidFill>
                  <a:srgbClr val="000000"/>
                </a:solidFill>
                <a:latin typeface="Arial" panose="020B0604020202020204" pitchFamily="34" charset="0"/>
                <a:cs typeface="Arial" panose="020B0604020202020204" pitchFamily="34" charset="0"/>
              </a:rPr>
              <a:t>od prijavitelja dostavu:</a:t>
            </a:r>
          </a:p>
          <a:p>
            <a:pPr lvl="0" algn="just">
              <a:lnSpc>
                <a:spcPct val="100000"/>
              </a:lnSpc>
              <a:buClr>
                <a:srgbClr val="0070C0"/>
              </a:buClr>
              <a:buFont typeface="Wingdings" panose="05000000000000000000" pitchFamily="2" charset="2"/>
              <a:buChar char="Ø"/>
            </a:pPr>
            <a:r>
              <a:rPr lang="hr-HR" sz="1600" dirty="0" smtClean="0">
                <a:solidFill>
                  <a:srgbClr val="000000"/>
                </a:solidFill>
                <a:latin typeface="Arial" panose="020B0604020202020204" pitchFamily="34" charset="0"/>
                <a:cs typeface="Arial" panose="020B0604020202020204" pitchFamily="34" charset="0"/>
              </a:rPr>
              <a:t>Potvrde o solventnosti BON2/SOL2</a:t>
            </a:r>
          </a:p>
          <a:p>
            <a:pPr lvl="0" algn="just">
              <a:lnSpc>
                <a:spcPct val="100000"/>
              </a:lnSpc>
              <a:buClr>
                <a:srgbClr val="0070C0"/>
              </a:buClr>
              <a:buFont typeface="Wingdings" panose="05000000000000000000" pitchFamily="2" charset="2"/>
              <a:buChar char="Ø"/>
            </a:pPr>
            <a:r>
              <a:rPr lang="hr-HR" sz="1600" dirty="0" smtClean="0">
                <a:solidFill>
                  <a:srgbClr val="000000"/>
                </a:solidFill>
                <a:latin typeface="Arial" panose="020B0604020202020204" pitchFamily="34" charset="0"/>
                <a:cs typeface="Arial" panose="020B0604020202020204" pitchFamily="34" charset="0"/>
              </a:rPr>
              <a:t>Potvrde porezne uprave u izvorniku da je prijavitelj ispunio obveze plaćanja dospjelih poreznih obveza i obveza za mirovinsko i zdravstveno osiguranje</a:t>
            </a:r>
          </a:p>
          <a:p>
            <a:pPr lvl="0" algn="just">
              <a:lnSpc>
                <a:spcPct val="100000"/>
              </a:lnSpc>
              <a:buClr>
                <a:srgbClr val="0070C0"/>
              </a:buClr>
              <a:buFont typeface="Wingdings" panose="05000000000000000000" pitchFamily="2" charset="2"/>
              <a:buChar char="Ø"/>
            </a:pPr>
            <a:r>
              <a:rPr lang="hr-HR" sz="1600" dirty="0" smtClean="0">
                <a:solidFill>
                  <a:srgbClr val="000000"/>
                </a:solidFill>
                <a:latin typeface="Arial" panose="020B0604020202020204" pitchFamily="34" charset="0"/>
                <a:cs typeface="Arial" panose="020B0604020202020204" pitchFamily="34" charset="0"/>
              </a:rPr>
              <a:t>Izjave o korištenim potporama male vrijednosti</a:t>
            </a:r>
            <a:r>
              <a:rPr lang="hr-HR" sz="1600" b="1" dirty="0" smtClean="0">
                <a:solidFill>
                  <a:srgbClr val="000000"/>
                </a:solidFill>
                <a:latin typeface="Arial" panose="020B0604020202020204" pitchFamily="34" charset="0"/>
                <a:cs typeface="Arial" panose="020B0604020202020204" pitchFamily="34" charset="0"/>
              </a:rPr>
              <a:t> </a:t>
            </a:r>
            <a:r>
              <a:rPr lang="hr-HR" sz="1600" dirty="0" smtClean="0">
                <a:solidFill>
                  <a:srgbClr val="000000"/>
                </a:solidFill>
                <a:latin typeface="Arial" panose="020B0604020202020204" pitchFamily="34" charset="0"/>
                <a:cs typeface="Arial" panose="020B0604020202020204" pitchFamily="34" charset="0"/>
              </a:rPr>
              <a:t>za prijavitelja i pojedinačno za svako povezano poduzeće koje čini “jedinstvenog poduzetnika” (ako je primjenjivo) - Prilog 11</a:t>
            </a:r>
            <a:endParaRPr lang="hr-HR" sz="16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23529" y="354932"/>
            <a:ext cx="8099425" cy="369332"/>
          </a:xfrm>
          <a:prstGeom prst="rect">
            <a:avLst/>
          </a:prstGeom>
          <a:ln>
            <a:solidFill>
              <a:srgbClr val="3C8CA9"/>
            </a:solidFill>
          </a:ln>
        </p:spPr>
        <p:txBody>
          <a:bodyPr wrap="square">
            <a:spAutoFit/>
          </a:bodyPr>
          <a:lstStyle/>
          <a:p>
            <a:pPr lvl="1"/>
            <a:r>
              <a:rPr lang="hr-HR" sz="2400" b="1" dirty="0" smtClean="0">
                <a:solidFill>
                  <a:srgbClr val="000000"/>
                </a:solidFill>
                <a:latin typeface="Arial" panose="020B0604020202020204" pitchFamily="34" charset="0"/>
                <a:ea typeface="+mj-ea"/>
                <a:cs typeface="Arial" panose="020B0604020202020204" pitchFamily="34" charset="0"/>
              </a:rPr>
              <a:t>3</a:t>
            </a:r>
            <a:r>
              <a:rPr lang="hr-HR" sz="2400" b="1" dirty="0">
                <a:solidFill>
                  <a:srgbClr val="000000"/>
                </a:solidFill>
                <a:latin typeface="Arial" panose="020B0604020202020204" pitchFamily="34" charset="0"/>
                <a:ea typeface="+mj-ea"/>
                <a:cs typeface="Arial" panose="020B0604020202020204" pitchFamily="34" charset="0"/>
              </a:rPr>
              <a:t>. Faza postupka dodjele</a:t>
            </a:r>
            <a:r>
              <a:rPr lang="hr-HR" sz="2400" b="1" dirty="0" smtClean="0">
                <a:solidFill>
                  <a:srgbClr val="000000"/>
                </a:solidFill>
                <a:latin typeface="Arial" panose="020B0604020202020204" pitchFamily="34" charset="0"/>
                <a:ea typeface="+mj-ea"/>
                <a:cs typeface="Arial" panose="020B0604020202020204" pitchFamily="34" charset="0"/>
              </a:rPr>
              <a:t>: Odluka </a:t>
            </a:r>
            <a:r>
              <a:rPr lang="hr-HR" sz="2400" b="1" dirty="0">
                <a:solidFill>
                  <a:srgbClr val="000000"/>
                </a:solidFill>
                <a:latin typeface="Arial" panose="020B0604020202020204" pitchFamily="34" charset="0"/>
                <a:ea typeface="+mj-ea"/>
                <a:cs typeface="Arial" panose="020B0604020202020204" pitchFamily="34" charset="0"/>
              </a:rPr>
              <a:t>o </a:t>
            </a:r>
            <a:r>
              <a:rPr lang="hr-HR" sz="2400" b="1" dirty="0" smtClean="0">
                <a:solidFill>
                  <a:srgbClr val="000000"/>
                </a:solidFill>
                <a:latin typeface="Arial" panose="020B0604020202020204" pitchFamily="34" charset="0"/>
                <a:ea typeface="+mj-ea"/>
                <a:cs typeface="Arial" panose="020B0604020202020204" pitchFamily="34" charset="0"/>
              </a:rPr>
              <a:t>financiranju</a:t>
            </a:r>
            <a:endParaRPr lang="hr-HR" sz="2400" b="1" dirty="0">
              <a:solidFill>
                <a:srgbClr val="000000"/>
              </a:solidFill>
              <a:latin typeface="Arial" panose="020B0604020202020204" pitchFamily="34" charset="0"/>
              <a:ea typeface="+mj-ea"/>
              <a:cs typeface="Arial" panose="020B0604020202020204" pitchFamily="34" charset="0"/>
            </a:endParaRPr>
          </a:p>
        </p:txBody>
      </p:sp>
      <p:pic>
        <p:nvPicPr>
          <p:cNvPr id="5" name="Picture 3" descr="X:\1. PROGRAMI\48. PROGRAMI 2014-2020\INOVACIJE\Upute Inovacije GBER\prezentacija\logo_novi.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4"/>
          <p:cNvSpPr>
            <a:spLocks noChangeArrowheads="1"/>
          </p:cNvSpPr>
          <p:nvPr/>
        </p:nvSpPr>
        <p:spPr bwMode="auto">
          <a:xfrm>
            <a:off x="3371850" y="4603750"/>
            <a:ext cx="1214438" cy="254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sp>
        <p:nvSpPr>
          <p:cNvPr id="7" name="Rectangle 6"/>
          <p:cNvSpPr/>
          <p:nvPr/>
        </p:nvSpPr>
        <p:spPr>
          <a:xfrm>
            <a:off x="265808" y="3364632"/>
            <a:ext cx="8640960" cy="830997"/>
          </a:xfrm>
          <a:prstGeom prst="rect">
            <a:avLst/>
          </a:prstGeom>
          <a:ln>
            <a:solidFill>
              <a:srgbClr val="448CA9">
                <a:shade val="50000"/>
              </a:srgbClr>
            </a:solidFill>
          </a:ln>
        </p:spPr>
        <p:txBody>
          <a:bodyPr wrap="square">
            <a:spAutoFit/>
          </a:bodyPr>
          <a:lstStyle/>
          <a:p>
            <a:pPr algn="just"/>
            <a:r>
              <a:rPr lang="hr-HR" sz="1600" dirty="0">
                <a:solidFill>
                  <a:schemeClr val="tx1"/>
                </a:solidFill>
                <a:latin typeface="Arial" panose="020B0604020202020204" pitchFamily="34" charset="0"/>
                <a:cs typeface="Arial" panose="020B0604020202020204" pitchFamily="34" charset="0"/>
              </a:rPr>
              <a:t>Ukoliko se temeljem dostavljene dokumentacije utvrdi da prijavitelj </a:t>
            </a:r>
            <a:r>
              <a:rPr lang="hr-HR" sz="1600" b="1" dirty="0">
                <a:solidFill>
                  <a:schemeClr val="accent1"/>
                </a:solidFill>
                <a:latin typeface="Arial" panose="020B0604020202020204" pitchFamily="34" charset="0"/>
                <a:cs typeface="Arial" panose="020B0604020202020204" pitchFamily="34" charset="0"/>
              </a:rPr>
              <a:t>ne</a:t>
            </a:r>
            <a:r>
              <a:rPr lang="hr-HR" sz="1600" dirty="0">
                <a:solidFill>
                  <a:schemeClr val="accent1"/>
                </a:solidFill>
                <a:latin typeface="Arial" panose="020B0604020202020204" pitchFamily="34" charset="0"/>
                <a:cs typeface="Arial" panose="020B0604020202020204" pitchFamily="34" charset="0"/>
              </a:rPr>
              <a:t> </a:t>
            </a:r>
            <a:r>
              <a:rPr lang="hr-HR" sz="1600" dirty="0">
                <a:solidFill>
                  <a:schemeClr val="tx1"/>
                </a:solidFill>
                <a:latin typeface="Arial" panose="020B0604020202020204" pitchFamily="34" charset="0"/>
                <a:cs typeface="Arial" panose="020B0604020202020204" pitchFamily="34" charset="0"/>
              </a:rPr>
              <a:t>udovoljava </a:t>
            </a:r>
            <a:r>
              <a:rPr lang="hr-HR" sz="1600" dirty="0" smtClean="0">
                <a:solidFill>
                  <a:schemeClr val="tx1"/>
                </a:solidFill>
                <a:latin typeface="Arial" panose="020B0604020202020204" pitchFamily="34" charset="0"/>
                <a:cs typeface="Arial" panose="020B0604020202020204" pitchFamily="34" charset="0"/>
              </a:rPr>
              <a:t>uvjetima </a:t>
            </a:r>
            <a:r>
              <a:rPr lang="hr-HR" sz="1600" dirty="0">
                <a:solidFill>
                  <a:schemeClr val="tx1"/>
                </a:solidFill>
                <a:latin typeface="Arial" panose="020B0604020202020204" pitchFamily="34" charset="0"/>
                <a:cs typeface="Arial" panose="020B0604020202020204" pitchFamily="34" charset="0"/>
              </a:rPr>
              <a:t>prihvatljivosti ili da bi se dodjelom potpora male vrijednosti mogla premašiti odgovarajuća gornja granica iz stavka 4. članka 2. Programa </a:t>
            </a:r>
            <a:r>
              <a:rPr lang="hr-HR" sz="1600" i="1" dirty="0">
                <a:solidFill>
                  <a:schemeClr val="tx1"/>
                </a:solidFill>
                <a:latin typeface="Arial" panose="020B0604020202020204" pitchFamily="34" charset="0"/>
                <a:cs typeface="Arial" panose="020B0604020202020204" pitchFamily="34" charset="0"/>
              </a:rPr>
              <a:t>de </a:t>
            </a:r>
            <a:r>
              <a:rPr lang="hr-HR" sz="1600" i="1" dirty="0" err="1">
                <a:solidFill>
                  <a:schemeClr val="tx1"/>
                </a:solidFill>
                <a:latin typeface="Arial" panose="020B0604020202020204" pitchFamily="34" charset="0"/>
                <a:cs typeface="Arial" panose="020B0604020202020204" pitchFamily="34" charset="0"/>
              </a:rPr>
              <a:t>minimis</a:t>
            </a:r>
            <a:r>
              <a:rPr lang="hr-HR" sz="1600" dirty="0">
                <a:solidFill>
                  <a:schemeClr val="tx1"/>
                </a:solidFill>
                <a:latin typeface="Arial" panose="020B0604020202020204" pitchFamily="34" charset="0"/>
                <a:cs typeface="Arial" panose="020B0604020202020204" pitchFamily="34" charset="0"/>
              </a:rPr>
              <a:t>, potpora se </a:t>
            </a:r>
            <a:r>
              <a:rPr lang="hr-HR" sz="1600" b="1" dirty="0">
                <a:solidFill>
                  <a:schemeClr val="accent1"/>
                </a:solidFill>
                <a:latin typeface="Arial" panose="020B0604020202020204" pitchFamily="34" charset="0"/>
                <a:cs typeface="Arial" panose="020B0604020202020204" pitchFamily="34" charset="0"/>
              </a:rPr>
              <a:t>ne može </a:t>
            </a:r>
            <a:r>
              <a:rPr lang="hr-HR" sz="1600" dirty="0">
                <a:solidFill>
                  <a:schemeClr val="tx1"/>
                </a:solidFill>
                <a:latin typeface="Arial" panose="020B0604020202020204" pitchFamily="34" charset="0"/>
                <a:cs typeface="Arial" panose="020B0604020202020204" pitchFamily="34" charset="0"/>
              </a:rPr>
              <a:t>dodijeliti.</a:t>
            </a:r>
          </a:p>
        </p:txBody>
      </p:sp>
    </p:spTree>
    <p:extLst>
      <p:ext uri="{BB962C8B-B14F-4D97-AF65-F5344CB8AC3E}">
        <p14:creationId xmlns:p14="http://schemas.microsoft.com/office/powerpoint/2010/main" val="1092105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28763" y="206439"/>
            <a:ext cx="6075362" cy="441461"/>
          </a:xfrm>
        </p:spPr>
        <p:txBody>
          <a:bodyPr/>
          <a:lstStyle/>
          <a:p>
            <a:pPr eaLnBrk="1" hangingPunct="1"/>
            <a:r>
              <a:rPr lang="hr-HR" altLang="sr-Latn-RS" sz="1500" b="1" smtClean="0">
                <a:solidFill>
                  <a:schemeClr val="bg1"/>
                </a:solidFill>
                <a:latin typeface="VladaRHSans Med" charset="0"/>
                <a:cs typeface="Latha" pitchFamily="34" charset="0"/>
              </a:rPr>
              <a:t>POČETAK PROVEDBE I RAZDOBLJE PROVEDBE </a:t>
            </a:r>
            <a:endParaRPr lang="en-US" altLang="sr-Latn-RS" sz="1500" b="1" smtClean="0">
              <a:solidFill>
                <a:schemeClr val="bg1"/>
              </a:solidFill>
              <a:latin typeface="VladaRHSans Med" charset="0"/>
              <a:cs typeface="Latha" pitchFamily="34" charset="0"/>
            </a:endParaRPr>
          </a:p>
        </p:txBody>
      </p:sp>
      <p:sp>
        <p:nvSpPr>
          <p:cNvPr id="43011" name="Slide Number Placeholder 5"/>
          <p:cNvSpPr>
            <a:spLocks noGrp="1"/>
          </p:cNvSpPr>
          <p:nvPr>
            <p:ph type="sldNum"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557213" indent="-214313"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857250" indent="-1714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200150" indent="-1714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1543050" indent="-1714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000250" indent="-17145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457450" indent="-17145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2914650" indent="-17145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371850" indent="-17145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gn="l" eaLnBrk="1" hangingPunct="1">
              <a:lnSpc>
                <a:spcPct val="100000"/>
              </a:lnSpc>
              <a:spcBef>
                <a:spcPct val="0"/>
              </a:spcBef>
              <a:buClrTx/>
            </a:pPr>
            <a:fld id="{53837553-8699-4C12-93E5-D9F6B22F629C}" type="slidenum">
              <a:rPr lang="en-US" altLang="sr-Latn-RS" sz="600" smtClean="0">
                <a:solidFill>
                  <a:schemeClr val="bg1"/>
                </a:solidFill>
              </a:rPr>
              <a:pPr algn="l" eaLnBrk="1" hangingPunct="1">
                <a:lnSpc>
                  <a:spcPct val="100000"/>
                </a:lnSpc>
                <a:spcBef>
                  <a:spcPct val="0"/>
                </a:spcBef>
                <a:buClrTx/>
              </a:pPr>
              <a:t>26</a:t>
            </a:fld>
            <a:endParaRPr lang="en-US" altLang="sr-Latn-RS" sz="600" smtClean="0">
              <a:solidFill>
                <a:schemeClr val="bg1"/>
              </a:solidFill>
            </a:endParaRPr>
          </a:p>
        </p:txBody>
      </p:sp>
      <p:sp>
        <p:nvSpPr>
          <p:cNvPr id="43012" name="Rectangle 1"/>
          <p:cNvSpPr txBox="1">
            <a:spLocks noChangeArrowheads="1"/>
          </p:cNvSpPr>
          <p:nvPr/>
        </p:nvSpPr>
        <p:spPr bwMode="auto">
          <a:xfrm>
            <a:off x="1019175" y="233436"/>
            <a:ext cx="6191250" cy="41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07950" eaLnBrk="0" hangingPunct="0">
              <a:lnSpc>
                <a:spcPts val="3400"/>
              </a:lnSpc>
              <a:spcBef>
                <a:spcPts val="575"/>
              </a:spcBef>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9pPr>
          </a:lstStyle>
          <a:p>
            <a:pPr eaLnBrk="1" hangingPunct="1">
              <a:lnSpc>
                <a:spcPct val="100000"/>
              </a:lnSpc>
              <a:spcBef>
                <a:spcPct val="0"/>
              </a:spcBef>
              <a:buClrTx/>
            </a:pPr>
            <a:r>
              <a:rPr lang="hr-HR" altLang="sr-Latn-RS" b="1">
                <a:latin typeface="Arial" pitchFamily="34" charset="0"/>
              </a:rPr>
              <a:t>Ugovor o dodijeli bespovratnih sredstava</a:t>
            </a:r>
            <a:endParaRPr lang="hr-HR" altLang="sr-Latn-RS" sz="1200" b="1">
              <a:latin typeface="Arial" pitchFamily="34" charset="0"/>
            </a:endParaRPr>
          </a:p>
          <a:p>
            <a:pPr eaLnBrk="1" hangingPunct="1">
              <a:lnSpc>
                <a:spcPct val="100000"/>
              </a:lnSpc>
              <a:spcBef>
                <a:spcPct val="0"/>
              </a:spcBef>
              <a:buClrTx/>
            </a:pPr>
            <a:r>
              <a:rPr lang="hr-HR" altLang="sr-Latn-RS" sz="1200">
                <a:latin typeface="VladaRHSans Med" charset="0"/>
              </a:rPr>
              <a:t> </a:t>
            </a:r>
            <a:endParaRPr lang="hr-HR" altLang="sr-Latn-RS" sz="1200" b="1">
              <a:latin typeface="Arial" pitchFamily="34" charset="0"/>
            </a:endParaRPr>
          </a:p>
          <a:p>
            <a:pPr eaLnBrk="1" hangingPunct="1">
              <a:lnSpc>
                <a:spcPct val="100000"/>
              </a:lnSpc>
              <a:spcBef>
                <a:spcPct val="0"/>
              </a:spcBef>
              <a:buClrTx/>
            </a:pPr>
            <a:endParaRPr lang="hr-HR" altLang="sr-Latn-RS" b="1">
              <a:latin typeface="Arial" pitchFamily="34" charset="0"/>
            </a:endParaRPr>
          </a:p>
        </p:txBody>
      </p:sp>
      <p:graphicFrame>
        <p:nvGraphicFramePr>
          <p:cNvPr id="3" name="Dijagram 2"/>
          <p:cNvGraphicFramePr/>
          <p:nvPr/>
        </p:nvGraphicFramePr>
        <p:xfrm>
          <a:off x="1219202" y="730477"/>
          <a:ext cx="6693692" cy="3357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bject 4"/>
          <p:cNvSpPr>
            <a:spLocks noChangeArrowheads="1"/>
          </p:cNvSpPr>
          <p:nvPr/>
        </p:nvSpPr>
        <p:spPr bwMode="auto">
          <a:xfrm>
            <a:off x="3371850" y="4603750"/>
            <a:ext cx="1214438" cy="2540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7" name="Picture 3" descr="X:\1. PROGRAMI\48. PROGRAMI 2014-2020\INOVACIJE\Upute Inovacije GBER\prezentacija\logo_novi.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119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hr-HR" sz="2800" dirty="0">
                <a:latin typeface="VladaRHSans Med" pitchFamily="50" charset="-18"/>
                <a:cs typeface="VladaRHSans Med" pitchFamily="50" charset="-18"/>
              </a:rPr>
              <a:t>Cilj predavanja</a:t>
            </a:r>
            <a:endParaRPr lang="en-US" sz="2800" dirty="0">
              <a:latin typeface="VladaRHSans Med" pitchFamily="50" charset="-18"/>
              <a:cs typeface="VladaRHSans Med" pitchFamily="50" charset="-18"/>
            </a:endParaRPr>
          </a:p>
        </p:txBody>
      </p:sp>
      <p:sp>
        <p:nvSpPr>
          <p:cNvPr id="9219" name="Content Placeholder 2"/>
          <p:cNvSpPr>
            <a:spLocks noGrp="1"/>
          </p:cNvSpPr>
          <p:nvPr>
            <p:ph idx="1"/>
          </p:nvPr>
        </p:nvSpPr>
        <p:spPr/>
        <p:txBody>
          <a:bodyPr/>
          <a:lstStyle/>
          <a:p>
            <a:pPr marL="0" indent="0" eaLnBrk="1" hangingPunct="1">
              <a:spcBef>
                <a:spcPts val="575"/>
              </a:spcBef>
            </a:pPr>
            <a:r>
              <a:rPr lang="hr-HR" sz="2200" dirty="0">
                <a:latin typeface="VladaRHSans Reg" pitchFamily="50" charset="-18"/>
                <a:cs typeface="VladaRHSans Reg" pitchFamily="50" charset="-18"/>
              </a:rPr>
              <a:t>Pojasniti korake nakon potpisivanja Ugovora (Ugovor je tripartitan – potpisuju ga 3 strane – Korisnik, MGPO i HAMAG – BICRO) </a:t>
            </a:r>
            <a:endParaRPr lang="en-US" sz="2200" dirty="0">
              <a:latin typeface="VladaRHSans Reg" pitchFamily="50" charset="-18"/>
              <a:cs typeface="VladaRHSans Reg" pitchFamily="50" charset="-18"/>
            </a:endParaRPr>
          </a:p>
        </p:txBody>
      </p:sp>
      <p:pic>
        <p:nvPicPr>
          <p:cNvPr id="9221" name="Picture 2"/>
          <p:cNvPicPr>
            <a:picLocks noChangeAspect="1"/>
          </p:cNvPicPr>
          <p:nvPr/>
        </p:nvPicPr>
        <p:blipFill>
          <a:blip r:embed="rId3" cstate="print"/>
          <a:srcRect/>
          <a:stretch>
            <a:fillRect/>
          </a:stretch>
        </p:blipFill>
        <p:spPr bwMode="auto">
          <a:xfrm>
            <a:off x="1771699" y="2132477"/>
            <a:ext cx="3008313" cy="2836150"/>
          </a:xfrm>
          <a:prstGeom prst="rect">
            <a:avLst/>
          </a:prstGeom>
          <a:noFill/>
          <a:ln w="9525">
            <a:noFill/>
            <a:miter lim="800000"/>
            <a:headEnd/>
            <a:tailEnd/>
          </a:ln>
        </p:spPr>
      </p:pic>
      <p:pic>
        <p:nvPicPr>
          <p:cNvPr id="9222" name="Picture 1"/>
          <p:cNvPicPr>
            <a:picLocks noChangeAspect="1"/>
          </p:cNvPicPr>
          <p:nvPr/>
        </p:nvPicPr>
        <p:blipFill>
          <a:blip r:embed="rId4" cstate="print"/>
          <a:srcRect/>
          <a:stretch>
            <a:fillRect/>
          </a:stretch>
        </p:blipFill>
        <p:spPr bwMode="auto">
          <a:xfrm>
            <a:off x="1369591" y="4516760"/>
            <a:ext cx="1402209" cy="305298"/>
          </a:xfrm>
          <a:prstGeom prst="rect">
            <a:avLst/>
          </a:prstGeom>
          <a:noFill/>
          <a:ln w="9525">
            <a:noFill/>
            <a:miter lim="800000"/>
            <a:headEnd/>
            <a:tailEnd/>
          </a:ln>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4444752"/>
            <a:ext cx="1384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502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06401" y="127039"/>
            <a:ext cx="8099425" cy="857515"/>
          </a:xfrm>
        </p:spPr>
        <p:txBody>
          <a:bodyPr/>
          <a:lstStyle/>
          <a:p>
            <a:r>
              <a:rPr lang="hr-HR" sz="2800" b="1" dirty="0">
                <a:latin typeface="VladaRHSans Med" pitchFamily="50" charset="-18"/>
                <a:cs typeface="VladaRHSans Med" pitchFamily="50" charset="-18"/>
              </a:rPr>
              <a:t>Ključne točke provedbe projekta</a:t>
            </a:r>
          </a:p>
        </p:txBody>
      </p:sp>
      <p:sp>
        <p:nvSpPr>
          <p:cNvPr id="3" name="Content Placeholder 2"/>
          <p:cNvSpPr>
            <a:spLocks noGrp="1"/>
          </p:cNvSpPr>
          <p:nvPr>
            <p:ph idx="1"/>
          </p:nvPr>
        </p:nvSpPr>
        <p:spPr>
          <a:xfrm>
            <a:off x="467544" y="844352"/>
            <a:ext cx="8099425" cy="3274436"/>
          </a:xfrm>
        </p:spPr>
        <p:txBody>
          <a:bodyPr/>
          <a:lstStyle/>
          <a:p>
            <a:pPr marL="343800" indent="-342900">
              <a:spcBef>
                <a:spcPts val="0"/>
              </a:spcBef>
              <a:defRPr/>
            </a:pPr>
            <a:r>
              <a:rPr lang="hr-HR" sz="2000" b="1" dirty="0"/>
              <a:t>Ugovor o dodjeli bespovratnih sredstava</a:t>
            </a:r>
          </a:p>
          <a:p>
            <a:pPr marL="458100" indent="-457200">
              <a:spcBef>
                <a:spcPts val="0"/>
              </a:spcBef>
              <a:buClrTx/>
              <a:buFont typeface="+mj-lt"/>
              <a:buAutoNum type="arabicPeriod"/>
              <a:defRPr/>
            </a:pPr>
            <a:r>
              <a:rPr lang="hr-HR" sz="2000" dirty="0"/>
              <a:t>Plan nabave i pravila nabave</a:t>
            </a:r>
          </a:p>
          <a:p>
            <a:pPr marL="458100" indent="-457200">
              <a:spcBef>
                <a:spcPts val="0"/>
              </a:spcBef>
              <a:buClrTx/>
              <a:buFont typeface="+mj-lt"/>
              <a:buAutoNum type="arabicPeriod"/>
              <a:defRPr/>
            </a:pPr>
            <a:r>
              <a:rPr lang="hr-HR" sz="2000" dirty="0"/>
              <a:t>Zahtjevi za nadoknadom sredstava (ZNS) – izvješća</a:t>
            </a:r>
          </a:p>
          <a:p>
            <a:pPr marL="458100" indent="-457200">
              <a:spcBef>
                <a:spcPts val="0"/>
              </a:spcBef>
              <a:buClrTx/>
              <a:buFont typeface="+mj-lt"/>
              <a:buAutoNum type="arabicPeriod"/>
              <a:defRPr/>
            </a:pPr>
            <a:r>
              <a:rPr lang="hr-HR" sz="2000" noProof="1"/>
              <a:t>Izmjene ugovora</a:t>
            </a:r>
          </a:p>
          <a:p>
            <a:pPr marL="458100" indent="-457200">
              <a:spcBef>
                <a:spcPts val="0"/>
              </a:spcBef>
              <a:buClrTx/>
              <a:buFont typeface="+mj-lt"/>
              <a:buAutoNum type="arabicPeriod"/>
              <a:defRPr/>
            </a:pPr>
            <a:r>
              <a:rPr lang="hr-HR" sz="2000" noProof="1"/>
              <a:t>Provjere na licu mjesta</a:t>
            </a:r>
          </a:p>
          <a:p>
            <a:pPr marL="458100" indent="-457200">
              <a:spcBef>
                <a:spcPts val="0"/>
              </a:spcBef>
              <a:buClrTx/>
              <a:buFont typeface="+mj-lt"/>
              <a:buAutoNum type="arabicPeriod"/>
              <a:defRPr/>
            </a:pPr>
            <a:r>
              <a:rPr lang="hr-HR" sz="2000" noProof="1"/>
              <a:t>Izvješća nakon provedbe projekta (ex post provjera trajnosti i pokazatelja)</a:t>
            </a:r>
          </a:p>
          <a:p>
            <a:pPr marL="343800" indent="-342900">
              <a:buFont typeface="Arial" panose="020B0604020202020204" pitchFamily="34" charset="0"/>
              <a:buChar char="•"/>
              <a:defRPr/>
            </a:pPr>
            <a:endParaRPr lang="hr-HR" sz="2000" noProof="1"/>
          </a:p>
          <a:p>
            <a:pPr marL="900" indent="0">
              <a:defRPr/>
            </a:pPr>
            <a:r>
              <a:rPr lang="hr-HR" dirty="0"/>
              <a:t/>
            </a:r>
            <a:br>
              <a:rPr lang="hr-HR" dirty="0"/>
            </a:br>
            <a:endParaRPr lang="hr-HR" dirty="0"/>
          </a:p>
          <a:p>
            <a:pPr marL="343800" indent="-342900">
              <a:buFont typeface="Arial" panose="020B0604020202020204" pitchFamily="34" charset="0"/>
              <a:buChar char="•"/>
              <a:defRPr/>
            </a:pPr>
            <a:endParaRPr lang="hr-HR" dirty="0"/>
          </a:p>
        </p:txBody>
      </p:sp>
      <p:pic>
        <p:nvPicPr>
          <p:cNvPr id="10245" name="Picture 1"/>
          <p:cNvPicPr>
            <a:picLocks noChangeAspect="1"/>
          </p:cNvPicPr>
          <p:nvPr/>
        </p:nvPicPr>
        <p:blipFill>
          <a:blip r:embed="rId2" cstate="print"/>
          <a:srcRect/>
          <a:stretch>
            <a:fillRect/>
          </a:stretch>
        </p:blipFill>
        <p:spPr bwMode="auto">
          <a:xfrm>
            <a:off x="1547664" y="4575000"/>
            <a:ext cx="1330201" cy="289620"/>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3275856" y="4457659"/>
            <a:ext cx="1383912" cy="524301"/>
          </a:xfrm>
          <a:prstGeom prst="rect">
            <a:avLst/>
          </a:prstGeom>
        </p:spPr>
      </p:pic>
    </p:spTree>
    <p:extLst>
      <p:ext uri="{BB962C8B-B14F-4D97-AF65-F5344CB8AC3E}">
        <p14:creationId xmlns:p14="http://schemas.microsoft.com/office/powerpoint/2010/main" val="1242013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183" y="700336"/>
            <a:ext cx="8640960" cy="3970318"/>
          </a:xfrm>
          <a:prstGeom prst="rect">
            <a:avLst/>
          </a:prstGeom>
        </p:spPr>
        <p:txBody>
          <a:bodyPr wrap="square">
            <a:spAutoFit/>
          </a:bodyPr>
          <a:lstStyle/>
          <a:p>
            <a:pPr lvl="0"/>
            <a:r>
              <a:rPr lang="hr-HR" altLang="sr-Latn-RS" sz="2400" b="1" dirty="0">
                <a:solidFill>
                  <a:schemeClr val="tx1"/>
                </a:solidFill>
                <a:latin typeface="VladaRHSans Med" charset="0"/>
                <a:cs typeface="Latha" pitchFamily="34" charset="0"/>
              </a:rPr>
              <a:t>POČETAK PROVEDBE I RAZDOBLJE PROVEDBE </a:t>
            </a:r>
            <a:endParaRPr lang="hr-HR" altLang="sr-Latn-RS" sz="1200" dirty="0">
              <a:solidFill>
                <a:schemeClr val="tx1"/>
              </a:solidFill>
              <a:latin typeface="+mn-lt"/>
            </a:endParaRPr>
          </a:p>
          <a:p>
            <a:pPr lvl="0"/>
            <a:endParaRPr lang="hr-HR" altLang="ja-JP" sz="1600" b="1" dirty="0">
              <a:solidFill>
                <a:prstClr val="black"/>
              </a:solidFill>
              <a:latin typeface="VladaRHSans Med"/>
              <a:ea typeface="ＭＳ Ｐゴシック"/>
            </a:endParaRPr>
          </a:p>
          <a:p>
            <a:pPr lvl="0" algn="just"/>
            <a:endParaRPr lang="hr-HR" altLang="sr-Latn-RS" sz="1600" b="1" dirty="0" smtClean="0">
              <a:solidFill>
                <a:prstClr val="black"/>
              </a:solidFill>
              <a:latin typeface="VladaRHSans Reg" charset="0"/>
              <a:cs typeface="VladaRHSans Reg" charset="0"/>
            </a:endParaRPr>
          </a:p>
          <a:p>
            <a:pPr lvl="0" algn="just"/>
            <a:r>
              <a:rPr lang="hr-HR" altLang="sr-Latn-RS" sz="2000" b="1" dirty="0" smtClean="0">
                <a:solidFill>
                  <a:prstClr val="black"/>
                </a:solidFill>
                <a:latin typeface="VladaRHSans Reg" charset="0"/>
                <a:cs typeface="VladaRHSans Reg" charset="0"/>
              </a:rPr>
              <a:t>Početak </a:t>
            </a:r>
            <a:r>
              <a:rPr lang="hr-HR" altLang="sr-Latn-RS" sz="2000" b="1" dirty="0">
                <a:solidFill>
                  <a:prstClr val="black"/>
                </a:solidFill>
                <a:latin typeface="VladaRHSans Reg" charset="0"/>
                <a:cs typeface="VladaRHSans Reg" charset="0"/>
              </a:rPr>
              <a:t>provedbe </a:t>
            </a:r>
            <a:r>
              <a:rPr lang="hr-HR" altLang="sr-Latn-RS" sz="2000" dirty="0">
                <a:solidFill>
                  <a:prstClr val="black"/>
                </a:solidFill>
                <a:latin typeface="VladaRHSans Reg" charset="0"/>
                <a:cs typeface="VladaRHSans Reg" charset="0"/>
              </a:rPr>
              <a:t>- Provedba projekta </a:t>
            </a:r>
            <a:r>
              <a:rPr lang="hr-HR" altLang="sr-Latn-RS" sz="2000" dirty="0">
                <a:solidFill>
                  <a:schemeClr val="accent1"/>
                </a:solidFill>
                <a:latin typeface="VladaRHSans Reg" charset="0"/>
                <a:cs typeface="VladaRHSans Reg" charset="0"/>
              </a:rPr>
              <a:t>ne smije </a:t>
            </a:r>
            <a:r>
              <a:rPr lang="hr-HR" altLang="sr-Latn-RS" sz="2000" dirty="0">
                <a:solidFill>
                  <a:prstClr val="black"/>
                </a:solidFill>
                <a:latin typeface="VladaRHSans Reg" charset="0"/>
                <a:cs typeface="VladaRHSans Reg" charset="0"/>
              </a:rPr>
              <a:t>započeti prije predaje projektnog </a:t>
            </a:r>
            <a:r>
              <a:rPr lang="hr-HR" altLang="sr-Latn-RS" sz="2000" dirty="0" smtClean="0">
                <a:solidFill>
                  <a:prstClr val="black"/>
                </a:solidFill>
                <a:latin typeface="VladaRHSans Reg" charset="0"/>
                <a:cs typeface="VladaRHSans Reg" charset="0"/>
              </a:rPr>
              <a:t>prijedloga</a:t>
            </a:r>
          </a:p>
          <a:p>
            <a:pPr lvl="0" algn="just"/>
            <a:endParaRPr lang="hr-HR" altLang="sr-Latn-RS" sz="2000" dirty="0">
              <a:solidFill>
                <a:prstClr val="black"/>
              </a:solidFill>
              <a:latin typeface="VladaRHSans Reg" charset="0"/>
              <a:cs typeface="VladaRHSans Reg" charset="0"/>
            </a:endParaRPr>
          </a:p>
          <a:p>
            <a:pPr algn="just"/>
            <a:r>
              <a:rPr lang="hr-HR" altLang="sr-Latn-RS" sz="2000" b="1" dirty="0">
                <a:solidFill>
                  <a:prstClr val="black"/>
                </a:solidFill>
                <a:latin typeface="VladaRHSans Reg" charset="0"/>
                <a:cs typeface="VladaRHSans Reg" charset="0"/>
              </a:rPr>
              <a:t>Razdoblje provedbe - </a:t>
            </a:r>
            <a:r>
              <a:rPr lang="hr-HR" altLang="sr-Latn-RS" sz="2000" dirty="0">
                <a:solidFill>
                  <a:prstClr val="black"/>
                </a:solidFill>
                <a:latin typeface="VladaRHSans Reg" charset="0"/>
                <a:cs typeface="VladaRHSans Reg" charset="0"/>
              </a:rPr>
              <a:t>Razdoblje provedbe projekta započinje početkom provedbe projekta te istječe završetkom obavljanja </a:t>
            </a:r>
            <a:r>
              <a:rPr lang="hr-HR" altLang="sr-Latn-RS" sz="2000" dirty="0" smtClean="0">
                <a:solidFill>
                  <a:prstClr val="black"/>
                </a:solidFill>
                <a:latin typeface="VladaRHSans Reg" charset="0"/>
                <a:cs typeface="VladaRHSans Reg" charset="0"/>
              </a:rPr>
              <a:t>projektnih </a:t>
            </a:r>
            <a:r>
              <a:rPr lang="hr-HR" altLang="sr-Latn-RS" sz="2000" dirty="0">
                <a:solidFill>
                  <a:prstClr val="black"/>
                </a:solidFill>
                <a:latin typeface="VladaRHSans Reg" charset="0"/>
                <a:cs typeface="VladaRHSans Reg" charset="0"/>
              </a:rPr>
              <a:t>aktivnosti. </a:t>
            </a:r>
          </a:p>
          <a:p>
            <a:pPr algn="just"/>
            <a:endParaRPr lang="hr-HR" altLang="sr-Latn-RS" sz="2000" dirty="0">
              <a:solidFill>
                <a:prstClr val="black"/>
              </a:solidFill>
              <a:latin typeface="VladaRHSans Reg" charset="0"/>
              <a:cs typeface="VladaRHSans Reg" charset="0"/>
            </a:endParaRPr>
          </a:p>
          <a:p>
            <a:pPr algn="just"/>
            <a:r>
              <a:rPr lang="hr-HR" altLang="sr-Latn-RS" sz="2000" b="1" dirty="0">
                <a:solidFill>
                  <a:prstClr val="black"/>
                </a:solidFill>
                <a:latin typeface="VladaRHSans Reg" charset="0"/>
                <a:cs typeface="VladaRHSans Reg" charset="0"/>
              </a:rPr>
              <a:t>Razdoblje prihvatljivosti izdataka -  </a:t>
            </a:r>
            <a:r>
              <a:rPr lang="hr-HR" altLang="sr-Latn-RS" sz="2000" dirty="0">
                <a:solidFill>
                  <a:prstClr val="black"/>
                </a:solidFill>
                <a:latin typeface="VladaRHSans Reg" charset="0"/>
                <a:cs typeface="VladaRHSans Reg" charset="0"/>
              </a:rPr>
              <a:t>započinje danom početka razdoblja provedbe projekta, a završava 30 dana nakon završetka razdoblja provedbe projekta.</a:t>
            </a:r>
          </a:p>
          <a:p>
            <a:pPr lvl="0"/>
            <a:endParaRPr lang="hr-HR" sz="1600" dirty="0">
              <a:solidFill>
                <a:srgbClr val="000000"/>
              </a:solidFill>
              <a:latin typeface="+mn-l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453830"/>
            <a:ext cx="1384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p:cNvPicPr>
            <a:picLocks noChangeAspect="1"/>
          </p:cNvPicPr>
          <p:nvPr/>
        </p:nvPicPr>
        <p:blipFill>
          <a:blip r:embed="rId4" cstate="print"/>
          <a:srcRect/>
          <a:stretch>
            <a:fillRect/>
          </a:stretch>
        </p:blipFill>
        <p:spPr bwMode="auto">
          <a:xfrm>
            <a:off x="1547664" y="4575000"/>
            <a:ext cx="1330201" cy="289620"/>
          </a:xfrm>
          <a:prstGeom prst="rect">
            <a:avLst/>
          </a:prstGeom>
          <a:noFill/>
          <a:ln w="9525">
            <a:noFill/>
            <a:miter lim="800000"/>
            <a:headEnd/>
            <a:tailEnd/>
          </a:ln>
        </p:spPr>
      </p:pic>
    </p:spTree>
    <p:extLst>
      <p:ext uri="{BB962C8B-B14F-4D97-AF65-F5344CB8AC3E}">
        <p14:creationId xmlns:p14="http://schemas.microsoft.com/office/powerpoint/2010/main" val="19040037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3826" y="85751"/>
            <a:ext cx="8099425" cy="686012"/>
          </a:xfrm>
        </p:spPr>
        <p:txBody>
          <a:bodyPr>
            <a:normAutofit fontScale="90000"/>
          </a:bodyPr>
          <a:lstStyle/>
          <a:p>
            <a:pPr>
              <a:defRPr/>
            </a:pPr>
            <a:r>
              <a:rPr lang="hr-HR" altLang="sr-Latn-RS" sz="2000" b="1" dirty="0" smtClean="0">
                <a:solidFill>
                  <a:srgbClr val="000000"/>
                </a:solidFill>
                <a:latin typeface="Arial" panose="020B0604020202020204" pitchFamily="34" charset="0"/>
                <a:cs typeface="Arial" panose="020B0604020202020204" pitchFamily="34" charset="0"/>
              </a:rPr>
              <a:t>Prioritetna os 3 – Poslovna konkurentnost</a:t>
            </a:r>
            <a:r>
              <a:rPr lang="hr-HR" altLang="sr-Latn-RS" dirty="0" smtClean="0">
                <a:solidFill>
                  <a:srgbClr val="000000"/>
                </a:solidFill>
                <a:latin typeface="Arial" panose="020B0604020202020204" pitchFamily="34" charset="0"/>
                <a:cs typeface="Arial" panose="020B0604020202020204" pitchFamily="34" charset="0"/>
              </a:rPr>
              <a:t/>
            </a:r>
            <a:br>
              <a:rPr lang="hr-HR" altLang="sr-Latn-RS" dirty="0" smtClean="0">
                <a:solidFill>
                  <a:srgbClr val="000000"/>
                </a:solidFill>
                <a:latin typeface="Arial" panose="020B0604020202020204" pitchFamily="34" charset="0"/>
                <a:cs typeface="Arial" panose="020B0604020202020204" pitchFamily="34" charset="0"/>
              </a:rPr>
            </a:br>
            <a:endParaRPr lang="hr-HR" altLang="sr-Latn-RS" dirty="0" smtClean="0">
              <a:latin typeface="Arial" panose="020B0604020202020204" pitchFamily="34" charset="0"/>
              <a:cs typeface="Arial" panose="020B0604020202020204" pitchFamily="34" charset="0"/>
            </a:endParaRPr>
          </a:p>
        </p:txBody>
      </p:sp>
      <p:sp>
        <p:nvSpPr>
          <p:cNvPr id="5" name="Rezervirano mjesto sadržaja 2"/>
          <p:cNvSpPr>
            <a:spLocks noGrp="1"/>
          </p:cNvSpPr>
          <p:nvPr>
            <p:ph idx="1"/>
          </p:nvPr>
        </p:nvSpPr>
        <p:spPr>
          <a:xfrm>
            <a:off x="457200" y="686012"/>
            <a:ext cx="8229600" cy="3544394"/>
          </a:xfrm>
          <a:solidFill>
            <a:schemeClr val="bg1">
              <a:alpha val="30000"/>
            </a:schemeClr>
          </a:solidFill>
        </p:spPr>
        <p:txBody>
          <a:bodyPr>
            <a:normAutofit/>
          </a:bodyPr>
          <a:lstStyle/>
          <a:p>
            <a:pPr>
              <a:lnSpc>
                <a:spcPct val="100000"/>
              </a:lnSpc>
              <a:spcBef>
                <a:spcPts val="0"/>
              </a:spcBef>
              <a:defRPr/>
            </a:pPr>
            <a:endParaRPr lang="hr-HR" sz="1800" kern="1000" dirty="0">
              <a:latin typeface="Arial" panose="020B0604020202020204" pitchFamily="34" charset="0"/>
              <a:cs typeface="Arial" panose="020B0604020202020204" pitchFamily="34" charset="0"/>
            </a:endParaRPr>
          </a:p>
          <a:p>
            <a:pPr>
              <a:lnSpc>
                <a:spcPct val="100000"/>
              </a:lnSpc>
              <a:spcBef>
                <a:spcPts val="0"/>
              </a:spcBef>
              <a:defRPr/>
            </a:pPr>
            <a:r>
              <a:rPr lang="hr-HR" sz="1800" b="1" kern="1000" dirty="0">
                <a:latin typeface="Arial" panose="020B0604020202020204" pitchFamily="34" charset="0"/>
                <a:cs typeface="Arial" panose="020B0604020202020204" pitchFamily="34" charset="0"/>
              </a:rPr>
              <a:t>EFRR: </a:t>
            </a:r>
            <a:r>
              <a:rPr lang="hr-HR" sz="1800" kern="1000" dirty="0">
                <a:latin typeface="Arial" panose="020B0604020202020204" pitchFamily="34" charset="0"/>
                <a:cs typeface="Arial" panose="020B0604020202020204" pitchFamily="34" charset="0"/>
              </a:rPr>
              <a:t>7,39 milijardi kn (970 milijuna € )</a:t>
            </a:r>
          </a:p>
          <a:p>
            <a:pPr>
              <a:lnSpc>
                <a:spcPct val="100000"/>
              </a:lnSpc>
              <a:spcBef>
                <a:spcPts val="0"/>
              </a:spcBef>
              <a:defRPr/>
            </a:pPr>
            <a:r>
              <a:rPr lang="hr-HR" sz="1800" b="1" kern="1000" dirty="0">
                <a:latin typeface="Arial" panose="020B0604020202020204" pitchFamily="34" charset="0"/>
                <a:cs typeface="Arial" panose="020B0604020202020204" pitchFamily="34" charset="0"/>
              </a:rPr>
              <a:t>Nacionalno sufinanciranje: </a:t>
            </a:r>
            <a:r>
              <a:rPr lang="hr-HR" sz="1800" kern="1000" dirty="0">
                <a:latin typeface="Arial" panose="020B0604020202020204" pitchFamily="34" charset="0"/>
                <a:cs typeface="Arial" panose="020B0604020202020204" pitchFamily="34" charset="0"/>
              </a:rPr>
              <a:t>1,3 milijardi  kn (171 milijun €)</a:t>
            </a:r>
          </a:p>
          <a:p>
            <a:pPr>
              <a:lnSpc>
                <a:spcPct val="100000"/>
              </a:lnSpc>
              <a:spcBef>
                <a:spcPts val="0"/>
              </a:spcBef>
              <a:defRPr/>
            </a:pPr>
            <a:r>
              <a:rPr lang="hr-HR" sz="1800" b="1" kern="1000" dirty="0">
                <a:latin typeface="Arial" panose="020B0604020202020204" pitchFamily="34" charset="0"/>
                <a:cs typeface="Arial" panose="020B0604020202020204" pitchFamily="34" charset="0"/>
              </a:rPr>
              <a:t>Ukupna ulaganja:</a:t>
            </a:r>
            <a:r>
              <a:rPr lang="hr-HR" sz="1800" b="1" kern="1000" dirty="0">
                <a:solidFill>
                  <a:schemeClr val="accent1">
                    <a:lumMod val="60000"/>
                    <a:lumOff val="40000"/>
                  </a:schemeClr>
                </a:solidFill>
                <a:latin typeface="Arial" panose="020B0604020202020204" pitchFamily="34" charset="0"/>
                <a:cs typeface="Arial" panose="020B0604020202020204" pitchFamily="34" charset="0"/>
              </a:rPr>
              <a:t> </a:t>
            </a:r>
            <a:r>
              <a:rPr lang="hr-HR" sz="1800" kern="1000" dirty="0">
                <a:latin typeface="Arial" panose="020B0604020202020204" pitchFamily="34" charset="0"/>
                <a:cs typeface="Arial" panose="020B0604020202020204" pitchFamily="34" charset="0"/>
              </a:rPr>
              <a:t>8,69 milijardi kn (1,141 milijardi €)</a:t>
            </a:r>
          </a:p>
          <a:p>
            <a:pPr algn="ctr">
              <a:lnSpc>
                <a:spcPct val="100000"/>
              </a:lnSpc>
              <a:spcBef>
                <a:spcPts val="0"/>
              </a:spcBef>
              <a:defRPr/>
            </a:pPr>
            <a:endParaRPr lang="hr-HR" sz="800" kern="1000" dirty="0">
              <a:latin typeface="Arial" panose="020B0604020202020204" pitchFamily="34" charset="0"/>
              <a:cs typeface="Arial" panose="020B0604020202020204" pitchFamily="34" charset="0"/>
            </a:endParaRPr>
          </a:p>
          <a:p>
            <a:pPr algn="ctr">
              <a:lnSpc>
                <a:spcPct val="100000"/>
              </a:lnSpc>
              <a:spcBef>
                <a:spcPts val="0"/>
              </a:spcBef>
              <a:defRPr/>
            </a:pPr>
            <a:endParaRPr lang="hr-HR" sz="800" kern="1000" dirty="0">
              <a:latin typeface="Arial" panose="020B0604020202020204" pitchFamily="34" charset="0"/>
              <a:cs typeface="Arial" panose="020B0604020202020204" pitchFamily="34" charset="0"/>
            </a:endParaRPr>
          </a:p>
          <a:p>
            <a:pPr algn="ctr">
              <a:lnSpc>
                <a:spcPct val="100000"/>
              </a:lnSpc>
              <a:defRPr/>
            </a:pPr>
            <a:r>
              <a:rPr lang="hr-HR" sz="1800" dirty="0">
                <a:latin typeface="Arial" panose="020B0604020202020204" pitchFamily="34" charset="0"/>
                <a:cs typeface="Arial" panose="020B0604020202020204" pitchFamily="34" charset="0"/>
              </a:rPr>
              <a:t>4 specifična cilja – </a:t>
            </a:r>
            <a:r>
              <a:rPr lang="hr-HR" sz="1800" dirty="0" smtClean="0">
                <a:latin typeface="Arial" panose="020B0604020202020204" pitchFamily="34" charset="0"/>
                <a:cs typeface="Arial" panose="020B0604020202020204" pitchFamily="34" charset="0"/>
              </a:rPr>
              <a:t>P-11  u </a:t>
            </a:r>
            <a:r>
              <a:rPr lang="hr-HR" sz="1800" dirty="0">
                <a:latin typeface="Arial" panose="020B0604020202020204" pitchFamily="34" charset="0"/>
                <a:cs typeface="Arial" panose="020B0604020202020204" pitchFamily="34" charset="0"/>
              </a:rPr>
              <a:t>okviru cilja 3d1</a:t>
            </a:r>
          </a:p>
          <a:p>
            <a:pPr>
              <a:defRPr/>
            </a:pPr>
            <a:r>
              <a:rPr lang="hr-HR" sz="2800" b="1" dirty="0">
                <a:solidFill>
                  <a:schemeClr val="tx2"/>
                </a:solidFill>
                <a:latin typeface="Arial" panose="020B0604020202020204" pitchFamily="34" charset="0"/>
                <a:cs typeface="Arial" panose="020B0604020202020204" pitchFamily="34" charset="0"/>
              </a:rPr>
              <a:t>			</a:t>
            </a:r>
            <a:endParaRPr lang="hr-HR" sz="28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6" name="Diagram 5"/>
          <p:cNvGraphicFramePr/>
          <p:nvPr/>
        </p:nvGraphicFramePr>
        <p:xfrm>
          <a:off x="523876" y="2459628"/>
          <a:ext cx="8162924" cy="1894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bject 4"/>
          <p:cNvSpPr>
            <a:spLocks noChangeArrowheads="1"/>
          </p:cNvSpPr>
          <p:nvPr/>
        </p:nvSpPr>
        <p:spPr bwMode="auto">
          <a:xfrm>
            <a:off x="3371850" y="4603750"/>
            <a:ext cx="1214438" cy="25400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9" name="Picture 3" descr="X:\1. PROGRAMI\48. PROGRAMI 2014-2020\INOVACIJE\Upute Inovacije GBER\prezentacija\logo_novi.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94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400" dirty="0"/>
              <a:t>Prva komunikacija HAMAG-BICRO/ Korisnik</a:t>
            </a:r>
          </a:p>
        </p:txBody>
      </p:sp>
      <p:sp>
        <p:nvSpPr>
          <p:cNvPr id="3" name="Content Placeholder 2"/>
          <p:cNvSpPr>
            <a:spLocks noGrp="1"/>
          </p:cNvSpPr>
          <p:nvPr>
            <p:ph idx="1"/>
          </p:nvPr>
        </p:nvSpPr>
        <p:spPr>
          <a:xfrm>
            <a:off x="514350" y="1112838"/>
            <a:ext cx="8097838" cy="3115890"/>
          </a:xfrm>
        </p:spPr>
        <p:txBody>
          <a:bodyPr/>
          <a:lstStyle/>
          <a:p>
            <a:r>
              <a:rPr lang="hr-HR" dirty="0"/>
              <a:t>														</a:t>
            </a:r>
            <a:endParaRPr lang="hr-HR" sz="1600" dirty="0"/>
          </a:p>
        </p:txBody>
      </p:sp>
      <p:sp>
        <p:nvSpPr>
          <p:cNvPr id="6" name="Rectangle 5"/>
          <p:cNvSpPr/>
          <p:nvPr/>
        </p:nvSpPr>
        <p:spPr bwMode="auto">
          <a:xfrm>
            <a:off x="683568" y="2140496"/>
            <a:ext cx="1944216" cy="720080"/>
          </a:xfrm>
          <a:prstGeom prst="rect">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hr-HR" sz="1800" b="0" i="0" u="none" strike="noStrike" cap="none" normalizeH="0" baseline="0" dirty="0" smtClean="0">
                <a:ln>
                  <a:noFill/>
                </a:ln>
                <a:effectLst/>
                <a:latin typeface="Calibri" panose="020F0502020204030204" pitchFamily="34" charset="0"/>
                <a:ea typeface="MS PGothic" panose="020B0600070205080204" pitchFamily="34" charset="-128"/>
              </a:rPr>
              <a:t>Ugovor  </a:t>
            </a:r>
            <a:r>
              <a:rPr kumimoji="0" lang="hr-HR" sz="1600" b="0" i="0" u="none" strike="noStrike" cap="none" normalizeH="0" baseline="0" dirty="0">
                <a:ln>
                  <a:noFill/>
                </a:ln>
                <a:effectLst/>
                <a:latin typeface="Calibri" panose="020F0502020204030204" pitchFamily="34" charset="0"/>
                <a:ea typeface="MS PGothic" panose="020B0600070205080204" pitchFamily="34" charset="-128"/>
              </a:rPr>
              <a:t>(potpisan i zaprimljen)</a:t>
            </a:r>
          </a:p>
        </p:txBody>
      </p:sp>
      <p:sp>
        <p:nvSpPr>
          <p:cNvPr id="7" name="Rectangle 6"/>
          <p:cNvSpPr/>
          <p:nvPr/>
        </p:nvSpPr>
        <p:spPr bwMode="auto">
          <a:xfrm>
            <a:off x="4283968" y="1132384"/>
            <a:ext cx="1800200" cy="720080"/>
          </a:xfrm>
          <a:prstGeom prst="rect">
            <a:avLst/>
          </a:prstGeom>
          <a:solidFill>
            <a:srgbClr val="00B05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hr-HR" sz="1800" b="0" i="0" u="none" strike="noStrike" cap="none" normalizeH="0" dirty="0">
                <a:ln>
                  <a:noFill/>
                </a:ln>
                <a:solidFill>
                  <a:schemeClr val="bg1"/>
                </a:solidFill>
                <a:effectLst/>
                <a:latin typeface="Calibri" panose="020F0502020204030204" pitchFamily="34" charset="0"/>
                <a:ea typeface="MS PGothic" panose="020B0600070205080204" pitchFamily="34" charset="-128"/>
              </a:rPr>
              <a:t> Voditelj projekta</a:t>
            </a:r>
            <a:endParaRPr kumimoji="0" lang="hr-HR" sz="1800" b="0" i="0" u="none" strike="noStrike" cap="none" normalizeH="0" baseline="0" dirty="0">
              <a:ln>
                <a:noFill/>
              </a:ln>
              <a:solidFill>
                <a:schemeClr val="bg1"/>
              </a:solidFill>
              <a:effectLst/>
              <a:latin typeface="Calibri" panose="020F0502020204030204" pitchFamily="34" charset="0"/>
              <a:ea typeface="MS PGothic" panose="020B0600070205080204" pitchFamily="34" charset="-128"/>
            </a:endParaRPr>
          </a:p>
        </p:txBody>
      </p:sp>
      <p:sp>
        <p:nvSpPr>
          <p:cNvPr id="8" name="Rectangle 7"/>
          <p:cNvSpPr/>
          <p:nvPr/>
        </p:nvSpPr>
        <p:spPr bwMode="auto">
          <a:xfrm>
            <a:off x="4355976" y="3004592"/>
            <a:ext cx="1800200" cy="720080"/>
          </a:xfrm>
          <a:prstGeom prst="rect">
            <a:avLst/>
          </a:prstGeom>
          <a:solidFill>
            <a:srgbClr val="00B05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hr-HR" sz="1800" b="0" i="0" u="none" strike="noStrike" cap="none" normalizeH="0" baseline="0" dirty="0">
                <a:ln>
                  <a:noFill/>
                </a:ln>
                <a:solidFill>
                  <a:schemeClr val="bg1"/>
                </a:solidFill>
                <a:effectLst/>
                <a:latin typeface="Calibri" panose="020F0502020204030204" pitchFamily="34" charset="0"/>
                <a:ea typeface="MS PGothic" panose="020B0600070205080204" pitchFamily="34" charset="-128"/>
              </a:rPr>
              <a:t>Provedbene radionice</a:t>
            </a:r>
          </a:p>
        </p:txBody>
      </p:sp>
      <p:cxnSp>
        <p:nvCxnSpPr>
          <p:cNvPr id="10" name="Straight Arrow Connector 9"/>
          <p:cNvCxnSpPr/>
          <p:nvPr/>
        </p:nvCxnSpPr>
        <p:spPr bwMode="auto">
          <a:xfrm flipV="1">
            <a:off x="2915816" y="1636440"/>
            <a:ext cx="1080120" cy="504056"/>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bwMode="auto">
          <a:xfrm>
            <a:off x="2843808" y="2572544"/>
            <a:ext cx="1152128" cy="576064"/>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3" name="Freeform 12"/>
          <p:cNvSpPr/>
          <p:nvPr/>
        </p:nvSpPr>
        <p:spPr>
          <a:xfrm>
            <a:off x="6156176" y="2932584"/>
            <a:ext cx="2506663" cy="1188431"/>
          </a:xfrm>
          <a:custGeom>
            <a:avLst/>
            <a:gdLst>
              <a:gd name="connsiteX0" fmla="*/ 0 w 2656445"/>
              <a:gd name="connsiteY0" fmla="*/ 0 h 1728449"/>
              <a:gd name="connsiteX1" fmla="*/ 2656445 w 2656445"/>
              <a:gd name="connsiteY1" fmla="*/ 0 h 1728449"/>
              <a:gd name="connsiteX2" fmla="*/ 2656445 w 2656445"/>
              <a:gd name="connsiteY2" fmla="*/ 1728449 h 1728449"/>
              <a:gd name="connsiteX3" fmla="*/ 0 w 2656445"/>
              <a:gd name="connsiteY3" fmla="*/ 1728449 h 1728449"/>
              <a:gd name="connsiteX4" fmla="*/ 0 w 2656445"/>
              <a:gd name="connsiteY4" fmla="*/ 0 h 1728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445" h="1728449">
                <a:moveTo>
                  <a:pt x="0" y="0"/>
                </a:moveTo>
                <a:lnTo>
                  <a:pt x="2656445" y="0"/>
                </a:lnTo>
                <a:lnTo>
                  <a:pt x="2656445" y="1728449"/>
                </a:lnTo>
                <a:lnTo>
                  <a:pt x="0" y="17284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228600" lvl="1" indent="-228600" defTabSz="933450">
              <a:lnSpc>
                <a:spcPct val="90000"/>
              </a:lnSpc>
              <a:spcAft>
                <a:spcPct val="15000"/>
              </a:spcAft>
              <a:buFont typeface="Wingdings" pitchFamily="2" charset="2"/>
              <a:buChar char="ü"/>
              <a:defRPr/>
            </a:pPr>
            <a:endParaRPr lang="hr-HR" sz="1400" dirty="0">
              <a:solidFill>
                <a:schemeClr val="tx1"/>
              </a:solidFill>
            </a:endParaRPr>
          </a:p>
          <a:p>
            <a:pPr marL="228600" lvl="1" indent="-228600" defTabSz="933450">
              <a:lnSpc>
                <a:spcPct val="90000"/>
              </a:lnSpc>
              <a:spcAft>
                <a:spcPct val="15000"/>
              </a:spcAft>
              <a:buFont typeface="Wingdings" pitchFamily="2" charset="2"/>
              <a:buChar char="ü"/>
              <a:defRPr/>
            </a:pPr>
            <a:r>
              <a:rPr lang="hr-HR" sz="1400" dirty="0">
                <a:solidFill>
                  <a:schemeClr val="tx1"/>
                </a:solidFill>
              </a:rPr>
              <a:t>Detaljno upoznavanje s provedbenim aktivnostima </a:t>
            </a:r>
          </a:p>
          <a:p>
            <a:pPr marL="228600" lvl="1" indent="-228600" defTabSz="933450">
              <a:lnSpc>
                <a:spcPct val="90000"/>
              </a:lnSpc>
              <a:spcAft>
                <a:spcPct val="15000"/>
              </a:spcAft>
              <a:buFont typeface="Wingdings" pitchFamily="2" charset="2"/>
              <a:buChar char="ü"/>
              <a:defRPr/>
            </a:pPr>
            <a:r>
              <a:rPr lang="hr-HR" sz="1400" dirty="0">
                <a:solidFill>
                  <a:schemeClr val="tx1"/>
                </a:solidFill>
              </a:rPr>
              <a:t>Vježbe, pitanja i odgovori</a:t>
            </a:r>
          </a:p>
          <a:p>
            <a:pPr marL="228600" lvl="1" indent="-228600" defTabSz="933450">
              <a:lnSpc>
                <a:spcPct val="90000"/>
              </a:lnSpc>
              <a:spcAft>
                <a:spcPct val="15000"/>
              </a:spcAft>
              <a:buFont typeface="Wingdings" pitchFamily="2" charset="2"/>
              <a:buChar char="ü"/>
              <a:defRPr/>
            </a:pPr>
            <a:endParaRPr lang="hr-HR" sz="2000" dirty="0">
              <a:solidFill>
                <a:schemeClr val="tx2">
                  <a:lumMod val="75000"/>
                </a:schemeClr>
              </a:solidFill>
            </a:endParaRPr>
          </a:p>
          <a:p>
            <a:pPr marL="228600" lvl="1" indent="-228600" defTabSz="933450">
              <a:lnSpc>
                <a:spcPct val="90000"/>
              </a:lnSpc>
              <a:spcAft>
                <a:spcPct val="15000"/>
              </a:spcAft>
              <a:buFontTx/>
              <a:buChar char="••"/>
              <a:defRPr/>
            </a:pPr>
            <a:endParaRPr lang="hr-HR" sz="2000" dirty="0">
              <a:solidFill>
                <a:schemeClr val="tx2">
                  <a:lumMod val="75000"/>
                </a:schemeClr>
              </a:solidFill>
            </a:endParaRPr>
          </a:p>
        </p:txBody>
      </p:sp>
      <p:sp>
        <p:nvSpPr>
          <p:cNvPr id="14" name="Freeform 13"/>
          <p:cNvSpPr/>
          <p:nvPr/>
        </p:nvSpPr>
        <p:spPr>
          <a:xfrm>
            <a:off x="6308576" y="1132384"/>
            <a:ext cx="2506663" cy="1188431"/>
          </a:xfrm>
          <a:custGeom>
            <a:avLst/>
            <a:gdLst>
              <a:gd name="connsiteX0" fmla="*/ 0 w 2656445"/>
              <a:gd name="connsiteY0" fmla="*/ 0 h 1728449"/>
              <a:gd name="connsiteX1" fmla="*/ 2656445 w 2656445"/>
              <a:gd name="connsiteY1" fmla="*/ 0 h 1728449"/>
              <a:gd name="connsiteX2" fmla="*/ 2656445 w 2656445"/>
              <a:gd name="connsiteY2" fmla="*/ 1728449 h 1728449"/>
              <a:gd name="connsiteX3" fmla="*/ 0 w 2656445"/>
              <a:gd name="connsiteY3" fmla="*/ 1728449 h 1728449"/>
              <a:gd name="connsiteX4" fmla="*/ 0 w 2656445"/>
              <a:gd name="connsiteY4" fmla="*/ 0 h 1728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445" h="1728449">
                <a:moveTo>
                  <a:pt x="0" y="0"/>
                </a:moveTo>
                <a:lnTo>
                  <a:pt x="2656445" y="0"/>
                </a:lnTo>
                <a:lnTo>
                  <a:pt x="2656445" y="1728449"/>
                </a:lnTo>
                <a:lnTo>
                  <a:pt x="0" y="17284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228600" lvl="1" indent="-228600" defTabSz="933450">
              <a:lnSpc>
                <a:spcPct val="90000"/>
              </a:lnSpc>
              <a:spcAft>
                <a:spcPct val="15000"/>
              </a:spcAft>
              <a:buFont typeface="Wingdings" pitchFamily="2" charset="2"/>
              <a:buChar char="ü"/>
              <a:defRPr/>
            </a:pPr>
            <a:endParaRPr lang="hr-HR" sz="1400" dirty="0">
              <a:solidFill>
                <a:schemeClr val="tx1"/>
              </a:solidFill>
            </a:endParaRPr>
          </a:p>
          <a:p>
            <a:pPr marL="228600" lvl="1" indent="-228600" defTabSz="933450">
              <a:lnSpc>
                <a:spcPct val="90000"/>
              </a:lnSpc>
              <a:spcAft>
                <a:spcPct val="15000"/>
              </a:spcAft>
              <a:buFont typeface="Wingdings" pitchFamily="2" charset="2"/>
              <a:buChar char="ü"/>
              <a:defRPr/>
            </a:pPr>
            <a:r>
              <a:rPr lang="hr-HR" sz="1400" dirty="0">
                <a:solidFill>
                  <a:schemeClr val="tx1"/>
                </a:solidFill>
              </a:rPr>
              <a:t>Predstavljanje </a:t>
            </a:r>
          </a:p>
          <a:p>
            <a:pPr marL="228600" lvl="1" indent="-228600" defTabSz="933450">
              <a:lnSpc>
                <a:spcPct val="90000"/>
              </a:lnSpc>
              <a:spcAft>
                <a:spcPct val="15000"/>
              </a:spcAft>
              <a:buFont typeface="Wingdings" pitchFamily="2" charset="2"/>
              <a:buChar char="ü"/>
              <a:defRPr/>
            </a:pPr>
            <a:r>
              <a:rPr lang="hr-HR" sz="1400" dirty="0">
                <a:solidFill>
                  <a:schemeClr val="tx1"/>
                </a:solidFill>
              </a:rPr>
              <a:t>Uvodni e-mail s privicima</a:t>
            </a:r>
          </a:p>
          <a:p>
            <a:pPr marL="228600" lvl="1" indent="-228600" defTabSz="933450">
              <a:lnSpc>
                <a:spcPct val="90000"/>
              </a:lnSpc>
              <a:spcAft>
                <a:spcPct val="15000"/>
              </a:spcAft>
              <a:buFont typeface="Wingdings" pitchFamily="2" charset="2"/>
              <a:buChar char="ü"/>
              <a:defRPr/>
            </a:pPr>
            <a:endParaRPr lang="hr-HR" sz="2000" dirty="0">
              <a:solidFill>
                <a:schemeClr val="tx2">
                  <a:lumMod val="75000"/>
                </a:schemeClr>
              </a:solidFill>
            </a:endParaRPr>
          </a:p>
          <a:p>
            <a:pPr marL="228600" lvl="1" indent="-228600" defTabSz="933450">
              <a:lnSpc>
                <a:spcPct val="90000"/>
              </a:lnSpc>
              <a:spcAft>
                <a:spcPct val="15000"/>
              </a:spcAft>
              <a:buFontTx/>
              <a:buChar char="••"/>
              <a:defRPr/>
            </a:pPr>
            <a:endParaRPr lang="hr-HR" sz="2000" dirty="0">
              <a:solidFill>
                <a:schemeClr val="tx2">
                  <a:lumMod val="75000"/>
                </a:schemeClr>
              </a:solidFill>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444752"/>
            <a:ext cx="1384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
          <p:cNvPicPr>
            <a:picLocks noChangeAspect="1"/>
          </p:cNvPicPr>
          <p:nvPr/>
        </p:nvPicPr>
        <p:blipFill>
          <a:blip r:embed="rId3" cstate="print"/>
          <a:srcRect/>
          <a:stretch>
            <a:fillRect/>
          </a:stretch>
        </p:blipFill>
        <p:spPr bwMode="auto">
          <a:xfrm>
            <a:off x="1547664" y="4575000"/>
            <a:ext cx="1330201" cy="289620"/>
          </a:xfrm>
          <a:prstGeom prst="rect">
            <a:avLst/>
          </a:prstGeom>
          <a:noFill/>
          <a:ln w="9525">
            <a:noFill/>
            <a:miter lim="800000"/>
            <a:headEnd/>
            <a:tailEnd/>
          </a:ln>
        </p:spPr>
      </p:pic>
    </p:spTree>
    <p:extLst>
      <p:ext uri="{BB962C8B-B14F-4D97-AF65-F5344CB8AC3E}">
        <p14:creationId xmlns:p14="http://schemas.microsoft.com/office/powerpoint/2010/main" val="2427651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41407"/>
            <a:ext cx="8005489" cy="2585323"/>
          </a:xfrm>
          <a:prstGeom prst="rect">
            <a:avLst/>
          </a:prstGeom>
        </p:spPr>
        <p:txBody>
          <a:bodyPr wrap="square">
            <a:spAutoFit/>
          </a:bodyPr>
          <a:lstStyle/>
          <a:p>
            <a:pPr lvl="0" algn="ctr" defTabSz="914400" eaLnBrk="1" fontAlgn="auto" hangingPunct="1">
              <a:spcBef>
                <a:spcPts val="600"/>
              </a:spcBef>
              <a:spcAft>
                <a:spcPts val="1200"/>
              </a:spcAft>
              <a:defRPr/>
            </a:pPr>
            <a:r>
              <a:rPr lang="hr-HR" altLang="sr-Latn-RS" sz="2400" b="1" dirty="0">
                <a:solidFill>
                  <a:srgbClr val="000000"/>
                </a:solidFill>
                <a:latin typeface="VladaRHSans Med" charset="0"/>
                <a:ea typeface="MS PGothic"/>
                <a:cs typeface="VladaRHSans Med" charset="0"/>
              </a:rPr>
              <a:t>1. Plan nabave i pravila nabave za</a:t>
            </a:r>
            <a:br>
              <a:rPr lang="hr-HR" altLang="sr-Latn-RS" sz="2400" b="1" dirty="0">
                <a:solidFill>
                  <a:srgbClr val="000000"/>
                </a:solidFill>
                <a:latin typeface="VladaRHSans Med" charset="0"/>
                <a:ea typeface="MS PGothic"/>
                <a:cs typeface="VladaRHSans Med" charset="0"/>
              </a:rPr>
            </a:br>
            <a:r>
              <a:rPr lang="hr-HR" altLang="sr-Latn-RS" sz="2400" b="1" dirty="0" smtClean="0">
                <a:solidFill>
                  <a:srgbClr val="000000"/>
                </a:solidFill>
                <a:latin typeface="VladaRHSans Med" charset="0"/>
                <a:ea typeface="MS PGothic"/>
                <a:cs typeface="VladaRHSans Med" charset="0"/>
              </a:rPr>
              <a:t>ne obveznike </a:t>
            </a:r>
            <a:r>
              <a:rPr lang="hr-HR" altLang="sr-Latn-RS" sz="2400" b="1" dirty="0">
                <a:solidFill>
                  <a:srgbClr val="000000"/>
                </a:solidFill>
                <a:latin typeface="VladaRHSans Med" charset="0"/>
                <a:ea typeface="MS PGothic"/>
                <a:cs typeface="VladaRHSans Med" charset="0"/>
              </a:rPr>
              <a:t>Zakona o javnoj nabavi</a:t>
            </a:r>
            <a:endParaRPr lang="hr-HR" altLang="sr-Latn-RS" sz="2400" b="1" dirty="0">
              <a:solidFill>
                <a:schemeClr val="tx1"/>
              </a:solidFill>
              <a:latin typeface="VladaRHSans Med" charset="0"/>
              <a:cs typeface="Latha" pitchFamily="34" charset="0"/>
            </a:endParaRPr>
          </a:p>
          <a:p>
            <a:pPr lvl="0" defTabSz="457200">
              <a:spcBef>
                <a:spcPts val="576"/>
              </a:spcBef>
              <a:defRPr/>
            </a:pPr>
            <a:r>
              <a:rPr lang="hr-HR" sz="1400" dirty="0">
                <a:solidFill>
                  <a:schemeClr val="tx1"/>
                </a:solidFill>
                <a:latin typeface="+mj-lt"/>
              </a:rPr>
              <a:t>Plan nabave sadrži informacije o nabavama koje će se provesti (vrsta, postupak, iznos, vrijeme...)</a:t>
            </a:r>
          </a:p>
          <a:p>
            <a:pPr lvl="0" defTabSz="457200">
              <a:spcBef>
                <a:spcPts val="576"/>
              </a:spcBef>
              <a:defRPr/>
            </a:pPr>
            <a:r>
              <a:rPr lang="hr-HR" sz="1400" b="1" dirty="0">
                <a:solidFill>
                  <a:schemeClr val="tx1"/>
                </a:solidFill>
                <a:latin typeface="+mj-lt"/>
              </a:rPr>
              <a:t>Postupci nabave za osobe koje nisu obveznici Zakona o javnoj nabavi (NOJN)</a:t>
            </a:r>
          </a:p>
          <a:p>
            <a:pPr marL="285750" lvl="0" indent="-285750" defTabSz="457200">
              <a:spcBef>
                <a:spcPts val="576"/>
              </a:spcBef>
              <a:buFont typeface="Wingdings" panose="05000000000000000000" pitchFamily="2" charset="2"/>
              <a:buChar char="Ø"/>
              <a:defRPr/>
            </a:pPr>
            <a:r>
              <a:rPr lang="hr-HR" sz="1400" dirty="0">
                <a:solidFill>
                  <a:prstClr val="black"/>
                </a:solidFill>
                <a:latin typeface="+mj-lt"/>
              </a:rPr>
              <a:t>Primjenjuju se opća načela nabave (racionalno i efikasno trošenje javnih sredstava, slobodno kretanje roba i usluga, sloboda poslovnog nastana, transparentnost, jednako </a:t>
            </a:r>
            <a:r>
              <a:rPr lang="hr-HR" sz="1400" dirty="0" err="1">
                <a:solidFill>
                  <a:prstClr val="black"/>
                </a:solidFill>
                <a:latin typeface="+mj-lt"/>
              </a:rPr>
              <a:t>postupanje.</a:t>
            </a:r>
            <a:r>
              <a:rPr lang="hr-HR" sz="1400" dirty="0">
                <a:solidFill>
                  <a:prstClr val="black"/>
                </a:solidFill>
                <a:latin typeface="+mj-lt"/>
              </a:rPr>
              <a:t>.)</a:t>
            </a:r>
          </a:p>
          <a:p>
            <a:pPr marL="285750" lvl="0" indent="-285750" defTabSz="457200">
              <a:spcBef>
                <a:spcPts val="576"/>
              </a:spcBef>
              <a:buFont typeface="Wingdings" panose="05000000000000000000" pitchFamily="2" charset="2"/>
              <a:buChar char="Ø"/>
              <a:defRPr/>
            </a:pPr>
            <a:r>
              <a:rPr lang="hr-HR" sz="1400" dirty="0">
                <a:solidFill>
                  <a:prstClr val="black"/>
                </a:solidFill>
                <a:latin typeface="+mj-lt"/>
              </a:rPr>
              <a:t>Postupci koje su NOJN-ovi obvezni provoditi za nabavu roba, radova i usluga čija je procijenjena vrijednost bez PDV-a:</a:t>
            </a:r>
          </a:p>
        </p:txBody>
      </p:sp>
      <p:graphicFrame>
        <p:nvGraphicFramePr>
          <p:cNvPr id="6" name="Tablica 6"/>
          <p:cNvGraphicFramePr>
            <a:graphicFrameLocks noGrp="1"/>
          </p:cNvGraphicFramePr>
          <p:nvPr>
            <p:extLst>
              <p:ext uri="{D42A27DB-BD31-4B8C-83A1-F6EECF244321}">
                <p14:modId xmlns:p14="http://schemas.microsoft.com/office/powerpoint/2010/main" val="1582554906"/>
              </p:ext>
            </p:extLst>
          </p:nvPr>
        </p:nvGraphicFramePr>
        <p:xfrm>
          <a:off x="552153" y="3148608"/>
          <a:ext cx="7476231" cy="1340960"/>
        </p:xfrm>
        <a:graphic>
          <a:graphicData uri="http://schemas.openxmlformats.org/drawingml/2006/table">
            <a:tbl>
              <a:tblPr firstRow="1" bandRow="1">
                <a:tableStyleId>{1FECB4D8-DB02-4DC6-A0A2-4F2EBAE1DC90}</a:tableStyleId>
              </a:tblPr>
              <a:tblGrid>
                <a:gridCol w="2970673">
                  <a:extLst>
                    <a:ext uri="{9D8B030D-6E8A-4147-A177-3AD203B41FA5}">
                      <a16:colId xmlns="" xmlns:a16="http://schemas.microsoft.com/office/drawing/2014/main" val="20000"/>
                    </a:ext>
                  </a:extLst>
                </a:gridCol>
                <a:gridCol w="2273310">
                  <a:extLst>
                    <a:ext uri="{9D8B030D-6E8A-4147-A177-3AD203B41FA5}">
                      <a16:colId xmlns="" xmlns:a16="http://schemas.microsoft.com/office/drawing/2014/main" val="20001"/>
                    </a:ext>
                  </a:extLst>
                </a:gridCol>
                <a:gridCol w="2232248">
                  <a:extLst>
                    <a:ext uri="{9D8B030D-6E8A-4147-A177-3AD203B41FA5}">
                      <a16:colId xmlns="" xmlns:a16="http://schemas.microsoft.com/office/drawing/2014/main" val="20002"/>
                    </a:ext>
                  </a:extLst>
                </a:gridCol>
              </a:tblGrid>
              <a:tr h="221280">
                <a:tc>
                  <a:txBody>
                    <a:bodyPr/>
                    <a:lstStyle/>
                    <a:p>
                      <a:r>
                        <a:rPr lang="hr-HR" sz="1600" dirty="0"/>
                        <a:t>VRSTA POSTUPKA</a:t>
                      </a:r>
                      <a:endParaRPr lang="hr-HR" sz="1600" dirty="0">
                        <a:latin typeface="Arial" panose="020B0604020202020204" pitchFamily="34" charset="0"/>
                        <a:cs typeface="Arial" panose="020B0604020202020204" pitchFamily="34" charset="0"/>
                      </a:endParaRPr>
                    </a:p>
                  </a:txBody>
                  <a:tcPr marL="91429" marR="91429"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400" u="none" strike="noStrike" kern="1200" cap="none" spc="0" normalizeH="0" baseline="0" noProof="0" dirty="0">
                          <a:ln>
                            <a:noFill/>
                          </a:ln>
                          <a:effectLst/>
                          <a:uLnTx/>
                          <a:uFillTx/>
                        </a:rPr>
                        <a:t>Robe/usluge</a:t>
                      </a:r>
                      <a:endParaRPr kumimoji="0" lang="hr-HR"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91429" marR="91429" marT="45700" marB="45700"/>
                </a:tc>
                <a:tc>
                  <a:txBody>
                    <a:bodyPr/>
                    <a:lstStyle/>
                    <a:p>
                      <a:r>
                        <a:rPr lang="hr-HR" sz="1400" kern="1200" dirty="0"/>
                        <a:t>Radovi</a:t>
                      </a:r>
                      <a:endParaRPr lang="hr-HR" sz="1400" b="1" kern="1200" dirty="0">
                        <a:solidFill>
                          <a:schemeClr val="bg1"/>
                        </a:solidFill>
                        <a:latin typeface="Arial" panose="020B0604020202020204" pitchFamily="34" charset="0"/>
                        <a:ea typeface="+mn-ea"/>
                        <a:cs typeface="Arial" panose="020B0604020202020204" pitchFamily="34" charset="0"/>
                      </a:endParaRPr>
                    </a:p>
                  </a:txBody>
                  <a:tcPr marL="91429" marR="91429" marT="45700" marB="45700"/>
                </a:tc>
                <a:extLst>
                  <a:ext uri="{0D108BD9-81ED-4DB2-BD59-A6C34878D82A}">
                    <a16:rowId xmlns="" xmlns:a16="http://schemas.microsoft.com/office/drawing/2014/main" val="10000"/>
                  </a:ext>
                </a:extLst>
              </a:tr>
              <a:tr h="304760">
                <a:tc>
                  <a:txBody>
                    <a:bodyPr/>
                    <a:lstStyle/>
                    <a:p>
                      <a:r>
                        <a:rPr lang="hr-HR" sz="1600" dirty="0"/>
                        <a:t>Direktna</a:t>
                      </a:r>
                      <a:r>
                        <a:rPr lang="hr-HR" sz="1600" baseline="0" dirty="0"/>
                        <a:t> pogodba</a:t>
                      </a:r>
                      <a:endParaRPr lang="hr-HR" sz="1600" dirty="0">
                        <a:latin typeface="Arial" panose="020B0604020202020204" pitchFamily="34" charset="0"/>
                        <a:cs typeface="Arial" panose="020B0604020202020204" pitchFamily="34" charset="0"/>
                      </a:endParaRPr>
                    </a:p>
                  </a:txBody>
                  <a:tcPr marL="91429" marR="91429" marT="45700" marB="457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200" u="none" strike="noStrike" kern="1200" cap="none" spc="0" normalizeH="0" baseline="0" noProof="0" dirty="0">
                          <a:ln>
                            <a:noFill/>
                          </a:ln>
                          <a:effectLst/>
                          <a:uLnTx/>
                          <a:uFillTx/>
                        </a:rPr>
                        <a:t>&lt;20.000,00 kn</a:t>
                      </a:r>
                      <a:endParaRPr kumimoji="0" lang="hr-HR"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91429" marR="91429" marT="45700" marB="457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200" u="none" strike="noStrike" kern="1200" cap="none" spc="0" normalizeH="0" baseline="0" noProof="0" dirty="0">
                          <a:ln>
                            <a:noFill/>
                          </a:ln>
                          <a:effectLst/>
                          <a:uLnTx/>
                          <a:uFillTx/>
                        </a:rPr>
                        <a:t>&lt;50.000,00 kn</a:t>
                      </a:r>
                      <a:endParaRPr kumimoji="0" lang="hr-HR"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91429" marR="91429" marT="45700" marB="45700" anchor="ctr"/>
                </a:tc>
                <a:extLst>
                  <a:ext uri="{0D108BD9-81ED-4DB2-BD59-A6C34878D82A}">
                    <a16:rowId xmlns="" xmlns:a16="http://schemas.microsoft.com/office/drawing/2014/main" val="10001"/>
                  </a:ext>
                </a:extLst>
              </a:tr>
              <a:tr h="304760">
                <a:tc>
                  <a:txBody>
                    <a:bodyPr/>
                    <a:lstStyle/>
                    <a:p>
                      <a:r>
                        <a:rPr lang="hr-HR" sz="1600" dirty="0" smtClean="0">
                          <a:latin typeface="+mn-lt"/>
                          <a:cs typeface="+mn-cs"/>
                        </a:rPr>
                        <a:t>Ugovor</a:t>
                      </a:r>
                      <a:r>
                        <a:rPr lang="hr-HR" sz="1600" baseline="0" dirty="0" smtClean="0">
                          <a:latin typeface="+mn-lt"/>
                          <a:cs typeface="+mn-cs"/>
                        </a:rPr>
                        <a:t> temeljem jedne ponude</a:t>
                      </a:r>
                      <a:endParaRPr lang="hr-HR" sz="1600" dirty="0">
                        <a:latin typeface="Arial" panose="020B0604020202020204" pitchFamily="34" charset="0"/>
                        <a:cs typeface="Arial" panose="020B0604020202020204" pitchFamily="34" charset="0"/>
                      </a:endParaRPr>
                    </a:p>
                  </a:txBody>
                  <a:tcPr marL="91429" marR="91429" marT="45700" marB="457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200" u="none" strike="noStrike" kern="1200" cap="none" spc="0" normalizeH="0" baseline="0" noProof="0" dirty="0">
                          <a:ln>
                            <a:noFill/>
                          </a:ln>
                          <a:effectLst/>
                          <a:uLnTx/>
                          <a:uFillTx/>
                        </a:rPr>
                        <a:t>20.000,00 kn – 500.000,00</a:t>
                      </a:r>
                      <a:endParaRPr kumimoji="0" lang="hr-HR"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91429" marR="91429" marT="45700" marB="457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200" u="none" strike="noStrike" kern="1200" cap="none" spc="0" normalizeH="0" baseline="0" noProof="0" dirty="0">
                          <a:ln>
                            <a:noFill/>
                          </a:ln>
                          <a:effectLst/>
                          <a:uLnTx/>
                          <a:uFillTx/>
                        </a:rPr>
                        <a:t>50.000,00 kn – 1.000.000,00</a:t>
                      </a:r>
                      <a:endParaRPr kumimoji="0" lang="hr-HR"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91429" marR="91429" marT="45700" marB="45700" anchor="ctr"/>
                </a:tc>
                <a:extLst>
                  <a:ext uri="{0D108BD9-81ED-4DB2-BD59-A6C34878D82A}">
                    <a16:rowId xmlns="" xmlns:a16="http://schemas.microsoft.com/office/drawing/2014/main" val="10002"/>
                  </a:ext>
                </a:extLst>
              </a:tr>
              <a:tr h="254576">
                <a:tc>
                  <a:txBody>
                    <a:bodyPr/>
                    <a:lstStyle/>
                    <a:p>
                      <a:r>
                        <a:rPr lang="hr-HR" sz="1600" dirty="0" smtClean="0">
                          <a:latin typeface="+mn-lt"/>
                          <a:cs typeface="+mn-cs"/>
                        </a:rPr>
                        <a:t>Obavijest</a:t>
                      </a:r>
                      <a:r>
                        <a:rPr lang="hr-HR" sz="1600" baseline="0" dirty="0" smtClean="0">
                          <a:latin typeface="+mn-lt"/>
                          <a:cs typeface="+mn-cs"/>
                        </a:rPr>
                        <a:t> o nabavi</a:t>
                      </a:r>
                      <a:endParaRPr lang="hr-HR" sz="1600" dirty="0">
                        <a:latin typeface="Arial" panose="020B0604020202020204" pitchFamily="34" charset="0"/>
                        <a:cs typeface="Arial" panose="020B0604020202020204" pitchFamily="34" charset="0"/>
                      </a:endParaRPr>
                    </a:p>
                  </a:txBody>
                  <a:tcPr marL="91429" marR="91429" marT="45700" marB="45700" anchor="ctr"/>
                </a:tc>
                <a:tc>
                  <a:txBody>
                    <a:bodyPr/>
                    <a:lstStyle/>
                    <a:p>
                      <a:r>
                        <a:rPr kumimoji="0" lang="hr-HR" sz="1200" u="none" strike="noStrike" kern="1200" cap="none" spc="0" normalizeH="0" baseline="0" noProof="0" dirty="0">
                          <a:ln>
                            <a:noFill/>
                          </a:ln>
                          <a:effectLst/>
                          <a:uLnTx/>
                          <a:uFillTx/>
                        </a:rPr>
                        <a:t>500.000,00&lt;</a:t>
                      </a:r>
                      <a:endParaRPr lang="hr-HR" sz="1200" dirty="0">
                        <a:solidFill>
                          <a:srgbClr val="FF0000"/>
                        </a:solidFill>
                        <a:latin typeface="Arial" panose="020B0604020202020204" pitchFamily="34" charset="0"/>
                        <a:cs typeface="Arial" panose="020B0604020202020204" pitchFamily="34" charset="0"/>
                      </a:endParaRPr>
                    </a:p>
                  </a:txBody>
                  <a:tcPr marL="91429" marR="91429" marT="45700" marB="45700" anchor="ctr"/>
                </a:tc>
                <a:tc>
                  <a:txBody>
                    <a:bodyPr/>
                    <a:lstStyle/>
                    <a:p>
                      <a:r>
                        <a:rPr lang="hr-HR" sz="1200" dirty="0"/>
                        <a:t>1.000.000,00&lt;</a:t>
                      </a:r>
                      <a:endParaRPr lang="hr-HR" sz="1200" b="1" dirty="0">
                        <a:solidFill>
                          <a:srgbClr val="FF0000"/>
                        </a:solidFill>
                        <a:latin typeface="Arial" panose="020B0604020202020204" pitchFamily="34" charset="0"/>
                        <a:cs typeface="Arial" panose="020B0604020202020204" pitchFamily="34" charset="0"/>
                      </a:endParaRPr>
                    </a:p>
                  </a:txBody>
                  <a:tcPr marL="91429" marR="91429" marT="45700" marB="45700" anchor="ctr"/>
                </a:tc>
                <a:extLst>
                  <a:ext uri="{0D108BD9-81ED-4DB2-BD59-A6C34878D82A}">
                    <a16:rowId xmlns="" xmlns:a16="http://schemas.microsoft.com/office/drawing/2014/main" val="10003"/>
                  </a:ext>
                </a:extLst>
              </a:tr>
            </a:tbl>
          </a:graphicData>
        </a:graphic>
      </p:graphicFrame>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8860" y="4453830"/>
            <a:ext cx="1384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p:cNvPicPr>
            <a:picLocks noChangeAspect="1"/>
          </p:cNvPicPr>
          <p:nvPr/>
        </p:nvPicPr>
        <p:blipFill>
          <a:blip r:embed="rId4" cstate="print"/>
          <a:srcRect/>
          <a:stretch>
            <a:fillRect/>
          </a:stretch>
        </p:blipFill>
        <p:spPr bwMode="auto">
          <a:xfrm>
            <a:off x="1547664" y="4575000"/>
            <a:ext cx="1330201" cy="289620"/>
          </a:xfrm>
          <a:prstGeom prst="rect">
            <a:avLst/>
          </a:prstGeom>
          <a:noFill/>
          <a:ln w="9525">
            <a:noFill/>
            <a:miter lim="800000"/>
            <a:headEnd/>
            <a:tailEnd/>
          </a:ln>
        </p:spPr>
      </p:pic>
    </p:spTree>
    <p:extLst>
      <p:ext uri="{BB962C8B-B14F-4D97-AF65-F5344CB8AC3E}">
        <p14:creationId xmlns:p14="http://schemas.microsoft.com/office/powerpoint/2010/main" val="4538099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hr-HR" altLang="sr-Latn-RS" sz="2800" b="1" dirty="0">
                <a:latin typeface="VladaRHSans Med" charset="0"/>
                <a:cs typeface="VladaRHSans Med" charset="0"/>
              </a:rPr>
              <a:t>Postupci nabave </a:t>
            </a:r>
          </a:p>
        </p:txBody>
      </p:sp>
      <p:sp>
        <p:nvSpPr>
          <p:cNvPr id="3" name="Content Placeholder 2"/>
          <p:cNvSpPr>
            <a:spLocks noGrp="1"/>
          </p:cNvSpPr>
          <p:nvPr>
            <p:ph idx="1"/>
          </p:nvPr>
        </p:nvSpPr>
        <p:spPr>
          <a:xfrm>
            <a:off x="287338" y="748508"/>
            <a:ext cx="8462962" cy="3749675"/>
          </a:xfrm>
        </p:spPr>
        <p:txBody>
          <a:bodyPr/>
          <a:lstStyle/>
          <a:p>
            <a:pPr>
              <a:lnSpc>
                <a:spcPct val="150000"/>
              </a:lnSpc>
              <a:buClrTx/>
              <a:buFont typeface="+mj-lt"/>
              <a:buAutoNum type="arabicPeriod"/>
              <a:defRPr/>
            </a:pPr>
            <a:r>
              <a:rPr lang="hr-HR" sz="1400" b="1" dirty="0">
                <a:solidFill>
                  <a:srgbClr val="448CA9"/>
                </a:solidFill>
              </a:rPr>
              <a:t>DIREKTNA POGODBA </a:t>
            </a:r>
            <a:r>
              <a:rPr lang="hr-HR" sz="1400" b="1" dirty="0">
                <a:solidFill>
                  <a:srgbClr val="448CA9"/>
                </a:solidFill>
                <a:latin typeface="Calibri"/>
              </a:rPr>
              <a:t>→</a:t>
            </a:r>
            <a:r>
              <a:rPr lang="hr-HR" sz="1400" b="1" dirty="0">
                <a:solidFill>
                  <a:srgbClr val="448CA9"/>
                </a:solidFill>
              </a:rPr>
              <a:t> </a:t>
            </a:r>
            <a:r>
              <a:rPr lang="hr-HR" sz="1400" dirty="0">
                <a:solidFill>
                  <a:prstClr val="black"/>
                </a:solidFill>
              </a:rPr>
              <a:t>NOJN izdaje narudžbenicu gospodarskom subjektu po </a:t>
            </a:r>
            <a:r>
              <a:rPr lang="hr-HR" sz="1400" dirty="0" smtClean="0">
                <a:solidFill>
                  <a:prstClr val="black"/>
                </a:solidFill>
              </a:rPr>
              <a:t>vlastitom</a:t>
            </a:r>
          </a:p>
          <a:p>
            <a:pPr marL="2508250" indent="0">
              <a:lnSpc>
                <a:spcPct val="100000"/>
              </a:lnSpc>
              <a:spcBef>
                <a:spcPts val="0"/>
              </a:spcBef>
              <a:buClrTx/>
              <a:defRPr/>
            </a:pPr>
            <a:r>
              <a:rPr lang="hr-HR" sz="1400" dirty="0" smtClean="0">
                <a:solidFill>
                  <a:prstClr val="black"/>
                </a:solidFill>
              </a:rPr>
              <a:t>izboru</a:t>
            </a:r>
            <a:endParaRPr lang="hr-HR" sz="1400" dirty="0">
              <a:solidFill>
                <a:prstClr val="black"/>
              </a:solidFill>
            </a:endParaRPr>
          </a:p>
          <a:p>
            <a:pPr>
              <a:lnSpc>
                <a:spcPct val="150000"/>
              </a:lnSpc>
              <a:buClrTx/>
              <a:buFont typeface="+mj-lt"/>
              <a:buAutoNum type="arabicPeriod"/>
              <a:defRPr/>
            </a:pPr>
            <a:r>
              <a:rPr lang="hr-HR" sz="1400" b="1" dirty="0">
                <a:solidFill>
                  <a:srgbClr val="448CA9"/>
                </a:solidFill>
              </a:rPr>
              <a:t>UGOVOR O NABAVI TEMELJEM JEDNE PONUDE </a:t>
            </a:r>
            <a:r>
              <a:rPr lang="hr-HR" sz="1400" b="1" dirty="0">
                <a:solidFill>
                  <a:srgbClr val="448CA9"/>
                </a:solidFill>
                <a:latin typeface="Calibri"/>
              </a:rPr>
              <a:t>→ </a:t>
            </a:r>
            <a:r>
              <a:rPr lang="hr-HR" sz="1400" dirty="0">
                <a:solidFill>
                  <a:prstClr val="black"/>
                </a:solidFill>
              </a:rPr>
              <a:t>slanje </a:t>
            </a:r>
            <a:r>
              <a:rPr lang="hr-HR" sz="1400" b="1" dirty="0">
                <a:solidFill>
                  <a:prstClr val="black"/>
                </a:solidFill>
              </a:rPr>
              <a:t>poziva na dostavu </a:t>
            </a:r>
            <a:r>
              <a:rPr lang="hr-HR" sz="1400" b="1" dirty="0" smtClean="0">
                <a:solidFill>
                  <a:prstClr val="black"/>
                </a:solidFill>
              </a:rPr>
              <a:t>ponude</a:t>
            </a:r>
            <a:r>
              <a:rPr lang="hr-HR" sz="1400" dirty="0" smtClean="0">
                <a:solidFill>
                  <a:prstClr val="black"/>
                </a:solidFill>
              </a:rPr>
              <a:t> </a:t>
            </a:r>
            <a:r>
              <a:rPr lang="hr-HR" sz="1400" dirty="0">
                <a:solidFill>
                  <a:prstClr val="black"/>
                </a:solidFill>
              </a:rPr>
              <a:t>jednom gospodarskom subjektu. Prije početka navedenog postupka NOJN je obvezan istražiti relevantno tržište za predmet nabave pretraživanjem </a:t>
            </a:r>
            <a:r>
              <a:rPr lang="hr-HR" sz="1400" dirty="0" err="1">
                <a:solidFill>
                  <a:prstClr val="black"/>
                </a:solidFill>
              </a:rPr>
              <a:t>interneta</a:t>
            </a:r>
            <a:r>
              <a:rPr lang="hr-HR" sz="1400" dirty="0">
                <a:solidFill>
                  <a:prstClr val="black"/>
                </a:solidFill>
              </a:rPr>
              <a:t> ili slanjem upita za ponudu određenom broju (najmanje tri)  neovisna gospodarska subjekta (koji nisu povezani), a prema mišljenju NOJN-a mogu izvršiti predmet nabave. </a:t>
            </a:r>
          </a:p>
          <a:p>
            <a:pPr>
              <a:lnSpc>
                <a:spcPct val="100000"/>
              </a:lnSpc>
              <a:buClrTx/>
              <a:buFont typeface="+mj-lt"/>
              <a:buAutoNum type="arabicPeriod"/>
              <a:defRPr/>
            </a:pPr>
            <a:r>
              <a:rPr lang="hr-HR" sz="1400" b="1" dirty="0">
                <a:solidFill>
                  <a:srgbClr val="448CA9"/>
                </a:solidFill>
              </a:rPr>
              <a:t>OBAVIJEST O NABAVI (</a:t>
            </a:r>
            <a:r>
              <a:rPr lang="hr-HR" sz="1400" b="1" dirty="0" err="1">
                <a:solidFill>
                  <a:srgbClr val="448CA9"/>
                </a:solidFill>
              </a:rPr>
              <a:t>OoN</a:t>
            </a:r>
            <a:r>
              <a:rPr lang="hr-HR" sz="1400" b="1" dirty="0">
                <a:solidFill>
                  <a:srgbClr val="448CA9"/>
                </a:solidFill>
              </a:rPr>
              <a:t>) </a:t>
            </a:r>
            <a:r>
              <a:rPr lang="hr-HR" sz="1400" b="1" dirty="0">
                <a:solidFill>
                  <a:srgbClr val="448CA9"/>
                </a:solidFill>
                <a:latin typeface="Calibri"/>
              </a:rPr>
              <a:t>→ </a:t>
            </a:r>
            <a:endParaRPr lang="hr-HR" sz="1400" dirty="0">
              <a:solidFill>
                <a:srgbClr val="448CA9"/>
              </a:solidFill>
              <a:latin typeface="Calibri"/>
            </a:endParaRPr>
          </a:p>
          <a:p>
            <a:pPr marL="171450" indent="-171450" algn="just">
              <a:lnSpc>
                <a:spcPct val="150000"/>
              </a:lnSpc>
              <a:buClr>
                <a:srgbClr val="FF0000"/>
              </a:buClr>
              <a:buFont typeface="Wingdings" panose="05000000000000000000" pitchFamily="2" charset="2"/>
              <a:buChar char="§"/>
              <a:defRPr/>
            </a:pPr>
            <a:r>
              <a:rPr lang="hr-HR" sz="1200" dirty="0" err="1">
                <a:solidFill>
                  <a:prstClr val="black"/>
                </a:solidFill>
              </a:rPr>
              <a:t>OoN</a:t>
            </a:r>
            <a:r>
              <a:rPr lang="hr-HR" sz="1200" dirty="0">
                <a:solidFill>
                  <a:prstClr val="black"/>
                </a:solidFill>
              </a:rPr>
              <a:t> i dokumentacija za nadmetanje se objavljuju na internetskoj stranici NOJN-a </a:t>
            </a:r>
            <a:r>
              <a:rPr lang="hr-HR" sz="1200" dirty="0" smtClean="0">
                <a:solidFill>
                  <a:prstClr val="black"/>
                </a:solidFill>
              </a:rPr>
              <a:t>i na </a:t>
            </a:r>
            <a:r>
              <a:rPr lang="hr-HR" sz="1200" dirty="0">
                <a:solidFill>
                  <a:prstClr val="black"/>
                </a:solidFill>
              </a:rPr>
              <a:t>stranici </a:t>
            </a:r>
            <a:r>
              <a:rPr lang="hr-HR" sz="1200" dirty="0">
                <a:solidFill>
                  <a:prstClr val="black"/>
                </a:solidFill>
                <a:hlinkClick r:id="rId2"/>
              </a:rPr>
              <a:t>www.strukturnifondovi.hr</a:t>
            </a:r>
            <a:r>
              <a:rPr lang="hr-HR" sz="1200" dirty="0">
                <a:solidFill>
                  <a:prstClr val="black"/>
                </a:solidFill>
              </a:rPr>
              <a:t> </a:t>
            </a:r>
          </a:p>
          <a:p>
            <a:pPr marL="171450" indent="-171450" algn="just">
              <a:lnSpc>
                <a:spcPct val="150000"/>
              </a:lnSpc>
              <a:buClr>
                <a:srgbClr val="FF0000"/>
              </a:buClr>
              <a:buFont typeface="Wingdings" panose="05000000000000000000" pitchFamily="2" charset="2"/>
              <a:buChar char="§"/>
              <a:defRPr/>
            </a:pPr>
            <a:r>
              <a:rPr lang="hr-HR" sz="1200" dirty="0">
                <a:solidFill>
                  <a:prstClr val="black"/>
                </a:solidFill>
              </a:rPr>
              <a:t>Kriterij za odabir ponude: </a:t>
            </a:r>
            <a:r>
              <a:rPr lang="hr-HR" sz="1200" b="1" dirty="0">
                <a:solidFill>
                  <a:prstClr val="black"/>
                </a:solidFill>
              </a:rPr>
              <a:t>najniža cijena </a:t>
            </a:r>
            <a:r>
              <a:rPr lang="hr-HR" sz="1200" dirty="0">
                <a:solidFill>
                  <a:prstClr val="black"/>
                </a:solidFill>
              </a:rPr>
              <a:t>ili </a:t>
            </a:r>
            <a:r>
              <a:rPr lang="hr-HR" sz="1200" b="1" dirty="0">
                <a:solidFill>
                  <a:prstClr val="black"/>
                </a:solidFill>
              </a:rPr>
              <a:t>ekonomski najpovoljnija </a:t>
            </a:r>
            <a:r>
              <a:rPr lang="hr-HR" sz="1200" dirty="0">
                <a:solidFill>
                  <a:prstClr val="black"/>
                </a:solidFill>
              </a:rPr>
              <a:t>(najbolja vrijednost za novac, na temelju kvalitete, cijene, tehničkih prednosti, funkcionalnih značajki, ekoloških karakteristika, operativnih troškova, datuma isporuke, ili slično</a:t>
            </a:r>
            <a:r>
              <a:rPr lang="hr-HR" sz="1200" dirty="0" smtClean="0">
                <a:solidFill>
                  <a:prstClr val="black"/>
                </a:solidFill>
              </a:rPr>
              <a:t>)</a:t>
            </a:r>
            <a:endParaRPr lang="hr-HR" sz="1200" dirty="0">
              <a:solidFill>
                <a:prstClr val="black"/>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444752"/>
            <a:ext cx="1384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p:cNvPicPr>
            <a:picLocks noChangeAspect="1"/>
          </p:cNvPicPr>
          <p:nvPr/>
        </p:nvPicPr>
        <p:blipFill>
          <a:blip r:embed="rId4" cstate="print"/>
          <a:srcRect/>
          <a:stretch>
            <a:fillRect/>
          </a:stretch>
        </p:blipFill>
        <p:spPr bwMode="auto">
          <a:xfrm>
            <a:off x="1547664" y="4575000"/>
            <a:ext cx="1330201" cy="289620"/>
          </a:xfrm>
          <a:prstGeom prst="rect">
            <a:avLst/>
          </a:prstGeom>
          <a:noFill/>
          <a:ln w="9525">
            <a:noFill/>
            <a:miter lim="800000"/>
            <a:headEnd/>
            <a:tailEnd/>
          </a:ln>
        </p:spPr>
      </p:pic>
    </p:spTree>
    <p:extLst>
      <p:ext uri="{BB962C8B-B14F-4D97-AF65-F5344CB8AC3E}">
        <p14:creationId xmlns:p14="http://schemas.microsoft.com/office/powerpoint/2010/main" val="1250784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3568" y="196280"/>
            <a:ext cx="8099425" cy="441461"/>
          </a:xfrm>
        </p:spPr>
        <p:txBody>
          <a:bodyPr/>
          <a:lstStyle/>
          <a:p>
            <a:pPr eaLnBrk="1" hangingPunct="1"/>
            <a:r>
              <a:rPr lang="hr-HR" altLang="sr-Latn-RS" sz="2400" b="1" dirty="0">
                <a:solidFill>
                  <a:schemeClr val="tx1"/>
                </a:solidFill>
                <a:latin typeface="VladaRHSans Med" charset="0"/>
                <a:cs typeface="Latha" pitchFamily="34" charset="0"/>
              </a:rPr>
              <a:t>2. Zahtjev za nadoknadom sredstava</a:t>
            </a:r>
            <a:r>
              <a:rPr lang="hr-HR" altLang="sr-Latn-RS" sz="2800" dirty="0">
                <a:solidFill>
                  <a:schemeClr val="tx1"/>
                </a:solidFill>
                <a:latin typeface="VladaRHSans Med" charset="0"/>
                <a:cs typeface="Latha" pitchFamily="34" charset="0"/>
              </a:rPr>
              <a:t/>
            </a:r>
            <a:br>
              <a:rPr lang="hr-HR" altLang="sr-Latn-RS" sz="2800" dirty="0">
                <a:solidFill>
                  <a:schemeClr val="tx1"/>
                </a:solidFill>
                <a:latin typeface="VladaRHSans Med" charset="0"/>
                <a:cs typeface="Latha" pitchFamily="34" charset="0"/>
              </a:rPr>
            </a:br>
            <a:r>
              <a:rPr lang="hr-HR" altLang="sr-Latn-RS" sz="2800" dirty="0">
                <a:solidFill>
                  <a:schemeClr val="tx1"/>
                </a:solidFill>
                <a:latin typeface="VladaRHSans Med" charset="0"/>
                <a:cs typeface="Latha" pitchFamily="34" charset="0"/>
              </a:rPr>
              <a:t/>
            </a:r>
            <a:br>
              <a:rPr lang="hr-HR" altLang="sr-Latn-RS" sz="2800" dirty="0">
                <a:solidFill>
                  <a:schemeClr val="tx1"/>
                </a:solidFill>
                <a:latin typeface="VladaRHSans Med" charset="0"/>
                <a:cs typeface="Latha" pitchFamily="34" charset="0"/>
              </a:rPr>
            </a:br>
            <a:r>
              <a:rPr lang="hr-HR" altLang="sr-Latn-RS" sz="2000" b="1" dirty="0">
                <a:solidFill>
                  <a:schemeClr val="bg1"/>
                </a:solidFill>
                <a:latin typeface="VladaRHSans Med" charset="0"/>
                <a:cs typeface="Latha" pitchFamily="34" charset="0"/>
              </a:rPr>
              <a:t/>
            </a:r>
            <a:br>
              <a:rPr lang="hr-HR" altLang="sr-Latn-RS" sz="2000" b="1" dirty="0">
                <a:solidFill>
                  <a:schemeClr val="bg1"/>
                </a:solidFill>
                <a:latin typeface="VladaRHSans Med" charset="0"/>
                <a:cs typeface="Latha" pitchFamily="34" charset="0"/>
              </a:rPr>
            </a:br>
            <a:r>
              <a:rPr lang="hr-HR" altLang="sr-Latn-RS" sz="2000" b="1" dirty="0">
                <a:solidFill>
                  <a:schemeClr val="bg1"/>
                </a:solidFill>
                <a:latin typeface="VladaRHSans Med" charset="0"/>
                <a:cs typeface="Latha" pitchFamily="34" charset="0"/>
              </a:rPr>
              <a:t>i povrat sredstava </a:t>
            </a:r>
            <a:endParaRPr lang="en-US" altLang="sr-Latn-RS" sz="2000" b="1" dirty="0">
              <a:solidFill>
                <a:schemeClr val="bg1"/>
              </a:solidFill>
              <a:latin typeface="VladaRHSans Med" charset="0"/>
              <a:cs typeface="Latha" pitchFamily="34" charset="0"/>
            </a:endParaRPr>
          </a:p>
        </p:txBody>
      </p:sp>
      <p:sp>
        <p:nvSpPr>
          <p:cNvPr id="11267" name="Content Placeholder 2"/>
          <p:cNvSpPr>
            <a:spLocks noGrp="1"/>
          </p:cNvSpPr>
          <p:nvPr>
            <p:ph idx="1"/>
          </p:nvPr>
        </p:nvSpPr>
        <p:spPr>
          <a:xfrm>
            <a:off x="323528" y="751120"/>
            <a:ext cx="7992887" cy="3563450"/>
          </a:xfrm>
        </p:spPr>
        <p:txBody>
          <a:bodyPr/>
          <a:lstStyle/>
          <a:p>
            <a:pPr marL="342900" indent="-342900" eaLnBrk="1" hangingPunct="1">
              <a:lnSpc>
                <a:spcPct val="100000"/>
              </a:lnSpc>
              <a:spcBef>
                <a:spcPts val="575"/>
              </a:spcBef>
              <a:buClrTx/>
              <a:buFont typeface="Wingdings" pitchFamily="2" charset="2"/>
              <a:buChar char="q"/>
            </a:pPr>
            <a:r>
              <a:rPr lang="hr-HR" altLang="sr-Latn-RS" sz="1400" b="1" dirty="0" smtClean="0">
                <a:latin typeface="VladaRHSans Reg" charset="0"/>
                <a:cs typeface="VladaRHSans Reg" charset="0"/>
              </a:rPr>
              <a:t>Zahtjev </a:t>
            </a:r>
            <a:r>
              <a:rPr lang="hr-HR" altLang="sr-Latn-RS" sz="1400" b="1" dirty="0">
                <a:latin typeface="VladaRHSans Reg" charset="0"/>
                <a:cs typeface="VladaRHSans Reg" charset="0"/>
              </a:rPr>
              <a:t>za nadoknadom sredstava </a:t>
            </a:r>
            <a:r>
              <a:rPr lang="hr-HR" altLang="sr-Latn-RS" sz="1400" dirty="0">
                <a:latin typeface="VladaRHSans Reg" charset="0"/>
                <a:cs typeface="VladaRHSans Reg" charset="0"/>
              </a:rPr>
              <a:t>(Izvješće o napretku) – podnosi se HAMAG-BICRO-u u roku od 15 dana od isteka svaka 3 mjeseca od dana sklapanja Ugovora. </a:t>
            </a:r>
          </a:p>
          <a:p>
            <a:pPr lvl="1" indent="-342900">
              <a:lnSpc>
                <a:spcPct val="100000"/>
              </a:lnSpc>
              <a:buClrTx/>
              <a:buFont typeface="Wingdings" pitchFamily="2" charset="2"/>
              <a:buChar char="q"/>
            </a:pPr>
            <a:r>
              <a:rPr lang="hr-HR" altLang="sr-Latn-RS" sz="1400" dirty="0">
                <a:latin typeface="VladaRHSans Reg" charset="0"/>
                <a:cs typeface="VladaRHSans Reg" charset="0"/>
              </a:rPr>
              <a:t>Koristi se Metoda nadoknade - trošak mora nastati i biti plaćen u izvještajnom razdoblju</a:t>
            </a:r>
          </a:p>
          <a:p>
            <a:pPr marL="400050" lvl="1" indent="0">
              <a:lnSpc>
                <a:spcPct val="100000"/>
              </a:lnSpc>
              <a:buClrTx/>
            </a:pPr>
            <a:endParaRPr lang="hr-HR" altLang="sr-Latn-RS" sz="600" dirty="0">
              <a:latin typeface="VladaRHSans Reg" charset="0"/>
              <a:cs typeface="VladaRHSans Reg" charset="0"/>
            </a:endParaRPr>
          </a:p>
          <a:p>
            <a:pPr>
              <a:lnSpc>
                <a:spcPct val="100000"/>
              </a:lnSpc>
              <a:buClrTx/>
              <a:buFont typeface="Wingdings" pitchFamily="2" charset="2"/>
              <a:buChar char="q"/>
            </a:pPr>
            <a:r>
              <a:rPr lang="hr-HR" altLang="sr-Latn-RS" sz="1400" b="1" dirty="0">
                <a:latin typeface="VladaRHSans Reg" charset="0"/>
                <a:cs typeface="VladaRHSans Reg" charset="0"/>
              </a:rPr>
              <a:t>Predujam</a:t>
            </a:r>
            <a:r>
              <a:rPr lang="hr-HR" altLang="sr-Latn-RS" sz="1400" dirty="0">
                <a:latin typeface="VladaRHSans Reg" charset="0"/>
                <a:cs typeface="VladaRHSans Reg" charset="0"/>
              </a:rPr>
              <a:t> – </a:t>
            </a:r>
            <a:r>
              <a:rPr lang="hr-HR" altLang="sr-Latn-RS" sz="1400" dirty="0" smtClean="0">
                <a:latin typeface="VladaRHSans Reg" charset="0"/>
                <a:cs typeface="VladaRHSans Reg" charset="0"/>
              </a:rPr>
              <a:t>najviše </a:t>
            </a:r>
            <a:r>
              <a:rPr lang="hr-HR" altLang="sr-Latn-RS" sz="1400" dirty="0">
                <a:latin typeface="VladaRHSans Reg" charset="0"/>
                <a:cs typeface="VladaRHSans Reg" charset="0"/>
              </a:rPr>
              <a:t>do 40% odobrenih bespovratnih sredstava po projektu. </a:t>
            </a:r>
          </a:p>
          <a:p>
            <a:pPr marL="0" indent="0">
              <a:lnSpc>
                <a:spcPct val="100000"/>
              </a:lnSpc>
              <a:buClrTx/>
            </a:pPr>
            <a:endParaRPr lang="hr-HR" altLang="sr-Latn-RS" sz="400" dirty="0">
              <a:latin typeface="VladaRHSans Reg" charset="0"/>
              <a:cs typeface="VladaRHSans Reg" charset="0"/>
            </a:endParaRPr>
          </a:p>
          <a:p>
            <a:pPr marL="342900" indent="-342900" eaLnBrk="1" hangingPunct="1">
              <a:lnSpc>
                <a:spcPct val="100000"/>
              </a:lnSpc>
              <a:spcBef>
                <a:spcPts val="575"/>
              </a:spcBef>
              <a:buClrTx/>
              <a:buFont typeface="Wingdings" pitchFamily="2" charset="2"/>
              <a:buChar char="q"/>
            </a:pPr>
            <a:r>
              <a:rPr lang="hr-HR" altLang="sr-Latn-RS" sz="1400" b="1" dirty="0">
                <a:latin typeface="VladaRHSans Reg" charset="0"/>
                <a:cs typeface="VladaRHSans Reg" charset="0"/>
              </a:rPr>
              <a:t>Retroaktivno potraživanje sredstava </a:t>
            </a:r>
            <a:r>
              <a:rPr lang="hr-HR" altLang="sr-Latn-RS" sz="1400" dirty="0">
                <a:latin typeface="VladaRHSans Reg" charset="0"/>
                <a:cs typeface="VladaRHSans Reg" charset="0"/>
              </a:rPr>
              <a:t>(ako razdoblje provedbe i razdoblje prihvatljivosti počinje prije početka primjene Ugovora) - prvi Zahtjev za nadoknadom sredstava Korisnik može dostaviti od dana stupanja Ugovora na snagu do isteka prva 3 mjeseca od datuma potpisivanja Ugovora, a u tom početnom zahtjevu mogu se potraživati samo izdaci nastali prije potpisa ugovora.</a:t>
            </a:r>
          </a:p>
          <a:p>
            <a:pPr marL="342900" indent="-342900" eaLnBrk="1" hangingPunct="1">
              <a:lnSpc>
                <a:spcPct val="100000"/>
              </a:lnSpc>
              <a:spcBef>
                <a:spcPts val="575"/>
              </a:spcBef>
              <a:buClrTx/>
              <a:buFont typeface="Wingdings" pitchFamily="2" charset="2"/>
              <a:buChar char="q"/>
            </a:pPr>
            <a:endParaRPr lang="hr-HR" altLang="sr-Latn-RS" sz="600" dirty="0">
              <a:latin typeface="VladaRHSans Reg" charset="0"/>
              <a:cs typeface="VladaRHSans Reg" charset="0"/>
            </a:endParaRPr>
          </a:p>
          <a:p>
            <a:pPr marL="342900" indent="-342900" eaLnBrk="1" hangingPunct="1">
              <a:lnSpc>
                <a:spcPct val="100000"/>
              </a:lnSpc>
              <a:spcBef>
                <a:spcPts val="575"/>
              </a:spcBef>
              <a:buClrTx/>
              <a:buFont typeface="Wingdings" pitchFamily="2" charset="2"/>
              <a:buChar char="q"/>
            </a:pPr>
            <a:r>
              <a:rPr lang="hr-HR" altLang="sr-Latn-RS" sz="1400" b="1" dirty="0">
                <a:latin typeface="VladaRHSans Reg" charset="0"/>
                <a:cs typeface="VladaRHSans Reg" charset="0"/>
              </a:rPr>
              <a:t>Završni zahtjev za nadoknadom </a:t>
            </a:r>
            <a:r>
              <a:rPr lang="hr-HR" altLang="sr-Latn-RS" sz="1400" dirty="0">
                <a:latin typeface="VladaRHSans Reg" charset="0"/>
                <a:cs typeface="VladaRHSans Reg" charset="0"/>
              </a:rPr>
              <a:t>– 30 dana nakon završetka provedbe zajedno sa završnim izvješćem.</a:t>
            </a:r>
            <a:endParaRPr lang="hr-HR" altLang="sr-Latn-RS" sz="1400" u="sng" dirty="0">
              <a:latin typeface="VladaRHSans Reg" charset="0"/>
              <a:cs typeface="VladaRHSans Reg" charset="0"/>
            </a:endParaRPr>
          </a:p>
          <a:p>
            <a:r>
              <a:rPr lang="hr-HR" sz="1400" dirty="0">
                <a:latin typeface="VladaRHSans Reg" pitchFamily="50" charset="-18"/>
                <a:cs typeface="VladaRHSans Reg" pitchFamily="50" charset="-18"/>
              </a:rPr>
              <a:t>					Troškovi se mogu prihvatiti, odbiti ili izuzeti.</a:t>
            </a:r>
            <a:endParaRPr lang="hr-HR" altLang="sr-Latn-RS" sz="1400" dirty="0">
              <a:latin typeface="VladaRHSans Reg" charset="0"/>
              <a:cs typeface="VladaRHSans Reg" charset="0"/>
            </a:endParaRPr>
          </a:p>
          <a:p>
            <a:pPr marL="342900" indent="-342900" eaLnBrk="1" hangingPunct="1">
              <a:spcBef>
                <a:spcPts val="575"/>
              </a:spcBef>
              <a:buClr>
                <a:schemeClr val="accent1"/>
              </a:buClr>
              <a:buFont typeface="Wingdings" pitchFamily="2" charset="2"/>
              <a:buChar char="§"/>
            </a:pPr>
            <a:endParaRPr lang="en-US" altLang="sr-Latn-RS" sz="2000" dirty="0">
              <a:latin typeface="VladaRHSans Reg" charset="0"/>
              <a:cs typeface="VladaRHSans Reg" charset="0"/>
            </a:endParaRPr>
          </a:p>
        </p:txBody>
      </p:sp>
      <p:sp>
        <p:nvSpPr>
          <p:cNvPr id="11268" name="Slide Number Placeholder 5"/>
          <p:cNvSpPr>
            <a:spLocks noGrp="1"/>
          </p:cNvSpPr>
          <p:nvPr>
            <p:ph type="sldNum" sz="quarter" idx="4294967295"/>
          </p:nvPr>
        </p:nvSpPr>
        <p:spPr bwMode="auto">
          <a:xfrm>
            <a:off x="6923088" y="4937125"/>
            <a:ext cx="2132012" cy="204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nSpc>
                <a:spcPct val="100000"/>
              </a:lnSpc>
              <a:spcBef>
                <a:spcPct val="0"/>
              </a:spcBef>
            </a:pPr>
            <a:fld id="{681A0A5E-E9F5-4AA4-B5FF-250EE2F0FD95}" type="slidenum">
              <a:rPr lang="en-US" altLang="sr-Latn-RS" sz="900">
                <a:solidFill>
                  <a:schemeClr val="bg1"/>
                </a:solidFill>
              </a:rPr>
              <a:pPr>
                <a:lnSpc>
                  <a:spcPct val="100000"/>
                </a:lnSpc>
                <a:spcBef>
                  <a:spcPct val="0"/>
                </a:spcBef>
              </a:pPr>
              <a:t>33</a:t>
            </a:fld>
            <a:endParaRPr lang="en-US" altLang="sr-Latn-RS" sz="90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444752"/>
            <a:ext cx="1384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p:cNvPicPr>
            <a:picLocks noChangeAspect="1"/>
          </p:cNvPicPr>
          <p:nvPr/>
        </p:nvPicPr>
        <p:blipFill>
          <a:blip r:embed="rId4" cstate="print"/>
          <a:srcRect/>
          <a:stretch>
            <a:fillRect/>
          </a:stretch>
        </p:blipFill>
        <p:spPr bwMode="auto">
          <a:xfrm>
            <a:off x="1547664" y="4575000"/>
            <a:ext cx="1330201" cy="289620"/>
          </a:xfrm>
          <a:prstGeom prst="rect">
            <a:avLst/>
          </a:prstGeom>
          <a:noFill/>
          <a:ln w="9525">
            <a:noFill/>
            <a:miter lim="800000"/>
            <a:headEnd/>
            <a:tailEnd/>
          </a:ln>
        </p:spPr>
      </p:pic>
    </p:spTree>
    <p:extLst>
      <p:ext uri="{BB962C8B-B14F-4D97-AF65-F5344CB8AC3E}">
        <p14:creationId xmlns:p14="http://schemas.microsoft.com/office/powerpoint/2010/main" val="856106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14350" y="522535"/>
            <a:ext cx="8099425" cy="541089"/>
          </a:xfrm>
        </p:spPr>
        <p:txBody>
          <a:bodyPr/>
          <a:lstStyle/>
          <a:p>
            <a:r>
              <a:rPr lang="hr-HR" altLang="sr-Latn-RS" sz="2800" b="1" dirty="0">
                <a:latin typeface="VladaRHSans Med" charset="0"/>
                <a:cs typeface="VladaRHSans Med" charset="0"/>
              </a:rPr>
              <a:t>3. Izmjene ugovora</a:t>
            </a:r>
          </a:p>
        </p:txBody>
      </p:sp>
      <p:sp>
        <p:nvSpPr>
          <p:cNvPr id="3" name="Content Placeholder 2"/>
          <p:cNvSpPr>
            <a:spLocks noGrp="1"/>
          </p:cNvSpPr>
          <p:nvPr>
            <p:ph idx="1"/>
          </p:nvPr>
        </p:nvSpPr>
        <p:spPr>
          <a:xfrm>
            <a:off x="514351" y="1064419"/>
            <a:ext cx="8099425" cy="2838450"/>
          </a:xfrm>
        </p:spPr>
        <p:txBody>
          <a:bodyPr/>
          <a:lstStyle/>
          <a:p>
            <a:pPr>
              <a:defRPr/>
            </a:pPr>
            <a:r>
              <a:rPr lang="hr-HR" sz="1600" dirty="0"/>
              <a:t>Opravdane su u sljedećim slučajevima: </a:t>
            </a:r>
          </a:p>
          <a:p>
            <a:pPr marL="343800">
              <a:buClrTx/>
              <a:buFont typeface="Wingdings" pitchFamily="2" charset="2"/>
              <a:buChar char="ü"/>
              <a:defRPr/>
            </a:pPr>
            <a:r>
              <a:rPr lang="hr-HR" sz="1600" dirty="0"/>
              <a:t>kada su nastale zbog </a:t>
            </a:r>
            <a:r>
              <a:rPr lang="hr-HR" sz="1600" b="1" dirty="0"/>
              <a:t>nepredvidivih </a:t>
            </a:r>
            <a:r>
              <a:rPr lang="hr-HR" sz="1600" dirty="0"/>
              <a:t>okolnosti</a:t>
            </a:r>
          </a:p>
          <a:p>
            <a:pPr marL="343800">
              <a:buClrTx/>
              <a:buFont typeface="Wingdings" pitchFamily="2" charset="2"/>
              <a:buChar char="ü"/>
              <a:defRPr/>
            </a:pPr>
            <a:r>
              <a:rPr lang="pl-PL" sz="1600" dirty="0"/>
              <a:t>kada su </a:t>
            </a:r>
            <a:r>
              <a:rPr lang="pl-PL" sz="1600" b="1" dirty="0"/>
              <a:t>nužne</a:t>
            </a:r>
            <a:r>
              <a:rPr lang="pl-PL" sz="1600" dirty="0"/>
              <a:t> za uredno izvršenje ugovora</a:t>
            </a:r>
          </a:p>
          <a:p>
            <a:pPr marL="343800">
              <a:buClrTx/>
              <a:buFont typeface="Wingdings" pitchFamily="2" charset="2"/>
              <a:buChar char="ü"/>
              <a:defRPr/>
            </a:pPr>
            <a:r>
              <a:rPr lang="hr-HR" sz="1600" dirty="0"/>
              <a:t>kada ne prelaze ukupne prihvatljive troškove navedene ugovorom</a:t>
            </a:r>
          </a:p>
          <a:p>
            <a:pPr marL="343800">
              <a:buClrTx/>
              <a:buFont typeface="Wingdings" pitchFamily="2" charset="2"/>
              <a:buChar char="ü"/>
              <a:defRPr/>
            </a:pPr>
            <a:r>
              <a:rPr lang="pl-PL" sz="1600" dirty="0"/>
              <a:t>kada za okolnosti koje su dovele do potrebe za uvođenjem izmjene nije odgovorna ni jedna strana</a:t>
            </a:r>
          </a:p>
          <a:p>
            <a:pPr>
              <a:defRPr/>
            </a:pPr>
            <a:endParaRPr lang="hr-HR" dirty="0"/>
          </a:p>
        </p:txBody>
      </p:sp>
      <p:sp>
        <p:nvSpPr>
          <p:cNvPr id="430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85E3AEC-0AEF-4F61-8D13-0AC25E94B490}" type="slidenum">
              <a:rPr lang="en-US" altLang="sr-Latn-RS">
                <a:latin typeface="VladaRHSans Reg" charset="0"/>
                <a:cs typeface="VladaRHSans Reg" charset="0"/>
              </a:rPr>
              <a:pPr/>
              <a:t>34</a:t>
            </a:fld>
            <a:endParaRPr lang="en-US" altLang="sr-Latn-RS">
              <a:latin typeface="VladaRHSans Reg" charset="0"/>
              <a:cs typeface="VladaRHSans Reg"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444752"/>
            <a:ext cx="1384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p:cNvPicPr>
            <a:picLocks noChangeAspect="1"/>
          </p:cNvPicPr>
          <p:nvPr/>
        </p:nvPicPr>
        <p:blipFill>
          <a:blip r:embed="rId3" cstate="print"/>
          <a:srcRect/>
          <a:stretch>
            <a:fillRect/>
          </a:stretch>
        </p:blipFill>
        <p:spPr bwMode="auto">
          <a:xfrm>
            <a:off x="1547664" y="4575000"/>
            <a:ext cx="1330201" cy="289620"/>
          </a:xfrm>
          <a:prstGeom prst="rect">
            <a:avLst/>
          </a:prstGeom>
          <a:noFill/>
          <a:ln w="9525">
            <a:noFill/>
            <a:miter lim="800000"/>
            <a:headEnd/>
            <a:tailEnd/>
          </a:ln>
        </p:spPr>
      </p:pic>
    </p:spTree>
    <p:extLst>
      <p:ext uri="{BB962C8B-B14F-4D97-AF65-F5344CB8AC3E}">
        <p14:creationId xmlns:p14="http://schemas.microsoft.com/office/powerpoint/2010/main" val="1254987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251521" y="916360"/>
            <a:ext cx="5040560" cy="3562350"/>
          </a:xfrm>
        </p:spPr>
        <p:txBody>
          <a:bodyPr/>
          <a:lstStyle/>
          <a:p>
            <a:pPr marL="324000">
              <a:lnSpc>
                <a:spcPct val="100000"/>
              </a:lnSpc>
              <a:spcBef>
                <a:spcPts val="0"/>
              </a:spcBef>
              <a:buClrTx/>
              <a:buFont typeface="Wingdings" pitchFamily="2" charset="2"/>
              <a:buChar char="q"/>
              <a:defRPr/>
            </a:pPr>
            <a:r>
              <a:rPr lang="hr-HR" sz="1600" dirty="0"/>
              <a:t>Provjera na licu mjesta (terenska kontrola, kontrola na licu </a:t>
            </a:r>
            <a:r>
              <a:rPr lang="hr-HR" sz="1600" dirty="0" smtClean="0"/>
              <a:t>mjesta) </a:t>
            </a:r>
            <a:r>
              <a:rPr lang="hr-HR" sz="1600" dirty="0"/>
              <a:t>je provjera koja pokriva čimbenike projekta koji se mogu </a:t>
            </a:r>
            <a:r>
              <a:rPr lang="hr-HR" sz="1600" dirty="0" smtClean="0"/>
              <a:t>vidjeti </a:t>
            </a:r>
            <a:r>
              <a:rPr lang="hr-HR" sz="1600" dirty="0"/>
              <a:t>samo na lokaciji provedbe projekta</a:t>
            </a:r>
          </a:p>
          <a:p>
            <a:pPr marL="343800">
              <a:lnSpc>
                <a:spcPct val="100000"/>
              </a:lnSpc>
              <a:buClrTx/>
              <a:buFont typeface="Wingdings" pitchFamily="2" charset="2"/>
              <a:buChar char="q"/>
              <a:defRPr/>
            </a:pPr>
            <a:endParaRPr lang="hr-HR" sz="1600" dirty="0"/>
          </a:p>
          <a:p>
            <a:pPr marL="360000">
              <a:lnSpc>
                <a:spcPct val="100000"/>
              </a:lnSpc>
              <a:spcBef>
                <a:spcPts val="0"/>
              </a:spcBef>
              <a:buClrTx/>
              <a:buFont typeface="Wingdings" pitchFamily="2" charset="2"/>
              <a:buChar char="q"/>
              <a:defRPr/>
            </a:pPr>
            <a:r>
              <a:rPr lang="hr-HR" sz="1600" dirty="0"/>
              <a:t>Cilj provjera na licu mjesta je utvrditi provode li se ugovori u skladu s određenim pravilima EU, odnosno dokumentima kojima su propisane</a:t>
            </a:r>
          </a:p>
          <a:p>
            <a:pPr marL="360000">
              <a:lnSpc>
                <a:spcPct val="100000"/>
              </a:lnSpc>
              <a:spcBef>
                <a:spcPts val="0"/>
              </a:spcBef>
              <a:buClrTx/>
              <a:defRPr/>
            </a:pPr>
            <a:r>
              <a:rPr lang="hr-HR" sz="1600" dirty="0"/>
              <a:t>      procedure za njihovu implementaciju</a:t>
            </a:r>
          </a:p>
          <a:p>
            <a:pPr>
              <a:lnSpc>
                <a:spcPct val="100000"/>
              </a:lnSpc>
              <a:buClrTx/>
              <a:buFont typeface="Wingdings" pitchFamily="2" charset="2"/>
              <a:buChar char="q"/>
              <a:defRPr/>
            </a:pPr>
            <a:endParaRPr lang="hr-HR" altLang="sr-Latn-RS" sz="1600" dirty="0">
              <a:latin typeface="VladaRHSans Reg" charset="0"/>
              <a:cs typeface="VladaRHSans Reg" charset="0"/>
            </a:endParaRPr>
          </a:p>
          <a:p>
            <a:pPr>
              <a:lnSpc>
                <a:spcPct val="100000"/>
              </a:lnSpc>
              <a:buClrTx/>
              <a:buFont typeface="Wingdings" pitchFamily="2" charset="2"/>
              <a:buChar char="q"/>
              <a:defRPr/>
            </a:pPr>
            <a:r>
              <a:rPr lang="hr-HR" altLang="sr-Latn-RS" sz="1600" dirty="0">
                <a:latin typeface="VladaRHSans Reg" charset="0"/>
                <a:cs typeface="VladaRHSans Reg" charset="0"/>
              </a:rPr>
              <a:t>Provjera obveza vezanih uz informiranje, komunikaciju i vidljivost</a:t>
            </a:r>
          </a:p>
          <a:p>
            <a:pPr>
              <a:lnSpc>
                <a:spcPct val="100000"/>
              </a:lnSpc>
              <a:buClrTx/>
              <a:buFont typeface="Wingdings" pitchFamily="2" charset="2"/>
              <a:buChar char="q"/>
              <a:defRPr/>
            </a:pPr>
            <a:endParaRPr lang="hr-HR" altLang="sr-Latn-RS" sz="1600" dirty="0">
              <a:latin typeface="VladaRHSans Reg" charset="0"/>
              <a:cs typeface="VladaRHSans Reg" charset="0"/>
            </a:endParaRPr>
          </a:p>
          <a:p>
            <a:pPr marL="0" indent="0">
              <a:spcBef>
                <a:spcPts val="431"/>
              </a:spcBef>
              <a:spcAft>
                <a:spcPts val="600"/>
              </a:spcAft>
              <a:buClr>
                <a:schemeClr val="accent1"/>
              </a:buClr>
              <a:buFont typeface="Wingdings" pitchFamily="2" charset="2"/>
              <a:buChar char="q"/>
              <a:defRPr/>
            </a:pPr>
            <a:endParaRPr lang="en-US" altLang="sr-Latn-RS" sz="1500" dirty="0">
              <a:latin typeface="Arial" panose="020B0604020202020204" pitchFamily="34" charset="0"/>
              <a:cs typeface="Arial" panose="020B0604020202020204" pitchFamily="34" charset="0"/>
            </a:endParaRPr>
          </a:p>
        </p:txBody>
      </p:sp>
      <p:sp>
        <p:nvSpPr>
          <p:cNvPr id="50179" name="Slide Number Placeholder 5"/>
          <p:cNvSpPr>
            <a:spLocks noGrp="1"/>
          </p:cNvSpPr>
          <p:nvPr>
            <p:ph type="sldNum" sz="quarter" idx="10"/>
          </p:nvPr>
        </p:nvSpPr>
        <p:spPr bwMode="auto">
          <a:xfrm>
            <a:off x="0" y="794"/>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fld id="{E1001628-D793-4983-BC2D-2C0C1D1FA718}" type="slidenum">
              <a:rPr lang="en-US" altLang="sr-Latn-RS" sz="600">
                <a:solidFill>
                  <a:schemeClr val="bg1"/>
                </a:solidFill>
                <a:latin typeface="VladaRHSans Reg" charset="0"/>
                <a:cs typeface="VladaRHSans Reg" charset="0"/>
              </a:rPr>
              <a:pPr algn="l"/>
              <a:t>35</a:t>
            </a:fld>
            <a:endParaRPr lang="en-US" altLang="sr-Latn-RS" sz="600">
              <a:solidFill>
                <a:schemeClr val="bg1"/>
              </a:solidFill>
              <a:latin typeface="VladaRHSans Reg" charset="0"/>
              <a:cs typeface="VladaRHSans Reg" charset="0"/>
            </a:endParaRPr>
          </a:p>
        </p:txBody>
      </p:sp>
      <p:sp>
        <p:nvSpPr>
          <p:cNvPr id="50180" name="Rectangle 1"/>
          <p:cNvSpPr txBox="1">
            <a:spLocks noChangeArrowheads="1"/>
          </p:cNvSpPr>
          <p:nvPr/>
        </p:nvSpPr>
        <p:spPr bwMode="auto">
          <a:xfrm>
            <a:off x="107504" y="196280"/>
            <a:ext cx="8826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1079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Calibri" panose="020F0502020204030204" pitchFamily="34"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Calibri" panose="020F0502020204030204" pitchFamily="34"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Calibri" panose="020F0502020204030204" pitchFamily="34"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Calibri" panose="020F0502020204030204" pitchFamily="34"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Calibri" panose="020F0502020204030204" pitchFamily="34" charset="0"/>
                <a:ea typeface="MS PGothic" panose="020B0600070205080204" pitchFamily="34" charset="-128"/>
              </a:defRPr>
            </a:lvl9pPr>
          </a:lstStyle>
          <a:p>
            <a:pPr eaLnBrk="1" hangingPunct="1"/>
            <a:r>
              <a:rPr lang="hr-HR" altLang="sr-Latn-RS" sz="2400" b="1" dirty="0">
                <a:solidFill>
                  <a:srgbClr val="000000"/>
                </a:solidFill>
                <a:latin typeface="VladaRHSans Med" charset="0"/>
                <a:cs typeface="VladaRHSans Reg" charset="0"/>
              </a:rPr>
              <a:t>4. Provjera na licu mjesta</a:t>
            </a:r>
            <a:endParaRPr lang="hr-HR" altLang="sr-Latn-RS" sz="2400" b="1" dirty="0">
              <a:latin typeface="Arial" panose="020B0604020202020204" pitchFamily="34" charset="0"/>
              <a:cs typeface="VladaRHSans Reg"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444752"/>
            <a:ext cx="1384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p:cNvPicPr>
          <p:nvPr/>
        </p:nvPicPr>
        <p:blipFill>
          <a:blip r:embed="rId3" cstate="print"/>
          <a:srcRect/>
          <a:stretch>
            <a:fillRect/>
          </a:stretch>
        </p:blipFill>
        <p:spPr bwMode="auto">
          <a:xfrm>
            <a:off x="1547664" y="4575000"/>
            <a:ext cx="1330201" cy="28962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6084168" y="1204392"/>
            <a:ext cx="2194296" cy="3193626"/>
          </a:xfrm>
          <a:prstGeom prst="rect">
            <a:avLst/>
          </a:prstGeom>
        </p:spPr>
      </p:pic>
    </p:spTree>
    <p:extLst>
      <p:ext uri="{BB962C8B-B14F-4D97-AF65-F5344CB8AC3E}">
        <p14:creationId xmlns:p14="http://schemas.microsoft.com/office/powerpoint/2010/main" val="140222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12303"/>
            <a:ext cx="8099425" cy="651321"/>
          </a:xfrm>
        </p:spPr>
        <p:txBody>
          <a:bodyPr/>
          <a:lstStyle/>
          <a:p>
            <a:r>
              <a:rPr lang="hr-HR" sz="2800" b="1" dirty="0"/>
              <a:t>5. Izvješće nakon završetka projekta</a:t>
            </a:r>
          </a:p>
        </p:txBody>
      </p:sp>
      <p:sp>
        <p:nvSpPr>
          <p:cNvPr id="3" name="Content Placeholder 2"/>
          <p:cNvSpPr>
            <a:spLocks noGrp="1"/>
          </p:cNvSpPr>
          <p:nvPr>
            <p:ph idx="1"/>
          </p:nvPr>
        </p:nvSpPr>
        <p:spPr/>
        <p:txBody>
          <a:bodyPr/>
          <a:lstStyle/>
          <a:p>
            <a:pPr>
              <a:buClrTx/>
              <a:buFont typeface="Wingdings" pitchFamily="2" charset="2"/>
              <a:buChar char="q"/>
            </a:pPr>
            <a:r>
              <a:rPr lang="hr-HR" sz="1800" dirty="0">
                <a:latin typeface="VladaRHSans Reg" pitchFamily="50" charset="-18"/>
                <a:cs typeface="VladaRHSans Reg" pitchFamily="50" charset="-18"/>
              </a:rPr>
              <a:t>Obaveze korisnika ne završavaju sa okončanjem provedbe projekta i </a:t>
            </a:r>
          </a:p>
          <a:p>
            <a:pPr>
              <a:buClrTx/>
            </a:pPr>
            <a:r>
              <a:rPr lang="hr-HR" sz="1800" dirty="0">
                <a:latin typeface="VladaRHSans Reg" pitchFamily="50" charset="-18"/>
                <a:cs typeface="VladaRHSans Reg" pitchFamily="50" charset="-18"/>
              </a:rPr>
              <a:t>	odobrenjem završnog ZNS-a</a:t>
            </a:r>
          </a:p>
          <a:p>
            <a:pPr>
              <a:buClrTx/>
              <a:buFont typeface="Wingdings" pitchFamily="2" charset="2"/>
              <a:buChar char="q"/>
            </a:pPr>
            <a:r>
              <a:rPr lang="hr-HR" sz="1800" dirty="0">
                <a:latin typeface="VladaRHSans Reg" pitchFamily="50" charset="-18"/>
                <a:cs typeface="VladaRHSans Reg" pitchFamily="50" charset="-18"/>
              </a:rPr>
              <a:t>Dostavlja se jednom godišnje, </a:t>
            </a:r>
            <a:r>
              <a:rPr lang="pl-PL" sz="1800" dirty="0" smtClean="0">
                <a:latin typeface="VladaRHSans Reg" pitchFamily="50" charset="-18"/>
                <a:cs typeface="VladaRHSans Reg" pitchFamily="50" charset="-18"/>
              </a:rPr>
              <a:t>u </a:t>
            </a:r>
            <a:r>
              <a:rPr lang="pl-PL" sz="1800" dirty="0">
                <a:latin typeface="VladaRHSans Reg" pitchFamily="50" charset="-18"/>
                <a:cs typeface="VladaRHSans Reg" pitchFamily="50" charset="-18"/>
              </a:rPr>
              <a:t>roku od 3 </a:t>
            </a:r>
            <a:r>
              <a:rPr lang="pl-PL" sz="1800" dirty="0" smtClean="0">
                <a:latin typeface="VladaRHSans Reg" pitchFamily="50" charset="-18"/>
                <a:cs typeface="VladaRHSans Reg" pitchFamily="50" charset="-18"/>
              </a:rPr>
              <a:t>godine </a:t>
            </a:r>
            <a:r>
              <a:rPr lang="pl-PL" sz="1800" dirty="0">
                <a:latin typeface="VladaRHSans Reg" pitchFamily="50" charset="-18"/>
                <a:cs typeface="VladaRHSans Reg" pitchFamily="50" charset="-18"/>
              </a:rPr>
              <a:t>nakon dovršetka </a:t>
            </a:r>
            <a:r>
              <a:rPr lang="hr-HR" sz="1800" dirty="0" smtClean="0">
                <a:latin typeface="VladaRHSans Reg" pitchFamily="50" charset="-18"/>
                <a:cs typeface="VladaRHSans Reg" pitchFamily="50" charset="-18"/>
              </a:rPr>
              <a:t>provedbe </a:t>
            </a:r>
            <a:r>
              <a:rPr lang="hr-HR" sz="1800" dirty="0">
                <a:latin typeface="VladaRHSans Reg" pitchFamily="50" charset="-18"/>
                <a:cs typeface="VladaRHSans Reg" pitchFamily="50" charset="-18"/>
              </a:rPr>
              <a:t>projekta</a:t>
            </a:r>
          </a:p>
          <a:p>
            <a:pPr>
              <a:buClrTx/>
              <a:buFont typeface="Wingdings" pitchFamily="2" charset="2"/>
              <a:buChar char="q"/>
            </a:pPr>
            <a:r>
              <a:rPr lang="hr-HR" sz="1800" dirty="0">
                <a:latin typeface="VladaRHSans Reg" pitchFamily="50" charset="-18"/>
                <a:cs typeface="VladaRHSans Reg" pitchFamily="50" charset="-18"/>
              </a:rPr>
              <a:t>Dokazuje se ostvarenost pokazatelja koje je korisnik odredio u projektnom prijedlogu/ugovoru.</a:t>
            </a:r>
          </a:p>
          <a:p>
            <a:pPr>
              <a:buFontTx/>
              <a:buChar char="•"/>
            </a:pPr>
            <a:endParaRPr lang="hr-HR" sz="1600" dirty="0">
              <a:latin typeface="VladaRHSans Reg" pitchFamily="50" charset="-18"/>
              <a:cs typeface="VladaRHSans Reg" pitchFamily="50" charset="-18"/>
            </a:endParaRPr>
          </a:p>
          <a:p>
            <a:endParaRPr lang="hr-HR" dirty="0"/>
          </a:p>
        </p:txBody>
      </p:sp>
      <p:sp>
        <p:nvSpPr>
          <p:cNvPr id="4" name="Date Placeholder 3"/>
          <p:cNvSpPr>
            <a:spLocks noGrp="1"/>
          </p:cNvSpPr>
          <p:nvPr>
            <p:ph type="dt" idx="10"/>
          </p:nvPr>
        </p:nvSpPr>
        <p:spPr/>
        <p:txBody>
          <a:bodyPr/>
          <a:lstStyle/>
          <a:p>
            <a:pPr>
              <a:defRPr/>
            </a:pPr>
            <a:fld id="{9C7FDE99-2B3F-4923-9200-1C9801C39092}" type="datetime1">
              <a:rPr lang="en-US" altLang="sr-Latn-RS" smtClean="0"/>
              <a:pPr>
                <a:defRPr/>
              </a:pPr>
              <a:t>5/2/2017</a:t>
            </a:fld>
            <a:endParaRPr lang="en-US" altLang="sr-Latn-R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444752"/>
            <a:ext cx="1384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p:cNvPicPr>
            <a:picLocks noChangeAspect="1"/>
          </p:cNvPicPr>
          <p:nvPr/>
        </p:nvPicPr>
        <p:blipFill>
          <a:blip r:embed="rId4" cstate="print"/>
          <a:srcRect/>
          <a:stretch>
            <a:fillRect/>
          </a:stretch>
        </p:blipFill>
        <p:spPr bwMode="auto">
          <a:xfrm>
            <a:off x="1547664" y="4575000"/>
            <a:ext cx="1330201" cy="289620"/>
          </a:xfrm>
          <a:prstGeom prst="rect">
            <a:avLst/>
          </a:prstGeom>
          <a:noFill/>
          <a:ln w="9525">
            <a:noFill/>
            <a:miter lim="800000"/>
            <a:headEnd/>
            <a:tailEnd/>
          </a:ln>
        </p:spPr>
      </p:pic>
    </p:spTree>
    <p:extLst>
      <p:ext uri="{BB962C8B-B14F-4D97-AF65-F5344CB8AC3E}">
        <p14:creationId xmlns:p14="http://schemas.microsoft.com/office/powerpoint/2010/main" val="2768172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sz="2800" b="1" dirty="0"/>
              <a:t>Najčešće pogreške u provedbi projekata </a:t>
            </a:r>
          </a:p>
        </p:txBody>
      </p:sp>
      <p:sp>
        <p:nvSpPr>
          <p:cNvPr id="4" name="Content Placeholder 3"/>
          <p:cNvSpPr>
            <a:spLocks noGrp="1"/>
          </p:cNvSpPr>
          <p:nvPr>
            <p:ph idx="1"/>
          </p:nvPr>
        </p:nvSpPr>
        <p:spPr>
          <a:xfrm>
            <a:off x="323528" y="772344"/>
            <a:ext cx="8097838" cy="3672408"/>
          </a:xfrm>
        </p:spPr>
        <p:txBody>
          <a:bodyPr/>
          <a:lstStyle/>
          <a:p>
            <a:pPr>
              <a:lnSpc>
                <a:spcPts val="2500"/>
              </a:lnSpc>
              <a:spcBef>
                <a:spcPts val="0"/>
              </a:spcBef>
              <a:buClrTx/>
              <a:buFont typeface="Wingdings" pitchFamily="2" charset="2"/>
              <a:buChar char="q"/>
            </a:pPr>
            <a:r>
              <a:rPr lang="hr-HR" sz="1600" dirty="0"/>
              <a:t>Cjepkanje </a:t>
            </a:r>
            <a:r>
              <a:rPr lang="hr-HR" sz="1600" dirty="0" smtClean="0"/>
              <a:t>nabava</a:t>
            </a:r>
            <a:endParaRPr lang="hr-HR" sz="1600" b="1" dirty="0">
              <a:solidFill>
                <a:srgbClr val="FF0000"/>
              </a:solidFill>
            </a:endParaRPr>
          </a:p>
          <a:p>
            <a:pPr>
              <a:lnSpc>
                <a:spcPts val="2500"/>
              </a:lnSpc>
              <a:spcBef>
                <a:spcPts val="0"/>
              </a:spcBef>
              <a:buClrTx/>
              <a:buFont typeface="Wingdings" pitchFamily="2" charset="2"/>
              <a:buChar char="q"/>
            </a:pPr>
            <a:r>
              <a:rPr lang="pl-PL" sz="1600" dirty="0" smtClean="0"/>
              <a:t>U DZN točno određeni brandovi – „ili jednakovrijedan”</a:t>
            </a:r>
          </a:p>
          <a:p>
            <a:pPr>
              <a:lnSpc>
                <a:spcPts val="2500"/>
              </a:lnSpc>
              <a:spcBef>
                <a:spcPts val="0"/>
              </a:spcBef>
              <a:buClrTx/>
              <a:buFont typeface="Wingdings" pitchFamily="2" charset="2"/>
              <a:buChar char="q"/>
            </a:pPr>
            <a:r>
              <a:rPr lang="pl-PL" sz="1600" dirty="0" smtClean="0"/>
              <a:t>Nenavođenje </a:t>
            </a:r>
            <a:r>
              <a:rPr lang="pl-PL" sz="1600" dirty="0"/>
              <a:t>mogućnosti izmjene ugovora za nepredvidljive okolnosti u DZN </a:t>
            </a:r>
          </a:p>
          <a:p>
            <a:pPr>
              <a:lnSpc>
                <a:spcPts val="2500"/>
              </a:lnSpc>
              <a:spcBef>
                <a:spcPts val="0"/>
              </a:spcBef>
              <a:buClrTx/>
              <a:buFont typeface="Wingdings" pitchFamily="2" charset="2"/>
              <a:buChar char="q"/>
            </a:pPr>
            <a:r>
              <a:rPr lang="pl-PL" sz="1600" dirty="0"/>
              <a:t>Određivanje prekratkih rokova za dostavu ponuda </a:t>
            </a:r>
          </a:p>
          <a:p>
            <a:pPr>
              <a:lnSpc>
                <a:spcPts val="2500"/>
              </a:lnSpc>
              <a:spcBef>
                <a:spcPts val="0"/>
              </a:spcBef>
              <a:buClrTx/>
              <a:buFont typeface="Wingdings" pitchFamily="2" charset="2"/>
              <a:buChar char="q"/>
            </a:pPr>
            <a:r>
              <a:rPr lang="pl-PL" sz="1600" dirty="0"/>
              <a:t>Ne objavljivanje pitanja i odgovora za pojašnjenje DZN</a:t>
            </a:r>
          </a:p>
          <a:p>
            <a:pPr>
              <a:lnSpc>
                <a:spcPts val="2500"/>
              </a:lnSpc>
              <a:spcBef>
                <a:spcPts val="0"/>
              </a:spcBef>
              <a:buClrTx/>
              <a:buFont typeface="Wingdings" pitchFamily="2" charset="2"/>
              <a:buChar char="q"/>
            </a:pPr>
            <a:r>
              <a:rPr lang="pl-PL" sz="1600" dirty="0"/>
              <a:t>U fazi evaluacije - propuštanje traženja pojašnjenja ponuda</a:t>
            </a:r>
          </a:p>
          <a:p>
            <a:pPr>
              <a:lnSpc>
                <a:spcPts val="2500"/>
              </a:lnSpc>
              <a:spcBef>
                <a:spcPts val="0"/>
              </a:spcBef>
              <a:buClrTx/>
              <a:buFont typeface="Wingdings" pitchFamily="2" charset="2"/>
              <a:buChar char="q"/>
            </a:pPr>
            <a:r>
              <a:rPr lang="pl-PL" sz="1600" dirty="0"/>
              <a:t>Zatraženo pojašnjenje ponude nakon potpisa ugovora</a:t>
            </a:r>
          </a:p>
          <a:p>
            <a:pPr>
              <a:lnSpc>
                <a:spcPts val="2500"/>
              </a:lnSpc>
              <a:spcBef>
                <a:spcPts val="0"/>
              </a:spcBef>
              <a:buClrTx/>
              <a:buFont typeface="Wingdings" pitchFamily="2" charset="2"/>
              <a:buChar char="q"/>
            </a:pPr>
            <a:r>
              <a:rPr lang="pl-PL" sz="1600" dirty="0" smtClean="0"/>
              <a:t>Prihvaćena </a:t>
            </a:r>
            <a:r>
              <a:rPr lang="pl-PL" sz="1600" dirty="0"/>
              <a:t>ponuda koja ne zadovoljava tražene sposobnosti navedene u DZN</a:t>
            </a:r>
          </a:p>
          <a:p>
            <a:pPr>
              <a:lnSpc>
                <a:spcPts val="2500"/>
              </a:lnSpc>
              <a:spcBef>
                <a:spcPts val="0"/>
              </a:spcBef>
              <a:buClrTx/>
              <a:buFont typeface="Wingdings" pitchFamily="2" charset="2"/>
              <a:buChar char="q"/>
            </a:pPr>
            <a:r>
              <a:rPr lang="pl-PL" sz="1600" dirty="0"/>
              <a:t>Sredstva osiguranja dobavljača</a:t>
            </a:r>
          </a:p>
          <a:p>
            <a:pPr>
              <a:lnSpc>
                <a:spcPts val="2500"/>
              </a:lnSpc>
              <a:spcBef>
                <a:spcPts val="0"/>
              </a:spcBef>
              <a:buClrTx/>
              <a:buFont typeface="Wingdings" pitchFamily="2" charset="2"/>
              <a:buChar char="q"/>
            </a:pPr>
            <a:r>
              <a:rPr lang="pl-PL" sz="1600" dirty="0"/>
              <a:t>......</a:t>
            </a:r>
          </a:p>
          <a:p>
            <a:pPr>
              <a:lnSpc>
                <a:spcPts val="2000"/>
              </a:lnSpc>
              <a:spcBef>
                <a:spcPts val="0"/>
              </a:spcBef>
            </a:pPr>
            <a:endParaRPr lang="pl-PL" sz="1600" dirty="0"/>
          </a:p>
          <a:p>
            <a:pPr>
              <a:lnSpc>
                <a:spcPts val="3000"/>
              </a:lnSpc>
              <a:spcBef>
                <a:spcPts val="0"/>
              </a:spcBef>
              <a:buFont typeface="Arial" panose="020B0604020202020204" pitchFamily="34" charset="0"/>
              <a:buChar char="•"/>
            </a:pPr>
            <a:endParaRPr lang="hr-HR" sz="16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444752"/>
            <a:ext cx="1384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p:cNvPicPr>
          <p:nvPr/>
        </p:nvPicPr>
        <p:blipFill>
          <a:blip r:embed="rId3" cstate="print"/>
          <a:srcRect/>
          <a:stretch>
            <a:fillRect/>
          </a:stretch>
        </p:blipFill>
        <p:spPr bwMode="auto">
          <a:xfrm>
            <a:off x="1547664" y="4575000"/>
            <a:ext cx="1330201" cy="289620"/>
          </a:xfrm>
          <a:prstGeom prst="rect">
            <a:avLst/>
          </a:prstGeom>
          <a:noFill/>
          <a:ln w="9525">
            <a:noFill/>
            <a:miter lim="800000"/>
            <a:headEnd/>
            <a:tailEnd/>
          </a:ln>
        </p:spPr>
      </p:pic>
    </p:spTree>
    <p:extLst>
      <p:ext uri="{BB962C8B-B14F-4D97-AF65-F5344CB8AC3E}">
        <p14:creationId xmlns:p14="http://schemas.microsoft.com/office/powerpoint/2010/main" val="82277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12303"/>
            <a:ext cx="8099425" cy="651321"/>
          </a:xfrm>
        </p:spPr>
        <p:txBody>
          <a:bodyPr/>
          <a:lstStyle/>
          <a:p>
            <a:r>
              <a:rPr lang="hr-HR" sz="2800" b="1" dirty="0"/>
              <a:t>Savjeti</a:t>
            </a:r>
          </a:p>
        </p:txBody>
      </p:sp>
      <p:sp>
        <p:nvSpPr>
          <p:cNvPr id="3" name="Content Placeholder 2"/>
          <p:cNvSpPr>
            <a:spLocks noGrp="1"/>
          </p:cNvSpPr>
          <p:nvPr>
            <p:ph idx="1"/>
          </p:nvPr>
        </p:nvSpPr>
        <p:spPr/>
        <p:txBody>
          <a:bodyPr/>
          <a:lstStyle/>
          <a:p>
            <a:pPr>
              <a:buClrTx/>
              <a:buFont typeface="Wingdings" pitchFamily="2" charset="2"/>
              <a:buChar char="q"/>
            </a:pPr>
            <a:r>
              <a:rPr lang="hr-HR" sz="1800" dirty="0"/>
              <a:t>Pročitajte cijeli Ugovor</a:t>
            </a:r>
          </a:p>
          <a:p>
            <a:pPr>
              <a:buClrTx/>
              <a:buFont typeface="Wingdings" pitchFamily="2" charset="2"/>
              <a:buChar char="q"/>
            </a:pPr>
            <a:r>
              <a:rPr lang="hr-HR" sz="1800" dirty="0"/>
              <a:t>Napravite plan s rokovima (plaćanja, ZNS)</a:t>
            </a:r>
          </a:p>
          <a:p>
            <a:pPr>
              <a:buClrTx/>
              <a:buFont typeface="Wingdings" pitchFamily="2" charset="2"/>
              <a:buChar char="q"/>
            </a:pPr>
            <a:r>
              <a:rPr lang="hr-HR" sz="1800" dirty="0"/>
              <a:t>Komunicirajte redovno s voditeljem Vašeg projekta</a:t>
            </a:r>
          </a:p>
          <a:p>
            <a:pPr>
              <a:buClrTx/>
              <a:buFont typeface="Wingdings" pitchFamily="2" charset="2"/>
              <a:buChar char="q"/>
            </a:pPr>
            <a:r>
              <a:rPr lang="hr-HR" sz="1800" u="sng" dirty="0"/>
              <a:t>Poštujte pravila nabave!!!</a:t>
            </a:r>
          </a:p>
          <a:p>
            <a:pPr>
              <a:buClrTx/>
              <a:buFont typeface="Wingdings" pitchFamily="2" charset="2"/>
              <a:buChar char="q"/>
            </a:pPr>
            <a:r>
              <a:rPr lang="hr-HR" sz="1800" dirty="0" smtClean="0"/>
              <a:t>Uredno </a:t>
            </a:r>
            <a:r>
              <a:rPr lang="hr-HR" sz="1800" dirty="0"/>
              <a:t>vodite projektnu dokumentaciju</a:t>
            </a:r>
          </a:p>
          <a:p>
            <a:pPr>
              <a:buFontTx/>
              <a:buChar char="-"/>
            </a:pPr>
            <a:endParaRPr lang="hr-HR"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444752"/>
            <a:ext cx="1384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p:cNvPicPr>
          <p:nvPr/>
        </p:nvPicPr>
        <p:blipFill>
          <a:blip r:embed="rId3" cstate="print"/>
          <a:srcRect/>
          <a:stretch>
            <a:fillRect/>
          </a:stretch>
        </p:blipFill>
        <p:spPr bwMode="auto">
          <a:xfrm>
            <a:off x="1547664" y="4575000"/>
            <a:ext cx="1330201" cy="289620"/>
          </a:xfrm>
          <a:prstGeom prst="rect">
            <a:avLst/>
          </a:prstGeom>
          <a:noFill/>
          <a:ln w="9525">
            <a:noFill/>
            <a:miter lim="800000"/>
            <a:headEnd/>
            <a:tailEnd/>
          </a:ln>
        </p:spPr>
      </p:pic>
    </p:spTree>
    <p:extLst>
      <p:ext uri="{BB962C8B-B14F-4D97-AF65-F5344CB8AC3E}">
        <p14:creationId xmlns:p14="http://schemas.microsoft.com/office/powerpoint/2010/main" val="40155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object 4"/>
          <p:cNvSpPr>
            <a:spLocks noChangeArrowheads="1"/>
          </p:cNvSpPr>
          <p:nvPr/>
        </p:nvSpPr>
        <p:spPr bwMode="auto">
          <a:xfrm>
            <a:off x="3438525" y="4583113"/>
            <a:ext cx="1214438" cy="254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solidFill>
                <a:srgbClr val="FFFFFF"/>
              </a:solidFill>
            </a:endParaRPr>
          </a:p>
        </p:txBody>
      </p:sp>
      <p:sp>
        <p:nvSpPr>
          <p:cNvPr id="5" name="object 4"/>
          <p:cNvSpPr>
            <a:spLocks noChangeArrowheads="1"/>
          </p:cNvSpPr>
          <p:nvPr/>
        </p:nvSpPr>
        <p:spPr bwMode="auto">
          <a:xfrm>
            <a:off x="3438525" y="4603750"/>
            <a:ext cx="1214438" cy="254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solidFill>
                <a:srgbClr val="FFFFFF"/>
              </a:solidFill>
            </a:endParaRPr>
          </a:p>
        </p:txBody>
      </p:sp>
      <p:pic>
        <p:nvPicPr>
          <p:cNvPr id="6" name="Picture 3" descr="X:\1. PROGRAMI\48. PROGRAMI 2014-2020\INOVACIJE\Upute Inovacije GBER\prezentacija\logo_novi.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0" y="988368"/>
            <a:ext cx="6480720" cy="1514943"/>
          </a:xfrm>
          <a:prstGeom prst="roundRect">
            <a:avLst/>
          </a:prstGeom>
          <a:noFill/>
          <a:ln w="25400" cap="flat" cmpd="sng" algn="ctr">
            <a:noFill/>
            <a:prstDash val="solid"/>
          </a:ln>
          <a:effectLst/>
        </p:spPr>
        <p:txBody>
          <a:bodyPr anchor="ctr"/>
          <a:lstStyle/>
          <a:p>
            <a:pPr algn="ctr" defTabSz="914400" eaLnBrk="1" fontAlgn="auto" hangingPunct="1">
              <a:spcBef>
                <a:spcPts val="0"/>
              </a:spcBef>
              <a:spcAft>
                <a:spcPts val="0"/>
              </a:spcAft>
              <a:defRPr/>
            </a:pPr>
            <a:r>
              <a:rPr lang="hr-HR"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HVALA NA POZORNOSTI!</a:t>
            </a:r>
          </a:p>
        </p:txBody>
      </p:sp>
      <p:sp>
        <p:nvSpPr>
          <p:cNvPr id="10" name="TextBox 5"/>
          <p:cNvSpPr txBox="1">
            <a:spLocks noChangeArrowheads="1"/>
          </p:cNvSpPr>
          <p:nvPr/>
        </p:nvSpPr>
        <p:spPr bwMode="auto">
          <a:xfrm>
            <a:off x="1979712" y="2813982"/>
            <a:ext cx="43148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gn="ctr" eaLnBrk="1" hangingPunct="1">
              <a:lnSpc>
                <a:spcPct val="100000"/>
              </a:lnSpc>
              <a:spcBef>
                <a:spcPct val="0"/>
              </a:spcBef>
              <a:buClrTx/>
            </a:pPr>
            <a:r>
              <a:rPr lang="hr-HR" altLang="sr-Latn-RS" sz="2000" dirty="0">
                <a:solidFill>
                  <a:prstClr val="black"/>
                </a:solidFill>
                <a:latin typeface="Calibri" pitchFamily="34" charset="0"/>
              </a:rPr>
              <a:t>Detaljne informacije na</a:t>
            </a:r>
            <a:r>
              <a:rPr lang="hr-HR" altLang="sr-Latn-RS" sz="2000" dirty="0" smtClean="0">
                <a:solidFill>
                  <a:prstClr val="black"/>
                </a:solidFill>
                <a:latin typeface="Calibri" pitchFamily="34" charset="0"/>
              </a:rPr>
              <a:t>:</a:t>
            </a:r>
          </a:p>
          <a:p>
            <a:pPr algn="ctr" eaLnBrk="1" hangingPunct="1">
              <a:lnSpc>
                <a:spcPct val="100000"/>
              </a:lnSpc>
              <a:spcBef>
                <a:spcPct val="0"/>
              </a:spcBef>
              <a:buClrTx/>
            </a:pPr>
            <a:endParaRPr lang="hr-HR" altLang="sr-Latn-RS" sz="2000" dirty="0">
              <a:solidFill>
                <a:prstClr val="black"/>
              </a:solidFill>
              <a:latin typeface="Calibri" pitchFamily="34" charset="0"/>
            </a:endParaRPr>
          </a:p>
          <a:p>
            <a:pPr algn="ctr" eaLnBrk="1" hangingPunct="1">
              <a:lnSpc>
                <a:spcPct val="100000"/>
              </a:lnSpc>
              <a:spcBef>
                <a:spcPct val="0"/>
              </a:spcBef>
              <a:buClrTx/>
            </a:pPr>
            <a:r>
              <a:rPr lang="hr-HR" altLang="sr-Latn-RS" sz="2000" u="sng" dirty="0" smtClean="0">
                <a:solidFill>
                  <a:prstClr val="black"/>
                </a:solidFill>
                <a:latin typeface="Calibri" pitchFamily="34" charset="0"/>
              </a:rPr>
              <a:t>www.mingo.hr </a:t>
            </a:r>
            <a:endParaRPr lang="hr-HR" altLang="sr-Latn-RS" sz="2000" u="sng" dirty="0" smtClean="0">
              <a:solidFill>
                <a:prstClr val="black"/>
              </a:solidFill>
              <a:latin typeface="Calibri" pitchFamily="34" charset="0"/>
            </a:endParaRPr>
          </a:p>
          <a:p>
            <a:pPr algn="ctr" eaLnBrk="1" hangingPunct="1">
              <a:lnSpc>
                <a:spcPct val="100000"/>
              </a:lnSpc>
              <a:spcBef>
                <a:spcPct val="0"/>
              </a:spcBef>
              <a:buClrTx/>
            </a:pPr>
            <a:r>
              <a:rPr lang="hr-HR" altLang="sr-Latn-RS" sz="2000" u="sng" dirty="0" smtClean="0">
                <a:solidFill>
                  <a:prstClr val="black"/>
                </a:solidFill>
                <a:latin typeface="Calibri" pitchFamily="34" charset="0"/>
              </a:rPr>
              <a:t>www.strukturnifondovi.hr</a:t>
            </a:r>
            <a:endParaRPr lang="hr-HR" altLang="sr-Latn-RS" sz="2000" u="sng" dirty="0">
              <a:solidFill>
                <a:srgbClr val="000000"/>
              </a:solidFill>
              <a:latin typeface="Calibri" pitchFamily="34" charset="0"/>
            </a:endParaRPr>
          </a:p>
        </p:txBody>
      </p:sp>
    </p:spTree>
    <p:extLst>
      <p:ext uri="{BB962C8B-B14F-4D97-AF65-F5344CB8AC3E}">
        <p14:creationId xmlns:p14="http://schemas.microsoft.com/office/powerpoint/2010/main" val="29622455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hr-HR" altLang="sr-Latn-RS" sz="2400" b="1" dirty="0" smtClean="0">
                <a:solidFill>
                  <a:srgbClr val="000000"/>
                </a:solidFill>
                <a:latin typeface="Arial" panose="020B0604020202020204" pitchFamily="34" charset="0"/>
                <a:cs typeface="Arial" panose="020B0604020202020204" pitchFamily="34" charset="0"/>
              </a:rPr>
              <a:t>Pravna osnova</a:t>
            </a:r>
            <a:br>
              <a:rPr lang="hr-HR" altLang="sr-Latn-RS" sz="2400" b="1" dirty="0" smtClean="0">
                <a:solidFill>
                  <a:srgbClr val="000000"/>
                </a:solidFill>
                <a:latin typeface="Arial" panose="020B0604020202020204" pitchFamily="34" charset="0"/>
                <a:cs typeface="Arial" panose="020B0604020202020204" pitchFamily="34" charset="0"/>
              </a:rPr>
            </a:br>
            <a:endParaRPr lang="hr-HR" altLang="sr-Latn-RS" sz="2400" b="1" dirty="0" smtClean="0">
              <a:solidFill>
                <a:srgbClr val="000000"/>
              </a:solidFill>
              <a:latin typeface="Arial" panose="020B0604020202020204" pitchFamily="34" charset="0"/>
              <a:cs typeface="Arial" panose="020B0604020202020204" pitchFamily="34" charset="0"/>
            </a:endParaRPr>
          </a:p>
        </p:txBody>
      </p:sp>
      <p:sp>
        <p:nvSpPr>
          <p:cNvPr id="2048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eaLnBrk="1" hangingPunct="1">
              <a:lnSpc>
                <a:spcPct val="100000"/>
              </a:lnSpc>
              <a:spcBef>
                <a:spcPct val="0"/>
              </a:spcBef>
              <a:buClrTx/>
            </a:pPr>
            <a:fld id="{40F6B6AC-0B42-4BF5-8CE9-E92CCDC6DA6F}" type="slidenum">
              <a:rPr lang="en-US" altLang="sr-Latn-RS" sz="900" smtClean="0"/>
              <a:pPr eaLnBrk="1" hangingPunct="1">
                <a:lnSpc>
                  <a:spcPct val="100000"/>
                </a:lnSpc>
                <a:spcBef>
                  <a:spcPct val="0"/>
                </a:spcBef>
                <a:buClrTx/>
              </a:pPr>
              <a:t>4</a:t>
            </a:fld>
            <a:endParaRPr lang="en-US" altLang="sr-Latn-RS" sz="900" smtClean="0"/>
          </a:p>
        </p:txBody>
      </p:sp>
      <p:sp>
        <p:nvSpPr>
          <p:cNvPr id="20484" name="Content Placeholder 2"/>
          <p:cNvSpPr txBox="1">
            <a:spLocks/>
          </p:cNvSpPr>
          <p:nvPr/>
        </p:nvSpPr>
        <p:spPr bwMode="auto">
          <a:xfrm>
            <a:off x="107950" y="1273568"/>
            <a:ext cx="7920434" cy="318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marL="449263" lvl="1" indent="0" algn="just" eaLnBrk="1" hangingPunct="1">
              <a:lnSpc>
                <a:spcPct val="100000"/>
              </a:lnSpc>
              <a:spcBef>
                <a:spcPts val="600"/>
              </a:spcBef>
              <a:spcAft>
                <a:spcPts val="1200"/>
              </a:spcAft>
              <a:buClrTx/>
            </a:pPr>
            <a:r>
              <a:rPr lang="hr-HR" altLang="sr-Latn-RS" sz="1600" b="1" dirty="0">
                <a:solidFill>
                  <a:srgbClr val="002060"/>
                </a:solidFill>
                <a:latin typeface="Arial" panose="020B0604020202020204" pitchFamily="34" charset="0"/>
                <a:cs typeface="Arial" panose="020B0604020202020204" pitchFamily="34" charset="0"/>
              </a:rPr>
              <a:t>Program </a:t>
            </a:r>
            <a:r>
              <a:rPr lang="hr-HR" altLang="sr-Latn-RS" sz="1600" b="1" dirty="0" smtClean="0">
                <a:solidFill>
                  <a:srgbClr val="002060"/>
                </a:solidFill>
                <a:latin typeface="Arial" panose="020B0604020202020204" pitchFamily="34" charset="0"/>
                <a:cs typeface="Arial" panose="020B0604020202020204" pitchFamily="34" charset="0"/>
              </a:rPr>
              <a:t>dodjele </a:t>
            </a:r>
            <a:r>
              <a:rPr lang="hr-HR" altLang="sr-Latn-RS" sz="1600" b="1" dirty="0">
                <a:solidFill>
                  <a:srgbClr val="002060"/>
                </a:solidFill>
                <a:latin typeface="Arial" panose="020B0604020202020204" pitchFamily="34" charset="0"/>
                <a:cs typeface="Arial" panose="020B0604020202020204" pitchFamily="34" charset="0"/>
              </a:rPr>
              <a:t>potpora male </a:t>
            </a:r>
            <a:r>
              <a:rPr lang="hr-HR" altLang="sr-Latn-RS" sz="1600" b="1" dirty="0" smtClean="0">
                <a:solidFill>
                  <a:srgbClr val="002060"/>
                </a:solidFill>
                <a:latin typeface="Arial" panose="020B0604020202020204" pitchFamily="34" charset="0"/>
                <a:cs typeface="Arial" panose="020B0604020202020204" pitchFamily="34" charset="0"/>
              </a:rPr>
              <a:t>vrijednosti namijenjenih </a:t>
            </a:r>
            <a:r>
              <a:rPr lang="hr-HR" altLang="sr-Latn-RS" sz="1600" b="1" dirty="0">
                <a:solidFill>
                  <a:srgbClr val="002060"/>
                </a:solidFill>
                <a:latin typeface="Arial" panose="020B0604020202020204" pitchFamily="34" charset="0"/>
                <a:cs typeface="Arial" panose="020B0604020202020204" pitchFamily="34" charset="0"/>
              </a:rPr>
              <a:t>ocjeni sukladnosti i certifikaciji </a:t>
            </a:r>
            <a:r>
              <a:rPr lang="hr-HR" altLang="sr-Latn-RS" sz="1600" b="1" dirty="0" smtClean="0">
                <a:solidFill>
                  <a:srgbClr val="002060"/>
                </a:solidFill>
                <a:latin typeface="Arial" panose="020B0604020202020204" pitchFamily="34" charset="0"/>
                <a:cs typeface="Arial" panose="020B0604020202020204" pitchFamily="34" charset="0"/>
              </a:rPr>
              <a:t>proizvoda </a:t>
            </a:r>
            <a:r>
              <a:rPr lang="hr-HR" altLang="sr-Latn-RS" sz="1600" dirty="0" smtClean="0">
                <a:solidFill>
                  <a:srgbClr val="002060"/>
                </a:solidFill>
                <a:latin typeface="Arial" panose="020B0604020202020204" pitchFamily="34" charset="0"/>
                <a:cs typeface="Arial" panose="020B0604020202020204" pitchFamily="34" charset="0"/>
              </a:rPr>
              <a:t>definira</a:t>
            </a:r>
            <a:r>
              <a:rPr lang="hr-HR" altLang="sr-Latn-RS" sz="1600" dirty="0" smtClean="0">
                <a:solidFill>
                  <a:srgbClr val="FF0000"/>
                </a:solidFill>
                <a:latin typeface="Arial" panose="020B0604020202020204" pitchFamily="34" charset="0"/>
                <a:cs typeface="Arial" panose="020B0604020202020204" pitchFamily="34" charset="0"/>
              </a:rPr>
              <a:t> </a:t>
            </a:r>
            <a:r>
              <a:rPr lang="hr-HR" altLang="sr-Latn-RS" sz="1600" dirty="0">
                <a:solidFill>
                  <a:srgbClr val="FF0000"/>
                </a:solidFill>
                <a:latin typeface="Arial" panose="020B0604020202020204" pitchFamily="34" charset="0"/>
                <a:cs typeface="Arial" panose="020B0604020202020204" pitchFamily="34" charset="0"/>
              </a:rPr>
              <a:t>ciljeve, uvjete i postupke za dodjelu potpora male vrijednosti </a:t>
            </a:r>
            <a:r>
              <a:rPr lang="hr-HR" altLang="sr-Latn-RS" sz="1600" dirty="0">
                <a:solidFill>
                  <a:srgbClr val="002060"/>
                </a:solidFill>
                <a:latin typeface="Arial" panose="020B0604020202020204" pitchFamily="34" charset="0"/>
                <a:cs typeface="Arial" panose="020B0604020202020204" pitchFamily="34" charset="0"/>
              </a:rPr>
              <a:t>namijenjenih poboljšanom razvoju i rastu malih i srednjih poduzetnika na domaćim i stranim tržištima.</a:t>
            </a:r>
          </a:p>
          <a:p>
            <a:pPr lvl="1" algn="just" eaLnBrk="1" hangingPunct="1">
              <a:lnSpc>
                <a:spcPct val="100000"/>
              </a:lnSpc>
              <a:spcBef>
                <a:spcPts val="600"/>
              </a:spcBef>
              <a:spcAft>
                <a:spcPts val="1200"/>
              </a:spcAft>
              <a:buClrTx/>
              <a:buFont typeface="Arial" pitchFamily="34" charset="0"/>
              <a:buNone/>
            </a:pPr>
            <a:r>
              <a:rPr lang="hr-HR" altLang="sr-Latn-RS" sz="1600" dirty="0">
                <a:solidFill>
                  <a:srgbClr val="002060"/>
                </a:solidFill>
                <a:latin typeface="Arial" panose="020B0604020202020204" pitchFamily="34" charset="0"/>
                <a:cs typeface="Arial" panose="020B0604020202020204" pitchFamily="34" charset="0"/>
              </a:rPr>
              <a:t>Potpore male vrijednosti u skladu s </a:t>
            </a:r>
            <a:r>
              <a:rPr lang="hr-HR" altLang="sr-Latn-RS" sz="1600" dirty="0">
                <a:solidFill>
                  <a:srgbClr val="FF0000"/>
                </a:solidFill>
                <a:latin typeface="Arial" panose="020B0604020202020204" pitchFamily="34" charset="0"/>
                <a:cs typeface="Arial" panose="020B0604020202020204" pitchFamily="34" charset="0"/>
              </a:rPr>
              <a:t>Uredbom Komisije </a:t>
            </a:r>
            <a:r>
              <a:rPr lang="hr-HR" altLang="sr-Latn-RS" sz="1600" dirty="0" smtClean="0">
                <a:solidFill>
                  <a:srgbClr val="FF0000"/>
                </a:solidFill>
                <a:latin typeface="Arial" panose="020B0604020202020204" pitchFamily="34" charset="0"/>
                <a:cs typeface="Arial" panose="020B0604020202020204" pitchFamily="34" charset="0"/>
              </a:rPr>
              <a:t>1407/2013 (de </a:t>
            </a:r>
            <a:r>
              <a:rPr lang="hr-HR" altLang="sr-Latn-RS" sz="1600" dirty="0" err="1" smtClean="0">
                <a:solidFill>
                  <a:srgbClr val="FF0000"/>
                </a:solidFill>
                <a:latin typeface="Arial" panose="020B0604020202020204" pitchFamily="34" charset="0"/>
                <a:cs typeface="Arial" panose="020B0604020202020204" pitchFamily="34" charset="0"/>
              </a:rPr>
              <a:t>minimis</a:t>
            </a:r>
            <a:r>
              <a:rPr lang="hr-HR" altLang="sr-Latn-RS" sz="1600" dirty="0" smtClean="0">
                <a:solidFill>
                  <a:srgbClr val="FF0000"/>
                </a:solidFill>
                <a:latin typeface="Arial" panose="020B0604020202020204" pitchFamily="34" charset="0"/>
                <a:cs typeface="Arial" panose="020B0604020202020204" pitchFamily="34" charset="0"/>
              </a:rPr>
              <a:t> Uredba).</a:t>
            </a:r>
            <a:endParaRPr lang="hr-HR" altLang="sr-Latn-RS" sz="1600" dirty="0">
              <a:solidFill>
                <a:srgbClr val="FF0000"/>
              </a:solidFill>
              <a:latin typeface="Arial" panose="020B0604020202020204" pitchFamily="34" charset="0"/>
              <a:cs typeface="Arial" panose="020B0604020202020204" pitchFamily="34" charset="0"/>
            </a:endParaRPr>
          </a:p>
        </p:txBody>
      </p:sp>
      <p:sp>
        <p:nvSpPr>
          <p:cNvPr id="5" name="object 4"/>
          <p:cNvSpPr>
            <a:spLocks noChangeArrowheads="1"/>
          </p:cNvSpPr>
          <p:nvPr/>
        </p:nvSpPr>
        <p:spPr bwMode="auto">
          <a:xfrm>
            <a:off x="3371850" y="4603750"/>
            <a:ext cx="1214438" cy="254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6" name="Picture 3" descr="X:\1. PROGRAMI\48. PROGRAMI 2014-2020\INOVACIJE\Upute Inovacije GBER\prezentacija\logo_novi.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40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eaLnBrk="1" hangingPunct="1">
              <a:lnSpc>
                <a:spcPct val="100000"/>
              </a:lnSpc>
              <a:spcBef>
                <a:spcPct val="0"/>
              </a:spcBef>
              <a:buClrTx/>
            </a:pPr>
            <a:fld id="{A2AB4E3F-AF1F-4EF9-8742-298B21CF25BA}" type="slidenum">
              <a:rPr lang="en-US" altLang="sr-Latn-RS" sz="900" smtClean="0"/>
              <a:pPr eaLnBrk="1" hangingPunct="1">
                <a:lnSpc>
                  <a:spcPct val="100000"/>
                </a:lnSpc>
                <a:spcBef>
                  <a:spcPct val="0"/>
                </a:spcBef>
                <a:buClrTx/>
              </a:pPr>
              <a:t>5</a:t>
            </a:fld>
            <a:endParaRPr lang="en-US" altLang="sr-Latn-RS" sz="900" smtClean="0"/>
          </a:p>
        </p:txBody>
      </p:sp>
      <p:sp>
        <p:nvSpPr>
          <p:cNvPr id="5" name="Rectangle 4"/>
          <p:cNvSpPr/>
          <p:nvPr/>
        </p:nvSpPr>
        <p:spPr>
          <a:xfrm>
            <a:off x="468314" y="2782159"/>
            <a:ext cx="3436937" cy="360474"/>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600" dirty="0">
                <a:solidFill>
                  <a:schemeClr val="bg1"/>
                </a:solidFill>
                <a:latin typeface="Arial" panose="020B0604020202020204" pitchFamily="34" charset="0"/>
                <a:cs typeface="Arial" panose="020B0604020202020204" pitchFamily="34" charset="0"/>
              </a:rPr>
              <a:t>PRILOZI</a:t>
            </a:r>
          </a:p>
        </p:txBody>
      </p:sp>
      <p:sp>
        <p:nvSpPr>
          <p:cNvPr id="6" name="Rectangle 5"/>
          <p:cNvSpPr/>
          <p:nvPr/>
        </p:nvSpPr>
        <p:spPr>
          <a:xfrm>
            <a:off x="468314" y="1324384"/>
            <a:ext cx="3436937" cy="358886"/>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600" dirty="0">
                <a:solidFill>
                  <a:schemeClr val="bg1"/>
                </a:solidFill>
                <a:latin typeface="Arial" panose="020B0604020202020204" pitchFamily="34" charset="0"/>
                <a:cs typeface="Arial" panose="020B0604020202020204" pitchFamily="34" charset="0"/>
              </a:rPr>
              <a:t>OBRASCI</a:t>
            </a:r>
          </a:p>
        </p:txBody>
      </p:sp>
      <p:sp>
        <p:nvSpPr>
          <p:cNvPr id="7" name="Rectangle 6"/>
          <p:cNvSpPr/>
          <p:nvPr/>
        </p:nvSpPr>
        <p:spPr>
          <a:xfrm>
            <a:off x="179388" y="1683270"/>
            <a:ext cx="8820150" cy="900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defTabSz="1022350">
              <a:spcAft>
                <a:spcPts val="0"/>
              </a:spcAft>
              <a:defRPr/>
            </a:pPr>
            <a:r>
              <a:rPr lang="hr-HR" sz="1600" dirty="0">
                <a:solidFill>
                  <a:srgbClr val="002060"/>
                </a:solidFill>
                <a:latin typeface="Arial" panose="020B0604020202020204" pitchFamily="34" charset="0"/>
                <a:cs typeface="Arial" panose="020B0604020202020204" pitchFamily="34" charset="0"/>
              </a:rPr>
              <a:t>Prijavni obrazac A</a:t>
            </a:r>
            <a:r>
              <a:rPr lang="hr-HR" sz="1600" dirty="0" smtClean="0">
                <a:solidFill>
                  <a:srgbClr val="002060"/>
                </a:solidFill>
                <a:latin typeface="Arial" panose="020B0604020202020204" pitchFamily="34" charset="0"/>
                <a:cs typeface="Arial" panose="020B0604020202020204" pitchFamily="34" charset="0"/>
              </a:rPr>
              <a:t>; </a:t>
            </a:r>
            <a:r>
              <a:rPr lang="hr-HR" sz="1600" dirty="0">
                <a:solidFill>
                  <a:srgbClr val="002060"/>
                </a:solidFill>
                <a:latin typeface="Arial" panose="020B0604020202020204" pitchFamily="34" charset="0"/>
                <a:cs typeface="Arial" panose="020B0604020202020204" pitchFamily="34" charset="0"/>
              </a:rPr>
              <a:t>Izjava o </a:t>
            </a:r>
            <a:r>
              <a:rPr lang="hr-HR" sz="1600" dirty="0" smtClean="0">
                <a:solidFill>
                  <a:srgbClr val="002060"/>
                </a:solidFill>
                <a:latin typeface="Arial" panose="020B0604020202020204" pitchFamily="34" charset="0"/>
                <a:cs typeface="Arial" panose="020B0604020202020204" pitchFamily="34" charset="0"/>
              </a:rPr>
              <a:t>usklađenosti </a:t>
            </a:r>
            <a:r>
              <a:rPr lang="hr-HR" sz="1600" dirty="0">
                <a:solidFill>
                  <a:srgbClr val="002060"/>
                </a:solidFill>
                <a:latin typeface="Arial" panose="020B0604020202020204" pitchFamily="34" charset="0"/>
                <a:cs typeface="Arial" panose="020B0604020202020204" pitchFamily="34" charset="0"/>
              </a:rPr>
              <a:t>s Uputama za prijavitelje; Skupna izjava</a:t>
            </a:r>
            <a:endParaRPr lang="hr-HR" sz="1600" dirty="0">
              <a:solidFill>
                <a:schemeClr val="tx2"/>
              </a:solidFill>
              <a:latin typeface="Arial" panose="020B0604020202020204" pitchFamily="34" charset="0"/>
              <a:cs typeface="Arial" panose="020B0604020202020204" pitchFamily="34" charset="0"/>
            </a:endParaRPr>
          </a:p>
        </p:txBody>
      </p:sp>
      <p:sp>
        <p:nvSpPr>
          <p:cNvPr id="8" name="Rectangle 7"/>
          <p:cNvSpPr/>
          <p:nvPr/>
        </p:nvSpPr>
        <p:spPr>
          <a:xfrm>
            <a:off x="179388" y="3142633"/>
            <a:ext cx="8820150" cy="13450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defTabSz="1022350">
              <a:spcAft>
                <a:spcPts val="0"/>
              </a:spcAft>
              <a:defRPr/>
            </a:pPr>
            <a:r>
              <a:rPr lang="hr-HR" sz="1600" dirty="0">
                <a:solidFill>
                  <a:srgbClr val="002060"/>
                </a:solidFill>
                <a:latin typeface="Arial" panose="020B0604020202020204" pitchFamily="34" charset="0"/>
                <a:cs typeface="Arial" panose="020B0604020202020204" pitchFamily="34" charset="0"/>
              </a:rPr>
              <a:t>Nacrt ugovora – Opći i Posebni uvjeti; Postupak dodjele bespovratnih sredstava; Postupci nabave za osobe koje nisu obveznici Zakona o javnoj nabavi; Plan nabave; Zahtjev za predujam; Zahtjev za nadoknadu sredstava; Završno izvješće i kontrolna lista; Izvješće nakon provedbe projekta i kontrolna lista; Obrazac izjave prijavitelja o odricanju od prava na prigovor; Izjava o korištenim </a:t>
            </a:r>
            <a:r>
              <a:rPr lang="hr-HR" sz="1600" dirty="0" smtClean="0">
                <a:solidFill>
                  <a:srgbClr val="002060"/>
                </a:solidFill>
                <a:latin typeface="Arial" panose="020B0604020202020204" pitchFamily="34" charset="0"/>
                <a:cs typeface="Arial" panose="020B0604020202020204" pitchFamily="34" charset="0"/>
              </a:rPr>
              <a:t>potporama </a:t>
            </a:r>
            <a:r>
              <a:rPr lang="hr-HR" sz="1600" dirty="0">
                <a:solidFill>
                  <a:srgbClr val="002060"/>
                </a:solidFill>
                <a:latin typeface="Arial" panose="020B0604020202020204" pitchFamily="34" charset="0"/>
                <a:cs typeface="Arial" panose="020B0604020202020204" pitchFamily="34" charset="0"/>
              </a:rPr>
              <a:t>male vrijednosti</a:t>
            </a:r>
          </a:p>
        </p:txBody>
      </p:sp>
      <p:sp>
        <p:nvSpPr>
          <p:cNvPr id="9" name="TextBox 8"/>
          <p:cNvSpPr txBox="1"/>
          <p:nvPr/>
        </p:nvSpPr>
        <p:spPr>
          <a:xfrm>
            <a:off x="173038" y="797171"/>
            <a:ext cx="5713412" cy="323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a:solidFill>
                  <a:schemeClr val="lt1"/>
                </a:solidFill>
              </a:defRPr>
            </a:lvl1pPr>
            <a:lvl2pPr marL="0" lvl="1" defTabSz="1022350">
              <a:spcAft>
                <a:spcPts val="0"/>
              </a:spcAft>
              <a:defRPr b="0">
                <a:solidFill>
                  <a:srgbClr val="002060"/>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hr-HR" sz="1600" dirty="0" smtClean="0">
                <a:solidFill>
                  <a:schemeClr val="tx2"/>
                </a:solidFill>
                <a:latin typeface="Arial" panose="020B0604020202020204" pitchFamily="34" charset="0"/>
                <a:cs typeface="Arial" panose="020B0604020202020204" pitchFamily="34" charset="0"/>
              </a:rPr>
              <a:t>Upute za prijavitelje</a:t>
            </a:r>
            <a:endParaRPr lang="hr-HR" sz="160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468314" y="438286"/>
            <a:ext cx="3436937" cy="358886"/>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600" dirty="0">
                <a:solidFill>
                  <a:schemeClr val="bg1"/>
                </a:solidFill>
                <a:latin typeface="Arial" panose="020B0604020202020204" pitchFamily="34" charset="0"/>
                <a:cs typeface="Arial" panose="020B0604020202020204" pitchFamily="34" charset="0"/>
              </a:rPr>
              <a:t>UPUTE ZA PRIJAVITELJE</a:t>
            </a:r>
          </a:p>
        </p:txBody>
      </p:sp>
      <p:sp>
        <p:nvSpPr>
          <p:cNvPr id="11" name="object 4"/>
          <p:cNvSpPr>
            <a:spLocks noChangeArrowheads="1"/>
          </p:cNvSpPr>
          <p:nvPr/>
        </p:nvSpPr>
        <p:spPr bwMode="auto">
          <a:xfrm>
            <a:off x="3371850" y="4603750"/>
            <a:ext cx="1214438" cy="254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12" name="Picture 3" descr="X:\1. PROGRAMI\48. PROGRAMI 2014-2020\INOVACIJE\Upute Inovacije GBER\prezentacija\logo_novi.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032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4775" y="350946"/>
            <a:ext cx="6572250" cy="1797605"/>
          </a:xfrm>
          <a:prstGeom prst="roundRect">
            <a:avLst>
              <a:gd name="adj" fmla="val 12585"/>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hr-HR" b="1" dirty="0" smtClean="0">
                <a:solidFill>
                  <a:schemeClr val="tx1"/>
                </a:solidFill>
                <a:latin typeface="Arial" panose="020B0604020202020204" pitchFamily="34" charset="0"/>
                <a:cs typeface="Arial" panose="020B0604020202020204" pitchFamily="34" charset="0"/>
              </a:rPr>
              <a:t>Predmet:</a:t>
            </a:r>
            <a:r>
              <a:rPr lang="hr-HR" i="1" dirty="0" smtClean="0">
                <a:solidFill>
                  <a:schemeClr val="tx1"/>
                </a:solidFill>
                <a:latin typeface="Arial" panose="020B0604020202020204" pitchFamily="34" charset="0"/>
                <a:cs typeface="Arial" panose="020B0604020202020204" pitchFamily="34" charset="0"/>
              </a:rPr>
              <a:t> </a:t>
            </a:r>
            <a:endParaRPr lang="hr-HR" i="1" dirty="0">
              <a:solidFill>
                <a:schemeClr val="tx1"/>
              </a:solidFill>
              <a:latin typeface="Arial" panose="020B0604020202020204" pitchFamily="34" charset="0"/>
              <a:cs typeface="Arial" panose="020B0604020202020204" pitchFamily="34" charset="0"/>
            </a:endParaRPr>
          </a:p>
          <a:p>
            <a:pPr algn="just">
              <a:defRPr/>
            </a:pPr>
            <a:r>
              <a:rPr lang="vi-VN" sz="1400" dirty="0">
                <a:latin typeface="Arial" panose="020B0604020202020204" pitchFamily="34" charset="0"/>
                <a:cs typeface="Arial" panose="020B0604020202020204" pitchFamily="34" charset="0"/>
              </a:rPr>
              <a:t>Pružanje potpore za certifikaciju proizvoda, odnosno postupak ocjene sukladnosti proizvoda s određenom normom ili specifikacijom (u skladu s direktivama EU i drugih zemalja i odgovarajućim normama na koje se pozivaju direktive) uključujući provođenje postupka ocjene sukladnosti</a:t>
            </a:r>
            <a:r>
              <a:rPr lang="vi-VN" sz="1400" dirty="0" smtClean="0">
                <a:latin typeface="Arial" panose="020B0604020202020204" pitchFamily="34" charset="0"/>
                <a:cs typeface="Arial" panose="020B0604020202020204" pitchFamily="34" charset="0"/>
              </a:rPr>
              <a:t>.</a:t>
            </a:r>
            <a:endParaRPr lang="hr-HR" sz="1400" dirty="0">
              <a:latin typeface="Arial" panose="020B0604020202020204" pitchFamily="34" charset="0"/>
              <a:cs typeface="Arial" panose="020B0604020202020204" pitchFamily="34" charset="0"/>
            </a:endParaRPr>
          </a:p>
        </p:txBody>
      </p:sp>
      <p:sp>
        <p:nvSpPr>
          <p:cNvPr id="8" name="Rounded Rectangle 7"/>
          <p:cNvSpPr/>
          <p:nvPr/>
        </p:nvSpPr>
        <p:spPr>
          <a:xfrm>
            <a:off x="1431925" y="2513790"/>
            <a:ext cx="7412038" cy="1570922"/>
          </a:xfrm>
          <a:prstGeom prst="roundRect">
            <a:avLst>
              <a:gd name="adj" fmla="val 12585"/>
            </a:avLst>
          </a:prstGeom>
        </p:spPr>
        <p:style>
          <a:lnRef idx="1">
            <a:schemeClr val="accent3"/>
          </a:lnRef>
          <a:fillRef idx="2">
            <a:schemeClr val="accent3"/>
          </a:fillRef>
          <a:effectRef idx="1">
            <a:schemeClr val="accent3"/>
          </a:effectRef>
          <a:fontRef idx="minor">
            <a:schemeClr val="dk1"/>
          </a:fontRef>
        </p:style>
        <p:txBody>
          <a:bodyPr anchor="ctr"/>
          <a:lstStyle/>
          <a:p>
            <a:pPr>
              <a:defRPr/>
            </a:pPr>
            <a:endParaRPr lang="hr-HR" b="1" dirty="0">
              <a:solidFill>
                <a:schemeClr val="tx1"/>
              </a:solidFill>
              <a:latin typeface="Arial" panose="020B0604020202020204" pitchFamily="34" charset="0"/>
              <a:cs typeface="Arial" panose="020B0604020202020204" pitchFamily="34" charset="0"/>
            </a:endParaRPr>
          </a:p>
          <a:p>
            <a:pPr>
              <a:defRPr/>
            </a:pPr>
            <a:r>
              <a:rPr lang="hr-HR" b="1" dirty="0">
                <a:solidFill>
                  <a:schemeClr val="tx1"/>
                </a:solidFill>
                <a:latin typeface="Arial" panose="020B0604020202020204" pitchFamily="34" charset="0"/>
                <a:cs typeface="Arial" panose="020B0604020202020204" pitchFamily="34" charset="0"/>
              </a:rPr>
              <a:t>Svrha (cilj): </a:t>
            </a:r>
          </a:p>
          <a:p>
            <a:pPr algn="just">
              <a:defRPr/>
            </a:pPr>
            <a:r>
              <a:rPr lang="hr-HR" sz="1400" dirty="0">
                <a:latin typeface="Arial" panose="020B0604020202020204" pitchFamily="34" charset="0"/>
                <a:cs typeface="Arial" panose="020B0604020202020204" pitchFamily="34" charset="0"/>
              </a:rPr>
              <a:t>Povećanom primjenom normi, zajedno s pouzdanim tehnološkim rješenjem, pridonijeti aktivnostima MSP-ova da dokazom kvalitete, sigurnosti i pouzdanosti svojih proizvoda osiguraju preduvjete za povećanje izvoza i ukupne konkurentnosti. Pružanjem potpore za uvođenje i primjenu europskih i međunarodno (globalno) priznatih norma doprinosi se da MSP-ovi iskoriste prednosti koje primjena normi ima na omogućavanje pristupa novim tržištima</a:t>
            </a:r>
            <a:r>
              <a:rPr lang="hr-HR" sz="1400" dirty="0" smtClean="0">
                <a:solidFill>
                  <a:schemeClr val="tx1"/>
                </a:solidFill>
                <a:latin typeface="Arial" panose="020B0604020202020204" pitchFamily="34" charset="0"/>
                <a:cs typeface="Arial" panose="020B0604020202020204" pitchFamily="34" charset="0"/>
              </a:rPr>
              <a:t>.</a:t>
            </a:r>
            <a:endParaRPr lang="hr-HR" sz="1400" dirty="0">
              <a:solidFill>
                <a:schemeClr val="tx1"/>
              </a:solidFill>
              <a:latin typeface="Arial" panose="020B0604020202020204" pitchFamily="34" charset="0"/>
              <a:cs typeface="Arial" panose="020B0604020202020204" pitchFamily="34" charset="0"/>
            </a:endParaRPr>
          </a:p>
          <a:p>
            <a:pPr>
              <a:defRPr/>
            </a:pPr>
            <a:endParaRPr lang="hr-HR" b="1" dirty="0">
              <a:solidFill>
                <a:schemeClr val="tx1"/>
              </a:solidFill>
              <a:latin typeface="Arial" panose="020B0604020202020204" pitchFamily="34" charset="0"/>
              <a:cs typeface="Arial" panose="020B0604020202020204" pitchFamily="34" charset="0"/>
            </a:endParaRPr>
          </a:p>
        </p:txBody>
      </p:sp>
      <p:sp>
        <p:nvSpPr>
          <p:cNvPr id="4" name="object 4"/>
          <p:cNvSpPr>
            <a:spLocks noChangeArrowheads="1"/>
          </p:cNvSpPr>
          <p:nvPr/>
        </p:nvSpPr>
        <p:spPr bwMode="auto">
          <a:xfrm>
            <a:off x="3371850" y="4603750"/>
            <a:ext cx="1214438" cy="254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5" name="Picture 3" descr="X:\1. PROGRAMI\48. PROGRAMI 2014-2020\INOVACIJE\Upute Inovacije GBER\prezentacija\logo_novi.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674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hr-HR" altLang="sr-Latn-RS" sz="2400" b="1" dirty="0" smtClean="0">
                <a:latin typeface="Arial" pitchFamily="34" charset="0"/>
                <a:cs typeface="Arial" pitchFamily="34" charset="0"/>
              </a:rPr>
              <a:t>Pokazatelji neposrednih rezultata Poziva</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51932318"/>
              </p:ext>
            </p:extLst>
          </p:nvPr>
        </p:nvGraphicFramePr>
        <p:xfrm>
          <a:off x="611561" y="772345"/>
          <a:ext cx="7405318" cy="3528392"/>
        </p:xfrm>
        <a:graphic>
          <a:graphicData uri="http://schemas.openxmlformats.org/drawingml/2006/table">
            <a:tbl>
              <a:tblPr>
                <a:effectLst/>
                <a:tableStyleId>{0505E3EF-67EA-436B-97B2-0124C06EBD24}</a:tableStyleId>
              </a:tblPr>
              <a:tblGrid>
                <a:gridCol w="7405318">
                  <a:extLst>
                    <a:ext uri="{9D8B030D-6E8A-4147-A177-3AD203B41FA5}"/>
                  </a:extLst>
                </a:gridCol>
              </a:tblGrid>
              <a:tr h="778220">
                <a:tc>
                  <a:txBody>
                    <a:bodyPr/>
                    <a:lstStyle>
                      <a:lvl1pPr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9pPr>
                    </a:lstStyle>
                    <a:p>
                      <a:pPr marL="0" marR="0" lvl="0" indent="0" algn="ctr" defTabSz="457200" rtl="0" eaLnBrk="1" fontAlgn="base" latinLnBrk="0" hangingPunct="1">
                        <a:lnSpc>
                          <a:spcPct val="115000"/>
                        </a:lnSpc>
                        <a:spcBef>
                          <a:spcPts val="600"/>
                        </a:spcBef>
                        <a:spcAft>
                          <a:spcPct val="0"/>
                        </a:spcAft>
                        <a:buClrTx/>
                        <a:buSzTx/>
                        <a:buFontTx/>
                        <a:buNone/>
                        <a:tabLst/>
                        <a:defRPr/>
                      </a:pPr>
                      <a:r>
                        <a:rPr kumimoji="0" lang="hr-HR" altLang="sr-Latn-RS" sz="1800" b="1"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Broj certificiranih proizvoda</a:t>
                      </a:r>
                    </a:p>
                  </a:txBody>
                  <a:tcPr marL="68580" marR="68580" marT="0" marB="0" anchor="ctr" horzOverflow="overflow">
                    <a:gradFill flip="none" rotWithShape="1">
                      <a:gsLst>
                        <a:gs pos="0">
                          <a:srgbClr val="5E9EFF"/>
                        </a:gs>
                        <a:gs pos="19000">
                          <a:srgbClr val="85C2FF"/>
                        </a:gs>
                        <a:gs pos="95000">
                          <a:srgbClr val="C4D6EB">
                            <a:lumMod val="51000"/>
                            <a:lumOff val="49000"/>
                            <a:alpha val="44000"/>
                          </a:srgbClr>
                        </a:gs>
                        <a:gs pos="100000">
                          <a:srgbClr val="FFEBFA"/>
                        </a:gs>
                      </a:gsLst>
                      <a:lin ang="2700000" scaled="1"/>
                      <a:tileRect/>
                    </a:gradFill>
                  </a:tcPr>
                </a:tc>
                <a:extLst>
                  <a:ext uri="{0D108BD9-81ED-4DB2-BD59-A6C34878D82A}"/>
                </a:extLst>
              </a:tr>
              <a:tr h="837189">
                <a:tc>
                  <a:txBody>
                    <a:bodyPr/>
                    <a:lstStyle>
                      <a:lvl1pPr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9pPr>
                    </a:lstStyle>
                    <a:p>
                      <a:pPr marL="0" marR="0" lvl="0" indent="0" algn="ctr" defTabSz="457200" rtl="0" eaLnBrk="1" fontAlgn="base" latinLnBrk="0" hangingPunct="1">
                        <a:lnSpc>
                          <a:spcPct val="115000"/>
                        </a:lnSpc>
                        <a:spcBef>
                          <a:spcPts val="600"/>
                        </a:spcBef>
                        <a:spcAft>
                          <a:spcPct val="0"/>
                        </a:spcAft>
                        <a:buClrTx/>
                        <a:buSzTx/>
                        <a:buFontTx/>
                        <a:buNone/>
                        <a:tabLst/>
                        <a:defRPr/>
                      </a:pPr>
                      <a:r>
                        <a:rPr kumimoji="0" lang="hr-HR" altLang="sr-Latn-RS" sz="1800" b="1" u="none" strike="noStrike" cap="none" normalizeH="0" baseline="0" dirty="0" smtClean="0">
                          <a:ln>
                            <a:noFill/>
                          </a:ln>
                          <a:effectLst/>
                          <a:latin typeface="Arial" panose="020B0604020202020204" pitchFamily="34" charset="0"/>
                          <a:cs typeface="Arial" panose="020B0604020202020204" pitchFamily="34" charset="0"/>
                        </a:rPr>
                        <a:t>Povećani prihod od prodaje</a:t>
                      </a:r>
                      <a:endParaRPr kumimoji="0" lang="hr-HR" altLang="sr-Latn-RS" sz="1800" b="1"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marL="68580" marR="68580" marT="0" marB="0" anchor="ctr" horzOverflow="overflow">
                    <a:gradFill flip="none" rotWithShape="1">
                      <a:gsLst>
                        <a:gs pos="0">
                          <a:srgbClr val="5E9EFF"/>
                        </a:gs>
                        <a:gs pos="19000">
                          <a:srgbClr val="85C2FF"/>
                        </a:gs>
                        <a:gs pos="95000">
                          <a:srgbClr val="C4D6EB">
                            <a:lumMod val="51000"/>
                            <a:lumOff val="49000"/>
                            <a:alpha val="44000"/>
                          </a:srgbClr>
                        </a:gs>
                        <a:gs pos="100000">
                          <a:srgbClr val="FFEBFA"/>
                        </a:gs>
                      </a:gsLst>
                      <a:lin ang="2700000" scaled="1"/>
                      <a:tileRect/>
                    </a:gradFill>
                  </a:tcPr>
                </a:tc>
                <a:extLst>
                  <a:ext uri="{0D108BD9-81ED-4DB2-BD59-A6C34878D82A}"/>
                </a:extLst>
              </a:tr>
              <a:tr h="1052954">
                <a:tc>
                  <a:txBody>
                    <a:bodyPr/>
                    <a:lstStyle>
                      <a:lvl1pPr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9pPr>
                    </a:lstStyle>
                    <a:p>
                      <a:pPr marL="0" marR="0" lvl="0" indent="0" algn="ctr" defTabSz="457200" rtl="0" eaLnBrk="1" fontAlgn="base" latinLnBrk="0" hangingPunct="1">
                        <a:lnSpc>
                          <a:spcPct val="115000"/>
                        </a:lnSpc>
                        <a:spcBef>
                          <a:spcPts val="600"/>
                        </a:spcBef>
                        <a:spcAft>
                          <a:spcPct val="0"/>
                        </a:spcAft>
                        <a:buClrTx/>
                        <a:buSzTx/>
                        <a:buFontTx/>
                        <a:buNone/>
                        <a:tabLst/>
                      </a:pPr>
                      <a:r>
                        <a:rPr kumimoji="0" lang="hr-HR" altLang="sr-Latn-RS" sz="1800" b="1" u="none" strike="noStrike" cap="none" normalizeH="0" baseline="0" dirty="0" smtClean="0">
                          <a:ln>
                            <a:noFill/>
                          </a:ln>
                          <a:effectLst/>
                          <a:latin typeface="Arial" panose="020B0604020202020204" pitchFamily="34" charset="0"/>
                          <a:cs typeface="Arial" panose="020B0604020202020204" pitchFamily="34" charset="0"/>
                        </a:rPr>
                        <a:t>Povećani prihod od izvoza (prodaje u inozemstvu)</a:t>
                      </a:r>
                      <a:endParaRPr kumimoji="0" lang="hr-HR" altLang="sr-Latn-RS" sz="18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marL="68580" marR="68580" marT="0" marB="0" anchor="ctr" horzOverflow="overflow">
                    <a:gradFill flip="none" rotWithShape="1">
                      <a:gsLst>
                        <a:gs pos="0">
                          <a:srgbClr val="5E9EFF"/>
                        </a:gs>
                        <a:gs pos="19000">
                          <a:srgbClr val="85C2FF"/>
                        </a:gs>
                        <a:gs pos="95000">
                          <a:srgbClr val="C4D6EB">
                            <a:lumMod val="51000"/>
                            <a:lumOff val="49000"/>
                            <a:alpha val="44000"/>
                          </a:srgbClr>
                        </a:gs>
                        <a:gs pos="100000">
                          <a:srgbClr val="FFEBFA"/>
                        </a:gs>
                      </a:gsLst>
                      <a:lin ang="2700000" scaled="1"/>
                      <a:tileRect/>
                    </a:gradFill>
                  </a:tcPr>
                </a:tc>
                <a:extLst>
                  <a:ext uri="{0D108BD9-81ED-4DB2-BD59-A6C34878D82A}"/>
                </a:extLst>
              </a:tr>
              <a:tr h="860029">
                <a:tc>
                  <a:txBody>
                    <a:bodyPr/>
                    <a:lstStyle>
                      <a:lvl1pPr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0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000">
                          <a:solidFill>
                            <a:schemeClr val="tx1"/>
                          </a:solidFill>
                          <a:latin typeface="VladaRHSans Reg" charset="0"/>
                          <a:ea typeface="MS PGothic" pitchFamily="34" charset="-128"/>
                          <a:cs typeface="VladaRHSans Reg" charset="0"/>
                        </a:defRPr>
                      </a:lvl9pPr>
                    </a:lstStyle>
                    <a:p>
                      <a:pPr marL="0" marR="0" lvl="0" indent="0" algn="ctr" defTabSz="457200" rtl="0" eaLnBrk="1" fontAlgn="base" latinLnBrk="0" hangingPunct="1">
                        <a:lnSpc>
                          <a:spcPct val="115000"/>
                        </a:lnSpc>
                        <a:spcBef>
                          <a:spcPts val="600"/>
                        </a:spcBef>
                        <a:spcAft>
                          <a:spcPct val="0"/>
                        </a:spcAft>
                        <a:buClrTx/>
                        <a:buSzTx/>
                        <a:buFontTx/>
                        <a:buNone/>
                        <a:tabLst/>
                        <a:defRPr/>
                      </a:pPr>
                      <a:r>
                        <a:rPr kumimoji="0" lang="hr-HR" altLang="sr-Latn-RS" sz="1800" b="1" u="none" strike="noStrike" cap="none" normalizeH="0" baseline="0" dirty="0" smtClean="0">
                          <a:ln>
                            <a:noFill/>
                          </a:ln>
                          <a:effectLst/>
                          <a:latin typeface="Arial" panose="020B0604020202020204" pitchFamily="34" charset="0"/>
                          <a:cs typeface="Arial" panose="020B0604020202020204" pitchFamily="34" charset="0"/>
                        </a:rPr>
                        <a:t>Privatna ulaganja koja odgovaraju javnoj potpori poduzećima (bespovratna sredstva)</a:t>
                      </a:r>
                      <a:endParaRPr kumimoji="0" lang="hr-HR" altLang="sr-Latn-RS" sz="1800" b="1"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marL="68580" marR="68580" marT="0" marB="0" anchor="ctr" horzOverflow="overflow">
                    <a:gradFill flip="none" rotWithShape="1">
                      <a:gsLst>
                        <a:gs pos="0">
                          <a:srgbClr val="5E9EFF"/>
                        </a:gs>
                        <a:gs pos="19000">
                          <a:srgbClr val="85C2FF"/>
                        </a:gs>
                        <a:gs pos="95000">
                          <a:srgbClr val="C4D6EB">
                            <a:lumMod val="51000"/>
                            <a:lumOff val="49000"/>
                            <a:alpha val="44000"/>
                          </a:srgbClr>
                        </a:gs>
                        <a:gs pos="100000">
                          <a:srgbClr val="FFEBFA"/>
                        </a:gs>
                      </a:gsLst>
                      <a:lin ang="2700000" scaled="1"/>
                      <a:tileRect/>
                    </a:gradFill>
                  </a:tcPr>
                </a:tc>
                <a:extLst>
                  <a:ext uri="{0D108BD9-81ED-4DB2-BD59-A6C34878D82A}"/>
                </a:extLst>
              </a:tr>
            </a:tbl>
          </a:graphicData>
        </a:graphic>
      </p:graphicFrame>
      <p:sp>
        <p:nvSpPr>
          <p:cNvPr id="245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eaLnBrk="1" hangingPunct="1">
              <a:lnSpc>
                <a:spcPct val="100000"/>
              </a:lnSpc>
              <a:spcBef>
                <a:spcPct val="0"/>
              </a:spcBef>
              <a:buClrTx/>
            </a:pPr>
            <a:fld id="{D07A894B-8189-425B-B8BA-7E77C2DE9ABF}" type="slidenum">
              <a:rPr lang="en-US" altLang="sr-Latn-RS" sz="900" smtClean="0"/>
              <a:pPr eaLnBrk="1" hangingPunct="1">
                <a:lnSpc>
                  <a:spcPct val="100000"/>
                </a:lnSpc>
                <a:spcBef>
                  <a:spcPct val="0"/>
                </a:spcBef>
                <a:buClrTx/>
              </a:pPr>
              <a:t>7</a:t>
            </a:fld>
            <a:endParaRPr lang="en-US" altLang="sr-Latn-RS" sz="900" smtClean="0"/>
          </a:p>
        </p:txBody>
      </p:sp>
      <p:sp>
        <p:nvSpPr>
          <p:cNvPr id="5" name="object 4"/>
          <p:cNvSpPr>
            <a:spLocks noChangeArrowheads="1"/>
          </p:cNvSpPr>
          <p:nvPr/>
        </p:nvSpPr>
        <p:spPr bwMode="auto">
          <a:xfrm>
            <a:off x="3371850" y="4603750"/>
            <a:ext cx="1214438" cy="254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6" name="Picture 3" descr="X:\1. PROGRAMI\48. PROGRAMI 2014-2020\INOVACIJE\Upute Inovacije GBER\prezentacija\logo_novi.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808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4"/>
          <p:cNvSpPr txBox="1"/>
          <p:nvPr/>
        </p:nvSpPr>
        <p:spPr>
          <a:xfrm>
            <a:off x="147549" y="196280"/>
            <a:ext cx="8848920" cy="427970"/>
          </a:xfrm>
          <a:prstGeom prst="rect">
            <a:avLst/>
          </a:prstGeom>
          <a:noFill/>
          <a:ln>
            <a:noFill/>
          </a:ln>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base">
              <a:spcAft>
                <a:spcPct val="0"/>
              </a:spcAft>
              <a:defRPr/>
            </a:pPr>
            <a:r>
              <a:rPr lang="pl-PL" sz="2400" dirty="0" smtClean="0">
                <a:solidFill>
                  <a:srgbClr val="000000"/>
                </a:solidFill>
                <a:effectLst/>
                <a:latin typeface="Arial" panose="020B0604020202020204" pitchFamily="34" charset="0"/>
                <a:ea typeface="MS PGothic" pitchFamily="34" charset="-128"/>
                <a:cs typeface="Arial" panose="020B0604020202020204" pitchFamily="34" charset="0"/>
              </a:rPr>
              <a:t>Iznosi i </a:t>
            </a:r>
            <a:r>
              <a:rPr lang="pl-PL" sz="2400" dirty="0">
                <a:solidFill>
                  <a:srgbClr val="000000"/>
                </a:solidFill>
                <a:effectLst/>
                <a:latin typeface="Arial" panose="020B0604020202020204" pitchFamily="34" charset="0"/>
                <a:ea typeface="MS PGothic" pitchFamily="34" charset="-128"/>
                <a:cs typeface="Arial" panose="020B0604020202020204" pitchFamily="34" charset="0"/>
              </a:rPr>
              <a:t>intenziteti </a:t>
            </a:r>
            <a:r>
              <a:rPr lang="pl-PL" sz="2400" dirty="0" smtClean="0">
                <a:solidFill>
                  <a:srgbClr val="000000"/>
                </a:solidFill>
                <a:effectLst/>
                <a:latin typeface="Arial" panose="020B0604020202020204" pitchFamily="34" charset="0"/>
                <a:ea typeface="MS PGothic" pitchFamily="34" charset="-128"/>
                <a:cs typeface="Arial" panose="020B0604020202020204" pitchFamily="34" charset="0"/>
              </a:rPr>
              <a:t> potpora - de minimis </a:t>
            </a:r>
            <a:endParaRPr lang="pl-PL" sz="2400" dirty="0">
              <a:solidFill>
                <a:srgbClr val="000000"/>
              </a:solidFill>
              <a:effectLst/>
              <a:latin typeface="Arial" panose="020B0604020202020204" pitchFamily="34" charset="0"/>
              <a:ea typeface="MS PGothic" pitchFamily="34" charset="-128"/>
              <a:cs typeface="Arial" panose="020B0604020202020204" pitchFamily="34" charset="0"/>
            </a:endParaRPr>
          </a:p>
        </p:txBody>
      </p:sp>
      <p:sp>
        <p:nvSpPr>
          <p:cNvPr id="4" name="Rectangle 3"/>
          <p:cNvSpPr/>
          <p:nvPr/>
        </p:nvSpPr>
        <p:spPr>
          <a:xfrm>
            <a:off x="385775" y="1482738"/>
            <a:ext cx="8393066" cy="819693"/>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106680" tIns="60960" rIns="106680" bIns="60960" spcCol="1270" anchor="ctr"/>
          <a:lstStyle/>
          <a:p>
            <a:pPr algn="ctr" defTabSz="666750">
              <a:lnSpc>
                <a:spcPct val="90000"/>
              </a:lnSpc>
              <a:spcAft>
                <a:spcPct val="35000"/>
              </a:spcAft>
              <a:defRPr/>
            </a:pPr>
            <a:r>
              <a:rPr lang="hr-HR" b="1" dirty="0">
                <a:solidFill>
                  <a:schemeClr val="tx1"/>
                </a:solidFill>
                <a:latin typeface="Arial" panose="020B0604020202020204" pitchFamily="34" charset="0"/>
                <a:cs typeface="Arial" panose="020B0604020202020204" pitchFamily="34" charset="0"/>
              </a:rPr>
              <a:t>Najmanji iznos potpore - 2</a:t>
            </a:r>
            <a:r>
              <a:rPr lang="hr-HR" b="1" dirty="0" smtClean="0">
                <a:solidFill>
                  <a:schemeClr val="tx1"/>
                </a:solidFill>
                <a:latin typeface="Arial" panose="020B0604020202020204" pitchFamily="34" charset="0"/>
                <a:cs typeface="Arial" panose="020B0604020202020204" pitchFamily="34" charset="0"/>
              </a:rPr>
              <a:t>0.000,00 </a:t>
            </a:r>
            <a:r>
              <a:rPr lang="hr-HR" b="1" dirty="0">
                <a:solidFill>
                  <a:schemeClr val="tx1"/>
                </a:solidFill>
                <a:latin typeface="Arial" panose="020B0604020202020204" pitchFamily="34" charset="0"/>
                <a:cs typeface="Arial" panose="020B0604020202020204" pitchFamily="34" charset="0"/>
              </a:rPr>
              <a:t>kn </a:t>
            </a:r>
          </a:p>
          <a:p>
            <a:pPr algn="ctr" defTabSz="666750">
              <a:lnSpc>
                <a:spcPct val="90000"/>
              </a:lnSpc>
              <a:spcAft>
                <a:spcPct val="35000"/>
              </a:spcAft>
              <a:defRPr/>
            </a:pPr>
            <a:r>
              <a:rPr lang="hr-HR" b="1" dirty="0">
                <a:solidFill>
                  <a:schemeClr val="tx1"/>
                </a:solidFill>
                <a:latin typeface="Arial" panose="020B0604020202020204" pitchFamily="34" charset="0"/>
                <a:cs typeface="Arial" panose="020B0604020202020204" pitchFamily="34" charset="0"/>
              </a:rPr>
              <a:t>Najveći iznos potpore </a:t>
            </a:r>
            <a:r>
              <a:rPr lang="hr-HR" b="1" dirty="0" smtClean="0">
                <a:solidFill>
                  <a:schemeClr val="tx1"/>
                </a:solidFill>
                <a:latin typeface="Arial" panose="020B0604020202020204" pitchFamily="34" charset="0"/>
                <a:cs typeface="Arial" panose="020B0604020202020204" pitchFamily="34" charset="0"/>
              </a:rPr>
              <a:t>– 1.000.000,</a:t>
            </a:r>
            <a:r>
              <a:rPr lang="hr-HR" b="1" dirty="0" err="1" smtClean="0">
                <a:solidFill>
                  <a:schemeClr val="tx1"/>
                </a:solidFill>
                <a:latin typeface="Arial" panose="020B0604020202020204" pitchFamily="34" charset="0"/>
                <a:cs typeface="Arial" panose="020B0604020202020204" pitchFamily="34" charset="0"/>
              </a:rPr>
              <a:t>00</a:t>
            </a:r>
            <a:r>
              <a:rPr lang="hr-HR" b="1" dirty="0" smtClean="0">
                <a:solidFill>
                  <a:schemeClr val="tx1"/>
                </a:solidFill>
                <a:latin typeface="Arial" panose="020B0604020202020204" pitchFamily="34" charset="0"/>
                <a:cs typeface="Arial" panose="020B0604020202020204" pitchFamily="34" charset="0"/>
              </a:rPr>
              <a:t> kn</a:t>
            </a:r>
            <a:r>
              <a:rPr lang="hr-HR" sz="1600" b="1" dirty="0" smtClean="0">
                <a:solidFill>
                  <a:schemeClr val="tx1"/>
                </a:solidFill>
                <a:latin typeface="Arial" panose="020B0604020202020204" pitchFamily="34" charset="0"/>
                <a:cs typeface="Arial" panose="020B0604020202020204" pitchFamily="34" charset="0"/>
              </a:rPr>
              <a:t> </a:t>
            </a:r>
            <a:endParaRPr lang="hr-HR" sz="1600" b="1"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1004364" y="3166919"/>
            <a:ext cx="3356885" cy="58210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106680" tIns="60960" rIns="106680" bIns="60960" spcCol="1270" anchor="ctr"/>
          <a:lstStyle/>
          <a:p>
            <a:pPr algn="ctr" defTabSz="666750">
              <a:lnSpc>
                <a:spcPct val="90000"/>
              </a:lnSpc>
              <a:spcAft>
                <a:spcPct val="35000"/>
              </a:spcAft>
              <a:defRPr/>
            </a:pPr>
            <a:r>
              <a:rPr lang="hr-HR" sz="1600" b="1" dirty="0">
                <a:solidFill>
                  <a:schemeClr val="tx1"/>
                </a:solidFill>
                <a:latin typeface="Arial" panose="020B0604020202020204" pitchFamily="34" charset="0"/>
                <a:cs typeface="Arial" panose="020B0604020202020204" pitchFamily="34" charset="0"/>
              </a:rPr>
              <a:t>Mikro </a:t>
            </a:r>
            <a:r>
              <a:rPr lang="hr-HR" sz="1600" b="1" dirty="0" smtClean="0">
                <a:solidFill>
                  <a:schemeClr val="tx1"/>
                </a:solidFill>
                <a:latin typeface="Arial" panose="020B0604020202020204" pitchFamily="34" charset="0"/>
                <a:cs typeface="Arial" panose="020B0604020202020204" pitchFamily="34" charset="0"/>
              </a:rPr>
              <a:t>i malo poduzeće</a:t>
            </a:r>
            <a:endParaRPr lang="hr-HR" sz="1600"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4860032" y="3166919"/>
            <a:ext cx="3279619" cy="568388"/>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106680" tIns="60960" rIns="106680" bIns="60960" spcCol="1270" anchor="ctr"/>
          <a:lstStyle/>
          <a:p>
            <a:pPr algn="ctr" defTabSz="666750">
              <a:lnSpc>
                <a:spcPct val="90000"/>
              </a:lnSpc>
              <a:spcAft>
                <a:spcPct val="35000"/>
              </a:spcAft>
              <a:defRPr/>
            </a:pPr>
            <a:r>
              <a:rPr lang="hr-HR" sz="1600" b="1" dirty="0" smtClean="0">
                <a:solidFill>
                  <a:schemeClr val="tx1"/>
                </a:solidFill>
                <a:latin typeface="Arial" panose="020B0604020202020204" pitchFamily="34" charset="0"/>
                <a:cs typeface="Arial" panose="020B0604020202020204" pitchFamily="34" charset="0"/>
              </a:rPr>
              <a:t>Srednje poduzeće</a:t>
            </a:r>
            <a:endParaRPr lang="hr-HR" sz="1600" b="1"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396199" y="2403713"/>
            <a:ext cx="8382642" cy="707886"/>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algn="ctr" defTabSz="914400">
              <a:defRPr/>
            </a:pPr>
            <a:endParaRPr lang="hr-HR" sz="1200" b="1" dirty="0">
              <a:solidFill>
                <a:schemeClr val="tx1"/>
              </a:solidFill>
              <a:latin typeface="Arial" panose="020B0604020202020204" pitchFamily="34" charset="0"/>
              <a:cs typeface="Arial" panose="020B0604020202020204" pitchFamily="34" charset="0"/>
            </a:endParaRPr>
          </a:p>
          <a:p>
            <a:pPr algn="ctr" defTabSz="914400">
              <a:defRPr/>
            </a:pPr>
            <a:r>
              <a:rPr lang="hr-HR" sz="1600" b="1" dirty="0">
                <a:solidFill>
                  <a:schemeClr val="tx1"/>
                </a:solidFill>
                <a:latin typeface="Arial" panose="020B0604020202020204" pitchFamily="34" charset="0"/>
                <a:cs typeface="Arial" panose="020B0604020202020204" pitchFamily="34" charset="0"/>
              </a:rPr>
              <a:t>Maksimalan intenzitet potpore koji se može dodijeliti:</a:t>
            </a:r>
            <a:endParaRPr lang="hr-HR" sz="1200" kern="0" dirty="0">
              <a:solidFill>
                <a:schemeClr val="tx1"/>
              </a:solidFill>
              <a:latin typeface="Arial" panose="020B0604020202020204" pitchFamily="34" charset="0"/>
              <a:cs typeface="Arial" panose="020B0604020202020204" pitchFamily="34" charset="0"/>
            </a:endParaRPr>
          </a:p>
          <a:p>
            <a:pPr algn="ctr" defTabSz="914400">
              <a:defRPr/>
            </a:pPr>
            <a:endParaRPr lang="hr-HR" sz="1200" kern="0"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1004363" y="3749019"/>
            <a:ext cx="3356885" cy="61988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106680" tIns="60960" rIns="106680" bIns="60960" spcCol="1270" anchor="ctr"/>
          <a:lstStyle/>
          <a:p>
            <a:pPr algn="ctr" defTabSz="666750">
              <a:lnSpc>
                <a:spcPct val="90000"/>
              </a:lnSpc>
              <a:spcAft>
                <a:spcPct val="35000"/>
              </a:spcAft>
              <a:defRPr/>
            </a:pPr>
            <a:endParaRPr lang="hr-HR" sz="1500" b="1" dirty="0">
              <a:solidFill>
                <a:schemeClr val="tx1"/>
              </a:solidFill>
              <a:latin typeface="VladaRHSans Bld"/>
            </a:endParaRPr>
          </a:p>
        </p:txBody>
      </p:sp>
      <p:sp>
        <p:nvSpPr>
          <p:cNvPr id="14" name="Rectangle 13"/>
          <p:cNvSpPr/>
          <p:nvPr/>
        </p:nvSpPr>
        <p:spPr>
          <a:xfrm>
            <a:off x="4860032" y="3735307"/>
            <a:ext cx="3279620" cy="63359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621" name="Rectangle 14"/>
          <p:cNvSpPr>
            <a:spLocks noChangeArrowheads="1"/>
          </p:cNvSpPr>
          <p:nvPr/>
        </p:nvSpPr>
        <p:spPr bwMode="auto">
          <a:xfrm>
            <a:off x="1477024" y="3913604"/>
            <a:ext cx="2411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gn="ctr" eaLnBrk="1" hangingPunct="1">
              <a:lnSpc>
                <a:spcPct val="100000"/>
              </a:lnSpc>
              <a:spcBef>
                <a:spcPct val="0"/>
              </a:spcBef>
              <a:buClrTx/>
            </a:pPr>
            <a:r>
              <a:rPr lang="hr-HR" altLang="sr-Latn-RS" sz="1200" dirty="0" smtClean="0">
                <a:latin typeface="Arial" panose="020B0604020202020204" pitchFamily="34" charset="0"/>
                <a:cs typeface="Arial" panose="020B0604020202020204" pitchFamily="34" charset="0"/>
              </a:rPr>
              <a:t>do </a:t>
            </a:r>
            <a:r>
              <a:rPr lang="hr-HR" altLang="sr-Latn-RS" sz="1200" dirty="0">
                <a:latin typeface="Arial" panose="020B0604020202020204" pitchFamily="34" charset="0"/>
                <a:cs typeface="Arial" panose="020B0604020202020204" pitchFamily="34" charset="0"/>
              </a:rPr>
              <a:t>85% prihvatljivih troškova </a:t>
            </a:r>
          </a:p>
        </p:txBody>
      </p:sp>
      <p:sp>
        <p:nvSpPr>
          <p:cNvPr id="25622" name="Rectangle 16"/>
          <p:cNvSpPr>
            <a:spLocks noChangeArrowheads="1"/>
          </p:cNvSpPr>
          <p:nvPr/>
        </p:nvSpPr>
        <p:spPr bwMode="auto">
          <a:xfrm>
            <a:off x="5508104" y="3889682"/>
            <a:ext cx="2160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eaLnBrk="1" hangingPunct="1">
              <a:lnSpc>
                <a:spcPct val="100000"/>
              </a:lnSpc>
              <a:spcBef>
                <a:spcPct val="0"/>
              </a:spcBef>
              <a:buClrTx/>
            </a:pPr>
            <a:r>
              <a:rPr lang="hr-HR" altLang="sr-Latn-RS" sz="1200" dirty="0">
                <a:latin typeface="Arial" panose="020B0604020202020204" pitchFamily="34" charset="0"/>
                <a:cs typeface="Arial" panose="020B0604020202020204" pitchFamily="34" charset="0"/>
              </a:rPr>
              <a:t>d</a:t>
            </a:r>
            <a:r>
              <a:rPr lang="hr-HR" altLang="sr-Latn-RS" sz="1200" dirty="0" smtClean="0">
                <a:latin typeface="Arial" panose="020B0604020202020204" pitchFamily="34" charset="0"/>
                <a:cs typeface="Arial" panose="020B0604020202020204" pitchFamily="34" charset="0"/>
              </a:rPr>
              <a:t>o </a:t>
            </a:r>
            <a:r>
              <a:rPr lang="hr-HR" altLang="sr-Latn-RS" sz="1200" dirty="0">
                <a:latin typeface="Arial" panose="020B0604020202020204" pitchFamily="34" charset="0"/>
                <a:cs typeface="Arial" panose="020B0604020202020204" pitchFamily="34" charset="0"/>
              </a:rPr>
              <a:t>65</a:t>
            </a:r>
            <a:r>
              <a:rPr lang="hr-HR" altLang="sr-Latn-RS" sz="1200" dirty="0" smtClean="0">
                <a:latin typeface="Arial" panose="020B0604020202020204" pitchFamily="34" charset="0"/>
                <a:cs typeface="Arial" panose="020B0604020202020204" pitchFamily="34" charset="0"/>
              </a:rPr>
              <a:t>% prihvatljivih troškova </a:t>
            </a:r>
            <a:endParaRPr lang="hr-HR" altLang="sr-Latn-RS" sz="1200" dirty="0">
              <a:latin typeface="Arial" panose="020B0604020202020204" pitchFamily="34" charset="0"/>
              <a:cs typeface="Arial" panose="020B0604020202020204" pitchFamily="34" charset="0"/>
            </a:endParaRPr>
          </a:p>
        </p:txBody>
      </p:sp>
      <p:sp>
        <p:nvSpPr>
          <p:cNvPr id="29" name="Rectangle 28"/>
          <p:cNvSpPr/>
          <p:nvPr/>
        </p:nvSpPr>
        <p:spPr>
          <a:xfrm>
            <a:off x="396199" y="811316"/>
            <a:ext cx="8135560" cy="369332"/>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pPr algn="ctr">
              <a:defRPr/>
            </a:pPr>
            <a:r>
              <a:rPr lang="hr-HR" b="1" dirty="0" err="1">
                <a:solidFill>
                  <a:schemeClr val="bg1"/>
                </a:solidFill>
                <a:latin typeface="Arial" panose="020B0604020202020204" pitchFamily="34" charset="0"/>
                <a:cs typeface="Arial" panose="020B0604020202020204" pitchFamily="34" charset="0"/>
              </a:rPr>
              <a:t>38</a:t>
            </a:r>
            <a:r>
              <a:rPr lang="hr-HR" b="1" dirty="0">
                <a:solidFill>
                  <a:schemeClr val="bg1"/>
                </a:solidFill>
                <a:latin typeface="Arial" panose="020B0604020202020204" pitchFamily="34" charset="0"/>
                <a:cs typeface="Arial" panose="020B0604020202020204" pitchFamily="34" charset="0"/>
              </a:rPr>
              <a:t> milijuna kn  </a:t>
            </a:r>
            <a:r>
              <a:rPr lang="hr-HR" dirty="0">
                <a:solidFill>
                  <a:schemeClr val="bg1"/>
                </a:solidFill>
                <a:latin typeface="Arial" panose="020B0604020202020204" pitchFamily="34" charset="0"/>
                <a:cs typeface="Arial" panose="020B0604020202020204" pitchFamily="34" charset="0"/>
              </a:rPr>
              <a:t>- sredstva namijenjena </a:t>
            </a:r>
            <a:r>
              <a:rPr lang="hr-HR" dirty="0" smtClean="0">
                <a:solidFill>
                  <a:schemeClr val="bg1"/>
                </a:solidFill>
                <a:latin typeface="Arial" panose="020B0604020202020204" pitchFamily="34" charset="0"/>
                <a:cs typeface="Arial" panose="020B0604020202020204" pitchFamily="34" charset="0"/>
              </a:rPr>
              <a:t>mikro, malim i srednjim poduzetnicima</a:t>
            </a:r>
            <a:endParaRPr lang="hr-HR" dirty="0">
              <a:solidFill>
                <a:schemeClr val="bg1"/>
              </a:solidFill>
              <a:latin typeface="Arial" panose="020B0604020202020204" pitchFamily="34" charset="0"/>
              <a:cs typeface="Arial" panose="020B0604020202020204" pitchFamily="34" charset="0"/>
            </a:endParaRPr>
          </a:p>
        </p:txBody>
      </p:sp>
      <p:sp>
        <p:nvSpPr>
          <p:cNvPr id="15" name="object 4"/>
          <p:cNvSpPr>
            <a:spLocks noChangeArrowheads="1"/>
          </p:cNvSpPr>
          <p:nvPr/>
        </p:nvSpPr>
        <p:spPr bwMode="auto">
          <a:xfrm>
            <a:off x="3371850" y="4603750"/>
            <a:ext cx="1214438" cy="254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16" name="Picture 3" descr="X:\1. PROGRAMI\48. PROGRAMI 2014-2020\INOVACIJE\Upute Inovacije GBER\prezentacija\logo_novi.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449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380302" y="196280"/>
            <a:ext cx="6149975" cy="5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pPr>
            <a:r>
              <a:rPr lang="hr-HR" altLang="sr-Latn-RS" sz="2000" b="1" dirty="0">
                <a:solidFill>
                  <a:srgbClr val="000000"/>
                </a:solidFill>
                <a:latin typeface="Arial" panose="020B0604020202020204" pitchFamily="34" charset="0"/>
                <a:cs typeface="Arial" panose="020B0604020202020204" pitchFamily="34" charset="0"/>
              </a:rPr>
              <a:t>Prihvatljivi prijavitelji</a:t>
            </a:r>
          </a:p>
        </p:txBody>
      </p:sp>
      <p:sp>
        <p:nvSpPr>
          <p:cNvPr id="6" name="Content Placeholder 4"/>
          <p:cNvSpPr txBox="1">
            <a:spLocks/>
          </p:cNvSpPr>
          <p:nvPr/>
        </p:nvSpPr>
        <p:spPr bwMode="auto">
          <a:xfrm>
            <a:off x="323528" y="578029"/>
            <a:ext cx="8064896" cy="1661993"/>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wrap="square"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85750" lvl="1">
              <a:buClr>
                <a:srgbClr val="17177D"/>
              </a:buClr>
              <a:buFont typeface="Wingdings" panose="05000000000000000000" pitchFamily="2" charset="2"/>
              <a:buChar char="Ø"/>
              <a:defRPr/>
            </a:pPr>
            <a:r>
              <a:rPr lang="vi-VN" altLang="sr-Latn-RS" sz="1600" dirty="0" smtClean="0">
                <a:solidFill>
                  <a:prstClr val="black"/>
                </a:solidFill>
                <a:latin typeface="VladaRHSans Bld" charset="0"/>
                <a:cs typeface="Times New Roman" pitchFamily="18" charset="0"/>
              </a:rPr>
              <a:t>Prijavitelj </a:t>
            </a:r>
            <a:r>
              <a:rPr lang="vi-VN" altLang="sr-Latn-RS" sz="1600" dirty="0">
                <a:solidFill>
                  <a:prstClr val="black"/>
                </a:solidFill>
                <a:latin typeface="VladaRHSans Bld" charset="0"/>
                <a:cs typeface="Times New Roman" pitchFamily="18" charset="0"/>
              </a:rPr>
              <a:t>mora biti pravna ili fizička osoba koja je mikro, malo ili srednje poduzeće (MSP) na način utvrđen u Prilogu I. Definicija malih i srednjih poduzeća Uredbe 651/2014</a:t>
            </a:r>
          </a:p>
          <a:p>
            <a:pPr marL="285750" lvl="1">
              <a:buClr>
                <a:srgbClr val="17177D"/>
              </a:buClr>
              <a:buFont typeface="Wingdings" panose="05000000000000000000" pitchFamily="2" charset="2"/>
              <a:buChar char="Ø"/>
              <a:defRPr/>
            </a:pPr>
            <a:r>
              <a:rPr lang="vi-VN" altLang="sr-Latn-RS" sz="1600" dirty="0">
                <a:solidFill>
                  <a:prstClr val="black"/>
                </a:solidFill>
                <a:latin typeface="VladaRHSans Bld" charset="0"/>
                <a:cs typeface="Times New Roman" pitchFamily="18" charset="0"/>
              </a:rPr>
              <a:t>Prijavitelji moraju djelovati pojedinačno </a:t>
            </a:r>
          </a:p>
          <a:p>
            <a:pPr marL="285750" lvl="1">
              <a:buClr>
                <a:srgbClr val="17177D"/>
              </a:buClr>
              <a:buFont typeface="Wingdings" panose="05000000000000000000" pitchFamily="2" charset="2"/>
              <a:buChar char="Ø"/>
              <a:defRPr/>
            </a:pPr>
            <a:r>
              <a:rPr lang="vi-VN" altLang="sr-Latn-RS" sz="1600" dirty="0">
                <a:solidFill>
                  <a:prstClr val="black"/>
                </a:solidFill>
                <a:latin typeface="VladaRHSans Bld" charset="0"/>
                <a:cs typeface="Times New Roman" pitchFamily="18" charset="0"/>
              </a:rPr>
              <a:t>Partnerske organizacije i partnerstvo bilo koje vrste nisu prihvatljivi</a:t>
            </a:r>
          </a:p>
          <a:p>
            <a:pPr marL="0" lvl="1">
              <a:buClr>
                <a:srgbClr val="FFED00"/>
              </a:buClr>
              <a:defRPr/>
            </a:pPr>
            <a:endParaRPr lang="hr-HR" altLang="sr-Latn-RS" sz="1200" b="1" dirty="0" smtClean="0">
              <a:solidFill>
                <a:prstClr val="black"/>
              </a:solidFill>
              <a:latin typeface="VladaRHSans Bld" charset="0"/>
              <a:cs typeface="Times New Roman" pitchFamily="18" charset="0"/>
            </a:endParaRPr>
          </a:p>
          <a:p>
            <a:pPr marL="0" lvl="1">
              <a:buClr>
                <a:srgbClr val="FFED00"/>
              </a:buClr>
              <a:defRPr/>
            </a:pPr>
            <a:r>
              <a:rPr lang="hr-HR" altLang="sr-Latn-RS" sz="1600" b="1" dirty="0" smtClean="0">
                <a:solidFill>
                  <a:prstClr val="black"/>
                </a:solidFill>
                <a:latin typeface="VladaRHSans Bld" charset="0"/>
                <a:cs typeface="Times New Roman" pitchFamily="18" charset="0"/>
              </a:rPr>
              <a:t>Definicija </a:t>
            </a:r>
            <a:r>
              <a:rPr lang="hr-HR" altLang="sr-Latn-RS" sz="1600" b="1" dirty="0">
                <a:solidFill>
                  <a:prstClr val="black"/>
                </a:solidFill>
                <a:latin typeface="VladaRHSans Bld" charset="0"/>
                <a:cs typeface="Times New Roman" pitchFamily="18" charset="0"/>
              </a:rPr>
              <a:t>MSP-a: Uredba br. 651/2014  (Prilog I) i tumačenje </a:t>
            </a:r>
            <a:r>
              <a:rPr lang="hr-HR" altLang="sr-Latn-RS" sz="1600" b="1" dirty="0" smtClean="0">
                <a:solidFill>
                  <a:prstClr val="black"/>
                </a:solidFill>
                <a:latin typeface="VladaRHSans Bld" charset="0"/>
                <a:cs typeface="Times New Roman" pitchFamily="18" charset="0"/>
              </a:rPr>
              <a:t>EK</a:t>
            </a:r>
            <a:endParaRPr lang="hr-HR" altLang="sr-Latn-RS" sz="1600" dirty="0">
              <a:solidFill>
                <a:prstClr val="black"/>
              </a:solidFill>
              <a:latin typeface="VladaRHSans Bld" charset="0"/>
              <a:cs typeface="Times New Roman" pitchFamily="18" charset="0"/>
            </a:endParaRPr>
          </a:p>
        </p:txBody>
      </p:sp>
      <p:pic>
        <p:nvPicPr>
          <p:cNvPr id="266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2339" y="1734085"/>
            <a:ext cx="1317625" cy="17658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2015153319"/>
              </p:ext>
            </p:extLst>
          </p:nvPr>
        </p:nvGraphicFramePr>
        <p:xfrm>
          <a:off x="380302" y="2289642"/>
          <a:ext cx="6508400" cy="2240769"/>
        </p:xfrm>
        <a:graphic>
          <a:graphicData uri="http://schemas.openxmlformats.org/drawingml/2006/table">
            <a:tbl>
              <a:tblPr firstRow="1" firstCol="1" bandRow="1"/>
              <a:tblGrid>
                <a:gridCol w="1192233">
                  <a:extLst>
                    <a:ext uri="{9D8B030D-6E8A-4147-A177-3AD203B41FA5}"/>
                  </a:extLst>
                </a:gridCol>
                <a:gridCol w="1270972">
                  <a:extLst>
                    <a:ext uri="{9D8B030D-6E8A-4147-A177-3AD203B41FA5}"/>
                  </a:extLst>
                </a:gridCol>
                <a:gridCol w="573098">
                  <a:extLst>
                    <a:ext uri="{9D8B030D-6E8A-4147-A177-3AD203B41FA5}"/>
                  </a:extLst>
                </a:gridCol>
                <a:gridCol w="1248641">
                  <a:extLst>
                    <a:ext uri="{9D8B030D-6E8A-4147-A177-3AD203B41FA5}"/>
                  </a:extLst>
                </a:gridCol>
                <a:gridCol w="613926">
                  <a:extLst>
                    <a:ext uri="{9D8B030D-6E8A-4147-A177-3AD203B41FA5}"/>
                  </a:extLst>
                </a:gridCol>
                <a:gridCol w="1609530">
                  <a:extLst>
                    <a:ext uri="{9D8B030D-6E8A-4147-A177-3AD203B41FA5}"/>
                  </a:extLst>
                </a:gridCol>
              </a:tblGrid>
              <a:tr h="75067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spcAft>
                          <a:spcPts val="0"/>
                        </a:spcAft>
                      </a:pPr>
                      <a:r>
                        <a:rPr lang="hr-HR" sz="1400" b="1" dirty="0">
                          <a:solidFill>
                            <a:schemeClr val="tx1"/>
                          </a:solidFill>
                          <a:effectLst/>
                          <a:latin typeface="Arial" panose="020B0604020202020204" pitchFamily="34" charset="0"/>
                          <a:cs typeface="Arial" panose="020B0604020202020204" pitchFamily="34" charset="0"/>
                        </a:rPr>
                        <a:t>Kategorija poduzeća</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Aft>
                          <a:spcPts val="0"/>
                        </a:spcAft>
                      </a:pPr>
                      <a:r>
                        <a:rPr lang="hr-HR" sz="1400" b="1" dirty="0">
                          <a:solidFill>
                            <a:schemeClr val="tx1"/>
                          </a:solidFill>
                          <a:effectLst/>
                          <a:latin typeface="Arial" panose="020B0604020202020204" pitchFamily="34" charset="0"/>
                          <a:cs typeface="Arial" panose="020B0604020202020204" pitchFamily="34" charset="0"/>
                        </a:rPr>
                        <a:t>Broj zaposlenih</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spcAft>
                          <a:spcPts val="0"/>
                        </a:spcAft>
                      </a:pPr>
                      <a:r>
                        <a:rPr lang="hr-HR" sz="1400" b="1" dirty="0">
                          <a:solidFill>
                            <a:schemeClr val="tx1"/>
                          </a:solidFill>
                          <a:effectLst/>
                          <a:latin typeface="Arial" panose="020B0604020202020204" pitchFamily="34" charset="0"/>
                          <a:cs typeface="Arial" panose="020B0604020202020204" pitchFamily="34" charset="0"/>
                        </a:rPr>
                        <a:t>i/ili</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Aft>
                          <a:spcPts val="0"/>
                        </a:spcAft>
                      </a:pPr>
                      <a:r>
                        <a:rPr lang="hr-HR" sz="1400" b="1" dirty="0">
                          <a:solidFill>
                            <a:schemeClr val="tx1"/>
                          </a:solidFill>
                          <a:effectLst/>
                          <a:latin typeface="Arial" panose="020B0604020202020204" pitchFamily="34" charset="0"/>
                          <a:cs typeface="Arial" panose="020B0604020202020204" pitchFamily="34" charset="0"/>
                        </a:rPr>
                        <a:t>Godišnji promet</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spcAft>
                          <a:spcPts val="0"/>
                        </a:spcAft>
                      </a:pPr>
                      <a:r>
                        <a:rPr lang="hr-HR" sz="1400" b="1" dirty="0">
                          <a:solidFill>
                            <a:schemeClr val="tx1"/>
                          </a:solidFill>
                          <a:effectLst/>
                          <a:latin typeface="Arial" panose="020B0604020202020204" pitchFamily="34" charset="0"/>
                          <a:cs typeface="Arial" panose="020B0604020202020204" pitchFamily="34" charset="0"/>
                        </a:rPr>
                        <a:t>i/ili</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Aft>
                          <a:spcPts val="0"/>
                        </a:spcAft>
                      </a:pPr>
                      <a:r>
                        <a:rPr lang="hr-HR" sz="1400" b="1" dirty="0">
                          <a:solidFill>
                            <a:schemeClr val="tx1"/>
                          </a:solidFill>
                          <a:effectLst/>
                          <a:latin typeface="Arial" panose="020B0604020202020204" pitchFamily="34" charset="0"/>
                          <a:cs typeface="Arial" panose="020B0604020202020204" pitchFamily="34" charset="0"/>
                        </a:rPr>
                        <a:t>Zbroj </a:t>
                      </a:r>
                    </a:p>
                    <a:p>
                      <a:pPr algn="ctr">
                        <a:spcAft>
                          <a:spcPts val="0"/>
                        </a:spcAft>
                      </a:pPr>
                      <a:r>
                        <a:rPr lang="hr-HR" sz="1400" b="1" dirty="0">
                          <a:solidFill>
                            <a:schemeClr val="tx1"/>
                          </a:solidFill>
                          <a:effectLst/>
                          <a:latin typeface="Arial" panose="020B0604020202020204" pitchFamily="34" charset="0"/>
                          <a:cs typeface="Arial" panose="020B0604020202020204" pitchFamily="34" charset="0"/>
                        </a:rPr>
                        <a:t>bilance</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extLst>
              </a:tr>
              <a:tr h="53402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just">
                        <a:spcAft>
                          <a:spcPts val="0"/>
                        </a:spcAft>
                      </a:pPr>
                      <a:r>
                        <a:rPr lang="hr-HR" sz="1400" b="1" dirty="0">
                          <a:solidFill>
                            <a:schemeClr val="tx1"/>
                          </a:solidFill>
                          <a:effectLst/>
                          <a:latin typeface="Arial" panose="020B0604020202020204" pitchFamily="34" charset="0"/>
                          <a:cs typeface="Arial" panose="020B0604020202020204" pitchFamily="34" charset="0"/>
                        </a:rPr>
                        <a:t>Srednje</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spcAft>
                          <a:spcPts val="0"/>
                        </a:spcAft>
                      </a:pPr>
                      <a:r>
                        <a:rPr lang="hr-HR" sz="1400" b="1" dirty="0">
                          <a:solidFill>
                            <a:schemeClr val="tx1"/>
                          </a:solidFill>
                          <a:effectLst/>
                          <a:latin typeface="Arial" panose="020B0604020202020204" pitchFamily="34" charset="0"/>
                          <a:cs typeface="Arial" panose="020B0604020202020204" pitchFamily="34" charset="0"/>
                        </a:rPr>
                        <a:t>&lt; 250</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spcAft>
                          <a:spcPts val="0"/>
                        </a:spcAft>
                      </a:pPr>
                      <a:r>
                        <a:rPr lang="hr-HR" sz="1400" b="1" dirty="0">
                          <a:solidFill>
                            <a:schemeClr val="tx1"/>
                          </a:solidFill>
                          <a:effectLst/>
                          <a:latin typeface="Arial" panose="020B0604020202020204" pitchFamily="34" charset="0"/>
                          <a:cs typeface="Arial" panose="020B0604020202020204" pitchFamily="34" charset="0"/>
                        </a:rPr>
                        <a:t>≤ 50 milijuna EUR</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hr-HR"/>
                    </a:p>
                  </a:txBody>
                  <a:tcPr/>
                </a:tc>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spcAft>
                          <a:spcPts val="0"/>
                        </a:spcAft>
                      </a:pPr>
                      <a:r>
                        <a:rPr lang="hr-HR" sz="1400" b="1" dirty="0">
                          <a:solidFill>
                            <a:schemeClr val="tx1"/>
                          </a:solidFill>
                          <a:effectLst/>
                          <a:latin typeface="Arial" panose="020B0604020202020204" pitchFamily="34" charset="0"/>
                          <a:cs typeface="Arial" panose="020B0604020202020204" pitchFamily="34" charset="0"/>
                        </a:rPr>
                        <a:t>≤ 43 milijuna EUR</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hr-HR"/>
                    </a:p>
                  </a:txBody>
                  <a:tcPr/>
                </a:tc>
                <a:extLst>
                  <a:ext uri="{0D108BD9-81ED-4DB2-BD59-A6C34878D82A}"/>
                </a:extLst>
              </a:tr>
              <a:tr h="48986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just">
                        <a:spcAft>
                          <a:spcPts val="0"/>
                        </a:spcAft>
                      </a:pPr>
                      <a:r>
                        <a:rPr lang="hr-HR" sz="1400" b="1" dirty="0">
                          <a:solidFill>
                            <a:schemeClr val="tx1"/>
                          </a:solidFill>
                          <a:effectLst/>
                          <a:latin typeface="Arial" panose="020B0604020202020204" pitchFamily="34" charset="0"/>
                          <a:cs typeface="Arial" panose="020B0604020202020204" pitchFamily="34" charset="0"/>
                        </a:rPr>
                        <a:t>Malo</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spcAft>
                          <a:spcPts val="0"/>
                        </a:spcAft>
                      </a:pPr>
                      <a:r>
                        <a:rPr lang="hr-HR" sz="1400" b="1" dirty="0">
                          <a:solidFill>
                            <a:schemeClr val="tx1"/>
                          </a:solidFill>
                          <a:effectLst/>
                          <a:latin typeface="Arial" panose="020B0604020202020204" pitchFamily="34" charset="0"/>
                          <a:cs typeface="Arial" panose="020B0604020202020204" pitchFamily="34" charset="0"/>
                        </a:rPr>
                        <a:t>&lt; 50</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spcAft>
                          <a:spcPts val="0"/>
                        </a:spcAft>
                      </a:pPr>
                      <a:r>
                        <a:rPr lang="hr-HR" sz="1400" b="1" dirty="0">
                          <a:solidFill>
                            <a:schemeClr val="tx1"/>
                          </a:solidFill>
                          <a:effectLst/>
                          <a:latin typeface="Arial" panose="020B0604020202020204" pitchFamily="34" charset="0"/>
                          <a:cs typeface="Arial" panose="020B0604020202020204" pitchFamily="34" charset="0"/>
                        </a:rPr>
                        <a:t>≤ 10 milijuna  EUR</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hr-HR"/>
                    </a:p>
                  </a:txBody>
                  <a:tcPr/>
                </a:tc>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spcAft>
                          <a:spcPts val="0"/>
                        </a:spcAft>
                      </a:pPr>
                      <a:r>
                        <a:rPr lang="hr-HR" sz="1400" b="1" dirty="0">
                          <a:solidFill>
                            <a:schemeClr val="tx1"/>
                          </a:solidFill>
                          <a:effectLst/>
                          <a:latin typeface="Arial" panose="020B0604020202020204" pitchFamily="34" charset="0"/>
                          <a:cs typeface="Arial" panose="020B0604020202020204" pitchFamily="34" charset="0"/>
                        </a:rPr>
                        <a:t>≤ 10 milijuna EUR</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hr-HR"/>
                    </a:p>
                  </a:txBody>
                  <a:tcPr/>
                </a:tc>
                <a:extLst>
                  <a:ext uri="{0D108BD9-81ED-4DB2-BD59-A6C34878D82A}"/>
                </a:extLst>
              </a:tr>
              <a:tr h="46621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just">
                        <a:spcAft>
                          <a:spcPts val="0"/>
                        </a:spcAft>
                      </a:pPr>
                      <a:r>
                        <a:rPr lang="hr-HR" sz="1400" b="1" dirty="0">
                          <a:solidFill>
                            <a:schemeClr val="tx1"/>
                          </a:solidFill>
                          <a:effectLst/>
                          <a:latin typeface="Arial" panose="020B0604020202020204" pitchFamily="34" charset="0"/>
                          <a:cs typeface="Arial" panose="020B0604020202020204" pitchFamily="34" charset="0"/>
                        </a:rPr>
                        <a:t>Mikro</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spcAft>
                          <a:spcPts val="0"/>
                        </a:spcAft>
                      </a:pPr>
                      <a:r>
                        <a:rPr lang="hr-HR" sz="1400" b="1">
                          <a:solidFill>
                            <a:schemeClr val="tx1"/>
                          </a:solidFill>
                          <a:effectLst/>
                          <a:latin typeface="Arial" panose="020B0604020202020204" pitchFamily="34" charset="0"/>
                          <a:cs typeface="Arial" panose="020B0604020202020204" pitchFamily="34" charset="0"/>
                        </a:rPr>
                        <a:t>&lt; 10</a:t>
                      </a:r>
                      <a:endParaRPr lang="hr-HR" sz="1100" b="1">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spcAft>
                          <a:spcPts val="0"/>
                        </a:spcAft>
                      </a:pPr>
                      <a:r>
                        <a:rPr lang="hr-HR" sz="1400" b="1" dirty="0">
                          <a:solidFill>
                            <a:schemeClr val="tx1"/>
                          </a:solidFill>
                          <a:effectLst/>
                          <a:latin typeface="Arial" panose="020B0604020202020204" pitchFamily="34" charset="0"/>
                          <a:cs typeface="Arial" panose="020B0604020202020204" pitchFamily="34" charset="0"/>
                        </a:rPr>
                        <a:t>≤ 2 milijuna  EUR</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hr-HR"/>
                    </a:p>
                  </a:txBody>
                  <a:tcPr/>
                </a:tc>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spcAft>
                          <a:spcPts val="0"/>
                        </a:spcAft>
                      </a:pPr>
                      <a:r>
                        <a:rPr lang="hr-HR" sz="1400" b="1" dirty="0">
                          <a:solidFill>
                            <a:schemeClr val="tx1"/>
                          </a:solidFill>
                          <a:effectLst/>
                          <a:latin typeface="Arial" panose="020B0604020202020204" pitchFamily="34" charset="0"/>
                          <a:cs typeface="Arial" panose="020B0604020202020204" pitchFamily="34" charset="0"/>
                        </a:rPr>
                        <a:t>≤ 2 milijuna EUR</a:t>
                      </a:r>
                      <a:endParaRPr lang="hr-HR" sz="1100" b="1" dirty="0">
                        <a:solidFill>
                          <a:schemeClr val="tx1"/>
                        </a:solidFill>
                        <a:effectLst/>
                        <a:latin typeface="Arial" panose="020B0604020202020204" pitchFamily="34" charset="0"/>
                        <a:ea typeface="Calibri"/>
                        <a:cs typeface="Arial" panose="020B0604020202020204" pitchFamily="34" charset="0"/>
                      </a:endParaRPr>
                    </a:p>
                  </a:txBody>
                  <a:tcPr marT="45751" marB="4575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hr-HR"/>
                    </a:p>
                  </a:txBody>
                  <a:tcPr/>
                </a:tc>
                <a:extLst>
                  <a:ext uri="{0D108BD9-81ED-4DB2-BD59-A6C34878D82A}"/>
                </a:extLst>
              </a:tr>
            </a:tbl>
          </a:graphicData>
        </a:graphic>
      </p:graphicFrame>
      <p:sp>
        <p:nvSpPr>
          <p:cNvPr id="26660" name="Rectangle 7"/>
          <p:cNvSpPr>
            <a:spLocks noChangeArrowheads="1"/>
          </p:cNvSpPr>
          <p:nvPr/>
        </p:nvSpPr>
        <p:spPr bwMode="auto">
          <a:xfrm>
            <a:off x="6991350" y="3499930"/>
            <a:ext cx="2152650" cy="77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eaLnBrk="0" hangingPunct="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eaLnBrk="1" hangingPunct="1">
              <a:lnSpc>
                <a:spcPct val="100000"/>
              </a:lnSpc>
              <a:spcBef>
                <a:spcPct val="0"/>
              </a:spcBef>
              <a:buClrTx/>
            </a:pPr>
            <a:r>
              <a:rPr lang="hr-HR" altLang="sr-Latn-RS" sz="1100" i="1" dirty="0">
                <a:solidFill>
                  <a:srgbClr val="000000"/>
                </a:solidFill>
                <a:latin typeface="Calibri" pitchFamily="34" charset="0"/>
                <a:hlinkClick r:id="rId4"/>
              </a:rPr>
              <a:t>http://</a:t>
            </a:r>
            <a:r>
              <a:rPr lang="hr-HR" altLang="sr-Latn-RS" sz="1100" i="1" dirty="0" smtClean="0">
                <a:solidFill>
                  <a:srgbClr val="000000"/>
                </a:solidFill>
                <a:latin typeface="Calibri" pitchFamily="34" charset="0"/>
                <a:hlinkClick r:id="rId4"/>
              </a:rPr>
              <a:t>www.strukturnifondovi.hr/UserDocsImages/Publikacije/Vodiczakorisnikeodefinicijimalihisrednjihpoduzeca.pdf</a:t>
            </a:r>
            <a:r>
              <a:rPr lang="hr-HR" altLang="sr-Latn-RS" sz="1100" i="1" dirty="0" smtClean="0">
                <a:solidFill>
                  <a:srgbClr val="000000"/>
                </a:solidFill>
                <a:latin typeface="Calibri" pitchFamily="34" charset="0"/>
              </a:rPr>
              <a:t> </a:t>
            </a:r>
            <a:endParaRPr lang="hr-HR" altLang="sr-Latn-RS" sz="1100" i="1" dirty="0">
              <a:solidFill>
                <a:srgbClr val="000000"/>
              </a:solidFill>
              <a:latin typeface="Calibri" pitchFamily="34" charset="0"/>
            </a:endParaRPr>
          </a:p>
        </p:txBody>
      </p:sp>
      <p:sp>
        <p:nvSpPr>
          <p:cNvPr id="8" name="object 4"/>
          <p:cNvSpPr>
            <a:spLocks noChangeArrowheads="1"/>
          </p:cNvSpPr>
          <p:nvPr/>
        </p:nvSpPr>
        <p:spPr bwMode="auto">
          <a:xfrm>
            <a:off x="3371850" y="4603750"/>
            <a:ext cx="1214438" cy="254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buSzPct val="100000"/>
              <a:buFont typeface="Times New Roman" pitchFamily="18" charset="0"/>
              <a:buNone/>
            </a:pPr>
            <a:endParaRPr lang="sr-Latn-RS" altLang="sr-Latn-RS"/>
          </a:p>
        </p:txBody>
      </p:sp>
      <p:pic>
        <p:nvPicPr>
          <p:cNvPr id="9" name="Picture 3" descr="X:\1. PROGRAMI\48. PROGRAMI 2014-2020\INOVACIJE\Upute Inovacije GBER\prezentacija\logo_novi.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3" y="4448092"/>
            <a:ext cx="1386805" cy="5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12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KIP">
  <a:themeElements>
    <a:clrScheme name="Tema sustava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sustava Office">
      <a:majorFont>
        <a:latin typeface="VladaRHSans Med"/>
        <a:ea typeface="MS PGothic"/>
        <a:cs typeface=""/>
      </a:majorFont>
      <a:minorFont>
        <a:latin typeface="VladaRHSans Reg"/>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r-Latn-RS" sz="1800" b="0" i="0" u="none" strike="noStrike" cap="none" normalizeH="0" baseline="0" smtClean="0">
            <a:ln>
              <a:noFill/>
            </a:ln>
            <a:solidFill>
              <a:schemeClr val="bg1"/>
            </a:solidFill>
            <a:effectLst/>
            <a:latin typeface="Calibri" panose="020F050202020403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r-Latn-RS" sz="1800" b="0" i="0" u="none" strike="noStrike" cap="none" normalizeH="0" baseline="0" smtClean="0">
            <a:ln>
              <a:noFill/>
            </a:ln>
            <a:solidFill>
              <a:schemeClr val="bg1"/>
            </a:solidFill>
            <a:effectLst/>
            <a:latin typeface="Calibri" panose="020F0502020204030204" pitchFamily="34" charset="0"/>
            <a:ea typeface="MS PGothic" panose="020B0600070205080204" pitchFamily="34" charset="-128"/>
          </a:defRPr>
        </a:defPPr>
      </a:lstStyle>
    </a:lnDef>
  </a:objectDefaults>
  <a:extraClrSchemeLst>
    <a:extraClrScheme>
      <a:clrScheme name="Tema sustava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sustava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sustava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sustava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sustava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sustava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sustava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Tema1">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626520E7-D951-4AE8-9434-F630615ECB9D}" vid="{93143590-0529-4263-A7DB-397370517A41}"/>
    </a:ext>
  </a:extLst>
</a:theme>
</file>

<file path=ppt/theme/theme11.xml><?xml version="1.0" encoding="utf-8"?>
<a:theme xmlns:a="http://schemas.openxmlformats.org/drawingml/2006/main" name="4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_Tema sustava Office">
  <a:themeElements>
    <a:clrScheme name="Tema sustava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sustava Office">
      <a:majorFont>
        <a:latin typeface="VladaRHSans Med"/>
        <a:ea typeface="MS PGothic"/>
        <a:cs typeface=""/>
      </a:majorFont>
      <a:minorFont>
        <a:latin typeface="VladaRHSans Reg"/>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r-Latn-RS" sz="1800" b="0" i="0" u="none" strike="noStrike" cap="none" normalizeH="0" baseline="0" smtClean="0">
            <a:ln>
              <a:noFill/>
            </a:ln>
            <a:solidFill>
              <a:schemeClr val="bg1"/>
            </a:solidFill>
            <a:effectLst/>
            <a:latin typeface="Calibri" panose="020F050202020403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r-Latn-RS" sz="1800" b="0" i="0" u="none" strike="noStrike" cap="none" normalizeH="0" baseline="0" smtClean="0">
            <a:ln>
              <a:noFill/>
            </a:ln>
            <a:solidFill>
              <a:schemeClr val="bg1"/>
            </a:solidFill>
            <a:effectLst/>
            <a:latin typeface="Calibri" panose="020F0502020204030204" pitchFamily="34" charset="0"/>
            <a:ea typeface="MS PGothic" panose="020B0600070205080204" pitchFamily="34" charset="-128"/>
          </a:defRPr>
        </a:defPPr>
      </a:lstStyle>
    </a:lnDef>
  </a:objectDefaults>
  <a:extraClrSchemeLst>
    <a:extraClrScheme>
      <a:clrScheme name="Tema sustava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sustava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sustava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sustava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sustava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sustava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sustava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ema sustava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sustava Office">
  <a:themeElements>
    <a:clrScheme name="Tema sustava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sustava Office">
      <a:majorFont>
        <a:latin typeface="VladaRHSans Med"/>
        <a:ea typeface="MS PGothic"/>
        <a:cs typeface=""/>
      </a:majorFont>
      <a:minorFont>
        <a:latin typeface="VladaRHSans Reg"/>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r-Latn-RS" sz="1800" b="0" i="0" u="none" strike="noStrike" cap="none" normalizeH="0" baseline="0" smtClean="0">
            <a:ln>
              <a:noFill/>
            </a:ln>
            <a:solidFill>
              <a:schemeClr val="bg1"/>
            </a:solidFill>
            <a:effectLst/>
            <a:latin typeface="Calibri" panose="020F050202020403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r-Latn-RS" sz="1800" b="0" i="0" u="none" strike="noStrike" cap="none" normalizeH="0" baseline="0" smtClean="0">
            <a:ln>
              <a:noFill/>
            </a:ln>
            <a:solidFill>
              <a:schemeClr val="bg1"/>
            </a:solidFill>
            <a:effectLst/>
            <a:latin typeface="Calibri" panose="020F0502020204030204" pitchFamily="34" charset="0"/>
            <a:ea typeface="MS PGothic" panose="020B0600070205080204" pitchFamily="34" charset="-128"/>
          </a:defRPr>
        </a:defPPr>
      </a:lstStyle>
    </a:lnDef>
  </a:objectDefaults>
  <a:extraClrSchemeLst>
    <a:extraClrScheme>
      <a:clrScheme name="Tema sustava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sustava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sustava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sustava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sustava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sustava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sustava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1">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5FF18814-605D-4E2D-862E-EAE45EA6256B}" vid="{2BC89A50-B7EA-4711-ACAD-260AFAA7DB49}"/>
    </a:ext>
  </a:extLst>
</a:theme>
</file>

<file path=ppt/theme/theme4.xml><?xml version="1.0" encoding="utf-8"?>
<a:theme xmlns:a="http://schemas.openxmlformats.org/drawingml/2006/main" name="1_Tema1">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626520E7-D951-4AE8-9434-F630615ECB9D}" vid="{93143590-0529-4263-A7DB-397370517A41}"/>
    </a:ext>
  </a:extLst>
</a:theme>
</file>

<file path=ppt/theme/theme5.xml><?xml version="1.0" encoding="utf-8"?>
<a:theme xmlns:a="http://schemas.openxmlformats.org/drawingml/2006/main" name="1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ema1">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626520E7-D951-4AE8-9434-F630615ECB9D}" vid="{93143590-0529-4263-A7DB-397370517A41}"/>
    </a:ext>
  </a:extLst>
</a:theme>
</file>

<file path=ppt/theme/theme7.xml><?xml version="1.0" encoding="utf-8"?>
<a:theme xmlns:a="http://schemas.openxmlformats.org/drawingml/2006/main" name="2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Tema1">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626520E7-D951-4AE8-9434-F630615ECB9D}" vid="{93143590-0529-4263-A7DB-397370517A41}"/>
    </a:ext>
  </a:extLst>
</a:theme>
</file>

<file path=ppt/theme/theme9.xml><?xml version="1.0" encoding="utf-8"?>
<a:theme xmlns:a="http://schemas.openxmlformats.org/drawingml/2006/main" name="3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KIP</Template>
  <TotalTime>830</TotalTime>
  <Words>3648</Words>
  <Application>Microsoft Office PowerPoint</Application>
  <PresentationFormat>Custom</PresentationFormat>
  <Paragraphs>428</Paragraphs>
  <Slides>39</Slides>
  <Notes>19</Notes>
  <HiddenSlides>0</HiddenSlides>
  <MMClips>0</MMClips>
  <ScaleCrop>false</ScaleCrop>
  <HeadingPairs>
    <vt:vector size="6" baseType="variant">
      <vt:variant>
        <vt:lpstr>Fonts Used</vt:lpstr>
      </vt:variant>
      <vt:variant>
        <vt:i4>16</vt:i4>
      </vt:variant>
      <vt:variant>
        <vt:lpstr>Theme</vt:lpstr>
      </vt:variant>
      <vt:variant>
        <vt:i4>12</vt:i4>
      </vt:variant>
      <vt:variant>
        <vt:lpstr>Slide Titles</vt:lpstr>
      </vt:variant>
      <vt:variant>
        <vt:i4>39</vt:i4>
      </vt:variant>
    </vt:vector>
  </HeadingPairs>
  <TitlesOfParts>
    <vt:vector size="67" baseType="lpstr">
      <vt:lpstr>MS PGothic</vt:lpstr>
      <vt:lpstr>MS PGothic</vt:lpstr>
      <vt:lpstr>Arial</vt:lpstr>
      <vt:lpstr>Calibri</vt:lpstr>
      <vt:lpstr>Gotham Book</vt:lpstr>
      <vt:lpstr>Latha</vt:lpstr>
      <vt:lpstr>Lato Light</vt:lpstr>
      <vt:lpstr>Neo Sans</vt:lpstr>
      <vt:lpstr>Neo Sans Medium</vt:lpstr>
      <vt:lpstr>Segoe UI</vt:lpstr>
      <vt:lpstr>Symbol</vt:lpstr>
      <vt:lpstr>Times New Roman</vt:lpstr>
      <vt:lpstr>VladaRHSans Bld</vt:lpstr>
      <vt:lpstr>VladaRHSans Med</vt:lpstr>
      <vt:lpstr>VladaRHSans Reg</vt:lpstr>
      <vt:lpstr>Wingdings</vt:lpstr>
      <vt:lpstr>KIP</vt:lpstr>
      <vt:lpstr>1_Tema sustava Office</vt:lpstr>
      <vt:lpstr>Tema1</vt:lpstr>
      <vt:lpstr>1_Tema1</vt:lpstr>
      <vt:lpstr>1_Default Theme</vt:lpstr>
      <vt:lpstr>2_Tema1</vt:lpstr>
      <vt:lpstr>2_Default Theme</vt:lpstr>
      <vt:lpstr>3_Tema1</vt:lpstr>
      <vt:lpstr>3_Default Theme</vt:lpstr>
      <vt:lpstr>4_Tema1</vt:lpstr>
      <vt:lpstr>4_Default Theme</vt:lpstr>
      <vt:lpstr>2_Tema sustava Office</vt:lpstr>
      <vt:lpstr>PowerPoint Presentation</vt:lpstr>
      <vt:lpstr>PowerPoint Presentation</vt:lpstr>
      <vt:lpstr>Prioritetna os 3 – Poslovna konkurentnost </vt:lpstr>
      <vt:lpstr>Pravna osnova </vt:lpstr>
      <vt:lpstr>PowerPoint Presentation</vt:lpstr>
      <vt:lpstr>PowerPoint Presentation</vt:lpstr>
      <vt:lpstr>Pokazatelji neposrednih rezultata Poziva</vt:lpstr>
      <vt:lpstr>PowerPoint Presentation</vt:lpstr>
      <vt:lpstr>PowerPoint Presentation</vt:lpstr>
      <vt:lpstr>TKO NE MOŽE SUDJELOVATI: Neprihvatljivi sektori/djelatnosti</vt:lpstr>
      <vt:lpstr>TKO NE MOŽE SUDJELOVATI: Financijski uvjeti</vt:lpstr>
      <vt:lpstr>TKO NE MOŽE SUDJELOVATI: Ostali uvjeti za Prijavitelja:</vt:lpstr>
      <vt:lpstr>UVJETI ZA PROJEKTE </vt:lpstr>
      <vt:lpstr>PRIHVATLJIVE AKTIVNOSTI</vt:lpstr>
      <vt:lpstr>PowerPoint Presentation</vt:lpstr>
      <vt:lpstr>Neprihvatljivi troškovi</vt:lpstr>
      <vt:lpstr>Obavezna dokumentacija</vt:lpstr>
      <vt:lpstr>Dodatna dokumentacija</vt:lpstr>
      <vt:lpstr>Podnošenje projektnog prijedloga:  </vt:lpstr>
      <vt:lpstr>Broj projektnih prijedloga i potpora po prijavitelju</vt:lpstr>
      <vt:lpstr>Postupak dodjele </vt:lpstr>
      <vt:lpstr>1. Faza postupka dodjele:  Zaprimanje, registracija i administrativna provjera</vt:lpstr>
      <vt:lpstr>2. Faza postupka dodjele: Provjera prihvatljivosti prijavitelja, projekta, aktivnosti i troškova te ocjenjivanja kvalitete</vt:lpstr>
      <vt:lpstr>Ocjenjivanje kvalitete</vt:lpstr>
      <vt:lpstr>3. Faza postupka dodjele: Odluka o financiranju</vt:lpstr>
      <vt:lpstr>POČETAK PROVEDBE I RAZDOBLJE PROVEDBE </vt:lpstr>
      <vt:lpstr>Cilj predavanja</vt:lpstr>
      <vt:lpstr>Ključne točke provedbe projekta</vt:lpstr>
      <vt:lpstr>PowerPoint Presentation</vt:lpstr>
      <vt:lpstr>Prva komunikacija HAMAG-BICRO/ Korisnik</vt:lpstr>
      <vt:lpstr>PowerPoint Presentation</vt:lpstr>
      <vt:lpstr>Postupci nabave </vt:lpstr>
      <vt:lpstr>2. Zahtjev za nadoknadom sredstava   i povrat sredstava </vt:lpstr>
      <vt:lpstr>3. Izmjene ugovora</vt:lpstr>
      <vt:lpstr>PowerPoint Presentation</vt:lpstr>
      <vt:lpstr>5. Izvješće nakon završetka projekta</vt:lpstr>
      <vt:lpstr>Najčešće pogreške u provedbi projekata </vt:lpstr>
      <vt:lpstr>Savjeti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Jelena Rajher</dc:creator>
  <cp:lastModifiedBy>Marina Šabić</cp:lastModifiedBy>
  <cp:revision>69</cp:revision>
  <cp:lastPrinted>2016-06-09T06:59:29Z</cp:lastPrinted>
  <dcterms:created xsi:type="dcterms:W3CDTF">2017-01-26T08:38:38Z</dcterms:created>
  <dcterms:modified xsi:type="dcterms:W3CDTF">2017-05-02T12:21:55Z</dcterms:modified>
</cp:coreProperties>
</file>