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6.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7.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8.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9.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10.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11.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 id="2147483768" r:id="rId2"/>
    <p:sldMasterId id="2147483773" r:id="rId3"/>
    <p:sldMasterId id="2147483778" r:id="rId4"/>
    <p:sldMasterId id="2147483781" r:id="rId5"/>
    <p:sldMasterId id="2147483786" r:id="rId6"/>
    <p:sldMasterId id="2147483789" r:id="rId7"/>
    <p:sldMasterId id="2147483794" r:id="rId8"/>
    <p:sldMasterId id="2147483957" r:id="rId9"/>
    <p:sldMasterId id="2147483962" r:id="rId10"/>
    <p:sldMasterId id="2147484473" r:id="rId11"/>
    <p:sldMasterId id="2147484477" r:id="rId12"/>
  </p:sldMasterIdLst>
  <p:notesMasterIdLst>
    <p:notesMasterId r:id="rId72"/>
  </p:notesMasterIdLst>
  <p:sldIdLst>
    <p:sldId id="300" r:id="rId13"/>
    <p:sldId id="283" r:id="rId14"/>
    <p:sldId id="284" r:id="rId15"/>
    <p:sldId id="287" r:id="rId16"/>
    <p:sldId id="286" r:id="rId17"/>
    <p:sldId id="342" r:id="rId18"/>
    <p:sldId id="288" r:id="rId19"/>
    <p:sldId id="289" r:id="rId20"/>
    <p:sldId id="290" r:id="rId21"/>
    <p:sldId id="304" r:id="rId22"/>
    <p:sldId id="291" r:id="rId23"/>
    <p:sldId id="292" r:id="rId24"/>
    <p:sldId id="305" r:id="rId25"/>
    <p:sldId id="293" r:id="rId26"/>
    <p:sldId id="294" r:id="rId27"/>
    <p:sldId id="295" r:id="rId28"/>
    <p:sldId id="296" r:id="rId29"/>
    <p:sldId id="306" r:id="rId30"/>
    <p:sldId id="297" r:id="rId31"/>
    <p:sldId id="298" r:id="rId32"/>
    <p:sldId id="299" r:id="rId33"/>
    <p:sldId id="301" r:id="rId34"/>
    <p:sldId id="302" r:id="rId35"/>
    <p:sldId id="303" r:id="rId36"/>
    <p:sldId id="307" r:id="rId37"/>
    <p:sldId id="308" r:id="rId38"/>
    <p:sldId id="309" r:id="rId39"/>
    <p:sldId id="310" r:id="rId40"/>
    <p:sldId id="311" r:id="rId41"/>
    <p:sldId id="312" r:id="rId42"/>
    <p:sldId id="313" r:id="rId43"/>
    <p:sldId id="314" r:id="rId44"/>
    <p:sldId id="315" r:id="rId45"/>
    <p:sldId id="316" r:id="rId46"/>
    <p:sldId id="317" r:id="rId47"/>
    <p:sldId id="318" r:id="rId48"/>
    <p:sldId id="319" r:id="rId49"/>
    <p:sldId id="320" r:id="rId50"/>
    <p:sldId id="321" r:id="rId51"/>
    <p:sldId id="322" r:id="rId52"/>
    <p:sldId id="323" r:id="rId53"/>
    <p:sldId id="324" r:id="rId54"/>
    <p:sldId id="325" r:id="rId55"/>
    <p:sldId id="326" r:id="rId56"/>
    <p:sldId id="327" r:id="rId57"/>
    <p:sldId id="328" r:id="rId58"/>
    <p:sldId id="329" r:id="rId59"/>
    <p:sldId id="330" r:id="rId60"/>
    <p:sldId id="331" r:id="rId61"/>
    <p:sldId id="332" r:id="rId62"/>
    <p:sldId id="333" r:id="rId63"/>
    <p:sldId id="334" r:id="rId64"/>
    <p:sldId id="335" r:id="rId65"/>
    <p:sldId id="336" r:id="rId66"/>
    <p:sldId id="337" r:id="rId67"/>
    <p:sldId id="338" r:id="rId68"/>
    <p:sldId id="339" r:id="rId69"/>
    <p:sldId id="340" r:id="rId70"/>
    <p:sldId id="341" r:id="rId71"/>
  </p:sldIdLst>
  <p:sldSz cx="9144000" cy="5145088"/>
  <p:notesSz cx="6797675" cy="9926638"/>
  <p:defaultTextStyle>
    <a:defPPr>
      <a:defRPr lang="en-GB"/>
    </a:defPPr>
    <a:lvl1pPr algn="l" defTabSz="449263" rtl="0" eaLnBrk="0" fontAlgn="base" hangingPunct="0">
      <a:spcBef>
        <a:spcPct val="0"/>
      </a:spcBef>
      <a:spcAft>
        <a:spcPct val="0"/>
      </a:spcAft>
      <a:defRPr kern="1200">
        <a:solidFill>
          <a:schemeClr val="bg1"/>
        </a:solidFill>
        <a:latin typeface="Calibri" pitchFamily="34" charset="0"/>
        <a:ea typeface="MS PGothic" pitchFamily="34" charset="-128"/>
        <a:cs typeface="+mn-cs"/>
      </a:defRPr>
    </a:lvl1pPr>
    <a:lvl2pPr marL="742950" indent="-285750" algn="l" defTabSz="449263" rtl="0" eaLnBrk="0" fontAlgn="base" hangingPunct="0">
      <a:spcBef>
        <a:spcPct val="0"/>
      </a:spcBef>
      <a:spcAft>
        <a:spcPct val="0"/>
      </a:spcAft>
      <a:defRPr kern="1200">
        <a:solidFill>
          <a:schemeClr val="bg1"/>
        </a:solidFill>
        <a:latin typeface="Calibri" pitchFamily="34" charset="0"/>
        <a:ea typeface="MS PGothic" pitchFamily="34" charset="-128"/>
        <a:cs typeface="+mn-cs"/>
      </a:defRPr>
    </a:lvl2pPr>
    <a:lvl3pPr marL="1143000" indent="-228600" algn="l" defTabSz="449263" rtl="0" eaLnBrk="0" fontAlgn="base" hangingPunct="0">
      <a:spcBef>
        <a:spcPct val="0"/>
      </a:spcBef>
      <a:spcAft>
        <a:spcPct val="0"/>
      </a:spcAft>
      <a:defRPr kern="1200">
        <a:solidFill>
          <a:schemeClr val="bg1"/>
        </a:solidFill>
        <a:latin typeface="Calibri" pitchFamily="34" charset="0"/>
        <a:ea typeface="MS PGothic" pitchFamily="34" charset="-128"/>
        <a:cs typeface="+mn-cs"/>
      </a:defRPr>
    </a:lvl3pPr>
    <a:lvl4pPr marL="1600200" indent="-228600" algn="l" defTabSz="449263" rtl="0" eaLnBrk="0" fontAlgn="base" hangingPunct="0">
      <a:spcBef>
        <a:spcPct val="0"/>
      </a:spcBef>
      <a:spcAft>
        <a:spcPct val="0"/>
      </a:spcAft>
      <a:defRPr kern="1200">
        <a:solidFill>
          <a:schemeClr val="bg1"/>
        </a:solidFill>
        <a:latin typeface="Calibri" pitchFamily="34" charset="0"/>
        <a:ea typeface="MS PGothic" pitchFamily="34" charset="-128"/>
        <a:cs typeface="+mn-cs"/>
      </a:defRPr>
    </a:lvl4pPr>
    <a:lvl5pPr marL="2057400" indent="-228600" algn="l" defTabSz="449263" rtl="0" eaLnBrk="0" fontAlgn="base" hangingPunct="0">
      <a:spcBef>
        <a:spcPct val="0"/>
      </a:spcBef>
      <a:spcAft>
        <a:spcPct val="0"/>
      </a:spcAft>
      <a:defRPr kern="1200">
        <a:solidFill>
          <a:schemeClr val="bg1"/>
        </a:solidFill>
        <a:latin typeface="Calibri" pitchFamily="34" charset="0"/>
        <a:ea typeface="MS PGothic" pitchFamily="34" charset="-128"/>
        <a:cs typeface="+mn-cs"/>
      </a:defRPr>
    </a:lvl5pPr>
    <a:lvl6pPr marL="2286000" algn="l" defTabSz="914400" rtl="0" eaLnBrk="1" latinLnBrk="0" hangingPunct="1">
      <a:defRPr kern="1200">
        <a:solidFill>
          <a:schemeClr val="bg1"/>
        </a:solidFill>
        <a:latin typeface="Calibri" pitchFamily="34" charset="0"/>
        <a:ea typeface="MS PGothic" pitchFamily="34" charset="-128"/>
        <a:cs typeface="+mn-cs"/>
      </a:defRPr>
    </a:lvl6pPr>
    <a:lvl7pPr marL="2743200" algn="l" defTabSz="914400" rtl="0" eaLnBrk="1" latinLnBrk="0" hangingPunct="1">
      <a:defRPr kern="1200">
        <a:solidFill>
          <a:schemeClr val="bg1"/>
        </a:solidFill>
        <a:latin typeface="Calibri" pitchFamily="34" charset="0"/>
        <a:ea typeface="MS PGothic" pitchFamily="34" charset="-128"/>
        <a:cs typeface="+mn-cs"/>
      </a:defRPr>
    </a:lvl7pPr>
    <a:lvl8pPr marL="3200400" algn="l" defTabSz="914400" rtl="0" eaLnBrk="1" latinLnBrk="0" hangingPunct="1">
      <a:defRPr kern="1200">
        <a:solidFill>
          <a:schemeClr val="bg1"/>
        </a:solidFill>
        <a:latin typeface="Calibri" pitchFamily="34" charset="0"/>
        <a:ea typeface="MS PGothic" pitchFamily="34" charset="-128"/>
        <a:cs typeface="+mn-cs"/>
      </a:defRPr>
    </a:lvl8pPr>
    <a:lvl9pPr marL="3657600" algn="l" defTabSz="914400" rtl="0" eaLnBrk="1" latinLnBrk="0" hangingPunct="1">
      <a:defRPr kern="1200">
        <a:solidFill>
          <a:schemeClr val="bg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Svijetli stil 2 - Isticanj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59" autoAdjust="0"/>
  </p:normalViewPr>
  <p:slideViewPr>
    <p:cSldViewPr showGuides="1">
      <p:cViewPr>
        <p:scale>
          <a:sx n="130" d="100"/>
          <a:sy n="130" d="100"/>
        </p:scale>
        <p:origin x="-72" y="-90"/>
      </p:cViewPr>
      <p:guideLst>
        <p:guide orient="horz" pos="2164"/>
        <p:guide pos="2880"/>
      </p:guideLst>
    </p:cSldViewPr>
  </p:slideViewPr>
  <p:outlineViewPr>
    <p:cViewPr varScale="1">
      <p:scale>
        <a:sx n="170" d="200"/>
        <a:sy n="170" d="200"/>
      </p:scale>
      <p:origin x="0" y="-3612"/>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67" d="100"/>
          <a:sy n="67" d="100"/>
        </p:scale>
        <p:origin x="48"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9.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61" Type="http://schemas.openxmlformats.org/officeDocument/2006/relationships/slide" Target="slides/slide49.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_rels/data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 Id="rId4" Type="http://schemas.openxmlformats.org/officeDocument/2006/relationships/image" Target="../media/image1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 Id="rId4"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DE39D0-1C6D-4E54-8F94-FE013128ADCE}" type="doc">
      <dgm:prSet loTypeId="urn:microsoft.com/office/officeart/2005/8/layout/hList7" loCatId="list" qsTypeId="urn:microsoft.com/office/officeart/2005/8/quickstyle/simple5" qsCatId="simple" csTypeId="urn:microsoft.com/office/officeart/2005/8/colors/accent1_2" csCatId="accent1" phldr="1"/>
      <dgm:spPr/>
      <dgm:t>
        <a:bodyPr/>
        <a:lstStyle/>
        <a:p>
          <a:endParaRPr lang="hr-HR"/>
        </a:p>
      </dgm:t>
    </dgm:pt>
    <dgm:pt modelId="{DDE25343-D977-4989-AAF4-C7D479DE06D6}">
      <dgm:prSet>
        <dgm:style>
          <a:lnRef idx="1">
            <a:schemeClr val="accent3"/>
          </a:lnRef>
          <a:fillRef idx="3">
            <a:schemeClr val="accent3"/>
          </a:fillRef>
          <a:effectRef idx="2">
            <a:schemeClr val="accent3"/>
          </a:effectRef>
          <a:fontRef idx="minor">
            <a:schemeClr val="lt1"/>
          </a:fontRef>
        </dgm:style>
      </dgm:prSet>
      <dgm:spPr>
        <a:ln/>
      </dgm:spPr>
      <dgm:t>
        <a:bodyPr/>
        <a:lstStyle/>
        <a:p>
          <a:pPr rtl="0"/>
          <a:r>
            <a:rPr lang="hr-HR" b="1" dirty="0">
              <a:solidFill>
                <a:schemeClr val="tx1"/>
              </a:solidFill>
              <a:latin typeface="Arial" panose="020B0604020202020204" pitchFamily="34" charset="0"/>
              <a:cs typeface="Arial" panose="020B0604020202020204" pitchFamily="34" charset="0"/>
            </a:rPr>
            <a:t>Poboljšanje inovativnosti MSP</a:t>
          </a:r>
        </a:p>
      </dgm:t>
    </dgm:pt>
    <dgm:pt modelId="{C0B84309-32D8-431D-BD38-925681194B46}" type="parTrans" cxnId="{54FA3DB3-B688-4152-A4E7-2F0CB57A7197}">
      <dgm:prSet/>
      <dgm:spPr/>
      <dgm:t>
        <a:bodyPr/>
        <a:lstStyle/>
        <a:p>
          <a:endParaRPr lang="hr-HR"/>
        </a:p>
      </dgm:t>
    </dgm:pt>
    <dgm:pt modelId="{1CF35031-953D-4730-AF96-F4A7579DD022}" type="sibTrans" cxnId="{54FA3DB3-B688-4152-A4E7-2F0CB57A7197}">
      <dgm:prSet/>
      <dgm:spPr/>
      <dgm:t>
        <a:bodyPr/>
        <a:lstStyle/>
        <a:p>
          <a:endParaRPr lang="hr-HR"/>
        </a:p>
      </dgm:t>
    </dgm:pt>
    <dgm:pt modelId="{EDE861EB-329C-4E99-91EF-B21AD8208E5E}">
      <dgm:prSet>
        <dgm:style>
          <a:lnRef idx="1">
            <a:schemeClr val="accent3"/>
          </a:lnRef>
          <a:fillRef idx="3">
            <a:schemeClr val="accent3"/>
          </a:fillRef>
          <a:effectRef idx="2">
            <a:schemeClr val="accent3"/>
          </a:effectRef>
          <a:fontRef idx="minor">
            <a:schemeClr val="lt1"/>
          </a:fontRef>
        </dgm:style>
      </dgm:prSet>
      <dgm:spPr>
        <a:ln/>
      </dgm:spPr>
      <dgm:t>
        <a:bodyPr/>
        <a:lstStyle/>
        <a:p>
          <a:pPr rtl="0"/>
          <a:r>
            <a:rPr lang="hr-HR" b="1" dirty="0">
              <a:solidFill>
                <a:schemeClr val="tx1"/>
              </a:solidFill>
              <a:latin typeface="Arial" panose="020B0604020202020204" pitchFamily="34" charset="0"/>
              <a:cs typeface="Arial" panose="020B0604020202020204" pitchFamily="34" charset="0"/>
            </a:rPr>
            <a:t>Povećanje učinkovitosti i rasta MSP</a:t>
          </a:r>
        </a:p>
      </dgm:t>
    </dgm:pt>
    <dgm:pt modelId="{DDEB1FF9-D617-4397-8B25-2122CCD079D8}" type="parTrans" cxnId="{6DE12E06-3D0F-471B-8E21-43F22219372D}">
      <dgm:prSet/>
      <dgm:spPr/>
      <dgm:t>
        <a:bodyPr/>
        <a:lstStyle/>
        <a:p>
          <a:endParaRPr lang="hr-HR"/>
        </a:p>
      </dgm:t>
    </dgm:pt>
    <dgm:pt modelId="{7EFF90B2-35D5-4F87-B355-65E1AC9D37A5}" type="sibTrans" cxnId="{6DE12E06-3D0F-471B-8E21-43F22219372D}">
      <dgm:prSet/>
      <dgm:spPr/>
      <dgm:t>
        <a:bodyPr/>
        <a:lstStyle/>
        <a:p>
          <a:endParaRPr lang="hr-HR"/>
        </a:p>
      </dgm:t>
    </dgm:pt>
    <dgm:pt modelId="{D41F3665-9408-4B98-8D1C-C25F67673D65}">
      <dgm:prSet>
        <dgm:style>
          <a:lnRef idx="1">
            <a:schemeClr val="accent3"/>
          </a:lnRef>
          <a:fillRef idx="3">
            <a:schemeClr val="accent3"/>
          </a:fillRef>
          <a:effectRef idx="2">
            <a:schemeClr val="accent3"/>
          </a:effectRef>
          <a:fontRef idx="minor">
            <a:schemeClr val="lt1"/>
          </a:fontRef>
        </dgm:style>
      </dgm:prSet>
      <dgm:spPr>
        <a:ln/>
      </dgm:spPr>
      <dgm:t>
        <a:bodyPr/>
        <a:lstStyle/>
        <a:p>
          <a:pPr rtl="0"/>
          <a:r>
            <a:rPr lang="hr-HR" b="1" dirty="0">
              <a:solidFill>
                <a:schemeClr val="tx1"/>
              </a:solidFill>
              <a:latin typeface="Arial" panose="020B0604020202020204" pitchFamily="34" charset="0"/>
              <a:cs typeface="Arial" panose="020B0604020202020204" pitchFamily="34" charset="0"/>
            </a:rPr>
            <a:t>Bolji pristup izvorima financiranja za male i srednje poduzetnike</a:t>
          </a:r>
        </a:p>
      </dgm:t>
    </dgm:pt>
    <dgm:pt modelId="{1A16C32B-89E5-4599-962B-41FD8110E659}" type="parTrans" cxnId="{700FA499-2198-4A71-B06D-9F44E3FB6D52}">
      <dgm:prSet/>
      <dgm:spPr/>
      <dgm:t>
        <a:bodyPr/>
        <a:lstStyle/>
        <a:p>
          <a:endParaRPr lang="hr-HR"/>
        </a:p>
      </dgm:t>
    </dgm:pt>
    <dgm:pt modelId="{82CB96A9-AFB5-46E8-A5C0-A42D01855DEA}" type="sibTrans" cxnId="{700FA499-2198-4A71-B06D-9F44E3FB6D52}">
      <dgm:prSet/>
      <dgm:spPr/>
      <dgm:t>
        <a:bodyPr/>
        <a:lstStyle/>
        <a:p>
          <a:endParaRPr lang="hr-HR"/>
        </a:p>
      </dgm:t>
    </dgm:pt>
    <dgm:pt modelId="{F2386F5B-6DA6-4873-B904-57A388B228BD}">
      <dgm:prSet>
        <dgm:style>
          <a:lnRef idx="1">
            <a:schemeClr val="accent5"/>
          </a:lnRef>
          <a:fillRef idx="3">
            <a:schemeClr val="accent5"/>
          </a:fillRef>
          <a:effectRef idx="2">
            <a:schemeClr val="accent5"/>
          </a:effectRef>
          <a:fontRef idx="minor">
            <a:schemeClr val="lt1"/>
          </a:fontRef>
        </dgm:style>
      </dgm:prSet>
      <dgm:spPr>
        <a:ln/>
      </dgm:spPr>
      <dgm:t>
        <a:bodyPr/>
        <a:lstStyle/>
        <a:p>
          <a:pPr rtl="0"/>
          <a:r>
            <a:rPr lang="hr-HR" b="1" dirty="0">
              <a:solidFill>
                <a:schemeClr val="tx1"/>
              </a:solidFill>
              <a:latin typeface="Arial" panose="020B0604020202020204" pitchFamily="34" charset="0"/>
              <a:cs typeface="Arial" panose="020B0604020202020204" pitchFamily="34" charset="0"/>
            </a:rPr>
            <a:t>Stvaranje povoljnog okruženja za razvoj poduzetništva </a:t>
          </a:r>
        </a:p>
      </dgm:t>
    </dgm:pt>
    <dgm:pt modelId="{473AD7EC-F51D-418F-82B7-403D9A0017B6}" type="parTrans" cxnId="{7044D5F8-1862-4608-A295-FA6B2D5E8F7A}">
      <dgm:prSet/>
      <dgm:spPr/>
      <dgm:t>
        <a:bodyPr/>
        <a:lstStyle/>
        <a:p>
          <a:endParaRPr lang="hr-HR"/>
        </a:p>
      </dgm:t>
    </dgm:pt>
    <dgm:pt modelId="{50F60139-4EEE-4E7D-AF3A-A2D385A5615F}" type="sibTrans" cxnId="{7044D5F8-1862-4608-A295-FA6B2D5E8F7A}">
      <dgm:prSet/>
      <dgm:spPr/>
      <dgm:t>
        <a:bodyPr/>
        <a:lstStyle/>
        <a:p>
          <a:endParaRPr lang="hr-HR"/>
        </a:p>
      </dgm:t>
    </dgm:pt>
    <dgm:pt modelId="{9E685BE0-D1E7-41FF-8F87-99F04AB8D200}" type="pres">
      <dgm:prSet presAssocID="{A1DE39D0-1C6D-4E54-8F94-FE013128ADCE}" presName="Name0" presStyleCnt="0">
        <dgm:presLayoutVars>
          <dgm:dir/>
          <dgm:resizeHandles val="exact"/>
        </dgm:presLayoutVars>
      </dgm:prSet>
      <dgm:spPr/>
      <dgm:t>
        <a:bodyPr/>
        <a:lstStyle/>
        <a:p>
          <a:endParaRPr lang="hr-HR"/>
        </a:p>
      </dgm:t>
    </dgm:pt>
    <dgm:pt modelId="{8FE6092B-1A90-46C9-A678-5CCA587DD6C5}" type="pres">
      <dgm:prSet presAssocID="{A1DE39D0-1C6D-4E54-8F94-FE013128ADCE}" presName="fgShape" presStyleLbl="fgShp" presStyleIdx="0" presStyleCnt="1">
        <dgm:style>
          <a:lnRef idx="0">
            <a:schemeClr val="accent3"/>
          </a:lnRef>
          <a:fillRef idx="3">
            <a:schemeClr val="accent3"/>
          </a:fillRef>
          <a:effectRef idx="3">
            <a:schemeClr val="accent3"/>
          </a:effectRef>
          <a:fontRef idx="minor">
            <a:schemeClr val="lt1"/>
          </a:fontRef>
        </dgm:style>
      </dgm:prSet>
      <dgm:spPr/>
    </dgm:pt>
    <dgm:pt modelId="{AC1AB41D-5DF9-45F0-92E4-8488F8017026}" type="pres">
      <dgm:prSet presAssocID="{A1DE39D0-1C6D-4E54-8F94-FE013128ADCE}" presName="linComp" presStyleCnt="0"/>
      <dgm:spPr/>
    </dgm:pt>
    <dgm:pt modelId="{4E04E347-D0EF-4FB9-8C4B-43A1064517B0}" type="pres">
      <dgm:prSet presAssocID="{DDE25343-D977-4989-AAF4-C7D479DE06D6}" presName="compNode" presStyleCnt="0"/>
      <dgm:spPr/>
    </dgm:pt>
    <dgm:pt modelId="{87AEA3A3-D629-412C-8F52-19BA193CE102}" type="pres">
      <dgm:prSet presAssocID="{DDE25343-D977-4989-AAF4-C7D479DE06D6}" presName="bkgdShape" presStyleLbl="node1" presStyleIdx="0" presStyleCnt="4"/>
      <dgm:spPr/>
      <dgm:t>
        <a:bodyPr/>
        <a:lstStyle/>
        <a:p>
          <a:endParaRPr lang="hr-HR"/>
        </a:p>
      </dgm:t>
    </dgm:pt>
    <dgm:pt modelId="{FA2A7729-3AC5-4DD4-9FBA-4155DF831B20}" type="pres">
      <dgm:prSet presAssocID="{DDE25343-D977-4989-AAF4-C7D479DE06D6}" presName="nodeTx" presStyleLbl="node1" presStyleIdx="0" presStyleCnt="4">
        <dgm:presLayoutVars>
          <dgm:bulletEnabled val="1"/>
        </dgm:presLayoutVars>
      </dgm:prSet>
      <dgm:spPr/>
      <dgm:t>
        <a:bodyPr/>
        <a:lstStyle/>
        <a:p>
          <a:endParaRPr lang="hr-HR"/>
        </a:p>
      </dgm:t>
    </dgm:pt>
    <dgm:pt modelId="{B048EFF7-A38B-4B4C-A7E8-C6962C90C780}" type="pres">
      <dgm:prSet presAssocID="{DDE25343-D977-4989-AAF4-C7D479DE06D6}" presName="invisiNode" presStyleLbl="node1" presStyleIdx="0" presStyleCnt="4"/>
      <dgm:spPr/>
    </dgm:pt>
    <dgm:pt modelId="{9CB89B45-06B5-4B21-B34A-3A1E8C7BBBD1}" type="pres">
      <dgm:prSet presAssocID="{DDE25343-D977-4989-AAF4-C7D479DE06D6}" presName="imagNode" presStyleLbl="fgImgPlace1" presStyleIdx="0" presStyleCnt="4" custLinFactNeighborX="5532" custLinFactNeighborY="184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hr-HR"/>
        </a:p>
      </dgm:t>
    </dgm:pt>
    <dgm:pt modelId="{65513BA6-B5CE-4D6B-9722-314E63990057}" type="pres">
      <dgm:prSet presAssocID="{1CF35031-953D-4730-AF96-F4A7579DD022}" presName="sibTrans" presStyleLbl="sibTrans2D1" presStyleIdx="0" presStyleCnt="0"/>
      <dgm:spPr/>
      <dgm:t>
        <a:bodyPr/>
        <a:lstStyle/>
        <a:p>
          <a:endParaRPr lang="hr-HR"/>
        </a:p>
      </dgm:t>
    </dgm:pt>
    <dgm:pt modelId="{AAA92F8A-E36D-424C-A370-DEBBBCA64BAD}" type="pres">
      <dgm:prSet presAssocID="{EDE861EB-329C-4E99-91EF-B21AD8208E5E}" presName="compNode" presStyleCnt="0"/>
      <dgm:spPr/>
    </dgm:pt>
    <dgm:pt modelId="{341A8E3E-1E04-4C54-AA03-F9429253B356}" type="pres">
      <dgm:prSet presAssocID="{EDE861EB-329C-4E99-91EF-B21AD8208E5E}" presName="bkgdShape" presStyleLbl="node1" presStyleIdx="1" presStyleCnt="4"/>
      <dgm:spPr/>
      <dgm:t>
        <a:bodyPr/>
        <a:lstStyle/>
        <a:p>
          <a:endParaRPr lang="hr-HR"/>
        </a:p>
      </dgm:t>
    </dgm:pt>
    <dgm:pt modelId="{5C52ACEC-3FC6-4C19-93EC-78B7E4A77222}" type="pres">
      <dgm:prSet presAssocID="{EDE861EB-329C-4E99-91EF-B21AD8208E5E}" presName="nodeTx" presStyleLbl="node1" presStyleIdx="1" presStyleCnt="4">
        <dgm:presLayoutVars>
          <dgm:bulletEnabled val="1"/>
        </dgm:presLayoutVars>
      </dgm:prSet>
      <dgm:spPr/>
      <dgm:t>
        <a:bodyPr/>
        <a:lstStyle/>
        <a:p>
          <a:endParaRPr lang="hr-HR"/>
        </a:p>
      </dgm:t>
    </dgm:pt>
    <dgm:pt modelId="{E5213D13-A14C-480D-BCEC-41A6C278CE5A}" type="pres">
      <dgm:prSet presAssocID="{EDE861EB-329C-4E99-91EF-B21AD8208E5E}" presName="invisiNode" presStyleLbl="node1" presStyleIdx="1" presStyleCnt="4"/>
      <dgm:spPr/>
    </dgm:pt>
    <dgm:pt modelId="{F7721208-3DE9-4879-85BE-A45CD58D2427}" type="pres">
      <dgm:prSet presAssocID="{EDE861EB-329C-4E99-91EF-B21AD8208E5E}" presName="imagNode" presStyleLbl="fgImgPlace1" presStyleIdx="1" presStyleCnt="4" custLinFactNeighborX="5532" custLinFactNeighborY="184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t>
        <a:bodyPr/>
        <a:lstStyle/>
        <a:p>
          <a:endParaRPr lang="hr-HR"/>
        </a:p>
      </dgm:t>
    </dgm:pt>
    <dgm:pt modelId="{3D7CE583-ECFF-4B0E-8F9D-E1C45A950EEB}" type="pres">
      <dgm:prSet presAssocID="{7EFF90B2-35D5-4F87-B355-65E1AC9D37A5}" presName="sibTrans" presStyleLbl="sibTrans2D1" presStyleIdx="0" presStyleCnt="0"/>
      <dgm:spPr/>
      <dgm:t>
        <a:bodyPr/>
        <a:lstStyle/>
        <a:p>
          <a:endParaRPr lang="hr-HR"/>
        </a:p>
      </dgm:t>
    </dgm:pt>
    <dgm:pt modelId="{FEE9EE6F-94CD-49FF-99F0-15D50CD51190}" type="pres">
      <dgm:prSet presAssocID="{D41F3665-9408-4B98-8D1C-C25F67673D65}" presName="compNode" presStyleCnt="0"/>
      <dgm:spPr/>
    </dgm:pt>
    <dgm:pt modelId="{F9A7C14B-9035-4004-8F85-8C08CF2F11B1}" type="pres">
      <dgm:prSet presAssocID="{D41F3665-9408-4B98-8D1C-C25F67673D65}" presName="bkgdShape" presStyleLbl="node1" presStyleIdx="2" presStyleCnt="4"/>
      <dgm:spPr/>
      <dgm:t>
        <a:bodyPr/>
        <a:lstStyle/>
        <a:p>
          <a:endParaRPr lang="hr-HR"/>
        </a:p>
      </dgm:t>
    </dgm:pt>
    <dgm:pt modelId="{CFAEBA67-7201-473B-89C2-01EDF4AD3A98}" type="pres">
      <dgm:prSet presAssocID="{D41F3665-9408-4B98-8D1C-C25F67673D65}" presName="nodeTx" presStyleLbl="node1" presStyleIdx="2" presStyleCnt="4">
        <dgm:presLayoutVars>
          <dgm:bulletEnabled val="1"/>
        </dgm:presLayoutVars>
      </dgm:prSet>
      <dgm:spPr/>
      <dgm:t>
        <a:bodyPr/>
        <a:lstStyle/>
        <a:p>
          <a:endParaRPr lang="hr-HR"/>
        </a:p>
      </dgm:t>
    </dgm:pt>
    <dgm:pt modelId="{1DAF9193-85FD-4343-98C2-6A0F11EE5F4E}" type="pres">
      <dgm:prSet presAssocID="{D41F3665-9408-4B98-8D1C-C25F67673D65}" presName="invisiNode" presStyleLbl="node1" presStyleIdx="2" presStyleCnt="4"/>
      <dgm:spPr/>
    </dgm:pt>
    <dgm:pt modelId="{F88FEFB0-5DD2-4619-8DB4-E1D13208896B}" type="pres">
      <dgm:prSet presAssocID="{D41F3665-9408-4B98-8D1C-C25F67673D65}" presName="imagNode" presStyleLbl="fgImgPlace1" presStyleIdx="2" presStyleCnt="4" custLinFactNeighborX="5532" custLinFactNeighborY="184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41000" r="-41000"/>
          </a:stretch>
        </a:blipFill>
      </dgm:spPr>
      <dgm:t>
        <a:bodyPr/>
        <a:lstStyle/>
        <a:p>
          <a:endParaRPr lang="hr-HR"/>
        </a:p>
      </dgm:t>
    </dgm:pt>
    <dgm:pt modelId="{25E63CA9-314C-49D9-B9B4-C3D464DE2C0B}" type="pres">
      <dgm:prSet presAssocID="{82CB96A9-AFB5-46E8-A5C0-A42D01855DEA}" presName="sibTrans" presStyleLbl="sibTrans2D1" presStyleIdx="0" presStyleCnt="0"/>
      <dgm:spPr/>
      <dgm:t>
        <a:bodyPr/>
        <a:lstStyle/>
        <a:p>
          <a:endParaRPr lang="hr-HR"/>
        </a:p>
      </dgm:t>
    </dgm:pt>
    <dgm:pt modelId="{2AD8D256-7618-42AF-A8D5-E63E4B9BAE1C}" type="pres">
      <dgm:prSet presAssocID="{F2386F5B-6DA6-4873-B904-57A388B228BD}" presName="compNode" presStyleCnt="0"/>
      <dgm:spPr/>
    </dgm:pt>
    <dgm:pt modelId="{8EF75C7C-F48C-4419-9FEA-AB08AC98DA05}" type="pres">
      <dgm:prSet presAssocID="{F2386F5B-6DA6-4873-B904-57A388B228BD}" presName="bkgdShape" presStyleLbl="node1" presStyleIdx="3" presStyleCnt="4"/>
      <dgm:spPr/>
      <dgm:t>
        <a:bodyPr/>
        <a:lstStyle/>
        <a:p>
          <a:endParaRPr lang="hr-HR"/>
        </a:p>
      </dgm:t>
    </dgm:pt>
    <dgm:pt modelId="{DF6ABE71-AC19-4F71-80CD-0D588FBB10DA}" type="pres">
      <dgm:prSet presAssocID="{F2386F5B-6DA6-4873-B904-57A388B228BD}" presName="nodeTx" presStyleLbl="node1" presStyleIdx="3" presStyleCnt="4">
        <dgm:presLayoutVars>
          <dgm:bulletEnabled val="1"/>
        </dgm:presLayoutVars>
      </dgm:prSet>
      <dgm:spPr/>
      <dgm:t>
        <a:bodyPr/>
        <a:lstStyle/>
        <a:p>
          <a:endParaRPr lang="hr-HR"/>
        </a:p>
      </dgm:t>
    </dgm:pt>
    <dgm:pt modelId="{C1EA190D-71AB-4281-8C1C-2C37E27FB393}" type="pres">
      <dgm:prSet presAssocID="{F2386F5B-6DA6-4873-B904-57A388B228BD}" presName="invisiNode" presStyleLbl="node1" presStyleIdx="3" presStyleCnt="4"/>
      <dgm:spPr/>
    </dgm:pt>
    <dgm:pt modelId="{2008CF73-5353-4706-9989-E5F94FFF63B3}" type="pres">
      <dgm:prSet presAssocID="{F2386F5B-6DA6-4873-B904-57A388B228BD}" presName="imagNode" presStyleLbl="fgImgPlace1" presStyleIdx="3" presStyleCnt="4" custLinFactNeighborX="5532" custLinFactNeighborY="184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7000" r="-17000"/>
          </a:stretch>
        </a:blipFill>
      </dgm:spPr>
      <dgm:t>
        <a:bodyPr/>
        <a:lstStyle/>
        <a:p>
          <a:endParaRPr lang="hr-HR"/>
        </a:p>
      </dgm:t>
    </dgm:pt>
  </dgm:ptLst>
  <dgm:cxnLst>
    <dgm:cxn modelId="{09286F34-8A4D-4098-B7DA-2FC41D3A3237}" type="presOf" srcId="{EDE861EB-329C-4E99-91EF-B21AD8208E5E}" destId="{5C52ACEC-3FC6-4C19-93EC-78B7E4A77222}" srcOrd="1" destOrd="0" presId="urn:microsoft.com/office/officeart/2005/8/layout/hList7"/>
    <dgm:cxn modelId="{4C2E5DE6-4C13-45C6-AA10-C301A96FAC3A}" type="presOf" srcId="{F2386F5B-6DA6-4873-B904-57A388B228BD}" destId="{8EF75C7C-F48C-4419-9FEA-AB08AC98DA05}" srcOrd="0" destOrd="0" presId="urn:microsoft.com/office/officeart/2005/8/layout/hList7"/>
    <dgm:cxn modelId="{1F713AB3-8D4C-419A-8570-34DF3A94332A}" type="presOf" srcId="{1CF35031-953D-4730-AF96-F4A7579DD022}" destId="{65513BA6-B5CE-4D6B-9722-314E63990057}" srcOrd="0" destOrd="0" presId="urn:microsoft.com/office/officeart/2005/8/layout/hList7"/>
    <dgm:cxn modelId="{52AB4EB7-F148-4BE7-A62D-CB1284591261}" type="presOf" srcId="{DDE25343-D977-4989-AAF4-C7D479DE06D6}" destId="{FA2A7729-3AC5-4DD4-9FBA-4155DF831B20}" srcOrd="1" destOrd="0" presId="urn:microsoft.com/office/officeart/2005/8/layout/hList7"/>
    <dgm:cxn modelId="{6684D4A8-0603-4F9A-ADA3-B6A7443778C6}" type="presOf" srcId="{D41F3665-9408-4B98-8D1C-C25F67673D65}" destId="{F9A7C14B-9035-4004-8F85-8C08CF2F11B1}" srcOrd="0" destOrd="0" presId="urn:microsoft.com/office/officeart/2005/8/layout/hList7"/>
    <dgm:cxn modelId="{7044D5F8-1862-4608-A295-FA6B2D5E8F7A}" srcId="{A1DE39D0-1C6D-4E54-8F94-FE013128ADCE}" destId="{F2386F5B-6DA6-4873-B904-57A388B228BD}" srcOrd="3" destOrd="0" parTransId="{473AD7EC-F51D-418F-82B7-403D9A0017B6}" sibTransId="{50F60139-4EEE-4E7D-AF3A-A2D385A5615F}"/>
    <dgm:cxn modelId="{700FA499-2198-4A71-B06D-9F44E3FB6D52}" srcId="{A1DE39D0-1C6D-4E54-8F94-FE013128ADCE}" destId="{D41F3665-9408-4B98-8D1C-C25F67673D65}" srcOrd="2" destOrd="0" parTransId="{1A16C32B-89E5-4599-962B-41FD8110E659}" sibTransId="{82CB96A9-AFB5-46E8-A5C0-A42D01855DEA}"/>
    <dgm:cxn modelId="{213BA2FA-EDF7-4262-84DA-159E1DFD8305}" type="presOf" srcId="{A1DE39D0-1C6D-4E54-8F94-FE013128ADCE}" destId="{9E685BE0-D1E7-41FF-8F87-99F04AB8D200}" srcOrd="0" destOrd="0" presId="urn:microsoft.com/office/officeart/2005/8/layout/hList7"/>
    <dgm:cxn modelId="{6DE12E06-3D0F-471B-8E21-43F22219372D}" srcId="{A1DE39D0-1C6D-4E54-8F94-FE013128ADCE}" destId="{EDE861EB-329C-4E99-91EF-B21AD8208E5E}" srcOrd="1" destOrd="0" parTransId="{DDEB1FF9-D617-4397-8B25-2122CCD079D8}" sibTransId="{7EFF90B2-35D5-4F87-B355-65E1AC9D37A5}"/>
    <dgm:cxn modelId="{71A3E58B-D82C-47BC-BFB3-160FE8B5E06E}" type="presOf" srcId="{82CB96A9-AFB5-46E8-A5C0-A42D01855DEA}" destId="{25E63CA9-314C-49D9-B9B4-C3D464DE2C0B}" srcOrd="0" destOrd="0" presId="urn:microsoft.com/office/officeart/2005/8/layout/hList7"/>
    <dgm:cxn modelId="{322692BB-0709-4640-BFE9-6072D454DB07}" type="presOf" srcId="{EDE861EB-329C-4E99-91EF-B21AD8208E5E}" destId="{341A8E3E-1E04-4C54-AA03-F9429253B356}" srcOrd="0" destOrd="0" presId="urn:microsoft.com/office/officeart/2005/8/layout/hList7"/>
    <dgm:cxn modelId="{0FA495E5-09A9-4A1C-8BA1-57F0C0AF3451}" type="presOf" srcId="{DDE25343-D977-4989-AAF4-C7D479DE06D6}" destId="{87AEA3A3-D629-412C-8F52-19BA193CE102}" srcOrd="0" destOrd="0" presId="urn:microsoft.com/office/officeart/2005/8/layout/hList7"/>
    <dgm:cxn modelId="{93CAECBE-0823-469C-9855-890CAC590BB1}" type="presOf" srcId="{7EFF90B2-35D5-4F87-B355-65E1AC9D37A5}" destId="{3D7CE583-ECFF-4B0E-8F9D-E1C45A950EEB}" srcOrd="0" destOrd="0" presId="urn:microsoft.com/office/officeart/2005/8/layout/hList7"/>
    <dgm:cxn modelId="{A2D29FFE-1D60-41DD-B8BF-6433B7B82309}" type="presOf" srcId="{F2386F5B-6DA6-4873-B904-57A388B228BD}" destId="{DF6ABE71-AC19-4F71-80CD-0D588FBB10DA}" srcOrd="1" destOrd="0" presId="urn:microsoft.com/office/officeart/2005/8/layout/hList7"/>
    <dgm:cxn modelId="{99306A7B-5865-4E98-AE2B-6A3D45FF7112}" type="presOf" srcId="{D41F3665-9408-4B98-8D1C-C25F67673D65}" destId="{CFAEBA67-7201-473B-89C2-01EDF4AD3A98}" srcOrd="1" destOrd="0" presId="urn:microsoft.com/office/officeart/2005/8/layout/hList7"/>
    <dgm:cxn modelId="{54FA3DB3-B688-4152-A4E7-2F0CB57A7197}" srcId="{A1DE39D0-1C6D-4E54-8F94-FE013128ADCE}" destId="{DDE25343-D977-4989-AAF4-C7D479DE06D6}" srcOrd="0" destOrd="0" parTransId="{C0B84309-32D8-431D-BD38-925681194B46}" sibTransId="{1CF35031-953D-4730-AF96-F4A7579DD022}"/>
    <dgm:cxn modelId="{B6F8701F-0A10-4538-BAAE-F6754D0503E5}" type="presParOf" srcId="{9E685BE0-D1E7-41FF-8F87-99F04AB8D200}" destId="{8FE6092B-1A90-46C9-A678-5CCA587DD6C5}" srcOrd="0" destOrd="0" presId="urn:microsoft.com/office/officeart/2005/8/layout/hList7"/>
    <dgm:cxn modelId="{EC1040E9-95C5-44D8-B196-6228D9ABCCC1}" type="presParOf" srcId="{9E685BE0-D1E7-41FF-8F87-99F04AB8D200}" destId="{AC1AB41D-5DF9-45F0-92E4-8488F8017026}" srcOrd="1" destOrd="0" presId="urn:microsoft.com/office/officeart/2005/8/layout/hList7"/>
    <dgm:cxn modelId="{46B6430F-88DB-4E19-8CA5-40A09C7BCC1D}" type="presParOf" srcId="{AC1AB41D-5DF9-45F0-92E4-8488F8017026}" destId="{4E04E347-D0EF-4FB9-8C4B-43A1064517B0}" srcOrd="0" destOrd="0" presId="urn:microsoft.com/office/officeart/2005/8/layout/hList7"/>
    <dgm:cxn modelId="{09768566-61AD-4E98-85C7-BFD8BA627E2B}" type="presParOf" srcId="{4E04E347-D0EF-4FB9-8C4B-43A1064517B0}" destId="{87AEA3A3-D629-412C-8F52-19BA193CE102}" srcOrd="0" destOrd="0" presId="urn:microsoft.com/office/officeart/2005/8/layout/hList7"/>
    <dgm:cxn modelId="{9D018664-897A-4E4A-9954-9A0120566F6A}" type="presParOf" srcId="{4E04E347-D0EF-4FB9-8C4B-43A1064517B0}" destId="{FA2A7729-3AC5-4DD4-9FBA-4155DF831B20}" srcOrd="1" destOrd="0" presId="urn:microsoft.com/office/officeart/2005/8/layout/hList7"/>
    <dgm:cxn modelId="{20B3CEF9-643B-4D18-879B-1C075C74A5D2}" type="presParOf" srcId="{4E04E347-D0EF-4FB9-8C4B-43A1064517B0}" destId="{B048EFF7-A38B-4B4C-A7E8-C6962C90C780}" srcOrd="2" destOrd="0" presId="urn:microsoft.com/office/officeart/2005/8/layout/hList7"/>
    <dgm:cxn modelId="{89222316-AF50-41A1-B554-387F67336D59}" type="presParOf" srcId="{4E04E347-D0EF-4FB9-8C4B-43A1064517B0}" destId="{9CB89B45-06B5-4B21-B34A-3A1E8C7BBBD1}" srcOrd="3" destOrd="0" presId="urn:microsoft.com/office/officeart/2005/8/layout/hList7"/>
    <dgm:cxn modelId="{56C49EB0-7C9E-4CC5-9AA8-AC2D28D6810F}" type="presParOf" srcId="{AC1AB41D-5DF9-45F0-92E4-8488F8017026}" destId="{65513BA6-B5CE-4D6B-9722-314E63990057}" srcOrd="1" destOrd="0" presId="urn:microsoft.com/office/officeart/2005/8/layout/hList7"/>
    <dgm:cxn modelId="{8ECD0252-7F95-4E01-9557-7332D0670DE8}" type="presParOf" srcId="{AC1AB41D-5DF9-45F0-92E4-8488F8017026}" destId="{AAA92F8A-E36D-424C-A370-DEBBBCA64BAD}" srcOrd="2" destOrd="0" presId="urn:microsoft.com/office/officeart/2005/8/layout/hList7"/>
    <dgm:cxn modelId="{3ABAF973-BB8B-42D4-9A4D-CA39025E161F}" type="presParOf" srcId="{AAA92F8A-E36D-424C-A370-DEBBBCA64BAD}" destId="{341A8E3E-1E04-4C54-AA03-F9429253B356}" srcOrd="0" destOrd="0" presId="urn:microsoft.com/office/officeart/2005/8/layout/hList7"/>
    <dgm:cxn modelId="{CE9183C2-40F8-4A9E-A84A-23692A383CF1}" type="presParOf" srcId="{AAA92F8A-E36D-424C-A370-DEBBBCA64BAD}" destId="{5C52ACEC-3FC6-4C19-93EC-78B7E4A77222}" srcOrd="1" destOrd="0" presId="urn:microsoft.com/office/officeart/2005/8/layout/hList7"/>
    <dgm:cxn modelId="{B5AD5185-BD70-46C6-BEF4-941F74122208}" type="presParOf" srcId="{AAA92F8A-E36D-424C-A370-DEBBBCA64BAD}" destId="{E5213D13-A14C-480D-BCEC-41A6C278CE5A}" srcOrd="2" destOrd="0" presId="urn:microsoft.com/office/officeart/2005/8/layout/hList7"/>
    <dgm:cxn modelId="{AA093706-941B-44F9-9B9A-52AB96090A89}" type="presParOf" srcId="{AAA92F8A-E36D-424C-A370-DEBBBCA64BAD}" destId="{F7721208-3DE9-4879-85BE-A45CD58D2427}" srcOrd="3" destOrd="0" presId="urn:microsoft.com/office/officeart/2005/8/layout/hList7"/>
    <dgm:cxn modelId="{C8A51082-2C1A-40DB-A5B1-03E52E6547C8}" type="presParOf" srcId="{AC1AB41D-5DF9-45F0-92E4-8488F8017026}" destId="{3D7CE583-ECFF-4B0E-8F9D-E1C45A950EEB}" srcOrd="3" destOrd="0" presId="urn:microsoft.com/office/officeart/2005/8/layout/hList7"/>
    <dgm:cxn modelId="{7C3FDD32-F51E-4456-BEC1-D6910385C160}" type="presParOf" srcId="{AC1AB41D-5DF9-45F0-92E4-8488F8017026}" destId="{FEE9EE6F-94CD-49FF-99F0-15D50CD51190}" srcOrd="4" destOrd="0" presId="urn:microsoft.com/office/officeart/2005/8/layout/hList7"/>
    <dgm:cxn modelId="{12AEC18E-A0D0-43AF-B4D4-BFCBE8C1C77B}" type="presParOf" srcId="{FEE9EE6F-94CD-49FF-99F0-15D50CD51190}" destId="{F9A7C14B-9035-4004-8F85-8C08CF2F11B1}" srcOrd="0" destOrd="0" presId="urn:microsoft.com/office/officeart/2005/8/layout/hList7"/>
    <dgm:cxn modelId="{4A8B1C18-DC48-4BE7-B221-804D6F5D987D}" type="presParOf" srcId="{FEE9EE6F-94CD-49FF-99F0-15D50CD51190}" destId="{CFAEBA67-7201-473B-89C2-01EDF4AD3A98}" srcOrd="1" destOrd="0" presId="urn:microsoft.com/office/officeart/2005/8/layout/hList7"/>
    <dgm:cxn modelId="{EF28C598-34A1-4B72-8D7A-8C851D673E88}" type="presParOf" srcId="{FEE9EE6F-94CD-49FF-99F0-15D50CD51190}" destId="{1DAF9193-85FD-4343-98C2-6A0F11EE5F4E}" srcOrd="2" destOrd="0" presId="urn:microsoft.com/office/officeart/2005/8/layout/hList7"/>
    <dgm:cxn modelId="{4467EAA4-DC0F-4BA6-AAF2-E17953CD01D2}" type="presParOf" srcId="{FEE9EE6F-94CD-49FF-99F0-15D50CD51190}" destId="{F88FEFB0-5DD2-4619-8DB4-E1D13208896B}" srcOrd="3" destOrd="0" presId="urn:microsoft.com/office/officeart/2005/8/layout/hList7"/>
    <dgm:cxn modelId="{117A9059-8001-4906-9DAF-F24180E4C53E}" type="presParOf" srcId="{AC1AB41D-5DF9-45F0-92E4-8488F8017026}" destId="{25E63CA9-314C-49D9-B9B4-C3D464DE2C0B}" srcOrd="5" destOrd="0" presId="urn:microsoft.com/office/officeart/2005/8/layout/hList7"/>
    <dgm:cxn modelId="{C5065056-53AB-4135-B65F-DF1CD840D36F}" type="presParOf" srcId="{AC1AB41D-5DF9-45F0-92E4-8488F8017026}" destId="{2AD8D256-7618-42AF-A8D5-E63E4B9BAE1C}" srcOrd="6" destOrd="0" presId="urn:microsoft.com/office/officeart/2005/8/layout/hList7"/>
    <dgm:cxn modelId="{887FF6A0-567A-49DC-AD70-B7AEFD44511C}" type="presParOf" srcId="{2AD8D256-7618-42AF-A8D5-E63E4B9BAE1C}" destId="{8EF75C7C-F48C-4419-9FEA-AB08AC98DA05}" srcOrd="0" destOrd="0" presId="urn:microsoft.com/office/officeart/2005/8/layout/hList7"/>
    <dgm:cxn modelId="{244D350E-FBF1-47A5-AD56-106C3D4BADB8}" type="presParOf" srcId="{2AD8D256-7618-42AF-A8D5-E63E4B9BAE1C}" destId="{DF6ABE71-AC19-4F71-80CD-0D588FBB10DA}" srcOrd="1" destOrd="0" presId="urn:microsoft.com/office/officeart/2005/8/layout/hList7"/>
    <dgm:cxn modelId="{9DBFDF54-64C8-4C9B-8417-E4BE07D10D69}" type="presParOf" srcId="{2AD8D256-7618-42AF-A8D5-E63E4B9BAE1C}" destId="{C1EA190D-71AB-4281-8C1C-2C37E27FB393}" srcOrd="2" destOrd="0" presId="urn:microsoft.com/office/officeart/2005/8/layout/hList7"/>
    <dgm:cxn modelId="{26D4C2AD-D387-4CE6-A422-3DBEED809562}" type="presParOf" srcId="{2AD8D256-7618-42AF-A8D5-E63E4B9BAE1C}" destId="{2008CF73-5353-4706-9989-E5F94FFF63B3}" srcOrd="3" destOrd="0" presId="urn:microsoft.com/office/officeart/2005/8/layout/hList7"/>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623185-8D56-4D6E-A114-323663F42710}"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hr-HR"/>
        </a:p>
      </dgm:t>
    </dgm:pt>
    <dgm:pt modelId="{C57DC103-3107-40E3-A6B8-B1989627441D}">
      <dgm:prSet phldrT="[Tekst]"/>
      <dgm:spPr/>
      <dgm:t>
        <a:bodyPr/>
        <a:lstStyle/>
        <a:p>
          <a:r>
            <a:rPr lang="hr-HR" dirty="0">
              <a:latin typeface="Arial" panose="020B0604020202020204" pitchFamily="34" charset="0"/>
              <a:cs typeface="Arial" panose="020B0604020202020204" pitchFamily="34" charset="0"/>
            </a:rPr>
            <a:t>Korisnik</a:t>
          </a:r>
        </a:p>
      </dgm:t>
    </dgm:pt>
    <dgm:pt modelId="{A488785E-2CAD-4D5D-90AF-8963A7A748E1}" type="parTrans" cxnId="{46F64DBE-141D-428A-B94F-939D7FAF4B20}">
      <dgm:prSet/>
      <dgm:spPr/>
      <dgm:t>
        <a:bodyPr/>
        <a:lstStyle/>
        <a:p>
          <a:endParaRPr lang="hr-HR"/>
        </a:p>
      </dgm:t>
    </dgm:pt>
    <dgm:pt modelId="{13DE9130-038D-4188-8542-478D77B71469}" type="sibTrans" cxnId="{46F64DBE-141D-428A-B94F-939D7FAF4B20}">
      <dgm:prSet/>
      <dgm:spPr/>
      <dgm:t>
        <a:bodyPr/>
        <a:lstStyle/>
        <a:p>
          <a:endParaRPr lang="hr-HR"/>
        </a:p>
      </dgm:t>
    </dgm:pt>
    <dgm:pt modelId="{05324884-B9B2-4765-9BA1-4D430B7D0B2E}">
      <dgm:prSet phldrT="[Tekst]"/>
      <dgm:spPr/>
      <dgm:t>
        <a:bodyPr/>
        <a:lstStyle/>
        <a:p>
          <a:r>
            <a:rPr lang="hr-HR" dirty="0" smtClean="0">
              <a:latin typeface="Arial" panose="020B0604020202020204" pitchFamily="34" charset="0"/>
              <a:cs typeface="Arial" panose="020B0604020202020204" pitchFamily="34" charset="0"/>
            </a:rPr>
            <a:t>SAFU</a:t>
          </a:r>
          <a:endParaRPr lang="hr-HR" dirty="0">
            <a:latin typeface="Arial" panose="020B0604020202020204" pitchFamily="34" charset="0"/>
            <a:cs typeface="Arial" panose="020B0604020202020204" pitchFamily="34" charset="0"/>
          </a:endParaRPr>
        </a:p>
      </dgm:t>
    </dgm:pt>
    <dgm:pt modelId="{B0EA26D5-313E-4D3D-8839-57E1CA397291}" type="parTrans" cxnId="{832A1730-8426-476A-BDE9-FBFB426C1365}">
      <dgm:prSet/>
      <dgm:spPr/>
      <dgm:t>
        <a:bodyPr/>
        <a:lstStyle/>
        <a:p>
          <a:endParaRPr lang="hr-HR"/>
        </a:p>
      </dgm:t>
    </dgm:pt>
    <dgm:pt modelId="{5238C79E-D691-4F1C-9263-E32458D68810}" type="sibTrans" cxnId="{832A1730-8426-476A-BDE9-FBFB426C1365}">
      <dgm:prSet/>
      <dgm:spPr/>
      <dgm:t>
        <a:bodyPr/>
        <a:lstStyle/>
        <a:p>
          <a:endParaRPr lang="hr-HR"/>
        </a:p>
      </dgm:t>
    </dgm:pt>
    <dgm:pt modelId="{C42BE496-404A-4C3B-9099-23DBD237206A}">
      <dgm:prSet phldrT="[Tekst]"/>
      <dgm:spPr/>
      <dgm:t>
        <a:bodyPr/>
        <a:lstStyle/>
        <a:p>
          <a:r>
            <a:rPr lang="hr-HR" dirty="0" smtClean="0">
              <a:latin typeface="Arial" panose="020B0604020202020204" pitchFamily="34" charset="0"/>
              <a:cs typeface="Arial" panose="020B0604020202020204" pitchFamily="34" charset="0"/>
            </a:rPr>
            <a:t>MGPO</a:t>
          </a:r>
          <a:endParaRPr lang="hr-HR" dirty="0">
            <a:latin typeface="Arial" panose="020B0604020202020204" pitchFamily="34" charset="0"/>
            <a:cs typeface="Arial" panose="020B0604020202020204" pitchFamily="34" charset="0"/>
          </a:endParaRPr>
        </a:p>
      </dgm:t>
    </dgm:pt>
    <dgm:pt modelId="{549EC5DB-4EB7-43FC-89A6-F14DBED16F73}" type="parTrans" cxnId="{DCC700A0-0F5B-4E0F-9207-EC27782B8A72}">
      <dgm:prSet/>
      <dgm:spPr/>
      <dgm:t>
        <a:bodyPr/>
        <a:lstStyle/>
        <a:p>
          <a:endParaRPr lang="hr-HR"/>
        </a:p>
      </dgm:t>
    </dgm:pt>
    <dgm:pt modelId="{9F63A06E-8177-4422-818A-4E29D5DCFC53}" type="sibTrans" cxnId="{DCC700A0-0F5B-4E0F-9207-EC27782B8A72}">
      <dgm:prSet/>
      <dgm:spPr/>
      <dgm:t>
        <a:bodyPr/>
        <a:lstStyle/>
        <a:p>
          <a:endParaRPr lang="hr-HR"/>
        </a:p>
      </dgm:t>
    </dgm:pt>
    <dgm:pt modelId="{54359F38-A98F-4894-88DE-DA3428DC7787}" type="pres">
      <dgm:prSet presAssocID="{7C623185-8D56-4D6E-A114-323663F42710}" presName="linear" presStyleCnt="0">
        <dgm:presLayoutVars>
          <dgm:dir/>
          <dgm:animLvl val="lvl"/>
          <dgm:resizeHandles val="exact"/>
        </dgm:presLayoutVars>
      </dgm:prSet>
      <dgm:spPr/>
      <dgm:t>
        <a:bodyPr/>
        <a:lstStyle/>
        <a:p>
          <a:endParaRPr lang="hr-HR"/>
        </a:p>
      </dgm:t>
    </dgm:pt>
    <dgm:pt modelId="{7DEE6249-A243-481F-BAC1-8F33574CC767}" type="pres">
      <dgm:prSet presAssocID="{C57DC103-3107-40E3-A6B8-B1989627441D}" presName="parentLin" presStyleCnt="0"/>
      <dgm:spPr/>
    </dgm:pt>
    <dgm:pt modelId="{27EC13B0-6799-4A9E-91CF-046D9C735EA9}" type="pres">
      <dgm:prSet presAssocID="{C57DC103-3107-40E3-A6B8-B1989627441D}" presName="parentLeftMargin" presStyleLbl="node1" presStyleIdx="0" presStyleCnt="3"/>
      <dgm:spPr/>
      <dgm:t>
        <a:bodyPr/>
        <a:lstStyle/>
        <a:p>
          <a:endParaRPr lang="hr-HR"/>
        </a:p>
      </dgm:t>
    </dgm:pt>
    <dgm:pt modelId="{40BDBAB5-54BC-4C11-9E6F-E77C77871D48}" type="pres">
      <dgm:prSet presAssocID="{C57DC103-3107-40E3-A6B8-B1989627441D}" presName="parentText" presStyleLbl="node1" presStyleIdx="0" presStyleCnt="3">
        <dgm:presLayoutVars>
          <dgm:chMax val="0"/>
          <dgm:bulletEnabled val="1"/>
        </dgm:presLayoutVars>
      </dgm:prSet>
      <dgm:spPr/>
      <dgm:t>
        <a:bodyPr/>
        <a:lstStyle/>
        <a:p>
          <a:endParaRPr lang="hr-HR"/>
        </a:p>
      </dgm:t>
    </dgm:pt>
    <dgm:pt modelId="{49CB0524-E3BA-4485-AFBC-71D663C531C9}" type="pres">
      <dgm:prSet presAssocID="{C57DC103-3107-40E3-A6B8-B1989627441D}" presName="negativeSpace" presStyleCnt="0"/>
      <dgm:spPr/>
    </dgm:pt>
    <dgm:pt modelId="{D8D034D8-FBD4-44B9-BDCB-C39AD580CEA7}" type="pres">
      <dgm:prSet presAssocID="{C57DC103-3107-40E3-A6B8-B1989627441D}" presName="childText" presStyleLbl="conFgAcc1" presStyleIdx="0" presStyleCnt="3">
        <dgm:presLayoutVars>
          <dgm:bulletEnabled val="1"/>
        </dgm:presLayoutVars>
      </dgm:prSet>
      <dgm:spPr/>
    </dgm:pt>
    <dgm:pt modelId="{74B6E99E-0BDA-49B4-9400-E63FDE83D1D4}" type="pres">
      <dgm:prSet presAssocID="{13DE9130-038D-4188-8542-478D77B71469}" presName="spaceBetweenRectangles" presStyleCnt="0"/>
      <dgm:spPr/>
    </dgm:pt>
    <dgm:pt modelId="{68C38D66-D327-49FC-8A1A-B7CEEBDEF8E9}" type="pres">
      <dgm:prSet presAssocID="{05324884-B9B2-4765-9BA1-4D430B7D0B2E}" presName="parentLin" presStyleCnt="0"/>
      <dgm:spPr/>
    </dgm:pt>
    <dgm:pt modelId="{C960B67A-CFF4-47F3-B7E7-D3041A761299}" type="pres">
      <dgm:prSet presAssocID="{05324884-B9B2-4765-9BA1-4D430B7D0B2E}" presName="parentLeftMargin" presStyleLbl="node1" presStyleIdx="0" presStyleCnt="3"/>
      <dgm:spPr/>
      <dgm:t>
        <a:bodyPr/>
        <a:lstStyle/>
        <a:p>
          <a:endParaRPr lang="hr-HR"/>
        </a:p>
      </dgm:t>
    </dgm:pt>
    <dgm:pt modelId="{F8C1B899-E17D-4D00-99A7-6892B85475F4}" type="pres">
      <dgm:prSet presAssocID="{05324884-B9B2-4765-9BA1-4D430B7D0B2E}" presName="parentText" presStyleLbl="node1" presStyleIdx="1" presStyleCnt="3">
        <dgm:presLayoutVars>
          <dgm:chMax val="0"/>
          <dgm:bulletEnabled val="1"/>
        </dgm:presLayoutVars>
      </dgm:prSet>
      <dgm:spPr/>
      <dgm:t>
        <a:bodyPr/>
        <a:lstStyle/>
        <a:p>
          <a:endParaRPr lang="hr-HR"/>
        </a:p>
      </dgm:t>
    </dgm:pt>
    <dgm:pt modelId="{653FFC1B-D479-4A37-B259-32145AD12FAA}" type="pres">
      <dgm:prSet presAssocID="{05324884-B9B2-4765-9BA1-4D430B7D0B2E}" presName="negativeSpace" presStyleCnt="0"/>
      <dgm:spPr/>
    </dgm:pt>
    <dgm:pt modelId="{8C16CA1E-C874-4877-BD97-A4A5E298A7E1}" type="pres">
      <dgm:prSet presAssocID="{05324884-B9B2-4765-9BA1-4D430B7D0B2E}" presName="childText" presStyleLbl="conFgAcc1" presStyleIdx="1" presStyleCnt="3">
        <dgm:presLayoutVars>
          <dgm:bulletEnabled val="1"/>
        </dgm:presLayoutVars>
      </dgm:prSet>
      <dgm:spPr/>
    </dgm:pt>
    <dgm:pt modelId="{BBABD5D8-15E7-4A93-B115-FC9E69A8CA18}" type="pres">
      <dgm:prSet presAssocID="{5238C79E-D691-4F1C-9263-E32458D68810}" presName="spaceBetweenRectangles" presStyleCnt="0"/>
      <dgm:spPr/>
    </dgm:pt>
    <dgm:pt modelId="{3CB95209-26F5-464F-8C4C-52833AD8BE8D}" type="pres">
      <dgm:prSet presAssocID="{C42BE496-404A-4C3B-9099-23DBD237206A}" presName="parentLin" presStyleCnt="0"/>
      <dgm:spPr/>
    </dgm:pt>
    <dgm:pt modelId="{677F503C-4AA5-4956-9408-09D54023F7C3}" type="pres">
      <dgm:prSet presAssocID="{C42BE496-404A-4C3B-9099-23DBD237206A}" presName="parentLeftMargin" presStyleLbl="node1" presStyleIdx="1" presStyleCnt="3"/>
      <dgm:spPr/>
      <dgm:t>
        <a:bodyPr/>
        <a:lstStyle/>
        <a:p>
          <a:endParaRPr lang="hr-HR"/>
        </a:p>
      </dgm:t>
    </dgm:pt>
    <dgm:pt modelId="{FE2A9204-AB55-40AB-82F1-4579F9ACC0D1}" type="pres">
      <dgm:prSet presAssocID="{C42BE496-404A-4C3B-9099-23DBD237206A}" presName="parentText" presStyleLbl="node1" presStyleIdx="2" presStyleCnt="3">
        <dgm:presLayoutVars>
          <dgm:chMax val="0"/>
          <dgm:bulletEnabled val="1"/>
        </dgm:presLayoutVars>
      </dgm:prSet>
      <dgm:spPr/>
      <dgm:t>
        <a:bodyPr/>
        <a:lstStyle/>
        <a:p>
          <a:endParaRPr lang="hr-HR"/>
        </a:p>
      </dgm:t>
    </dgm:pt>
    <dgm:pt modelId="{225C8391-346A-4643-9542-033E28EAF3EE}" type="pres">
      <dgm:prSet presAssocID="{C42BE496-404A-4C3B-9099-23DBD237206A}" presName="negativeSpace" presStyleCnt="0"/>
      <dgm:spPr/>
    </dgm:pt>
    <dgm:pt modelId="{7C5FDA13-49FB-4734-9970-13144D6EB22A}" type="pres">
      <dgm:prSet presAssocID="{C42BE496-404A-4C3B-9099-23DBD237206A}" presName="childText" presStyleLbl="conFgAcc1" presStyleIdx="2" presStyleCnt="3">
        <dgm:presLayoutVars>
          <dgm:bulletEnabled val="1"/>
        </dgm:presLayoutVars>
      </dgm:prSet>
      <dgm:spPr/>
    </dgm:pt>
  </dgm:ptLst>
  <dgm:cxnLst>
    <dgm:cxn modelId="{10B0B430-9997-4EBE-8DFC-CA23A6A864E9}" type="presOf" srcId="{C42BE496-404A-4C3B-9099-23DBD237206A}" destId="{FE2A9204-AB55-40AB-82F1-4579F9ACC0D1}" srcOrd="1" destOrd="0" presId="urn:microsoft.com/office/officeart/2005/8/layout/list1"/>
    <dgm:cxn modelId="{019C1F8C-F508-4D39-B3B5-50AEAAFE14E0}" type="presOf" srcId="{7C623185-8D56-4D6E-A114-323663F42710}" destId="{54359F38-A98F-4894-88DE-DA3428DC7787}" srcOrd="0" destOrd="0" presId="urn:microsoft.com/office/officeart/2005/8/layout/list1"/>
    <dgm:cxn modelId="{DCC700A0-0F5B-4E0F-9207-EC27782B8A72}" srcId="{7C623185-8D56-4D6E-A114-323663F42710}" destId="{C42BE496-404A-4C3B-9099-23DBD237206A}" srcOrd="2" destOrd="0" parTransId="{549EC5DB-4EB7-43FC-89A6-F14DBED16F73}" sibTransId="{9F63A06E-8177-4422-818A-4E29D5DCFC53}"/>
    <dgm:cxn modelId="{49540AC7-62DA-410D-B270-2B737F33272D}" type="presOf" srcId="{05324884-B9B2-4765-9BA1-4D430B7D0B2E}" destId="{C960B67A-CFF4-47F3-B7E7-D3041A761299}" srcOrd="0" destOrd="0" presId="urn:microsoft.com/office/officeart/2005/8/layout/list1"/>
    <dgm:cxn modelId="{742480F3-2492-419E-BA8C-388B8373BE68}" type="presOf" srcId="{C42BE496-404A-4C3B-9099-23DBD237206A}" destId="{677F503C-4AA5-4956-9408-09D54023F7C3}" srcOrd="0" destOrd="0" presId="urn:microsoft.com/office/officeart/2005/8/layout/list1"/>
    <dgm:cxn modelId="{832A1730-8426-476A-BDE9-FBFB426C1365}" srcId="{7C623185-8D56-4D6E-A114-323663F42710}" destId="{05324884-B9B2-4765-9BA1-4D430B7D0B2E}" srcOrd="1" destOrd="0" parTransId="{B0EA26D5-313E-4D3D-8839-57E1CA397291}" sibTransId="{5238C79E-D691-4F1C-9263-E32458D68810}"/>
    <dgm:cxn modelId="{38D05C56-B87D-4464-96B2-033769B8D6E3}" type="presOf" srcId="{C57DC103-3107-40E3-A6B8-B1989627441D}" destId="{40BDBAB5-54BC-4C11-9E6F-E77C77871D48}" srcOrd="1" destOrd="0" presId="urn:microsoft.com/office/officeart/2005/8/layout/list1"/>
    <dgm:cxn modelId="{46F64DBE-141D-428A-B94F-939D7FAF4B20}" srcId="{7C623185-8D56-4D6E-A114-323663F42710}" destId="{C57DC103-3107-40E3-A6B8-B1989627441D}" srcOrd="0" destOrd="0" parTransId="{A488785E-2CAD-4D5D-90AF-8963A7A748E1}" sibTransId="{13DE9130-038D-4188-8542-478D77B71469}"/>
    <dgm:cxn modelId="{19E61427-4052-4519-92C5-251FEDCFC34B}" type="presOf" srcId="{C57DC103-3107-40E3-A6B8-B1989627441D}" destId="{27EC13B0-6799-4A9E-91CF-046D9C735EA9}" srcOrd="0" destOrd="0" presId="urn:microsoft.com/office/officeart/2005/8/layout/list1"/>
    <dgm:cxn modelId="{80C1785E-3A4A-454E-BB8F-5316D5F08A70}" type="presOf" srcId="{05324884-B9B2-4765-9BA1-4D430B7D0B2E}" destId="{F8C1B899-E17D-4D00-99A7-6892B85475F4}" srcOrd="1" destOrd="0" presId="urn:microsoft.com/office/officeart/2005/8/layout/list1"/>
    <dgm:cxn modelId="{F9B69010-8BC8-4AEE-A095-C3B58C6FD9E4}" type="presParOf" srcId="{54359F38-A98F-4894-88DE-DA3428DC7787}" destId="{7DEE6249-A243-481F-BAC1-8F33574CC767}" srcOrd="0" destOrd="0" presId="urn:microsoft.com/office/officeart/2005/8/layout/list1"/>
    <dgm:cxn modelId="{A910822D-65CD-40C5-996A-84A5F59C3A6E}" type="presParOf" srcId="{7DEE6249-A243-481F-BAC1-8F33574CC767}" destId="{27EC13B0-6799-4A9E-91CF-046D9C735EA9}" srcOrd="0" destOrd="0" presId="urn:microsoft.com/office/officeart/2005/8/layout/list1"/>
    <dgm:cxn modelId="{E7CFD48C-A836-41EF-9673-412F873232F0}" type="presParOf" srcId="{7DEE6249-A243-481F-BAC1-8F33574CC767}" destId="{40BDBAB5-54BC-4C11-9E6F-E77C77871D48}" srcOrd="1" destOrd="0" presId="urn:microsoft.com/office/officeart/2005/8/layout/list1"/>
    <dgm:cxn modelId="{705F7510-1F19-4DD5-BCF9-9BFF6BA23B32}" type="presParOf" srcId="{54359F38-A98F-4894-88DE-DA3428DC7787}" destId="{49CB0524-E3BA-4485-AFBC-71D663C531C9}" srcOrd="1" destOrd="0" presId="urn:microsoft.com/office/officeart/2005/8/layout/list1"/>
    <dgm:cxn modelId="{BFA5D250-03C1-429B-B6CA-EC3D7DA52146}" type="presParOf" srcId="{54359F38-A98F-4894-88DE-DA3428DC7787}" destId="{D8D034D8-FBD4-44B9-BDCB-C39AD580CEA7}" srcOrd="2" destOrd="0" presId="urn:microsoft.com/office/officeart/2005/8/layout/list1"/>
    <dgm:cxn modelId="{1851906A-8D46-407E-8F5F-6BEC623F3AB3}" type="presParOf" srcId="{54359F38-A98F-4894-88DE-DA3428DC7787}" destId="{74B6E99E-0BDA-49B4-9400-E63FDE83D1D4}" srcOrd="3" destOrd="0" presId="urn:microsoft.com/office/officeart/2005/8/layout/list1"/>
    <dgm:cxn modelId="{E51CFBCD-2B27-4C62-AC41-13A9EAF5EBBB}" type="presParOf" srcId="{54359F38-A98F-4894-88DE-DA3428DC7787}" destId="{68C38D66-D327-49FC-8A1A-B7CEEBDEF8E9}" srcOrd="4" destOrd="0" presId="urn:microsoft.com/office/officeart/2005/8/layout/list1"/>
    <dgm:cxn modelId="{41F84A6B-9274-4710-8BC8-6715B5BBB3E6}" type="presParOf" srcId="{68C38D66-D327-49FC-8A1A-B7CEEBDEF8E9}" destId="{C960B67A-CFF4-47F3-B7E7-D3041A761299}" srcOrd="0" destOrd="0" presId="urn:microsoft.com/office/officeart/2005/8/layout/list1"/>
    <dgm:cxn modelId="{60B022AB-F951-4B8F-B2F0-5921B8D76043}" type="presParOf" srcId="{68C38D66-D327-49FC-8A1A-B7CEEBDEF8E9}" destId="{F8C1B899-E17D-4D00-99A7-6892B85475F4}" srcOrd="1" destOrd="0" presId="urn:microsoft.com/office/officeart/2005/8/layout/list1"/>
    <dgm:cxn modelId="{09DD988E-A176-4848-8529-F62F00CB035B}" type="presParOf" srcId="{54359F38-A98F-4894-88DE-DA3428DC7787}" destId="{653FFC1B-D479-4A37-B259-32145AD12FAA}" srcOrd="5" destOrd="0" presId="urn:microsoft.com/office/officeart/2005/8/layout/list1"/>
    <dgm:cxn modelId="{271AF9BB-EE27-44D5-906B-77987D1C0983}" type="presParOf" srcId="{54359F38-A98F-4894-88DE-DA3428DC7787}" destId="{8C16CA1E-C874-4877-BD97-A4A5E298A7E1}" srcOrd="6" destOrd="0" presId="urn:microsoft.com/office/officeart/2005/8/layout/list1"/>
    <dgm:cxn modelId="{7BA8B678-9C3B-454E-9FD7-D8921582A63A}" type="presParOf" srcId="{54359F38-A98F-4894-88DE-DA3428DC7787}" destId="{BBABD5D8-15E7-4A93-B115-FC9E69A8CA18}" srcOrd="7" destOrd="0" presId="urn:microsoft.com/office/officeart/2005/8/layout/list1"/>
    <dgm:cxn modelId="{DA3F77CB-95EB-4D8F-A126-FC860E46C93D}" type="presParOf" srcId="{54359F38-A98F-4894-88DE-DA3428DC7787}" destId="{3CB95209-26F5-464F-8C4C-52833AD8BE8D}" srcOrd="8" destOrd="0" presId="urn:microsoft.com/office/officeart/2005/8/layout/list1"/>
    <dgm:cxn modelId="{D49DA808-35A1-4862-8D01-2D1B8A13BCD6}" type="presParOf" srcId="{3CB95209-26F5-464F-8C4C-52833AD8BE8D}" destId="{677F503C-4AA5-4956-9408-09D54023F7C3}" srcOrd="0" destOrd="0" presId="urn:microsoft.com/office/officeart/2005/8/layout/list1"/>
    <dgm:cxn modelId="{882CE13B-C37E-4EFB-BE73-CD627EE76F4A}" type="presParOf" srcId="{3CB95209-26F5-464F-8C4C-52833AD8BE8D}" destId="{FE2A9204-AB55-40AB-82F1-4579F9ACC0D1}" srcOrd="1" destOrd="0" presId="urn:microsoft.com/office/officeart/2005/8/layout/list1"/>
    <dgm:cxn modelId="{6FCE7524-0148-46E5-9769-ABB408AE5666}" type="presParOf" srcId="{54359F38-A98F-4894-88DE-DA3428DC7787}" destId="{225C8391-346A-4643-9542-033E28EAF3EE}" srcOrd="9" destOrd="0" presId="urn:microsoft.com/office/officeart/2005/8/layout/list1"/>
    <dgm:cxn modelId="{FC650EBE-2441-4CA3-9E74-338265499A66}" type="presParOf" srcId="{54359F38-A98F-4894-88DE-DA3428DC7787}" destId="{7C5FDA13-49FB-4734-9970-13144D6EB22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AEA3A3-D629-412C-8F52-19BA193CE102}">
      <dsp:nvSpPr>
        <dsp:cNvPr id="0" name=""/>
        <dsp:cNvSpPr/>
      </dsp:nvSpPr>
      <dsp:spPr>
        <a:xfrm>
          <a:off x="1903" y="0"/>
          <a:ext cx="1994894" cy="1894056"/>
        </a:xfrm>
        <a:prstGeom prst="roundRect">
          <a:avLst>
            <a:gd name="adj" fmla="val 10000"/>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92456" tIns="92456" rIns="92456" bIns="92456" numCol="1" spcCol="1270" anchor="ctr" anchorCtr="0">
          <a:noAutofit/>
        </a:bodyPr>
        <a:lstStyle/>
        <a:p>
          <a:pPr lvl="0" algn="ctr" defTabSz="577850" rtl="0">
            <a:lnSpc>
              <a:spcPct val="90000"/>
            </a:lnSpc>
            <a:spcBef>
              <a:spcPct val="0"/>
            </a:spcBef>
            <a:spcAft>
              <a:spcPct val="35000"/>
            </a:spcAft>
          </a:pPr>
          <a:r>
            <a:rPr lang="hr-HR" sz="1300" b="1" kern="1200" dirty="0">
              <a:solidFill>
                <a:schemeClr val="tx1"/>
              </a:solidFill>
              <a:latin typeface="Arial" panose="020B0604020202020204" pitchFamily="34" charset="0"/>
              <a:cs typeface="Arial" panose="020B0604020202020204" pitchFamily="34" charset="0"/>
            </a:rPr>
            <a:t>Poboljšanje inovativnosti MSP</a:t>
          </a:r>
        </a:p>
      </dsp:txBody>
      <dsp:txXfrm>
        <a:off x="1903" y="757622"/>
        <a:ext cx="1994894" cy="757622"/>
      </dsp:txXfrm>
    </dsp:sp>
    <dsp:sp modelId="{9CB89B45-06B5-4B21-B34A-3A1E8C7BBBD1}">
      <dsp:nvSpPr>
        <dsp:cNvPr id="0" name=""/>
        <dsp:cNvSpPr/>
      </dsp:nvSpPr>
      <dsp:spPr>
        <a:xfrm>
          <a:off x="718881" y="125273"/>
          <a:ext cx="630720" cy="63072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341A8E3E-1E04-4C54-AA03-F9429253B356}">
      <dsp:nvSpPr>
        <dsp:cNvPr id="0" name=""/>
        <dsp:cNvSpPr/>
      </dsp:nvSpPr>
      <dsp:spPr>
        <a:xfrm>
          <a:off x="2056644" y="0"/>
          <a:ext cx="1994894" cy="1894056"/>
        </a:xfrm>
        <a:prstGeom prst="roundRect">
          <a:avLst>
            <a:gd name="adj" fmla="val 10000"/>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92456" tIns="92456" rIns="92456" bIns="92456" numCol="1" spcCol="1270" anchor="ctr" anchorCtr="0">
          <a:noAutofit/>
        </a:bodyPr>
        <a:lstStyle/>
        <a:p>
          <a:pPr lvl="0" algn="ctr" defTabSz="577850" rtl="0">
            <a:lnSpc>
              <a:spcPct val="90000"/>
            </a:lnSpc>
            <a:spcBef>
              <a:spcPct val="0"/>
            </a:spcBef>
            <a:spcAft>
              <a:spcPct val="35000"/>
            </a:spcAft>
          </a:pPr>
          <a:r>
            <a:rPr lang="hr-HR" sz="1300" b="1" kern="1200" dirty="0">
              <a:solidFill>
                <a:schemeClr val="tx1"/>
              </a:solidFill>
              <a:latin typeface="Arial" panose="020B0604020202020204" pitchFamily="34" charset="0"/>
              <a:cs typeface="Arial" panose="020B0604020202020204" pitchFamily="34" charset="0"/>
            </a:rPr>
            <a:t>Povećanje učinkovitosti i rasta MSP</a:t>
          </a:r>
        </a:p>
      </dsp:txBody>
      <dsp:txXfrm>
        <a:off x="2056644" y="757622"/>
        <a:ext cx="1994894" cy="757622"/>
      </dsp:txXfrm>
    </dsp:sp>
    <dsp:sp modelId="{F7721208-3DE9-4879-85BE-A45CD58D2427}">
      <dsp:nvSpPr>
        <dsp:cNvPr id="0" name=""/>
        <dsp:cNvSpPr/>
      </dsp:nvSpPr>
      <dsp:spPr>
        <a:xfrm>
          <a:off x="2773622" y="125273"/>
          <a:ext cx="630720" cy="630720"/>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F9A7C14B-9035-4004-8F85-8C08CF2F11B1}">
      <dsp:nvSpPr>
        <dsp:cNvPr id="0" name=""/>
        <dsp:cNvSpPr/>
      </dsp:nvSpPr>
      <dsp:spPr>
        <a:xfrm>
          <a:off x="4111385" y="0"/>
          <a:ext cx="1994894" cy="1894056"/>
        </a:xfrm>
        <a:prstGeom prst="roundRect">
          <a:avLst>
            <a:gd name="adj" fmla="val 10000"/>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92456" tIns="92456" rIns="92456" bIns="92456" numCol="1" spcCol="1270" anchor="ctr" anchorCtr="0">
          <a:noAutofit/>
        </a:bodyPr>
        <a:lstStyle/>
        <a:p>
          <a:pPr lvl="0" algn="ctr" defTabSz="577850" rtl="0">
            <a:lnSpc>
              <a:spcPct val="90000"/>
            </a:lnSpc>
            <a:spcBef>
              <a:spcPct val="0"/>
            </a:spcBef>
            <a:spcAft>
              <a:spcPct val="35000"/>
            </a:spcAft>
          </a:pPr>
          <a:r>
            <a:rPr lang="hr-HR" sz="1300" b="1" kern="1200" dirty="0">
              <a:solidFill>
                <a:schemeClr val="tx1"/>
              </a:solidFill>
              <a:latin typeface="Arial" panose="020B0604020202020204" pitchFamily="34" charset="0"/>
              <a:cs typeface="Arial" panose="020B0604020202020204" pitchFamily="34" charset="0"/>
            </a:rPr>
            <a:t>Bolji pristup izvorima financiranja za male i srednje poduzetnike</a:t>
          </a:r>
        </a:p>
      </dsp:txBody>
      <dsp:txXfrm>
        <a:off x="4111385" y="757622"/>
        <a:ext cx="1994894" cy="757622"/>
      </dsp:txXfrm>
    </dsp:sp>
    <dsp:sp modelId="{F88FEFB0-5DD2-4619-8DB4-E1D13208896B}">
      <dsp:nvSpPr>
        <dsp:cNvPr id="0" name=""/>
        <dsp:cNvSpPr/>
      </dsp:nvSpPr>
      <dsp:spPr>
        <a:xfrm>
          <a:off x="4828363" y="125273"/>
          <a:ext cx="630720" cy="63072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41000" r="-41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8EF75C7C-F48C-4419-9FEA-AB08AC98DA05}">
      <dsp:nvSpPr>
        <dsp:cNvPr id="0" name=""/>
        <dsp:cNvSpPr/>
      </dsp:nvSpPr>
      <dsp:spPr>
        <a:xfrm>
          <a:off x="6166126" y="0"/>
          <a:ext cx="1994894" cy="1894056"/>
        </a:xfrm>
        <a:prstGeom prst="roundRect">
          <a:avLst>
            <a:gd name="adj" fmla="val 10000"/>
          </a:avLst>
        </a:prstGeom>
        <a:gradFill rotWithShape="1">
          <a:gsLst>
            <a:gs pos="0">
              <a:schemeClr val="accent5">
                <a:tint val="100000"/>
                <a:shade val="100000"/>
                <a:satMod val="130000"/>
              </a:schemeClr>
            </a:gs>
            <a:gs pos="100000">
              <a:schemeClr val="accent5">
                <a:tint val="50000"/>
                <a:shade val="100000"/>
                <a:satMod val="350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92456" tIns="92456" rIns="92456" bIns="92456" numCol="1" spcCol="1270" anchor="ctr" anchorCtr="0">
          <a:noAutofit/>
        </a:bodyPr>
        <a:lstStyle/>
        <a:p>
          <a:pPr lvl="0" algn="ctr" defTabSz="577850" rtl="0">
            <a:lnSpc>
              <a:spcPct val="90000"/>
            </a:lnSpc>
            <a:spcBef>
              <a:spcPct val="0"/>
            </a:spcBef>
            <a:spcAft>
              <a:spcPct val="35000"/>
            </a:spcAft>
          </a:pPr>
          <a:r>
            <a:rPr lang="hr-HR" sz="1300" b="1" kern="1200" dirty="0">
              <a:solidFill>
                <a:schemeClr val="tx1"/>
              </a:solidFill>
              <a:latin typeface="Arial" panose="020B0604020202020204" pitchFamily="34" charset="0"/>
              <a:cs typeface="Arial" panose="020B0604020202020204" pitchFamily="34" charset="0"/>
            </a:rPr>
            <a:t>Stvaranje povoljnog okruženja za razvoj poduzetništva </a:t>
          </a:r>
        </a:p>
      </dsp:txBody>
      <dsp:txXfrm>
        <a:off x="6166126" y="757622"/>
        <a:ext cx="1994894" cy="757622"/>
      </dsp:txXfrm>
    </dsp:sp>
    <dsp:sp modelId="{2008CF73-5353-4706-9989-E5F94FFF63B3}">
      <dsp:nvSpPr>
        <dsp:cNvPr id="0" name=""/>
        <dsp:cNvSpPr/>
      </dsp:nvSpPr>
      <dsp:spPr>
        <a:xfrm>
          <a:off x="6883104" y="125273"/>
          <a:ext cx="630720" cy="630720"/>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7000" r="-17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8FE6092B-1A90-46C9-A678-5CCA587DD6C5}">
      <dsp:nvSpPr>
        <dsp:cNvPr id="0" name=""/>
        <dsp:cNvSpPr/>
      </dsp:nvSpPr>
      <dsp:spPr>
        <a:xfrm>
          <a:off x="326516" y="1515244"/>
          <a:ext cx="7509890" cy="284108"/>
        </a:xfrm>
        <a:prstGeom prst="leftRightArrow">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D034D8-FBD4-44B9-BDCB-C39AD580CEA7}">
      <dsp:nvSpPr>
        <dsp:cNvPr id="0" name=""/>
        <dsp:cNvSpPr/>
      </dsp:nvSpPr>
      <dsp:spPr>
        <a:xfrm>
          <a:off x="0" y="413487"/>
          <a:ext cx="6693692" cy="630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BDBAB5-54BC-4C11-9E6F-E77C77871D48}">
      <dsp:nvSpPr>
        <dsp:cNvPr id="0" name=""/>
        <dsp:cNvSpPr/>
      </dsp:nvSpPr>
      <dsp:spPr>
        <a:xfrm>
          <a:off x="334684" y="44487"/>
          <a:ext cx="4685584" cy="7380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104" tIns="0" rIns="177104" bIns="0" numCol="1" spcCol="1270" anchor="ctr" anchorCtr="0">
          <a:noAutofit/>
        </a:bodyPr>
        <a:lstStyle/>
        <a:p>
          <a:pPr lvl="0" algn="l" defTabSz="1111250">
            <a:lnSpc>
              <a:spcPct val="90000"/>
            </a:lnSpc>
            <a:spcBef>
              <a:spcPct val="0"/>
            </a:spcBef>
            <a:spcAft>
              <a:spcPct val="35000"/>
            </a:spcAft>
          </a:pPr>
          <a:r>
            <a:rPr lang="hr-HR" sz="2500" kern="1200" dirty="0">
              <a:latin typeface="Arial" panose="020B0604020202020204" pitchFamily="34" charset="0"/>
              <a:cs typeface="Arial" panose="020B0604020202020204" pitchFamily="34" charset="0"/>
            </a:rPr>
            <a:t>Korisnik</a:t>
          </a:r>
        </a:p>
      </dsp:txBody>
      <dsp:txXfrm>
        <a:off x="370710" y="80513"/>
        <a:ext cx="4613532" cy="665948"/>
      </dsp:txXfrm>
    </dsp:sp>
    <dsp:sp modelId="{8C16CA1E-C874-4877-BD97-A4A5E298A7E1}">
      <dsp:nvSpPr>
        <dsp:cNvPr id="0" name=""/>
        <dsp:cNvSpPr/>
      </dsp:nvSpPr>
      <dsp:spPr>
        <a:xfrm>
          <a:off x="0" y="1547487"/>
          <a:ext cx="6693692" cy="630000"/>
        </a:xfrm>
        <a:prstGeom prst="rect">
          <a:avLst/>
        </a:prstGeom>
        <a:solidFill>
          <a:schemeClr val="lt1">
            <a:alpha val="90000"/>
            <a:hueOff val="0"/>
            <a:satOff val="0"/>
            <a:lumOff val="0"/>
            <a:alphaOff val="0"/>
          </a:schemeClr>
        </a:solidFill>
        <a:ln w="25400" cap="flat" cmpd="sng" algn="ctr">
          <a:solidFill>
            <a:schemeClr val="accent3">
              <a:hueOff val="-1473495"/>
              <a:satOff val="28693"/>
              <a:lumOff val="-9216"/>
              <a:alphaOff val="0"/>
            </a:schemeClr>
          </a:solidFill>
          <a:prstDash val="solid"/>
        </a:ln>
        <a:effectLst/>
      </dsp:spPr>
      <dsp:style>
        <a:lnRef idx="2">
          <a:scrgbClr r="0" g="0" b="0"/>
        </a:lnRef>
        <a:fillRef idx="1">
          <a:scrgbClr r="0" g="0" b="0"/>
        </a:fillRef>
        <a:effectRef idx="0">
          <a:scrgbClr r="0" g="0" b="0"/>
        </a:effectRef>
        <a:fontRef idx="minor"/>
      </dsp:style>
    </dsp:sp>
    <dsp:sp modelId="{F8C1B899-E17D-4D00-99A7-6892B85475F4}">
      <dsp:nvSpPr>
        <dsp:cNvPr id="0" name=""/>
        <dsp:cNvSpPr/>
      </dsp:nvSpPr>
      <dsp:spPr>
        <a:xfrm>
          <a:off x="334684" y="1178487"/>
          <a:ext cx="4685584" cy="738000"/>
        </a:xfrm>
        <a:prstGeom prst="roundRect">
          <a:avLst/>
        </a:prstGeom>
        <a:solidFill>
          <a:schemeClr val="accent3">
            <a:hueOff val="-1473495"/>
            <a:satOff val="28693"/>
            <a:lumOff val="-92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104" tIns="0" rIns="177104" bIns="0" numCol="1" spcCol="1270" anchor="ctr" anchorCtr="0">
          <a:noAutofit/>
        </a:bodyPr>
        <a:lstStyle/>
        <a:p>
          <a:pPr lvl="0" algn="l" defTabSz="1111250">
            <a:lnSpc>
              <a:spcPct val="90000"/>
            </a:lnSpc>
            <a:spcBef>
              <a:spcPct val="0"/>
            </a:spcBef>
            <a:spcAft>
              <a:spcPct val="35000"/>
            </a:spcAft>
          </a:pPr>
          <a:r>
            <a:rPr lang="hr-HR" sz="2500" kern="1200" dirty="0" smtClean="0">
              <a:latin typeface="Arial" panose="020B0604020202020204" pitchFamily="34" charset="0"/>
              <a:cs typeface="Arial" panose="020B0604020202020204" pitchFamily="34" charset="0"/>
            </a:rPr>
            <a:t>SAFU</a:t>
          </a:r>
          <a:endParaRPr lang="hr-HR" sz="2500" kern="1200" dirty="0">
            <a:latin typeface="Arial" panose="020B0604020202020204" pitchFamily="34" charset="0"/>
            <a:cs typeface="Arial" panose="020B0604020202020204" pitchFamily="34" charset="0"/>
          </a:endParaRPr>
        </a:p>
      </dsp:txBody>
      <dsp:txXfrm>
        <a:off x="370710" y="1214513"/>
        <a:ext cx="4613532" cy="665948"/>
      </dsp:txXfrm>
    </dsp:sp>
    <dsp:sp modelId="{7C5FDA13-49FB-4734-9970-13144D6EB22A}">
      <dsp:nvSpPr>
        <dsp:cNvPr id="0" name=""/>
        <dsp:cNvSpPr/>
      </dsp:nvSpPr>
      <dsp:spPr>
        <a:xfrm>
          <a:off x="0" y="2681487"/>
          <a:ext cx="6693692" cy="630000"/>
        </a:xfrm>
        <a:prstGeom prst="rect">
          <a:avLst/>
        </a:prstGeom>
        <a:solidFill>
          <a:schemeClr val="lt1">
            <a:alpha val="90000"/>
            <a:hueOff val="0"/>
            <a:satOff val="0"/>
            <a:lumOff val="0"/>
            <a:alphaOff val="0"/>
          </a:schemeClr>
        </a:solidFill>
        <a:ln w="25400" cap="flat" cmpd="sng" algn="ctr">
          <a:solidFill>
            <a:schemeClr val="accent3">
              <a:hueOff val="-2946991"/>
              <a:satOff val="57385"/>
              <a:lumOff val="-18432"/>
              <a:alphaOff val="0"/>
            </a:schemeClr>
          </a:solidFill>
          <a:prstDash val="solid"/>
        </a:ln>
        <a:effectLst/>
      </dsp:spPr>
      <dsp:style>
        <a:lnRef idx="2">
          <a:scrgbClr r="0" g="0" b="0"/>
        </a:lnRef>
        <a:fillRef idx="1">
          <a:scrgbClr r="0" g="0" b="0"/>
        </a:fillRef>
        <a:effectRef idx="0">
          <a:scrgbClr r="0" g="0" b="0"/>
        </a:effectRef>
        <a:fontRef idx="minor"/>
      </dsp:style>
    </dsp:sp>
    <dsp:sp modelId="{FE2A9204-AB55-40AB-82F1-4579F9ACC0D1}">
      <dsp:nvSpPr>
        <dsp:cNvPr id="0" name=""/>
        <dsp:cNvSpPr/>
      </dsp:nvSpPr>
      <dsp:spPr>
        <a:xfrm>
          <a:off x="334684" y="2312487"/>
          <a:ext cx="4685584" cy="738000"/>
        </a:xfrm>
        <a:prstGeom prst="roundRect">
          <a:avLst/>
        </a:prstGeom>
        <a:solidFill>
          <a:schemeClr val="accent3">
            <a:hueOff val="-2946991"/>
            <a:satOff val="57385"/>
            <a:lumOff val="-184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104" tIns="0" rIns="177104" bIns="0" numCol="1" spcCol="1270" anchor="ctr" anchorCtr="0">
          <a:noAutofit/>
        </a:bodyPr>
        <a:lstStyle/>
        <a:p>
          <a:pPr lvl="0" algn="l" defTabSz="1111250">
            <a:lnSpc>
              <a:spcPct val="90000"/>
            </a:lnSpc>
            <a:spcBef>
              <a:spcPct val="0"/>
            </a:spcBef>
            <a:spcAft>
              <a:spcPct val="35000"/>
            </a:spcAft>
          </a:pPr>
          <a:r>
            <a:rPr lang="hr-HR" sz="2500" kern="1200" dirty="0" smtClean="0">
              <a:latin typeface="Arial" panose="020B0604020202020204" pitchFamily="34" charset="0"/>
              <a:cs typeface="Arial" panose="020B0604020202020204" pitchFamily="34" charset="0"/>
            </a:rPr>
            <a:t>MGPO</a:t>
          </a:r>
          <a:endParaRPr lang="hr-HR" sz="2500" kern="1200" dirty="0">
            <a:latin typeface="Arial" panose="020B0604020202020204" pitchFamily="34" charset="0"/>
            <a:cs typeface="Arial" panose="020B0604020202020204" pitchFamily="34" charset="0"/>
          </a:endParaRPr>
        </a:p>
      </dsp:txBody>
      <dsp:txXfrm>
        <a:off x="370710" y="2348513"/>
        <a:ext cx="4613532" cy="665948"/>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AutoShape 1"/>
          <p:cNvSpPr>
            <a:spLocks noChangeArrowheads="1"/>
          </p:cNvSpPr>
          <p:nvPr/>
        </p:nvSpPr>
        <p:spPr bwMode="auto">
          <a:xfrm>
            <a:off x="0" y="0"/>
            <a:ext cx="6797675" cy="9926638"/>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sr-Latn-RS"/>
          </a:p>
        </p:txBody>
      </p:sp>
      <p:sp>
        <p:nvSpPr>
          <p:cNvPr id="43011" name="Text Box 2"/>
          <p:cNvSpPr txBox="1">
            <a:spLocks noChangeArrowheads="1"/>
          </p:cNvSpP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sr-Latn-RS"/>
          </a:p>
        </p:txBody>
      </p:sp>
      <p:sp>
        <p:nvSpPr>
          <p:cNvPr id="11267" name="Rectangle 3"/>
          <p:cNvSpPr>
            <a:spLocks noGrp="1" noChangeArrowheads="1"/>
          </p:cNvSpPr>
          <p:nvPr>
            <p:ph type="dt"/>
          </p:nvPr>
        </p:nvSpPr>
        <p:spPr bwMode="auto">
          <a:xfrm>
            <a:off x="3849688" y="0"/>
            <a:ext cx="29448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eaLnBrk="1" hangingPunct="1">
              <a:buClrTx/>
              <a:buSzPct val="100000"/>
              <a:buFontTx/>
              <a:buNone/>
              <a:tabLst>
                <a:tab pos="449263" algn="l"/>
                <a:tab pos="898525" algn="l"/>
                <a:tab pos="1347788" algn="l"/>
                <a:tab pos="1797050" algn="l"/>
                <a:tab pos="2246313" algn="l"/>
                <a:tab pos="2695575" algn="l"/>
              </a:tabLst>
              <a:defRPr sz="1200">
                <a:solidFill>
                  <a:srgbClr val="000000"/>
                </a:solidFill>
                <a:latin typeface="Neo Sans" charset="0"/>
                <a:cs typeface="Segoe UI" panose="020B0502040204020203" pitchFamily="34" charset="0"/>
              </a:defRPr>
            </a:lvl1pPr>
          </a:lstStyle>
          <a:p>
            <a:pPr>
              <a:defRPr/>
            </a:pPr>
            <a:endParaRPr lang="en-US" altLang="sr-Latn-RS"/>
          </a:p>
        </p:txBody>
      </p:sp>
      <p:sp>
        <p:nvSpPr>
          <p:cNvPr id="43013" name="Rectangle 4"/>
          <p:cNvSpPr>
            <a:spLocks noGrp="1" noRot="1" noChangeAspect="1" noChangeArrowheads="1"/>
          </p:cNvSpPr>
          <p:nvPr>
            <p:ph type="sldImg"/>
          </p:nvPr>
        </p:nvSpPr>
        <p:spPr bwMode="auto">
          <a:xfrm>
            <a:off x="92075" y="744538"/>
            <a:ext cx="6611938" cy="3721100"/>
          </a:xfrm>
          <a:prstGeom prst="rect">
            <a:avLst/>
          </a:prstGeom>
          <a:noFill/>
          <a:ln w="1260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11269" name="Rectangle 5"/>
          <p:cNvSpPr>
            <a:spLocks noGrp="1" noChangeArrowheads="1"/>
          </p:cNvSpPr>
          <p:nvPr>
            <p:ph type="body"/>
          </p:nvPr>
        </p:nvSpPr>
        <p:spPr bwMode="auto">
          <a:xfrm>
            <a:off x="679450" y="4714875"/>
            <a:ext cx="5437188" cy="4465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sr-Latn-RS" altLang="sr-Latn-RS" noProof="0"/>
          </a:p>
        </p:txBody>
      </p:sp>
      <p:sp>
        <p:nvSpPr>
          <p:cNvPr id="43015" name="Text Box 6"/>
          <p:cNvSpPr txBox="1">
            <a:spLocks noChangeArrowheads="1"/>
          </p:cNvSpPr>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sr-Latn-RS"/>
          </a:p>
        </p:txBody>
      </p:sp>
      <p:sp>
        <p:nvSpPr>
          <p:cNvPr id="11271" name="Rectangle 7"/>
          <p:cNvSpPr>
            <a:spLocks noGrp="1" noChangeArrowheads="1"/>
          </p:cNvSpPr>
          <p:nvPr>
            <p:ph type="sldNum"/>
          </p:nvPr>
        </p:nvSpPr>
        <p:spPr bwMode="auto">
          <a:xfrm>
            <a:off x="3849688" y="9428163"/>
            <a:ext cx="29448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eaLnBrk="1" hangingPunct="1">
              <a:buSzPct val="100000"/>
              <a:tabLst>
                <a:tab pos="449263" algn="l"/>
                <a:tab pos="898525" algn="l"/>
                <a:tab pos="1347788" algn="l"/>
                <a:tab pos="1797050" algn="l"/>
                <a:tab pos="2246313" algn="l"/>
                <a:tab pos="2695575" algn="l"/>
              </a:tabLst>
              <a:defRPr sz="1200">
                <a:solidFill>
                  <a:srgbClr val="000000"/>
                </a:solidFill>
                <a:latin typeface="Neo Sans" charset="0"/>
                <a:cs typeface="Segoe UI" pitchFamily="34" charset="0"/>
              </a:defRPr>
            </a:lvl1pPr>
          </a:lstStyle>
          <a:p>
            <a:pPr>
              <a:defRPr/>
            </a:pPr>
            <a:fld id="{0E016646-D9EA-4DAB-A459-4CC5779DC1B5}" type="slidenum">
              <a:rPr lang="en-US" altLang="sr-Latn-RS"/>
              <a:pPr>
                <a:defRPr/>
              </a:pPr>
              <a:t>‹#›</a:t>
            </a:fld>
            <a:endParaRPr lang="en-US" altLang="sr-Latn-RS"/>
          </a:p>
        </p:txBody>
      </p:sp>
    </p:spTree>
    <p:extLst>
      <p:ext uri="{BB962C8B-B14F-4D97-AF65-F5344CB8AC3E}">
        <p14:creationId xmlns:p14="http://schemas.microsoft.com/office/powerpoint/2010/main" val="906079331"/>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92075" y="744538"/>
            <a:ext cx="6611938"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smtClean="0">
              <a:latin typeface="Neo Sans" charset="0"/>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1363" indent="-284163">
              <a:defRPr>
                <a:solidFill>
                  <a:schemeClr val="tx1"/>
                </a:solidFill>
                <a:latin typeface="Calibri" pitchFamily="34" charset="0"/>
                <a:ea typeface="MS PGothic" pitchFamily="34" charset="-128"/>
              </a:defRPr>
            </a:lvl2pPr>
            <a:lvl3pPr marL="1141413" indent="-227013">
              <a:defRPr>
                <a:solidFill>
                  <a:schemeClr val="tx1"/>
                </a:solidFill>
                <a:latin typeface="Calibri" pitchFamily="34" charset="0"/>
                <a:ea typeface="MS PGothic" pitchFamily="34" charset="-128"/>
              </a:defRPr>
            </a:lvl3pPr>
            <a:lvl4pPr marL="1598613" indent="-227013">
              <a:defRPr>
                <a:solidFill>
                  <a:schemeClr val="tx1"/>
                </a:solidFill>
                <a:latin typeface="Calibri" pitchFamily="34" charset="0"/>
                <a:ea typeface="MS PGothic" pitchFamily="34" charset="-128"/>
              </a:defRPr>
            </a:lvl4pPr>
            <a:lvl5pPr marL="2055813" indent="-227013">
              <a:defRPr>
                <a:solidFill>
                  <a:schemeClr val="tx1"/>
                </a:solidFill>
                <a:latin typeface="Calibri" pitchFamily="34" charset="0"/>
                <a:ea typeface="MS PGothic" pitchFamily="34" charset="-128"/>
              </a:defRPr>
            </a:lvl5pPr>
            <a:lvl6pPr marL="2513013" indent="-227013"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0213" indent="-227013"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7413" indent="-227013"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4613" indent="-227013"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fld id="{DA734B7B-059C-4A91-A74E-580DA158AD85}" type="slidenum">
              <a:rPr lang="en-US" altLang="sr-Latn-RS" smtClean="0">
                <a:latin typeface="Neo Sans" charset="0"/>
              </a:rPr>
              <a:pPr/>
              <a:t>4</a:t>
            </a:fld>
            <a:endParaRPr lang="en-US" altLang="sr-Latn-RS" smtClean="0">
              <a:latin typeface="Neo San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zervirano mjesto slike slajda 1"/>
          <p:cNvSpPr>
            <a:spLocks noGrp="1" noRot="1" noChangeAspect="1" noTextEdit="1"/>
          </p:cNvSpPr>
          <p:nvPr>
            <p:ph type="sldImg"/>
          </p:nvPr>
        </p:nvSpPr>
        <p:spPr bwMode="auto">
          <a:xfrm>
            <a:off x="92075" y="744538"/>
            <a:ext cx="6611938"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zervirano mjesto bilježaka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dirty="0" smtClean="0">
              <a:latin typeface="Neo Sans" charset="0"/>
            </a:endParaRPr>
          </a:p>
        </p:txBody>
      </p:sp>
      <p:sp>
        <p:nvSpPr>
          <p:cNvPr id="72708" name="Rezervirano mjesto broja slajd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1363" indent="-284163">
              <a:defRPr>
                <a:solidFill>
                  <a:schemeClr val="tx1"/>
                </a:solidFill>
                <a:latin typeface="Calibri" pitchFamily="34" charset="0"/>
                <a:ea typeface="MS PGothic" pitchFamily="34" charset="-128"/>
              </a:defRPr>
            </a:lvl2pPr>
            <a:lvl3pPr marL="1141413" indent="-227013">
              <a:defRPr>
                <a:solidFill>
                  <a:schemeClr val="tx1"/>
                </a:solidFill>
                <a:latin typeface="Calibri" pitchFamily="34" charset="0"/>
                <a:ea typeface="MS PGothic" pitchFamily="34" charset="-128"/>
              </a:defRPr>
            </a:lvl3pPr>
            <a:lvl4pPr marL="1598613" indent="-227013">
              <a:defRPr>
                <a:solidFill>
                  <a:schemeClr val="tx1"/>
                </a:solidFill>
                <a:latin typeface="Calibri" pitchFamily="34" charset="0"/>
                <a:ea typeface="MS PGothic" pitchFamily="34" charset="-128"/>
              </a:defRPr>
            </a:lvl4pPr>
            <a:lvl5pPr marL="2055813" indent="-227013">
              <a:defRPr>
                <a:solidFill>
                  <a:schemeClr val="tx1"/>
                </a:solidFill>
                <a:latin typeface="Calibri" pitchFamily="34" charset="0"/>
                <a:ea typeface="MS PGothic" pitchFamily="34" charset="-128"/>
              </a:defRPr>
            </a:lvl5pPr>
            <a:lvl6pPr marL="2513013" indent="-227013"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0213" indent="-227013"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7413" indent="-227013"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4613" indent="-227013"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fld id="{D8CED307-D9B7-4AC4-88BE-40F24AAA9886}" type="slidenum">
              <a:rPr lang="en-US" altLang="sr-Latn-RS" smtClean="0">
                <a:latin typeface="Neo Sans" charset="0"/>
              </a:rPr>
              <a:pPr/>
              <a:t>19</a:t>
            </a:fld>
            <a:endParaRPr lang="en-US" altLang="sr-Latn-RS" smtClean="0">
              <a:latin typeface="Neo San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1.xml"/><Relationship Id="rId4" Type="http://schemas.openxmlformats.org/officeDocument/2006/relationships/image" Target="../media/image7.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2.xml"/><Relationship Id="rId4" Type="http://schemas.openxmlformats.org/officeDocument/2006/relationships/image" Target="../media/image7.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1143000" y="841375"/>
            <a:ext cx="6858000" cy="1792288"/>
          </a:xfrm>
        </p:spPr>
        <p:txBody>
          <a:bodyPr anchor="b"/>
          <a:lstStyle>
            <a:lvl1pPr algn="ctr">
              <a:defRPr sz="6000"/>
            </a:lvl1pPr>
          </a:lstStyle>
          <a:p>
            <a:r>
              <a:rPr lang="en-US" smtClean="0"/>
              <a:t>Click to edit Master title style</a:t>
            </a:r>
            <a:endParaRPr lang="hr-HR"/>
          </a:p>
        </p:txBody>
      </p:sp>
      <p:sp>
        <p:nvSpPr>
          <p:cNvPr id="3" name="Podnaslov 2"/>
          <p:cNvSpPr>
            <a:spLocks noGrp="1"/>
          </p:cNvSpPr>
          <p:nvPr>
            <p:ph type="subTitle" idx="1"/>
          </p:nvPr>
        </p:nvSpPr>
        <p:spPr>
          <a:xfrm>
            <a:off x="1143000" y="2701942"/>
            <a:ext cx="6858000" cy="12430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hr-HR"/>
          </a:p>
        </p:txBody>
      </p:sp>
      <p:sp>
        <p:nvSpPr>
          <p:cNvPr id="4" name="Rectangle 7"/>
          <p:cNvSpPr>
            <a:spLocks noGrp="1" noChangeArrowheads="1"/>
          </p:cNvSpPr>
          <p:nvPr>
            <p:ph type="dt" idx="10"/>
          </p:nvPr>
        </p:nvSpPr>
        <p:spPr>
          <a:ln/>
        </p:spPr>
        <p:txBody>
          <a:bodyPr/>
          <a:lstStyle>
            <a:lvl1pPr>
              <a:defRPr/>
            </a:lvl1pPr>
          </a:lstStyle>
          <a:p>
            <a:pPr>
              <a:defRPr/>
            </a:pPr>
            <a:fld id="{49BD9F23-8B8E-4318-8B3B-087F51C644C7}" type="datetime1">
              <a:rPr lang="en-US" altLang="sr-Latn-RS"/>
              <a:pPr>
                <a:defRPr/>
              </a:pPr>
              <a:t>5/8/2017</a:t>
            </a:fld>
            <a:endParaRPr lang="en-US" altLang="sr-Latn-RS"/>
          </a:p>
        </p:txBody>
      </p:sp>
      <p:sp>
        <p:nvSpPr>
          <p:cNvPr id="5" name="Rectangle 8"/>
          <p:cNvSpPr>
            <a:spLocks noGrp="1" noChangeArrowheads="1"/>
          </p:cNvSpPr>
          <p:nvPr>
            <p:ph type="sldNum" idx="11"/>
          </p:nvPr>
        </p:nvSpPr>
        <p:spPr>
          <a:ln/>
        </p:spPr>
        <p:txBody>
          <a:bodyPr/>
          <a:lstStyle>
            <a:lvl1pPr>
              <a:defRPr/>
            </a:lvl1pPr>
          </a:lstStyle>
          <a:p>
            <a:pPr>
              <a:defRPr/>
            </a:pPr>
            <a:fld id="{20E623C1-E301-46E6-B394-20EA2354836C}" type="slidenum">
              <a:rPr lang="en-US" altLang="sr-Latn-RS"/>
              <a:pPr>
                <a:defRPr/>
              </a:pPr>
              <a:t>‹#›</a:t>
            </a:fld>
            <a:endParaRPr lang="en-US" altLang="sr-Latn-RS"/>
          </a:p>
        </p:txBody>
      </p:sp>
    </p:spTree>
    <p:extLst>
      <p:ext uri="{BB962C8B-B14F-4D97-AF65-F5344CB8AC3E}">
        <p14:creationId xmlns:p14="http://schemas.microsoft.com/office/powerpoint/2010/main" val="1308305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smtClean="0"/>
              <a:t>Click to edit Master title style</a:t>
            </a:r>
            <a:endParaRPr lang="hr-HR"/>
          </a:p>
        </p:txBody>
      </p:sp>
      <p:sp>
        <p:nvSpPr>
          <p:cNvPr id="3" name="Rezervirano mjesto okomitog teksta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Rectangle 7"/>
          <p:cNvSpPr>
            <a:spLocks noGrp="1" noChangeArrowheads="1"/>
          </p:cNvSpPr>
          <p:nvPr>
            <p:ph type="dt" idx="10"/>
          </p:nvPr>
        </p:nvSpPr>
        <p:spPr>
          <a:ln/>
        </p:spPr>
        <p:txBody>
          <a:bodyPr/>
          <a:lstStyle>
            <a:lvl1pPr>
              <a:defRPr/>
            </a:lvl1pPr>
          </a:lstStyle>
          <a:p>
            <a:pPr>
              <a:defRPr/>
            </a:pPr>
            <a:fld id="{F7F41E87-D84B-49FE-88A2-B98568548D78}" type="datetime1">
              <a:rPr lang="en-US" altLang="sr-Latn-RS"/>
              <a:pPr>
                <a:defRPr/>
              </a:pPr>
              <a:t>5/8/2017</a:t>
            </a:fld>
            <a:endParaRPr lang="en-US" altLang="sr-Latn-RS"/>
          </a:p>
        </p:txBody>
      </p:sp>
      <p:sp>
        <p:nvSpPr>
          <p:cNvPr id="5" name="Rectangle 8"/>
          <p:cNvSpPr>
            <a:spLocks noGrp="1" noChangeArrowheads="1"/>
          </p:cNvSpPr>
          <p:nvPr>
            <p:ph type="sldNum" idx="11"/>
          </p:nvPr>
        </p:nvSpPr>
        <p:spPr>
          <a:ln/>
        </p:spPr>
        <p:txBody>
          <a:bodyPr/>
          <a:lstStyle>
            <a:lvl1pPr>
              <a:defRPr/>
            </a:lvl1pPr>
          </a:lstStyle>
          <a:p>
            <a:pPr>
              <a:defRPr/>
            </a:pPr>
            <a:fld id="{249734E1-8921-430B-9452-D74A85E6FAA7}" type="slidenum">
              <a:rPr lang="en-US" altLang="sr-Latn-RS"/>
              <a:pPr>
                <a:defRPr/>
              </a:pPr>
              <a:t>‹#›</a:t>
            </a:fld>
            <a:endParaRPr lang="en-US" altLang="sr-Latn-RS"/>
          </a:p>
        </p:txBody>
      </p:sp>
    </p:spTree>
    <p:extLst>
      <p:ext uri="{BB962C8B-B14F-4D97-AF65-F5344CB8AC3E}">
        <p14:creationId xmlns:p14="http://schemas.microsoft.com/office/powerpoint/2010/main" val="3409145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588149" y="206392"/>
            <a:ext cx="2024063" cy="3743325"/>
          </a:xfrm>
        </p:spPr>
        <p:txBody>
          <a:bodyPr vert="eaVert"/>
          <a:lstStyle/>
          <a:p>
            <a:r>
              <a:rPr lang="en-US" smtClean="0"/>
              <a:t>Click to edit Master title style</a:t>
            </a:r>
            <a:endParaRPr lang="hr-HR"/>
          </a:p>
        </p:txBody>
      </p:sp>
      <p:sp>
        <p:nvSpPr>
          <p:cNvPr id="3" name="Rezervirano mjesto okomitog teksta 2"/>
          <p:cNvSpPr>
            <a:spLocks noGrp="1"/>
          </p:cNvSpPr>
          <p:nvPr>
            <p:ph type="body" orient="vert" idx="1"/>
          </p:nvPr>
        </p:nvSpPr>
        <p:spPr>
          <a:xfrm>
            <a:off x="514357" y="206392"/>
            <a:ext cx="5921375" cy="3743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Rectangle 7"/>
          <p:cNvSpPr>
            <a:spLocks noGrp="1" noChangeArrowheads="1"/>
          </p:cNvSpPr>
          <p:nvPr>
            <p:ph type="dt" idx="10"/>
          </p:nvPr>
        </p:nvSpPr>
        <p:spPr>
          <a:ln/>
        </p:spPr>
        <p:txBody>
          <a:bodyPr/>
          <a:lstStyle>
            <a:lvl1pPr>
              <a:defRPr/>
            </a:lvl1pPr>
          </a:lstStyle>
          <a:p>
            <a:pPr>
              <a:defRPr/>
            </a:pPr>
            <a:fld id="{CAF515B8-378A-4B50-B7E9-A3417A279A6E}" type="datetime1">
              <a:rPr lang="en-US" altLang="sr-Latn-RS"/>
              <a:pPr>
                <a:defRPr/>
              </a:pPr>
              <a:t>5/8/2017</a:t>
            </a:fld>
            <a:endParaRPr lang="en-US" altLang="sr-Latn-RS"/>
          </a:p>
        </p:txBody>
      </p:sp>
      <p:sp>
        <p:nvSpPr>
          <p:cNvPr id="5" name="Rectangle 8"/>
          <p:cNvSpPr>
            <a:spLocks noGrp="1" noChangeArrowheads="1"/>
          </p:cNvSpPr>
          <p:nvPr>
            <p:ph type="sldNum" idx="11"/>
          </p:nvPr>
        </p:nvSpPr>
        <p:spPr>
          <a:ln/>
        </p:spPr>
        <p:txBody>
          <a:bodyPr/>
          <a:lstStyle>
            <a:lvl1pPr>
              <a:defRPr/>
            </a:lvl1pPr>
          </a:lstStyle>
          <a:p>
            <a:pPr>
              <a:defRPr/>
            </a:pPr>
            <a:fld id="{3E1D656C-A4AB-49A1-9BD7-526838A557E0}" type="slidenum">
              <a:rPr lang="en-US" altLang="sr-Latn-RS"/>
              <a:pPr>
                <a:defRPr/>
              </a:pPr>
              <a:t>‹#›</a:t>
            </a:fld>
            <a:endParaRPr lang="en-US" altLang="sr-Latn-RS"/>
          </a:p>
        </p:txBody>
      </p:sp>
    </p:spTree>
    <p:extLst>
      <p:ext uri="{BB962C8B-B14F-4D97-AF65-F5344CB8AC3E}">
        <p14:creationId xmlns:p14="http://schemas.microsoft.com/office/powerpoint/2010/main" val="312027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slovni slajd">
    <p:spTree>
      <p:nvGrpSpPr>
        <p:cNvPr id="1" name=""/>
        <p:cNvGrpSpPr/>
        <p:nvPr/>
      </p:nvGrpSpPr>
      <p:grpSpPr>
        <a:xfrm>
          <a:off x="0" y="0"/>
          <a:ext cx="0" cy="0"/>
          <a:chOff x="0" y="0"/>
          <a:chExt cx="0" cy="0"/>
        </a:xfrm>
      </p:grpSpPr>
      <p:pic>
        <p:nvPicPr>
          <p:cNvPr id="2" name="Picture 8" descr="background pptx PO title 16x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 y="0"/>
            <a:ext cx="9140825"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descr="MRRFEU pasica logotipi pptx 16x9 ne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134" y="4133850"/>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a:xfrm>
            <a:off x="6702425" y="4249755"/>
            <a:ext cx="2133600" cy="206375"/>
          </a:xfrm>
        </p:spPr>
        <p:txBody>
          <a:bodyPr/>
          <a:lstStyle>
            <a:lvl1pPr>
              <a:defRPr/>
            </a:lvl1pPr>
          </a:lstStyle>
          <a:p>
            <a:pPr>
              <a:defRPr/>
            </a:pPr>
            <a:fld id="{2718819C-E1E8-4C1E-8109-65EAA4E2FD5C}" type="datetime1">
              <a:rPr lang="en-US" altLang="sr-Latn-RS"/>
              <a:pPr>
                <a:defRPr/>
              </a:pPr>
              <a:t>5/8/2017</a:t>
            </a:fld>
            <a:endParaRPr lang="en-US" altLang="sr-Latn-RS"/>
          </a:p>
        </p:txBody>
      </p:sp>
      <p:sp>
        <p:nvSpPr>
          <p:cNvPr id="5" name="Slide Number Placeholder 5"/>
          <p:cNvSpPr>
            <a:spLocks noGrp="1"/>
          </p:cNvSpPr>
          <p:nvPr>
            <p:ph type="sldNum" sz="quarter" idx="11"/>
          </p:nvPr>
        </p:nvSpPr>
        <p:spPr>
          <a:xfrm>
            <a:off x="6699250" y="4938730"/>
            <a:ext cx="2133600" cy="206375"/>
          </a:xfrm>
        </p:spPr>
        <p:txBody>
          <a:bodyPr/>
          <a:lstStyle>
            <a:lvl1pPr>
              <a:defRPr/>
            </a:lvl1pPr>
          </a:lstStyle>
          <a:p>
            <a:pPr>
              <a:defRPr/>
            </a:pPr>
            <a:fld id="{35C3B7E8-3989-4CFD-A001-3C4F2A1CB6EA}" type="slidenum">
              <a:rPr lang="hr-HR" altLang="sr-Latn-RS"/>
              <a:pPr>
                <a:defRPr/>
              </a:pPr>
              <a:t>‹#›</a:t>
            </a:fld>
            <a:endParaRPr lang="hr-HR" altLang="sr-Latn-RS"/>
          </a:p>
        </p:txBody>
      </p:sp>
    </p:spTree>
    <p:extLst>
      <p:ext uri="{BB962C8B-B14F-4D97-AF65-F5344CB8AC3E}">
        <p14:creationId xmlns:p14="http://schemas.microsoft.com/office/powerpoint/2010/main" val="2445586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US" dirty="0"/>
          </a:p>
        </p:txBody>
      </p:sp>
      <p:sp>
        <p:nvSpPr>
          <p:cNvPr id="3" name="Content Placeholder 2"/>
          <p:cNvSpPr>
            <a:spLocks noGrp="1"/>
          </p:cNvSpPr>
          <p:nvPr>
            <p:ph idx="1"/>
          </p:nvPr>
        </p:nvSpPr>
        <p:spPr/>
        <p:txBody>
          <a:bodyPr/>
          <a:lstStyle>
            <a:lvl1pPr indent="-342000">
              <a:lnSpc>
                <a:spcPts val="3400"/>
              </a:lnSpc>
              <a:spcBef>
                <a:spcPts val="576"/>
              </a:spcBef>
              <a:buClr>
                <a:srgbClr val="FFED00"/>
              </a:buClr>
              <a:defRPr/>
            </a:lvl1pPr>
            <a:lvl2pPr indent="-342000">
              <a:lnSpc>
                <a:spcPts val="3400"/>
              </a:lnSpc>
              <a:spcBef>
                <a:spcPts val="576"/>
              </a:spcBef>
              <a:buClr>
                <a:srgbClr val="FFED00"/>
              </a:buClr>
              <a:defRPr/>
            </a:lvl2pPr>
            <a:lvl3pPr indent="-342000">
              <a:lnSpc>
                <a:spcPts val="3400"/>
              </a:lnSpc>
              <a:spcBef>
                <a:spcPts val="576"/>
              </a:spcBef>
              <a:buClr>
                <a:srgbClr val="FFED00"/>
              </a:buClr>
              <a:defRPr/>
            </a:lvl3pPr>
            <a:lvl4pPr indent="-342000">
              <a:lnSpc>
                <a:spcPts val="3400"/>
              </a:lnSpc>
              <a:spcBef>
                <a:spcPts val="576"/>
              </a:spcBef>
              <a:buClr>
                <a:srgbClr val="FFED00"/>
              </a:buClr>
              <a:defRPr/>
            </a:lvl4pPr>
            <a:lvl5pPr indent="-342000">
              <a:lnSpc>
                <a:spcPts val="3400"/>
              </a:lnSpc>
              <a:spcBef>
                <a:spcPts val="576"/>
              </a:spcBef>
              <a:buClr>
                <a:srgbClr val="FFED00"/>
              </a:buClr>
              <a:defRPr/>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9B586DAC-474F-4C52-882C-96231B7C1B40}" type="slidenum">
              <a:rPr lang="hr-HR" altLang="sr-Latn-RS"/>
              <a:pPr>
                <a:defRPr/>
              </a:pPr>
              <a:t>‹#›</a:t>
            </a:fld>
            <a:endParaRPr lang="hr-HR" altLang="sr-Latn-RS"/>
          </a:p>
        </p:txBody>
      </p:sp>
    </p:spTree>
    <p:extLst>
      <p:ext uri="{BB962C8B-B14F-4D97-AF65-F5344CB8AC3E}">
        <p14:creationId xmlns:p14="http://schemas.microsoft.com/office/powerpoint/2010/main" val="15663696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2" name="Picture 8" descr="background pptx PO title 16x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 y="0"/>
            <a:ext cx="9140825"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descr="MRRFEU pasica logotipi pptx 16x9 ne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134" y="4133850"/>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lvl1pPr>
              <a:defRPr/>
            </a:lvl1pPr>
          </a:lstStyle>
          <a:p>
            <a:pPr>
              <a:defRPr/>
            </a:pPr>
            <a:fld id="{04DD2669-89D6-461D-A50D-76B83DA309B7}" type="datetime1">
              <a:rPr lang="en-US" altLang="sr-Latn-RS"/>
              <a:pPr>
                <a:defRPr/>
              </a:pPr>
              <a:t>5/8/2017</a:t>
            </a:fld>
            <a:endParaRPr lang="en-US" altLang="sr-Latn-RS"/>
          </a:p>
        </p:txBody>
      </p:sp>
      <p:sp>
        <p:nvSpPr>
          <p:cNvPr id="5" name="Slide Number Placeholder 5"/>
          <p:cNvSpPr>
            <a:spLocks noGrp="1"/>
          </p:cNvSpPr>
          <p:nvPr>
            <p:ph type="sldNum" sz="quarter" idx="11"/>
          </p:nvPr>
        </p:nvSpPr>
        <p:spPr/>
        <p:txBody>
          <a:bodyPr/>
          <a:lstStyle>
            <a:lvl1pPr>
              <a:defRPr/>
            </a:lvl1pPr>
          </a:lstStyle>
          <a:p>
            <a:pPr>
              <a:defRPr/>
            </a:pPr>
            <a:fld id="{1F984E03-84CA-4C08-958D-1FDD953B7551}" type="slidenum">
              <a:rPr lang="hr-HR" altLang="sr-Latn-RS"/>
              <a:pPr>
                <a:defRPr/>
              </a:pPr>
              <a:t>‹#›</a:t>
            </a:fld>
            <a:endParaRPr lang="hr-HR" altLang="sr-Latn-RS"/>
          </a:p>
        </p:txBody>
      </p:sp>
    </p:spTree>
    <p:extLst>
      <p:ext uri="{BB962C8B-B14F-4D97-AF65-F5344CB8AC3E}">
        <p14:creationId xmlns:p14="http://schemas.microsoft.com/office/powerpoint/2010/main" val="3312646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ilagođeni izgl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US"/>
          </a:p>
        </p:txBody>
      </p:sp>
      <p:sp>
        <p:nvSpPr>
          <p:cNvPr id="5" name="Content Placeholder 2"/>
          <p:cNvSpPr>
            <a:spLocks noGrp="1"/>
          </p:cNvSpPr>
          <p:nvPr>
            <p:ph idx="1"/>
          </p:nvPr>
        </p:nvSpPr>
        <p:spPr>
          <a:xfrm>
            <a:off x="514385" y="1113182"/>
            <a:ext cx="8099425" cy="2839326"/>
          </a:xfrm>
        </p:spPr>
        <p:txBody>
          <a:bodyPr/>
          <a:lstStyle>
            <a:lvl1pPr>
              <a:lnSpc>
                <a:spcPts val="3400"/>
              </a:lnSpc>
              <a:defRPr/>
            </a:lvl1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lvl1pPr>
              <a:defRPr/>
            </a:lvl1pPr>
          </a:lstStyle>
          <a:p>
            <a:pPr>
              <a:defRPr/>
            </a:pPr>
            <a:fld id="{EC0A158F-25D1-4212-9956-1B0F88E63029}" type="datetime1">
              <a:rPr lang="en-US" altLang="sr-Latn-RS"/>
              <a:pPr>
                <a:defRPr/>
              </a:pPr>
              <a:t>5/8/2017</a:t>
            </a:fld>
            <a:endParaRPr lang="en-US" altLang="sr-Latn-RS"/>
          </a:p>
        </p:txBody>
      </p:sp>
      <p:sp>
        <p:nvSpPr>
          <p:cNvPr id="6" name="Slide Number Placeholder 5"/>
          <p:cNvSpPr>
            <a:spLocks noGrp="1"/>
          </p:cNvSpPr>
          <p:nvPr>
            <p:ph type="sldNum" sz="quarter" idx="11"/>
          </p:nvPr>
        </p:nvSpPr>
        <p:spPr/>
        <p:txBody>
          <a:bodyPr/>
          <a:lstStyle>
            <a:lvl1pPr>
              <a:defRPr/>
            </a:lvl1pPr>
          </a:lstStyle>
          <a:p>
            <a:pPr>
              <a:defRPr/>
            </a:pPr>
            <a:fld id="{EC8F245B-A4FF-428A-A53D-220586294374}" type="slidenum">
              <a:rPr lang="hr-HR" altLang="sr-Latn-RS"/>
              <a:pPr>
                <a:defRPr/>
              </a:pPr>
              <a:t>‹#›</a:t>
            </a:fld>
            <a:endParaRPr lang="hr-HR" altLang="sr-Latn-RS"/>
          </a:p>
        </p:txBody>
      </p:sp>
    </p:spTree>
    <p:extLst>
      <p:ext uri="{BB962C8B-B14F-4D97-AF65-F5344CB8AC3E}">
        <p14:creationId xmlns:p14="http://schemas.microsoft.com/office/powerpoint/2010/main" val="42768797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Prazno">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p:txBody>
          <a:bodyPr/>
          <a:lstStyle>
            <a:lvl1pPr>
              <a:defRPr/>
            </a:lvl1pPr>
          </a:lstStyle>
          <a:p>
            <a:pPr>
              <a:defRPr/>
            </a:pPr>
            <a:fld id="{DEEACCC3-6D6A-4921-B41D-92C9CE8F09BE}" type="slidenum">
              <a:rPr lang="en-US" altLang="sr-Latn-RS"/>
              <a:pPr>
                <a:defRPr/>
              </a:pPr>
              <a:t>‹#›</a:t>
            </a:fld>
            <a:endParaRPr lang="en-US" altLang="sr-Latn-RS"/>
          </a:p>
        </p:txBody>
      </p:sp>
      <p:sp>
        <p:nvSpPr>
          <p:cNvPr id="3" name="Rectangle 6"/>
          <p:cNvSpPr>
            <a:spLocks noGrp="1" noChangeArrowheads="1"/>
          </p:cNvSpPr>
          <p:nvPr>
            <p:ph type="dt" idx="11"/>
          </p:nvPr>
        </p:nvSpPr>
        <p:spPr/>
        <p:txBody>
          <a:bodyPr/>
          <a:lstStyle>
            <a:lvl1pPr>
              <a:defRPr/>
            </a:lvl1pPr>
          </a:lstStyle>
          <a:p>
            <a:pPr>
              <a:defRPr/>
            </a:pPr>
            <a:endParaRPr lang="hr-HR" altLang="sr-Latn-RS"/>
          </a:p>
        </p:txBody>
      </p:sp>
      <p:sp>
        <p:nvSpPr>
          <p:cNvPr id="4" name="Rectangle 7"/>
          <p:cNvSpPr>
            <a:spLocks noGrp="1" noChangeArrowheads="1"/>
          </p:cNvSpPr>
          <p:nvPr>
            <p:ph type="ftr" idx="12"/>
          </p:nvPr>
        </p:nvSpPr>
        <p:spPr>
          <a:xfrm>
            <a:off x="3127375" y="4686300"/>
            <a:ext cx="2897188" cy="352425"/>
          </a:xfrm>
          <a:prstGeom prst="rect">
            <a:avLst/>
          </a:prstGeom>
        </p:spPr>
        <p:txBody>
          <a:bodyPr/>
          <a:lstStyle>
            <a:lvl1pPr>
              <a:defRPr/>
            </a:lvl1pPr>
          </a:lstStyle>
          <a:p>
            <a:pPr>
              <a:defRPr/>
            </a:pPr>
            <a:endParaRPr lang="hr-HR" altLang="sr-Latn-RS"/>
          </a:p>
        </p:txBody>
      </p:sp>
    </p:spTree>
    <p:extLst>
      <p:ext uri="{BB962C8B-B14F-4D97-AF65-F5344CB8AC3E}">
        <p14:creationId xmlns:p14="http://schemas.microsoft.com/office/powerpoint/2010/main" val="2326727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Naslovni slajd">
    <p:spTree>
      <p:nvGrpSpPr>
        <p:cNvPr id="1" name=""/>
        <p:cNvGrpSpPr/>
        <p:nvPr/>
      </p:nvGrpSpPr>
      <p:grpSpPr>
        <a:xfrm>
          <a:off x="0" y="0"/>
          <a:ext cx="0" cy="0"/>
          <a:chOff x="0" y="0"/>
          <a:chExt cx="0" cy="0"/>
        </a:xfrm>
      </p:grpSpPr>
      <p:pic>
        <p:nvPicPr>
          <p:cNvPr id="2" name="Picture 8" descr="background pptx PO title 16x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 y="0"/>
            <a:ext cx="9140825"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descr="MRRFEU pasica logotipi pptx 16x9 ne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134" y="4133850"/>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lvl1pPr>
              <a:defRPr/>
            </a:lvl1pPr>
          </a:lstStyle>
          <a:p>
            <a:pPr>
              <a:defRPr/>
            </a:pPr>
            <a:fld id="{81FEF086-88E1-43CA-A5DD-CA0A465C6E9C}" type="datetime1">
              <a:rPr lang="en-US" altLang="sr-Latn-RS"/>
              <a:pPr>
                <a:defRPr/>
              </a:pPr>
              <a:t>5/8/2017</a:t>
            </a:fld>
            <a:endParaRPr lang="en-US" altLang="sr-Latn-RS"/>
          </a:p>
        </p:txBody>
      </p:sp>
      <p:sp>
        <p:nvSpPr>
          <p:cNvPr id="5" name="Slide Number Placeholder 5"/>
          <p:cNvSpPr>
            <a:spLocks noGrp="1"/>
          </p:cNvSpPr>
          <p:nvPr>
            <p:ph type="sldNum" sz="quarter" idx="11"/>
          </p:nvPr>
        </p:nvSpPr>
        <p:spPr/>
        <p:txBody>
          <a:bodyPr/>
          <a:lstStyle>
            <a:lvl1pPr>
              <a:defRPr/>
            </a:lvl1pPr>
          </a:lstStyle>
          <a:p>
            <a:pPr>
              <a:defRPr/>
            </a:pPr>
            <a:fld id="{C0BB0C82-8B03-41C5-A541-3393F914AAA7}" type="slidenum">
              <a:rPr lang="en-US" altLang="sr-Latn-RS"/>
              <a:pPr>
                <a:defRPr/>
              </a:pPr>
              <a:t>‹#›</a:t>
            </a:fld>
            <a:endParaRPr lang="en-US" altLang="sr-Latn-RS"/>
          </a:p>
        </p:txBody>
      </p:sp>
    </p:spTree>
    <p:extLst>
      <p:ext uri="{BB962C8B-B14F-4D97-AF65-F5344CB8AC3E}">
        <p14:creationId xmlns:p14="http://schemas.microsoft.com/office/powerpoint/2010/main" val="3774436053"/>
      </p:ext>
    </p:extLst>
  </p:cSld>
  <p:clrMapOvr>
    <a:masterClrMapping/>
  </p:clrMapOvr>
  <p:hf sldNum="0"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US" dirty="0"/>
          </a:p>
        </p:txBody>
      </p:sp>
      <p:sp>
        <p:nvSpPr>
          <p:cNvPr id="3" name="Content Placeholder 2"/>
          <p:cNvSpPr>
            <a:spLocks noGrp="1"/>
          </p:cNvSpPr>
          <p:nvPr>
            <p:ph idx="1"/>
          </p:nvPr>
        </p:nvSpPr>
        <p:spPr/>
        <p:txBody>
          <a:bodyPr/>
          <a:lstStyle>
            <a:lvl1pPr marL="0" indent="0">
              <a:lnSpc>
                <a:spcPts val="3400"/>
              </a:lnSpc>
              <a:spcBef>
                <a:spcPts val="576"/>
              </a:spcBef>
              <a:buFontTx/>
              <a:buNone/>
              <a:defRPr/>
            </a:lvl1pPr>
            <a:lvl2pPr marL="0" indent="0">
              <a:spcBef>
                <a:spcPts val="576"/>
              </a:spcBef>
              <a:buFontTx/>
              <a:buNone/>
              <a:defRPr/>
            </a:lvl2pPr>
            <a:lvl3pPr marL="0" indent="0">
              <a:spcBef>
                <a:spcPts val="576"/>
              </a:spcBef>
              <a:buFontTx/>
              <a:buNone/>
              <a:defRPr/>
            </a:lvl3pPr>
            <a:lvl4pPr marL="0" indent="0">
              <a:spcBef>
                <a:spcPts val="576"/>
              </a:spcBef>
              <a:buFontTx/>
              <a:buNone/>
              <a:defRPr/>
            </a:lvl4pPr>
            <a:lvl5pPr marL="0" indent="0">
              <a:spcBef>
                <a:spcPts val="576"/>
              </a:spcBef>
              <a:buFontTx/>
              <a:buNone/>
              <a:defRPr/>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lvl1pPr>
              <a:defRPr/>
            </a:lvl1pPr>
          </a:lstStyle>
          <a:p>
            <a:pPr>
              <a:defRPr/>
            </a:pPr>
            <a:fld id="{277589EF-7A29-4386-B5A4-57022F5BDE4D}" type="datetime1">
              <a:rPr lang="en-US" altLang="sr-Latn-RS"/>
              <a:pPr>
                <a:defRPr/>
              </a:pPr>
              <a:t>5/8/2017</a:t>
            </a:fld>
            <a:endParaRPr lang="en-US" altLang="sr-Latn-RS"/>
          </a:p>
        </p:txBody>
      </p:sp>
      <p:sp>
        <p:nvSpPr>
          <p:cNvPr id="5" name="Slide Number Placeholder 5"/>
          <p:cNvSpPr>
            <a:spLocks noGrp="1"/>
          </p:cNvSpPr>
          <p:nvPr>
            <p:ph type="sldNum" sz="quarter" idx="11"/>
          </p:nvPr>
        </p:nvSpPr>
        <p:spPr/>
        <p:txBody>
          <a:bodyPr/>
          <a:lstStyle>
            <a:lvl1pPr>
              <a:defRPr/>
            </a:lvl1pPr>
          </a:lstStyle>
          <a:p>
            <a:pPr>
              <a:defRPr/>
            </a:pPr>
            <a:fld id="{1C2D020C-04EA-4219-892E-12AE5DB41D72}" type="slidenum">
              <a:rPr lang="en-US" altLang="sr-Latn-RS"/>
              <a:pPr>
                <a:defRPr/>
              </a:pPr>
              <a:t>‹#›</a:t>
            </a:fld>
            <a:endParaRPr lang="en-US" altLang="sr-Latn-RS"/>
          </a:p>
        </p:txBody>
      </p:sp>
    </p:spTree>
    <p:extLst>
      <p:ext uri="{BB962C8B-B14F-4D97-AF65-F5344CB8AC3E}">
        <p14:creationId xmlns:p14="http://schemas.microsoft.com/office/powerpoint/2010/main" val="3964332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rilagođeni izgl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US"/>
          </a:p>
        </p:txBody>
      </p:sp>
      <p:sp>
        <p:nvSpPr>
          <p:cNvPr id="5" name="Content Placeholder 2"/>
          <p:cNvSpPr>
            <a:spLocks noGrp="1"/>
          </p:cNvSpPr>
          <p:nvPr>
            <p:ph idx="1"/>
          </p:nvPr>
        </p:nvSpPr>
        <p:spPr>
          <a:xfrm>
            <a:off x="514385" y="1113182"/>
            <a:ext cx="8099425" cy="2839326"/>
          </a:xfrm>
        </p:spPr>
        <p:txBody>
          <a:bodyPr/>
          <a:lstStyle>
            <a:lvl1pPr>
              <a:lnSpc>
                <a:spcPts val="3400"/>
              </a:lnSpc>
              <a:defRPr/>
            </a:lvl1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lvl1pPr>
              <a:defRPr/>
            </a:lvl1pPr>
          </a:lstStyle>
          <a:p>
            <a:pPr>
              <a:defRPr/>
            </a:pPr>
            <a:fld id="{EB3626A1-EB78-4571-967B-CCC6F9499966}" type="datetime1">
              <a:rPr lang="en-US" altLang="sr-Latn-RS"/>
              <a:pPr>
                <a:defRPr/>
              </a:pPr>
              <a:t>5/8/2017</a:t>
            </a:fld>
            <a:endParaRPr lang="en-US" altLang="sr-Latn-RS"/>
          </a:p>
        </p:txBody>
      </p:sp>
      <p:sp>
        <p:nvSpPr>
          <p:cNvPr id="6" name="Slide Number Placeholder 5"/>
          <p:cNvSpPr>
            <a:spLocks noGrp="1"/>
          </p:cNvSpPr>
          <p:nvPr>
            <p:ph type="sldNum" sz="quarter" idx="11"/>
          </p:nvPr>
        </p:nvSpPr>
        <p:spPr/>
        <p:txBody>
          <a:bodyPr/>
          <a:lstStyle>
            <a:lvl1pPr>
              <a:defRPr/>
            </a:lvl1pPr>
          </a:lstStyle>
          <a:p>
            <a:pPr>
              <a:defRPr/>
            </a:pPr>
            <a:fld id="{A231A1CD-1C02-437D-9D4F-ED7A3494D905}" type="slidenum">
              <a:rPr lang="en-US" altLang="sr-Latn-RS"/>
              <a:pPr>
                <a:defRPr/>
              </a:pPr>
              <a:t>‹#›</a:t>
            </a:fld>
            <a:endParaRPr lang="en-US" altLang="sr-Latn-RS"/>
          </a:p>
        </p:txBody>
      </p:sp>
    </p:spTree>
    <p:extLst>
      <p:ext uri="{BB962C8B-B14F-4D97-AF65-F5344CB8AC3E}">
        <p14:creationId xmlns:p14="http://schemas.microsoft.com/office/powerpoint/2010/main" val="1418233587"/>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smtClean="0"/>
              <a:t>Click to edit Master title style</a:t>
            </a:r>
            <a:endParaRPr lang="hr-HR"/>
          </a:p>
        </p:txBody>
      </p:sp>
      <p:sp>
        <p:nvSpPr>
          <p:cNvPr id="3" name="Rezervirano mjesto sadržaja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Rectangle 7"/>
          <p:cNvSpPr>
            <a:spLocks noGrp="1" noChangeArrowheads="1"/>
          </p:cNvSpPr>
          <p:nvPr>
            <p:ph type="dt" idx="10"/>
          </p:nvPr>
        </p:nvSpPr>
        <p:spPr>
          <a:ln/>
        </p:spPr>
        <p:txBody>
          <a:bodyPr/>
          <a:lstStyle>
            <a:lvl1pPr>
              <a:defRPr/>
            </a:lvl1pPr>
          </a:lstStyle>
          <a:p>
            <a:pPr>
              <a:defRPr/>
            </a:pPr>
            <a:fld id="{FD3F3E24-F1D6-4D8F-A6B7-4176A16EA6E9}" type="datetime1">
              <a:rPr lang="en-US" altLang="sr-Latn-RS"/>
              <a:pPr>
                <a:defRPr/>
              </a:pPr>
              <a:t>5/8/2017</a:t>
            </a:fld>
            <a:endParaRPr lang="en-US" altLang="sr-Latn-RS"/>
          </a:p>
        </p:txBody>
      </p:sp>
      <p:sp>
        <p:nvSpPr>
          <p:cNvPr id="5" name="Rectangle 8"/>
          <p:cNvSpPr>
            <a:spLocks noGrp="1" noChangeArrowheads="1"/>
          </p:cNvSpPr>
          <p:nvPr>
            <p:ph type="sldNum" idx="11"/>
          </p:nvPr>
        </p:nvSpPr>
        <p:spPr>
          <a:ln/>
        </p:spPr>
        <p:txBody>
          <a:bodyPr/>
          <a:lstStyle>
            <a:lvl1pPr>
              <a:defRPr/>
            </a:lvl1pPr>
          </a:lstStyle>
          <a:p>
            <a:pPr>
              <a:defRPr/>
            </a:pPr>
            <a:fld id="{563CE4D5-8970-476F-9DEE-2BD73D999662}" type="slidenum">
              <a:rPr lang="en-US" altLang="sr-Latn-RS"/>
              <a:pPr>
                <a:defRPr/>
              </a:pPr>
              <a:t>‹#›</a:t>
            </a:fld>
            <a:endParaRPr lang="en-US" altLang="sr-Latn-RS"/>
          </a:p>
        </p:txBody>
      </p:sp>
    </p:spTree>
    <p:extLst>
      <p:ext uri="{BB962C8B-B14F-4D97-AF65-F5344CB8AC3E}">
        <p14:creationId xmlns:p14="http://schemas.microsoft.com/office/powerpoint/2010/main" val="42269490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Prazn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06D13ED-245A-447F-9743-25F04CFDA27A}" type="datetime1">
              <a:rPr lang="en-US" altLang="sr-Latn-RS"/>
              <a:pPr>
                <a:defRPr/>
              </a:pPr>
              <a:t>5/8/2017</a:t>
            </a:fld>
            <a:endParaRPr lang="en-US" altLang="sr-Latn-RS"/>
          </a:p>
        </p:txBody>
      </p:sp>
      <p:sp>
        <p:nvSpPr>
          <p:cNvPr id="3" name="Slide Number Placeholder 5"/>
          <p:cNvSpPr>
            <a:spLocks noGrp="1"/>
          </p:cNvSpPr>
          <p:nvPr>
            <p:ph type="sldNum" sz="quarter" idx="11"/>
          </p:nvPr>
        </p:nvSpPr>
        <p:spPr/>
        <p:txBody>
          <a:bodyPr/>
          <a:lstStyle>
            <a:lvl1pPr>
              <a:defRPr/>
            </a:lvl1pPr>
          </a:lstStyle>
          <a:p>
            <a:pPr>
              <a:defRPr/>
            </a:pPr>
            <a:fld id="{B8AE5EA7-A111-4BF7-85F3-3840D0ACA443}" type="slidenum">
              <a:rPr lang="en-US" altLang="sr-Latn-RS"/>
              <a:pPr>
                <a:defRPr/>
              </a:pPr>
              <a:t>‹#›</a:t>
            </a:fld>
            <a:endParaRPr lang="en-US" altLang="sr-Latn-RS"/>
          </a:p>
        </p:txBody>
      </p:sp>
    </p:spTree>
    <p:extLst>
      <p:ext uri="{BB962C8B-B14F-4D97-AF65-F5344CB8AC3E}">
        <p14:creationId xmlns:p14="http://schemas.microsoft.com/office/powerpoint/2010/main" val="3129479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Naslovni slajd">
    <p:spTree>
      <p:nvGrpSpPr>
        <p:cNvPr id="1" name=""/>
        <p:cNvGrpSpPr/>
        <p:nvPr/>
      </p:nvGrpSpPr>
      <p:grpSpPr>
        <a:xfrm>
          <a:off x="0" y="0"/>
          <a:ext cx="0" cy="0"/>
          <a:chOff x="0" y="0"/>
          <a:chExt cx="0" cy="0"/>
        </a:xfrm>
      </p:grpSpPr>
      <p:pic>
        <p:nvPicPr>
          <p:cNvPr id="2" name="Picture 8" descr="background pptx PO title 16x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 y="0"/>
            <a:ext cx="9140825"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descr="MRRFEU pasica logotipi pptx 16x9 ne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134" y="4133850"/>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a:xfrm>
            <a:off x="6702425" y="4249755"/>
            <a:ext cx="2133600" cy="206375"/>
          </a:xfrm>
        </p:spPr>
        <p:txBody>
          <a:bodyPr/>
          <a:lstStyle>
            <a:lvl1pPr>
              <a:defRPr/>
            </a:lvl1pPr>
          </a:lstStyle>
          <a:p>
            <a:pPr>
              <a:defRPr/>
            </a:pPr>
            <a:fld id="{647E001F-C135-4EB8-9FE8-F608C6D8D63E}" type="datetime1">
              <a:rPr lang="en-US" altLang="sr-Latn-RS"/>
              <a:pPr>
                <a:defRPr/>
              </a:pPr>
              <a:t>5/8/2017</a:t>
            </a:fld>
            <a:endParaRPr lang="en-US" altLang="sr-Latn-RS"/>
          </a:p>
        </p:txBody>
      </p:sp>
      <p:sp>
        <p:nvSpPr>
          <p:cNvPr id="5" name="Slide Number Placeholder 5"/>
          <p:cNvSpPr>
            <a:spLocks noGrp="1"/>
          </p:cNvSpPr>
          <p:nvPr>
            <p:ph type="sldNum" sz="quarter" idx="11"/>
          </p:nvPr>
        </p:nvSpPr>
        <p:spPr>
          <a:xfrm>
            <a:off x="6699250" y="4938730"/>
            <a:ext cx="2133600" cy="206375"/>
          </a:xfrm>
        </p:spPr>
        <p:txBody>
          <a:bodyPr/>
          <a:lstStyle>
            <a:lvl1pPr>
              <a:defRPr/>
            </a:lvl1pPr>
          </a:lstStyle>
          <a:p>
            <a:pPr>
              <a:defRPr/>
            </a:pPr>
            <a:fld id="{72BD8EAC-9177-48E8-AE32-81B999B744E9}" type="slidenum">
              <a:rPr lang="en-US" altLang="sr-Latn-RS"/>
              <a:pPr>
                <a:defRPr/>
              </a:pPr>
              <a:t>‹#›</a:t>
            </a:fld>
            <a:endParaRPr lang="en-US" altLang="sr-Latn-RS"/>
          </a:p>
        </p:txBody>
      </p:sp>
    </p:spTree>
    <p:extLst>
      <p:ext uri="{BB962C8B-B14F-4D97-AF65-F5344CB8AC3E}">
        <p14:creationId xmlns:p14="http://schemas.microsoft.com/office/powerpoint/2010/main" val="25920810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US" dirty="0"/>
          </a:p>
        </p:txBody>
      </p:sp>
      <p:sp>
        <p:nvSpPr>
          <p:cNvPr id="3" name="Content Placeholder 2"/>
          <p:cNvSpPr>
            <a:spLocks noGrp="1"/>
          </p:cNvSpPr>
          <p:nvPr>
            <p:ph idx="1"/>
          </p:nvPr>
        </p:nvSpPr>
        <p:spPr/>
        <p:txBody>
          <a:bodyPr/>
          <a:lstStyle>
            <a:lvl1pPr indent="-342000">
              <a:lnSpc>
                <a:spcPts val="3400"/>
              </a:lnSpc>
              <a:spcBef>
                <a:spcPts val="576"/>
              </a:spcBef>
              <a:buClr>
                <a:srgbClr val="FFED00"/>
              </a:buClr>
              <a:defRPr/>
            </a:lvl1pPr>
            <a:lvl2pPr indent="-342000">
              <a:lnSpc>
                <a:spcPts val="3400"/>
              </a:lnSpc>
              <a:spcBef>
                <a:spcPts val="576"/>
              </a:spcBef>
              <a:buClr>
                <a:srgbClr val="FFED00"/>
              </a:buClr>
              <a:defRPr/>
            </a:lvl2pPr>
            <a:lvl3pPr indent="-342000">
              <a:lnSpc>
                <a:spcPts val="3400"/>
              </a:lnSpc>
              <a:spcBef>
                <a:spcPts val="576"/>
              </a:spcBef>
              <a:buClr>
                <a:srgbClr val="FFED00"/>
              </a:buClr>
              <a:defRPr/>
            </a:lvl3pPr>
            <a:lvl4pPr indent="-342000">
              <a:lnSpc>
                <a:spcPts val="3400"/>
              </a:lnSpc>
              <a:spcBef>
                <a:spcPts val="576"/>
              </a:spcBef>
              <a:buClr>
                <a:srgbClr val="FFED00"/>
              </a:buClr>
              <a:defRPr/>
            </a:lvl4pPr>
            <a:lvl5pPr indent="-342000">
              <a:lnSpc>
                <a:spcPts val="3400"/>
              </a:lnSpc>
              <a:spcBef>
                <a:spcPts val="576"/>
              </a:spcBef>
              <a:buClr>
                <a:srgbClr val="FFED00"/>
              </a:buClr>
              <a:defRPr/>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DA59C6E9-BB37-4220-A18E-212F817CA250}" type="slidenum">
              <a:rPr lang="en-US" altLang="sr-Latn-RS"/>
              <a:pPr>
                <a:defRPr/>
              </a:pPr>
              <a:t>‹#›</a:t>
            </a:fld>
            <a:endParaRPr lang="en-US" altLang="sr-Latn-RS"/>
          </a:p>
        </p:txBody>
      </p:sp>
    </p:spTree>
    <p:extLst>
      <p:ext uri="{BB962C8B-B14F-4D97-AF65-F5344CB8AC3E}">
        <p14:creationId xmlns:p14="http://schemas.microsoft.com/office/powerpoint/2010/main" val="1419169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slovni slajd">
    <p:spTree>
      <p:nvGrpSpPr>
        <p:cNvPr id="1" name=""/>
        <p:cNvGrpSpPr/>
        <p:nvPr/>
      </p:nvGrpSpPr>
      <p:grpSpPr>
        <a:xfrm>
          <a:off x="0" y="0"/>
          <a:ext cx="0" cy="0"/>
          <a:chOff x="0" y="0"/>
          <a:chExt cx="0" cy="0"/>
        </a:xfrm>
      </p:grpSpPr>
      <p:pic>
        <p:nvPicPr>
          <p:cNvPr id="2" name="Picture 8" descr="background pptx PO title 16x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 y="0"/>
            <a:ext cx="9140825"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descr="MRRFEU pasica logotipi pptx 16x9 ne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134" y="4133850"/>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lvl1pPr>
              <a:defRPr/>
            </a:lvl1pPr>
          </a:lstStyle>
          <a:p>
            <a:pPr>
              <a:defRPr/>
            </a:pPr>
            <a:fld id="{94C29005-CAE9-4964-9246-4C98F70016C1}" type="datetime1">
              <a:rPr lang="en-US" altLang="sr-Latn-RS"/>
              <a:pPr>
                <a:defRPr/>
              </a:pPr>
              <a:t>5/8/2017</a:t>
            </a:fld>
            <a:endParaRPr lang="en-US" altLang="sr-Latn-RS"/>
          </a:p>
        </p:txBody>
      </p:sp>
      <p:sp>
        <p:nvSpPr>
          <p:cNvPr id="5" name="Slide Number Placeholder 5"/>
          <p:cNvSpPr>
            <a:spLocks noGrp="1"/>
          </p:cNvSpPr>
          <p:nvPr>
            <p:ph type="sldNum" sz="quarter" idx="11"/>
          </p:nvPr>
        </p:nvSpPr>
        <p:spPr/>
        <p:txBody>
          <a:bodyPr/>
          <a:lstStyle>
            <a:lvl1pPr>
              <a:defRPr/>
            </a:lvl1pPr>
          </a:lstStyle>
          <a:p>
            <a:pPr>
              <a:defRPr/>
            </a:pPr>
            <a:fld id="{F32C5C50-B363-42A6-895F-FBFD4475494B}" type="slidenum">
              <a:rPr lang="en-US" altLang="sr-Latn-RS"/>
              <a:pPr>
                <a:defRPr/>
              </a:pPr>
              <a:t>‹#›</a:t>
            </a:fld>
            <a:endParaRPr lang="en-US" altLang="sr-Latn-RS"/>
          </a:p>
        </p:txBody>
      </p:sp>
    </p:spTree>
    <p:extLst>
      <p:ext uri="{BB962C8B-B14F-4D97-AF65-F5344CB8AC3E}">
        <p14:creationId xmlns:p14="http://schemas.microsoft.com/office/powerpoint/2010/main" val="53300718"/>
      </p:ext>
    </p:extLst>
  </p:cSld>
  <p:clrMapOvr>
    <a:masterClrMapping/>
  </p:clrMapOvr>
  <p:hf sldNum="0" hdr="0" ftr="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US" dirty="0"/>
          </a:p>
        </p:txBody>
      </p:sp>
      <p:sp>
        <p:nvSpPr>
          <p:cNvPr id="3" name="Content Placeholder 2"/>
          <p:cNvSpPr>
            <a:spLocks noGrp="1"/>
          </p:cNvSpPr>
          <p:nvPr>
            <p:ph idx="1"/>
          </p:nvPr>
        </p:nvSpPr>
        <p:spPr/>
        <p:txBody>
          <a:bodyPr/>
          <a:lstStyle>
            <a:lvl1pPr marL="0" indent="0">
              <a:lnSpc>
                <a:spcPts val="3400"/>
              </a:lnSpc>
              <a:spcBef>
                <a:spcPts val="576"/>
              </a:spcBef>
              <a:buFontTx/>
              <a:buNone/>
              <a:defRPr/>
            </a:lvl1pPr>
            <a:lvl2pPr marL="0" indent="0">
              <a:spcBef>
                <a:spcPts val="576"/>
              </a:spcBef>
              <a:buFontTx/>
              <a:buNone/>
              <a:defRPr/>
            </a:lvl2pPr>
            <a:lvl3pPr marL="0" indent="0">
              <a:spcBef>
                <a:spcPts val="576"/>
              </a:spcBef>
              <a:buFontTx/>
              <a:buNone/>
              <a:defRPr/>
            </a:lvl3pPr>
            <a:lvl4pPr marL="0" indent="0">
              <a:spcBef>
                <a:spcPts val="576"/>
              </a:spcBef>
              <a:buFontTx/>
              <a:buNone/>
              <a:defRPr/>
            </a:lvl4pPr>
            <a:lvl5pPr marL="0" indent="0">
              <a:spcBef>
                <a:spcPts val="576"/>
              </a:spcBef>
              <a:buFontTx/>
              <a:buNone/>
              <a:defRPr/>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lvl1pPr>
              <a:defRPr/>
            </a:lvl1pPr>
          </a:lstStyle>
          <a:p>
            <a:pPr>
              <a:defRPr/>
            </a:pPr>
            <a:fld id="{DDF7B658-FC3A-476F-8C6B-703A84F1D77C}" type="datetime1">
              <a:rPr lang="en-US" altLang="sr-Latn-RS"/>
              <a:pPr>
                <a:defRPr/>
              </a:pPr>
              <a:t>5/8/2017</a:t>
            </a:fld>
            <a:endParaRPr lang="en-US" altLang="sr-Latn-RS"/>
          </a:p>
        </p:txBody>
      </p:sp>
      <p:sp>
        <p:nvSpPr>
          <p:cNvPr id="5" name="Slide Number Placeholder 5"/>
          <p:cNvSpPr>
            <a:spLocks noGrp="1"/>
          </p:cNvSpPr>
          <p:nvPr>
            <p:ph type="sldNum" sz="quarter" idx="11"/>
          </p:nvPr>
        </p:nvSpPr>
        <p:spPr/>
        <p:txBody>
          <a:bodyPr/>
          <a:lstStyle>
            <a:lvl1pPr>
              <a:defRPr/>
            </a:lvl1pPr>
          </a:lstStyle>
          <a:p>
            <a:pPr>
              <a:defRPr/>
            </a:pPr>
            <a:fld id="{3F596C3D-EB22-4F6B-90ED-1816F47B3BB1}" type="slidenum">
              <a:rPr lang="en-US" altLang="sr-Latn-RS"/>
              <a:pPr>
                <a:defRPr/>
              </a:pPr>
              <a:t>‹#›</a:t>
            </a:fld>
            <a:endParaRPr lang="en-US" altLang="sr-Latn-RS"/>
          </a:p>
        </p:txBody>
      </p:sp>
    </p:spTree>
    <p:extLst>
      <p:ext uri="{BB962C8B-B14F-4D97-AF65-F5344CB8AC3E}">
        <p14:creationId xmlns:p14="http://schemas.microsoft.com/office/powerpoint/2010/main" val="11419556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rilagođeni izgl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US"/>
          </a:p>
        </p:txBody>
      </p:sp>
      <p:sp>
        <p:nvSpPr>
          <p:cNvPr id="5" name="Content Placeholder 2"/>
          <p:cNvSpPr>
            <a:spLocks noGrp="1"/>
          </p:cNvSpPr>
          <p:nvPr>
            <p:ph idx="1"/>
          </p:nvPr>
        </p:nvSpPr>
        <p:spPr>
          <a:xfrm>
            <a:off x="514385" y="1113182"/>
            <a:ext cx="8099425" cy="2839326"/>
          </a:xfrm>
        </p:spPr>
        <p:txBody>
          <a:bodyPr/>
          <a:lstStyle>
            <a:lvl1pPr>
              <a:lnSpc>
                <a:spcPts val="3400"/>
              </a:lnSpc>
              <a:defRPr/>
            </a:lvl1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lvl1pPr>
              <a:defRPr/>
            </a:lvl1pPr>
          </a:lstStyle>
          <a:p>
            <a:pPr>
              <a:defRPr/>
            </a:pPr>
            <a:fld id="{0331938E-61D3-4F2D-B240-31C8CFDC5582}" type="datetime1">
              <a:rPr lang="en-US" altLang="sr-Latn-RS"/>
              <a:pPr>
                <a:defRPr/>
              </a:pPr>
              <a:t>5/8/2017</a:t>
            </a:fld>
            <a:endParaRPr lang="en-US" altLang="sr-Latn-RS"/>
          </a:p>
        </p:txBody>
      </p:sp>
      <p:sp>
        <p:nvSpPr>
          <p:cNvPr id="6" name="Slide Number Placeholder 5"/>
          <p:cNvSpPr>
            <a:spLocks noGrp="1"/>
          </p:cNvSpPr>
          <p:nvPr>
            <p:ph type="sldNum" sz="quarter" idx="11"/>
          </p:nvPr>
        </p:nvSpPr>
        <p:spPr/>
        <p:txBody>
          <a:bodyPr/>
          <a:lstStyle>
            <a:lvl1pPr>
              <a:defRPr/>
            </a:lvl1pPr>
          </a:lstStyle>
          <a:p>
            <a:pPr>
              <a:defRPr/>
            </a:pPr>
            <a:fld id="{26865E30-C96A-4295-B1D5-09ACD49442BB}" type="slidenum">
              <a:rPr lang="en-US" altLang="sr-Latn-RS"/>
              <a:pPr>
                <a:defRPr/>
              </a:pPr>
              <a:t>‹#›</a:t>
            </a:fld>
            <a:endParaRPr lang="en-US" altLang="sr-Latn-RS"/>
          </a:p>
        </p:txBody>
      </p:sp>
    </p:spTree>
    <p:extLst>
      <p:ext uri="{BB962C8B-B14F-4D97-AF65-F5344CB8AC3E}">
        <p14:creationId xmlns:p14="http://schemas.microsoft.com/office/powerpoint/2010/main" val="3637174307"/>
      </p:ext>
    </p:extLst>
  </p:cSld>
  <p:clrMapOvr>
    <a:masterClrMapping/>
  </p:clrMapOvr>
  <p:hf sldNum="0" hdr="0" ftr="0"/>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Prazn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C8A87E4-EA98-4681-B917-5FF6738497C1}" type="datetime1">
              <a:rPr lang="en-US" altLang="sr-Latn-RS"/>
              <a:pPr>
                <a:defRPr/>
              </a:pPr>
              <a:t>5/8/2017</a:t>
            </a:fld>
            <a:endParaRPr lang="en-US" altLang="sr-Latn-RS"/>
          </a:p>
        </p:txBody>
      </p:sp>
      <p:sp>
        <p:nvSpPr>
          <p:cNvPr id="3" name="Slide Number Placeholder 5"/>
          <p:cNvSpPr>
            <a:spLocks noGrp="1"/>
          </p:cNvSpPr>
          <p:nvPr>
            <p:ph type="sldNum" sz="quarter" idx="11"/>
          </p:nvPr>
        </p:nvSpPr>
        <p:spPr/>
        <p:txBody>
          <a:bodyPr/>
          <a:lstStyle>
            <a:lvl1pPr>
              <a:defRPr/>
            </a:lvl1pPr>
          </a:lstStyle>
          <a:p>
            <a:pPr>
              <a:defRPr/>
            </a:pPr>
            <a:fld id="{1F3C501D-6EB4-4817-A7A7-347FA5C2408E}" type="slidenum">
              <a:rPr lang="en-US" altLang="sr-Latn-RS"/>
              <a:pPr>
                <a:defRPr/>
              </a:pPr>
              <a:t>‹#›</a:t>
            </a:fld>
            <a:endParaRPr lang="en-US" altLang="sr-Latn-RS"/>
          </a:p>
        </p:txBody>
      </p:sp>
    </p:spTree>
    <p:extLst>
      <p:ext uri="{BB962C8B-B14F-4D97-AF65-F5344CB8AC3E}">
        <p14:creationId xmlns:p14="http://schemas.microsoft.com/office/powerpoint/2010/main" val="33520595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Naslovni slajd">
    <p:spTree>
      <p:nvGrpSpPr>
        <p:cNvPr id="1" name=""/>
        <p:cNvGrpSpPr/>
        <p:nvPr/>
      </p:nvGrpSpPr>
      <p:grpSpPr>
        <a:xfrm>
          <a:off x="0" y="0"/>
          <a:ext cx="0" cy="0"/>
          <a:chOff x="0" y="0"/>
          <a:chExt cx="0" cy="0"/>
        </a:xfrm>
      </p:grpSpPr>
      <p:pic>
        <p:nvPicPr>
          <p:cNvPr id="2" name="Picture 8" descr="background pptx PO title 16x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 y="0"/>
            <a:ext cx="9140825"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descr="MRRFEU pasica logotipi pptx 16x9 ne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134" y="4133850"/>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a:xfrm>
            <a:off x="6702425" y="4249755"/>
            <a:ext cx="2133600" cy="206375"/>
          </a:xfrm>
        </p:spPr>
        <p:txBody>
          <a:bodyPr/>
          <a:lstStyle>
            <a:lvl1pPr>
              <a:defRPr/>
            </a:lvl1pPr>
          </a:lstStyle>
          <a:p>
            <a:pPr>
              <a:defRPr/>
            </a:pPr>
            <a:fld id="{5DC2DDDB-3AD8-4905-ACCE-17B35F83BBB8}" type="datetime1">
              <a:rPr lang="en-US" altLang="sr-Latn-RS"/>
              <a:pPr>
                <a:defRPr/>
              </a:pPr>
              <a:t>5/8/2017</a:t>
            </a:fld>
            <a:endParaRPr lang="en-US" altLang="sr-Latn-RS"/>
          </a:p>
        </p:txBody>
      </p:sp>
      <p:sp>
        <p:nvSpPr>
          <p:cNvPr id="5" name="Slide Number Placeholder 5"/>
          <p:cNvSpPr>
            <a:spLocks noGrp="1"/>
          </p:cNvSpPr>
          <p:nvPr>
            <p:ph type="sldNum" sz="quarter" idx="11"/>
          </p:nvPr>
        </p:nvSpPr>
        <p:spPr>
          <a:xfrm>
            <a:off x="6699250" y="4938730"/>
            <a:ext cx="2133600" cy="206375"/>
          </a:xfrm>
        </p:spPr>
        <p:txBody>
          <a:bodyPr/>
          <a:lstStyle>
            <a:lvl1pPr>
              <a:defRPr/>
            </a:lvl1pPr>
          </a:lstStyle>
          <a:p>
            <a:pPr>
              <a:defRPr/>
            </a:pPr>
            <a:fld id="{9181A689-2B36-4EFA-BF80-3046EEF85F9C}" type="slidenum">
              <a:rPr lang="en-US" altLang="sr-Latn-RS"/>
              <a:pPr>
                <a:defRPr/>
              </a:pPr>
              <a:t>‹#›</a:t>
            </a:fld>
            <a:endParaRPr lang="en-US" altLang="sr-Latn-RS"/>
          </a:p>
        </p:txBody>
      </p:sp>
    </p:spTree>
    <p:extLst>
      <p:ext uri="{BB962C8B-B14F-4D97-AF65-F5344CB8AC3E}">
        <p14:creationId xmlns:p14="http://schemas.microsoft.com/office/powerpoint/2010/main" val="26737626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US" dirty="0"/>
          </a:p>
        </p:txBody>
      </p:sp>
      <p:sp>
        <p:nvSpPr>
          <p:cNvPr id="3" name="Content Placeholder 2"/>
          <p:cNvSpPr>
            <a:spLocks noGrp="1"/>
          </p:cNvSpPr>
          <p:nvPr>
            <p:ph idx="1"/>
          </p:nvPr>
        </p:nvSpPr>
        <p:spPr/>
        <p:txBody>
          <a:bodyPr/>
          <a:lstStyle>
            <a:lvl1pPr indent="-342000">
              <a:lnSpc>
                <a:spcPts val="3400"/>
              </a:lnSpc>
              <a:spcBef>
                <a:spcPts val="576"/>
              </a:spcBef>
              <a:buClr>
                <a:srgbClr val="FFED00"/>
              </a:buClr>
              <a:defRPr/>
            </a:lvl1pPr>
            <a:lvl2pPr indent="-342000">
              <a:lnSpc>
                <a:spcPts val="3400"/>
              </a:lnSpc>
              <a:spcBef>
                <a:spcPts val="576"/>
              </a:spcBef>
              <a:buClr>
                <a:srgbClr val="FFED00"/>
              </a:buClr>
              <a:defRPr/>
            </a:lvl2pPr>
            <a:lvl3pPr indent="-342000">
              <a:lnSpc>
                <a:spcPts val="3400"/>
              </a:lnSpc>
              <a:spcBef>
                <a:spcPts val="576"/>
              </a:spcBef>
              <a:buClr>
                <a:srgbClr val="FFED00"/>
              </a:buClr>
              <a:defRPr/>
            </a:lvl3pPr>
            <a:lvl4pPr indent="-342000">
              <a:lnSpc>
                <a:spcPts val="3400"/>
              </a:lnSpc>
              <a:spcBef>
                <a:spcPts val="576"/>
              </a:spcBef>
              <a:buClr>
                <a:srgbClr val="FFED00"/>
              </a:buClr>
              <a:defRPr/>
            </a:lvl4pPr>
            <a:lvl5pPr indent="-342000">
              <a:lnSpc>
                <a:spcPts val="3400"/>
              </a:lnSpc>
              <a:spcBef>
                <a:spcPts val="576"/>
              </a:spcBef>
              <a:buClr>
                <a:srgbClr val="FFED00"/>
              </a:buClr>
              <a:defRPr/>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8574DE62-0A35-4D7C-84EF-3AB60F96A682}" type="slidenum">
              <a:rPr lang="en-US" altLang="sr-Latn-RS"/>
              <a:pPr>
                <a:defRPr/>
              </a:pPr>
              <a:t>‹#›</a:t>
            </a:fld>
            <a:endParaRPr lang="en-US" altLang="sr-Latn-RS"/>
          </a:p>
        </p:txBody>
      </p:sp>
    </p:spTree>
    <p:extLst>
      <p:ext uri="{BB962C8B-B14F-4D97-AF65-F5344CB8AC3E}">
        <p14:creationId xmlns:p14="http://schemas.microsoft.com/office/powerpoint/2010/main" val="6579609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Prazn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4B96914-2A3B-4DF7-B95B-A92AB56F22D6}" type="datetime1">
              <a:rPr lang="en-US" altLang="sr-Latn-RS"/>
              <a:pPr>
                <a:defRPr/>
              </a:pPr>
              <a:t>5/8/2017</a:t>
            </a:fld>
            <a:endParaRPr lang="en-US" altLang="sr-Latn-RS"/>
          </a:p>
        </p:txBody>
      </p:sp>
      <p:sp>
        <p:nvSpPr>
          <p:cNvPr id="3" name="Slide Number Placeholder 5"/>
          <p:cNvSpPr>
            <a:spLocks noGrp="1"/>
          </p:cNvSpPr>
          <p:nvPr>
            <p:ph type="sldNum" sz="quarter" idx="11"/>
          </p:nvPr>
        </p:nvSpPr>
        <p:spPr/>
        <p:txBody>
          <a:bodyPr/>
          <a:lstStyle>
            <a:lvl1pPr>
              <a:defRPr/>
            </a:lvl1pPr>
          </a:lstStyle>
          <a:p>
            <a:pPr>
              <a:defRPr/>
            </a:pPr>
            <a:fld id="{CEBBF89D-562A-4B97-AE8F-E3B601FF45BE}" type="slidenum">
              <a:rPr lang="en-US" altLang="sr-Latn-RS"/>
              <a:pPr>
                <a:defRPr/>
              </a:pPr>
              <a:t>‹#›</a:t>
            </a:fld>
            <a:endParaRPr lang="en-US" altLang="sr-Latn-RS"/>
          </a:p>
        </p:txBody>
      </p:sp>
    </p:spTree>
    <p:extLst>
      <p:ext uri="{BB962C8B-B14F-4D97-AF65-F5344CB8AC3E}">
        <p14:creationId xmlns:p14="http://schemas.microsoft.com/office/powerpoint/2010/main" val="733898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p:cNvSpPr>
            <a:spLocks noGrp="1"/>
          </p:cNvSpPr>
          <p:nvPr>
            <p:ph type="title"/>
          </p:nvPr>
        </p:nvSpPr>
        <p:spPr>
          <a:xfrm>
            <a:off x="623888" y="1282700"/>
            <a:ext cx="7886700" cy="2139950"/>
          </a:xfrm>
        </p:spPr>
        <p:txBody>
          <a:bodyPr anchor="b"/>
          <a:lstStyle>
            <a:lvl1pPr>
              <a:defRPr sz="6000"/>
            </a:lvl1pPr>
          </a:lstStyle>
          <a:p>
            <a:r>
              <a:rPr lang="en-US" smtClean="0"/>
              <a:t>Click to edit Master title style</a:t>
            </a:r>
            <a:endParaRPr lang="hr-HR"/>
          </a:p>
        </p:txBody>
      </p:sp>
      <p:sp>
        <p:nvSpPr>
          <p:cNvPr id="3" name="Rezervirano mjesto teksta 2"/>
          <p:cNvSpPr>
            <a:spLocks noGrp="1"/>
          </p:cNvSpPr>
          <p:nvPr>
            <p:ph type="body" idx="1"/>
          </p:nvPr>
        </p:nvSpPr>
        <p:spPr>
          <a:xfrm>
            <a:off x="623888" y="3443305"/>
            <a:ext cx="7886700" cy="112553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7"/>
          <p:cNvSpPr>
            <a:spLocks noGrp="1" noChangeArrowheads="1"/>
          </p:cNvSpPr>
          <p:nvPr>
            <p:ph type="dt" idx="10"/>
          </p:nvPr>
        </p:nvSpPr>
        <p:spPr>
          <a:ln/>
        </p:spPr>
        <p:txBody>
          <a:bodyPr/>
          <a:lstStyle>
            <a:lvl1pPr>
              <a:defRPr/>
            </a:lvl1pPr>
          </a:lstStyle>
          <a:p>
            <a:pPr>
              <a:defRPr/>
            </a:pPr>
            <a:fld id="{60A62C4D-DB3B-46FF-BE27-2FF562245841}" type="datetime1">
              <a:rPr lang="en-US" altLang="sr-Latn-RS"/>
              <a:pPr>
                <a:defRPr/>
              </a:pPr>
              <a:t>5/8/2017</a:t>
            </a:fld>
            <a:endParaRPr lang="en-US" altLang="sr-Latn-RS"/>
          </a:p>
        </p:txBody>
      </p:sp>
      <p:sp>
        <p:nvSpPr>
          <p:cNvPr id="5" name="Rectangle 8"/>
          <p:cNvSpPr>
            <a:spLocks noGrp="1" noChangeArrowheads="1"/>
          </p:cNvSpPr>
          <p:nvPr>
            <p:ph type="sldNum" idx="11"/>
          </p:nvPr>
        </p:nvSpPr>
        <p:spPr>
          <a:ln/>
        </p:spPr>
        <p:txBody>
          <a:bodyPr/>
          <a:lstStyle>
            <a:lvl1pPr>
              <a:defRPr/>
            </a:lvl1pPr>
          </a:lstStyle>
          <a:p>
            <a:pPr>
              <a:defRPr/>
            </a:pPr>
            <a:fld id="{A91B59BD-50B9-443B-987F-18EFCA66A4FF}" type="slidenum">
              <a:rPr lang="en-US" altLang="sr-Latn-RS"/>
              <a:pPr>
                <a:defRPr/>
              </a:pPr>
              <a:t>‹#›</a:t>
            </a:fld>
            <a:endParaRPr lang="en-US" altLang="sr-Latn-RS"/>
          </a:p>
        </p:txBody>
      </p:sp>
    </p:spTree>
    <p:extLst>
      <p:ext uri="{BB962C8B-B14F-4D97-AF65-F5344CB8AC3E}">
        <p14:creationId xmlns:p14="http://schemas.microsoft.com/office/powerpoint/2010/main" val="2351071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slovni slajd">
    <p:spTree>
      <p:nvGrpSpPr>
        <p:cNvPr id="1" name=""/>
        <p:cNvGrpSpPr/>
        <p:nvPr/>
      </p:nvGrpSpPr>
      <p:grpSpPr>
        <a:xfrm>
          <a:off x="0" y="0"/>
          <a:ext cx="0" cy="0"/>
          <a:chOff x="0" y="0"/>
          <a:chExt cx="0" cy="0"/>
        </a:xfrm>
      </p:grpSpPr>
      <p:pic>
        <p:nvPicPr>
          <p:cNvPr id="2" name="Picture 8" descr="background pptx PO title 16x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 y="0"/>
            <a:ext cx="9140825"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descr="MRRFEU pasica logotipi pptx 16x9 ne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134" y="4133850"/>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lvl1pPr>
              <a:defRPr/>
            </a:lvl1pPr>
          </a:lstStyle>
          <a:p>
            <a:pPr>
              <a:defRPr/>
            </a:pPr>
            <a:fld id="{F605FAE1-A981-4C10-982A-27D2681CD177}" type="datetime1">
              <a:rPr lang="en-US" altLang="sr-Latn-RS"/>
              <a:pPr>
                <a:defRPr/>
              </a:pPr>
              <a:t>5/8/2017</a:t>
            </a:fld>
            <a:endParaRPr lang="en-US" altLang="sr-Latn-RS"/>
          </a:p>
        </p:txBody>
      </p:sp>
      <p:sp>
        <p:nvSpPr>
          <p:cNvPr id="5" name="Slide Number Placeholder 5"/>
          <p:cNvSpPr>
            <a:spLocks noGrp="1"/>
          </p:cNvSpPr>
          <p:nvPr>
            <p:ph type="sldNum" sz="quarter" idx="11"/>
          </p:nvPr>
        </p:nvSpPr>
        <p:spPr/>
        <p:txBody>
          <a:bodyPr/>
          <a:lstStyle>
            <a:lvl1pPr>
              <a:defRPr/>
            </a:lvl1pPr>
          </a:lstStyle>
          <a:p>
            <a:pPr>
              <a:defRPr/>
            </a:pPr>
            <a:fld id="{02A2C93F-6A3F-47E3-82AF-1CB3B8B0B02C}" type="slidenum">
              <a:rPr lang="en-US" altLang="sr-Latn-RS"/>
              <a:pPr>
                <a:defRPr/>
              </a:pPr>
              <a:t>‹#›</a:t>
            </a:fld>
            <a:endParaRPr lang="en-US" altLang="sr-Latn-RS"/>
          </a:p>
        </p:txBody>
      </p:sp>
    </p:spTree>
    <p:extLst>
      <p:ext uri="{BB962C8B-B14F-4D97-AF65-F5344CB8AC3E}">
        <p14:creationId xmlns:p14="http://schemas.microsoft.com/office/powerpoint/2010/main" val="3217196351"/>
      </p:ext>
    </p:extLst>
  </p:cSld>
  <p:clrMapOvr>
    <a:masterClrMapping/>
  </p:clrMapOvr>
  <p:hf sldNum="0" hdr="0" ftr="0"/>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US" dirty="0"/>
          </a:p>
        </p:txBody>
      </p:sp>
      <p:sp>
        <p:nvSpPr>
          <p:cNvPr id="3" name="Content Placeholder 2"/>
          <p:cNvSpPr>
            <a:spLocks noGrp="1"/>
          </p:cNvSpPr>
          <p:nvPr>
            <p:ph idx="1"/>
          </p:nvPr>
        </p:nvSpPr>
        <p:spPr/>
        <p:txBody>
          <a:bodyPr/>
          <a:lstStyle>
            <a:lvl1pPr marL="0" indent="0">
              <a:lnSpc>
                <a:spcPts val="3400"/>
              </a:lnSpc>
              <a:spcBef>
                <a:spcPts val="576"/>
              </a:spcBef>
              <a:buFontTx/>
              <a:buNone/>
              <a:defRPr/>
            </a:lvl1pPr>
            <a:lvl2pPr marL="0" indent="0">
              <a:spcBef>
                <a:spcPts val="576"/>
              </a:spcBef>
              <a:buFontTx/>
              <a:buNone/>
              <a:defRPr/>
            </a:lvl2pPr>
            <a:lvl3pPr marL="0" indent="0">
              <a:spcBef>
                <a:spcPts val="576"/>
              </a:spcBef>
              <a:buFontTx/>
              <a:buNone/>
              <a:defRPr/>
            </a:lvl3pPr>
            <a:lvl4pPr marL="0" indent="0">
              <a:spcBef>
                <a:spcPts val="576"/>
              </a:spcBef>
              <a:buFontTx/>
              <a:buNone/>
              <a:defRPr/>
            </a:lvl4pPr>
            <a:lvl5pPr marL="0" indent="0">
              <a:spcBef>
                <a:spcPts val="576"/>
              </a:spcBef>
              <a:buFontTx/>
              <a:buNone/>
              <a:defRPr/>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lvl1pPr>
              <a:defRPr/>
            </a:lvl1pPr>
          </a:lstStyle>
          <a:p>
            <a:pPr>
              <a:defRPr/>
            </a:pPr>
            <a:fld id="{51B9661B-9D0E-4C94-BF7C-28411FF1A495}" type="datetime1">
              <a:rPr lang="en-US" altLang="sr-Latn-RS"/>
              <a:pPr>
                <a:defRPr/>
              </a:pPr>
              <a:t>5/8/2017</a:t>
            </a:fld>
            <a:endParaRPr lang="en-US" altLang="sr-Latn-RS"/>
          </a:p>
        </p:txBody>
      </p:sp>
      <p:sp>
        <p:nvSpPr>
          <p:cNvPr id="5" name="Slide Number Placeholder 5"/>
          <p:cNvSpPr>
            <a:spLocks noGrp="1"/>
          </p:cNvSpPr>
          <p:nvPr>
            <p:ph type="sldNum" sz="quarter" idx="11"/>
          </p:nvPr>
        </p:nvSpPr>
        <p:spPr/>
        <p:txBody>
          <a:bodyPr/>
          <a:lstStyle>
            <a:lvl1pPr>
              <a:defRPr/>
            </a:lvl1pPr>
          </a:lstStyle>
          <a:p>
            <a:pPr>
              <a:defRPr/>
            </a:pPr>
            <a:fld id="{B1F61C9B-5EFC-4EB4-821E-3DD9FDC2ACD9}" type="slidenum">
              <a:rPr lang="en-US" altLang="sr-Latn-RS"/>
              <a:pPr>
                <a:defRPr/>
              </a:pPr>
              <a:t>‹#›</a:t>
            </a:fld>
            <a:endParaRPr lang="en-US" altLang="sr-Latn-RS"/>
          </a:p>
        </p:txBody>
      </p:sp>
    </p:spTree>
    <p:extLst>
      <p:ext uri="{BB962C8B-B14F-4D97-AF65-F5344CB8AC3E}">
        <p14:creationId xmlns:p14="http://schemas.microsoft.com/office/powerpoint/2010/main" val="32064378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rilagođeni izgl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US"/>
          </a:p>
        </p:txBody>
      </p:sp>
      <p:sp>
        <p:nvSpPr>
          <p:cNvPr id="5" name="Content Placeholder 2"/>
          <p:cNvSpPr>
            <a:spLocks noGrp="1"/>
          </p:cNvSpPr>
          <p:nvPr>
            <p:ph idx="1"/>
          </p:nvPr>
        </p:nvSpPr>
        <p:spPr>
          <a:xfrm>
            <a:off x="514385" y="1113182"/>
            <a:ext cx="8099425" cy="2839326"/>
          </a:xfrm>
        </p:spPr>
        <p:txBody>
          <a:bodyPr/>
          <a:lstStyle>
            <a:lvl1pPr>
              <a:lnSpc>
                <a:spcPts val="3400"/>
              </a:lnSpc>
              <a:defRPr/>
            </a:lvl1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lvl1pPr>
              <a:defRPr/>
            </a:lvl1pPr>
          </a:lstStyle>
          <a:p>
            <a:pPr>
              <a:defRPr/>
            </a:pPr>
            <a:fld id="{64EB60AD-9D3C-4DF1-9AB9-40E9CB635E80}" type="datetime1">
              <a:rPr lang="en-US" altLang="sr-Latn-RS"/>
              <a:pPr>
                <a:defRPr/>
              </a:pPr>
              <a:t>5/8/2017</a:t>
            </a:fld>
            <a:endParaRPr lang="en-US" altLang="sr-Latn-RS"/>
          </a:p>
        </p:txBody>
      </p:sp>
      <p:sp>
        <p:nvSpPr>
          <p:cNvPr id="6" name="Slide Number Placeholder 5"/>
          <p:cNvSpPr>
            <a:spLocks noGrp="1"/>
          </p:cNvSpPr>
          <p:nvPr>
            <p:ph type="sldNum" sz="quarter" idx="11"/>
          </p:nvPr>
        </p:nvSpPr>
        <p:spPr/>
        <p:txBody>
          <a:bodyPr/>
          <a:lstStyle>
            <a:lvl1pPr>
              <a:defRPr/>
            </a:lvl1pPr>
          </a:lstStyle>
          <a:p>
            <a:pPr>
              <a:defRPr/>
            </a:pPr>
            <a:fld id="{7CB0A647-5DBA-4D1F-A029-986D88952616}" type="slidenum">
              <a:rPr lang="en-US" altLang="sr-Latn-RS"/>
              <a:pPr>
                <a:defRPr/>
              </a:pPr>
              <a:t>‹#›</a:t>
            </a:fld>
            <a:endParaRPr lang="en-US" altLang="sr-Latn-RS"/>
          </a:p>
        </p:txBody>
      </p:sp>
    </p:spTree>
    <p:extLst>
      <p:ext uri="{BB962C8B-B14F-4D97-AF65-F5344CB8AC3E}">
        <p14:creationId xmlns:p14="http://schemas.microsoft.com/office/powerpoint/2010/main" val="981338807"/>
      </p:ext>
    </p:extLst>
  </p:cSld>
  <p:clrMapOvr>
    <a:masterClrMapping/>
  </p:clrMapOvr>
  <p:hf sldNum="0" hdr="0" ftr="0"/>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Prazn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48CEE2-D1B9-410A-827A-883C556DCB23}" type="datetime1">
              <a:rPr lang="en-US" altLang="sr-Latn-RS"/>
              <a:pPr>
                <a:defRPr/>
              </a:pPr>
              <a:t>5/8/2017</a:t>
            </a:fld>
            <a:endParaRPr lang="en-US" altLang="sr-Latn-RS"/>
          </a:p>
        </p:txBody>
      </p:sp>
      <p:sp>
        <p:nvSpPr>
          <p:cNvPr id="3" name="Slide Number Placeholder 5"/>
          <p:cNvSpPr>
            <a:spLocks noGrp="1"/>
          </p:cNvSpPr>
          <p:nvPr>
            <p:ph type="sldNum" sz="quarter" idx="11"/>
          </p:nvPr>
        </p:nvSpPr>
        <p:spPr/>
        <p:txBody>
          <a:bodyPr/>
          <a:lstStyle>
            <a:lvl1pPr>
              <a:defRPr/>
            </a:lvl1pPr>
          </a:lstStyle>
          <a:p>
            <a:pPr>
              <a:defRPr/>
            </a:pPr>
            <a:fld id="{28BB72F4-7D2E-4F54-8688-A586240BC3A5}" type="slidenum">
              <a:rPr lang="en-US" altLang="sr-Latn-RS"/>
              <a:pPr>
                <a:defRPr/>
              </a:pPr>
              <a:t>‹#›</a:t>
            </a:fld>
            <a:endParaRPr lang="en-US" altLang="sr-Latn-RS"/>
          </a:p>
        </p:txBody>
      </p:sp>
    </p:spTree>
    <p:extLst>
      <p:ext uri="{BB962C8B-B14F-4D97-AF65-F5344CB8AC3E}">
        <p14:creationId xmlns:p14="http://schemas.microsoft.com/office/powerpoint/2010/main" val="34779091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Naslovni slajd">
    <p:spTree>
      <p:nvGrpSpPr>
        <p:cNvPr id="1" name=""/>
        <p:cNvGrpSpPr/>
        <p:nvPr/>
      </p:nvGrpSpPr>
      <p:grpSpPr>
        <a:xfrm>
          <a:off x="0" y="0"/>
          <a:ext cx="0" cy="0"/>
          <a:chOff x="0" y="0"/>
          <a:chExt cx="0" cy="0"/>
        </a:xfrm>
      </p:grpSpPr>
      <p:pic>
        <p:nvPicPr>
          <p:cNvPr id="2" name="Picture 8" descr="background pptx PO title 16x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 y="0"/>
            <a:ext cx="9140825"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descr="MRRFEU pasica logotipi pptx 16x9 ne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134" y="4133850"/>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a:xfrm>
            <a:off x="6702425" y="4249755"/>
            <a:ext cx="2133600" cy="206375"/>
          </a:xfrm>
        </p:spPr>
        <p:txBody>
          <a:bodyPr/>
          <a:lstStyle>
            <a:lvl1pPr>
              <a:defRPr/>
            </a:lvl1pPr>
          </a:lstStyle>
          <a:p>
            <a:pPr>
              <a:defRPr/>
            </a:pPr>
            <a:fld id="{5397F65C-4268-4DEF-AFDB-090F3A12E278}" type="datetime1">
              <a:rPr lang="en-US" altLang="sr-Latn-RS"/>
              <a:pPr>
                <a:defRPr/>
              </a:pPr>
              <a:t>5/8/2017</a:t>
            </a:fld>
            <a:endParaRPr lang="en-US" altLang="sr-Latn-RS"/>
          </a:p>
        </p:txBody>
      </p:sp>
      <p:sp>
        <p:nvSpPr>
          <p:cNvPr id="5" name="Slide Number Placeholder 5"/>
          <p:cNvSpPr>
            <a:spLocks noGrp="1"/>
          </p:cNvSpPr>
          <p:nvPr>
            <p:ph type="sldNum" sz="quarter" idx="11"/>
          </p:nvPr>
        </p:nvSpPr>
        <p:spPr>
          <a:xfrm>
            <a:off x="6699250" y="4938730"/>
            <a:ext cx="2133600" cy="206375"/>
          </a:xfrm>
        </p:spPr>
        <p:txBody>
          <a:bodyPr/>
          <a:lstStyle>
            <a:lvl1pPr>
              <a:defRPr/>
            </a:lvl1pPr>
          </a:lstStyle>
          <a:p>
            <a:pPr>
              <a:defRPr/>
            </a:pPr>
            <a:fld id="{CD9675EC-7062-4CCF-99AD-2F54FF37175F}" type="slidenum">
              <a:rPr lang="en-US" altLang="sr-Latn-RS"/>
              <a:pPr>
                <a:defRPr/>
              </a:pPr>
              <a:t>‹#›</a:t>
            </a:fld>
            <a:endParaRPr lang="en-US" altLang="sr-Latn-RS"/>
          </a:p>
        </p:txBody>
      </p:sp>
    </p:spTree>
    <p:extLst>
      <p:ext uri="{BB962C8B-B14F-4D97-AF65-F5344CB8AC3E}">
        <p14:creationId xmlns:p14="http://schemas.microsoft.com/office/powerpoint/2010/main" val="14473065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US" dirty="0"/>
          </a:p>
        </p:txBody>
      </p:sp>
      <p:sp>
        <p:nvSpPr>
          <p:cNvPr id="3" name="Content Placeholder 2"/>
          <p:cNvSpPr>
            <a:spLocks noGrp="1"/>
          </p:cNvSpPr>
          <p:nvPr>
            <p:ph idx="1"/>
          </p:nvPr>
        </p:nvSpPr>
        <p:spPr/>
        <p:txBody>
          <a:bodyPr/>
          <a:lstStyle>
            <a:lvl1pPr indent="-342000">
              <a:lnSpc>
                <a:spcPts val="3400"/>
              </a:lnSpc>
              <a:spcBef>
                <a:spcPts val="576"/>
              </a:spcBef>
              <a:buClr>
                <a:srgbClr val="FFED00"/>
              </a:buClr>
              <a:defRPr/>
            </a:lvl1pPr>
            <a:lvl2pPr indent="-342000">
              <a:lnSpc>
                <a:spcPts val="3400"/>
              </a:lnSpc>
              <a:spcBef>
                <a:spcPts val="576"/>
              </a:spcBef>
              <a:buClr>
                <a:srgbClr val="FFED00"/>
              </a:buClr>
              <a:defRPr/>
            </a:lvl2pPr>
            <a:lvl3pPr indent="-342000">
              <a:lnSpc>
                <a:spcPts val="3400"/>
              </a:lnSpc>
              <a:spcBef>
                <a:spcPts val="576"/>
              </a:spcBef>
              <a:buClr>
                <a:srgbClr val="FFED00"/>
              </a:buClr>
              <a:defRPr/>
            </a:lvl3pPr>
            <a:lvl4pPr indent="-342000">
              <a:lnSpc>
                <a:spcPts val="3400"/>
              </a:lnSpc>
              <a:spcBef>
                <a:spcPts val="576"/>
              </a:spcBef>
              <a:buClr>
                <a:srgbClr val="FFED00"/>
              </a:buClr>
              <a:defRPr/>
            </a:lvl4pPr>
            <a:lvl5pPr indent="-342000">
              <a:lnSpc>
                <a:spcPts val="3400"/>
              </a:lnSpc>
              <a:spcBef>
                <a:spcPts val="576"/>
              </a:spcBef>
              <a:buClr>
                <a:srgbClr val="FFED00"/>
              </a:buClr>
              <a:defRPr/>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7CCF4704-AB76-4CA7-99F8-F59216FD5D48}" type="slidenum">
              <a:rPr lang="en-US" altLang="sr-Latn-RS"/>
              <a:pPr>
                <a:defRPr/>
              </a:pPr>
              <a:t>‹#›</a:t>
            </a:fld>
            <a:endParaRPr lang="en-US" altLang="sr-Latn-RS"/>
          </a:p>
        </p:txBody>
      </p:sp>
    </p:spTree>
    <p:extLst>
      <p:ext uri="{BB962C8B-B14F-4D97-AF65-F5344CB8AC3E}">
        <p14:creationId xmlns:p14="http://schemas.microsoft.com/office/powerpoint/2010/main" val="6832677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Naslovni slajd">
    <p:spTree>
      <p:nvGrpSpPr>
        <p:cNvPr id="1" name=""/>
        <p:cNvGrpSpPr/>
        <p:nvPr/>
      </p:nvGrpSpPr>
      <p:grpSpPr>
        <a:xfrm>
          <a:off x="0" y="0"/>
          <a:ext cx="0" cy="0"/>
          <a:chOff x="0" y="0"/>
          <a:chExt cx="0" cy="0"/>
        </a:xfrm>
      </p:grpSpPr>
      <p:pic>
        <p:nvPicPr>
          <p:cNvPr id="2" name="Picture 8" descr="background pptx PO title 16x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 y="0"/>
            <a:ext cx="9140825"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descr="MRRFEU pasica logotipi pptx 16x9 ne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134" y="4133850"/>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lvl1pPr>
              <a:defRPr/>
            </a:lvl1pPr>
          </a:lstStyle>
          <a:p>
            <a:pPr>
              <a:defRPr/>
            </a:pPr>
            <a:fld id="{B53BB14E-550D-4E3F-8F05-729FD061F17F}" type="datetime1">
              <a:rPr lang="en-US" altLang="sr-Latn-RS"/>
              <a:pPr>
                <a:defRPr/>
              </a:pPr>
              <a:t>5/8/2017</a:t>
            </a:fld>
            <a:endParaRPr lang="en-US" altLang="sr-Latn-RS"/>
          </a:p>
        </p:txBody>
      </p:sp>
      <p:sp>
        <p:nvSpPr>
          <p:cNvPr id="5" name="Slide Number Placeholder 5"/>
          <p:cNvSpPr>
            <a:spLocks noGrp="1"/>
          </p:cNvSpPr>
          <p:nvPr>
            <p:ph type="sldNum" sz="quarter" idx="11"/>
          </p:nvPr>
        </p:nvSpPr>
        <p:spPr/>
        <p:txBody>
          <a:bodyPr/>
          <a:lstStyle>
            <a:lvl1pPr>
              <a:defRPr/>
            </a:lvl1pPr>
          </a:lstStyle>
          <a:p>
            <a:pPr>
              <a:defRPr/>
            </a:pPr>
            <a:fld id="{96700F15-2320-49AA-9191-AE05FEA77B3E}" type="slidenum">
              <a:rPr lang="en-US" altLang="sr-Latn-RS"/>
              <a:pPr>
                <a:defRPr/>
              </a:pPr>
              <a:t>‹#›</a:t>
            </a:fld>
            <a:endParaRPr lang="en-US" altLang="sr-Latn-RS"/>
          </a:p>
        </p:txBody>
      </p:sp>
    </p:spTree>
    <p:extLst>
      <p:ext uri="{BB962C8B-B14F-4D97-AF65-F5344CB8AC3E}">
        <p14:creationId xmlns:p14="http://schemas.microsoft.com/office/powerpoint/2010/main" val="1451093514"/>
      </p:ext>
    </p:extLst>
  </p:cSld>
  <p:clrMapOvr>
    <a:masterClrMapping/>
  </p:clrMapOvr>
  <p:hf sldNum="0" hdr="0" ftr="0"/>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US" dirty="0"/>
          </a:p>
        </p:txBody>
      </p:sp>
      <p:sp>
        <p:nvSpPr>
          <p:cNvPr id="3" name="Content Placeholder 2"/>
          <p:cNvSpPr>
            <a:spLocks noGrp="1"/>
          </p:cNvSpPr>
          <p:nvPr>
            <p:ph idx="1"/>
          </p:nvPr>
        </p:nvSpPr>
        <p:spPr/>
        <p:txBody>
          <a:bodyPr/>
          <a:lstStyle>
            <a:lvl1pPr marL="0" indent="0">
              <a:lnSpc>
                <a:spcPts val="3400"/>
              </a:lnSpc>
              <a:spcBef>
                <a:spcPts val="576"/>
              </a:spcBef>
              <a:buFontTx/>
              <a:buNone/>
              <a:defRPr/>
            </a:lvl1pPr>
            <a:lvl2pPr marL="0" indent="0">
              <a:spcBef>
                <a:spcPts val="576"/>
              </a:spcBef>
              <a:buFontTx/>
              <a:buNone/>
              <a:defRPr/>
            </a:lvl2pPr>
            <a:lvl3pPr marL="0" indent="0">
              <a:spcBef>
                <a:spcPts val="576"/>
              </a:spcBef>
              <a:buFontTx/>
              <a:buNone/>
              <a:defRPr/>
            </a:lvl3pPr>
            <a:lvl4pPr marL="0" indent="0">
              <a:spcBef>
                <a:spcPts val="576"/>
              </a:spcBef>
              <a:buFontTx/>
              <a:buNone/>
              <a:defRPr/>
            </a:lvl4pPr>
            <a:lvl5pPr marL="0" indent="0">
              <a:spcBef>
                <a:spcPts val="576"/>
              </a:spcBef>
              <a:buFontTx/>
              <a:buNone/>
              <a:defRPr/>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lvl1pPr>
              <a:defRPr/>
            </a:lvl1pPr>
          </a:lstStyle>
          <a:p>
            <a:pPr>
              <a:defRPr/>
            </a:pPr>
            <a:fld id="{8C4E0CC8-A257-4396-ACD3-8A24C7191F21}" type="datetime1">
              <a:rPr lang="en-US" altLang="sr-Latn-RS"/>
              <a:pPr>
                <a:defRPr/>
              </a:pPr>
              <a:t>5/8/2017</a:t>
            </a:fld>
            <a:endParaRPr lang="en-US" altLang="sr-Latn-RS"/>
          </a:p>
        </p:txBody>
      </p:sp>
      <p:sp>
        <p:nvSpPr>
          <p:cNvPr id="5" name="Slide Number Placeholder 5"/>
          <p:cNvSpPr>
            <a:spLocks noGrp="1"/>
          </p:cNvSpPr>
          <p:nvPr>
            <p:ph type="sldNum" sz="quarter" idx="11"/>
          </p:nvPr>
        </p:nvSpPr>
        <p:spPr/>
        <p:txBody>
          <a:bodyPr/>
          <a:lstStyle>
            <a:lvl1pPr>
              <a:defRPr/>
            </a:lvl1pPr>
          </a:lstStyle>
          <a:p>
            <a:pPr>
              <a:defRPr/>
            </a:pPr>
            <a:fld id="{D6C055CA-2815-4683-8DBA-8B4950C19C2D}" type="slidenum">
              <a:rPr lang="en-US" altLang="sr-Latn-RS"/>
              <a:pPr>
                <a:defRPr/>
              </a:pPr>
              <a:t>‹#›</a:t>
            </a:fld>
            <a:endParaRPr lang="en-US" altLang="sr-Latn-RS"/>
          </a:p>
        </p:txBody>
      </p:sp>
    </p:spTree>
    <p:extLst>
      <p:ext uri="{BB962C8B-B14F-4D97-AF65-F5344CB8AC3E}">
        <p14:creationId xmlns:p14="http://schemas.microsoft.com/office/powerpoint/2010/main" val="28822259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rilagođeni izgl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US"/>
          </a:p>
        </p:txBody>
      </p:sp>
      <p:sp>
        <p:nvSpPr>
          <p:cNvPr id="5" name="Content Placeholder 2"/>
          <p:cNvSpPr>
            <a:spLocks noGrp="1"/>
          </p:cNvSpPr>
          <p:nvPr>
            <p:ph idx="1"/>
          </p:nvPr>
        </p:nvSpPr>
        <p:spPr>
          <a:xfrm>
            <a:off x="514385" y="1113182"/>
            <a:ext cx="8099425" cy="2839326"/>
          </a:xfrm>
        </p:spPr>
        <p:txBody>
          <a:bodyPr/>
          <a:lstStyle>
            <a:lvl1pPr>
              <a:lnSpc>
                <a:spcPts val="3400"/>
              </a:lnSpc>
              <a:defRPr/>
            </a:lvl1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lvl1pPr>
              <a:defRPr/>
            </a:lvl1pPr>
          </a:lstStyle>
          <a:p>
            <a:pPr>
              <a:defRPr/>
            </a:pPr>
            <a:fld id="{3AA6B684-201C-46CC-8959-96C0F8CDE577}" type="datetime1">
              <a:rPr lang="en-US" altLang="sr-Latn-RS"/>
              <a:pPr>
                <a:defRPr/>
              </a:pPr>
              <a:t>5/8/2017</a:t>
            </a:fld>
            <a:endParaRPr lang="en-US" altLang="sr-Latn-RS"/>
          </a:p>
        </p:txBody>
      </p:sp>
      <p:sp>
        <p:nvSpPr>
          <p:cNvPr id="6" name="Slide Number Placeholder 5"/>
          <p:cNvSpPr>
            <a:spLocks noGrp="1"/>
          </p:cNvSpPr>
          <p:nvPr>
            <p:ph type="sldNum" sz="quarter" idx="11"/>
          </p:nvPr>
        </p:nvSpPr>
        <p:spPr/>
        <p:txBody>
          <a:bodyPr/>
          <a:lstStyle>
            <a:lvl1pPr>
              <a:defRPr/>
            </a:lvl1pPr>
          </a:lstStyle>
          <a:p>
            <a:pPr>
              <a:defRPr/>
            </a:pPr>
            <a:fld id="{70798989-506A-4D25-9103-ED8607284030}" type="slidenum">
              <a:rPr lang="en-US" altLang="sr-Latn-RS"/>
              <a:pPr>
                <a:defRPr/>
              </a:pPr>
              <a:t>‹#›</a:t>
            </a:fld>
            <a:endParaRPr lang="en-US" altLang="sr-Latn-RS"/>
          </a:p>
        </p:txBody>
      </p:sp>
    </p:spTree>
    <p:extLst>
      <p:ext uri="{BB962C8B-B14F-4D97-AF65-F5344CB8AC3E}">
        <p14:creationId xmlns:p14="http://schemas.microsoft.com/office/powerpoint/2010/main" val="2019377841"/>
      </p:ext>
    </p:extLst>
  </p:cSld>
  <p:clrMapOvr>
    <a:masterClrMapping/>
  </p:clrMapOvr>
  <p:hf sldNum="0" hdr="0" ftr="0"/>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Prazn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8E7AD32-F7DE-42AE-9045-B46CC0C7D6EA}" type="datetime1">
              <a:rPr lang="en-US" altLang="sr-Latn-RS"/>
              <a:pPr>
                <a:defRPr/>
              </a:pPr>
              <a:t>5/8/2017</a:t>
            </a:fld>
            <a:endParaRPr lang="en-US" altLang="sr-Latn-RS"/>
          </a:p>
        </p:txBody>
      </p:sp>
      <p:sp>
        <p:nvSpPr>
          <p:cNvPr id="3" name="Slide Number Placeholder 5"/>
          <p:cNvSpPr>
            <a:spLocks noGrp="1"/>
          </p:cNvSpPr>
          <p:nvPr>
            <p:ph type="sldNum" sz="quarter" idx="11"/>
          </p:nvPr>
        </p:nvSpPr>
        <p:spPr/>
        <p:txBody>
          <a:bodyPr/>
          <a:lstStyle>
            <a:lvl1pPr>
              <a:defRPr/>
            </a:lvl1pPr>
          </a:lstStyle>
          <a:p>
            <a:pPr>
              <a:defRPr/>
            </a:pPr>
            <a:fld id="{70CBFC62-E677-4BAE-AF07-4394607F457C}" type="slidenum">
              <a:rPr lang="en-US" altLang="sr-Latn-RS"/>
              <a:pPr>
                <a:defRPr/>
              </a:pPr>
              <a:t>‹#›</a:t>
            </a:fld>
            <a:endParaRPr lang="en-US" altLang="sr-Latn-RS"/>
          </a:p>
        </p:txBody>
      </p:sp>
    </p:spTree>
    <p:extLst>
      <p:ext uri="{BB962C8B-B14F-4D97-AF65-F5344CB8AC3E}">
        <p14:creationId xmlns:p14="http://schemas.microsoft.com/office/powerpoint/2010/main" val="1019549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smtClean="0"/>
              <a:t>Click to edit Master title style</a:t>
            </a:r>
            <a:endParaRPr lang="hr-HR"/>
          </a:p>
        </p:txBody>
      </p:sp>
      <p:sp>
        <p:nvSpPr>
          <p:cNvPr id="3" name="Rezervirano mjesto sadržaja 2"/>
          <p:cNvSpPr>
            <a:spLocks noGrp="1"/>
          </p:cNvSpPr>
          <p:nvPr>
            <p:ph sz="half" idx="1"/>
          </p:nvPr>
        </p:nvSpPr>
        <p:spPr>
          <a:xfrm>
            <a:off x="514356" y="1112838"/>
            <a:ext cx="3971925" cy="2836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Rezervirano mjesto sadržaja 3"/>
          <p:cNvSpPr>
            <a:spLocks noGrp="1"/>
          </p:cNvSpPr>
          <p:nvPr>
            <p:ph sz="half" idx="2"/>
          </p:nvPr>
        </p:nvSpPr>
        <p:spPr>
          <a:xfrm>
            <a:off x="4638678" y="1112838"/>
            <a:ext cx="3973513" cy="2836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Rectangle 7"/>
          <p:cNvSpPr>
            <a:spLocks noGrp="1" noChangeArrowheads="1"/>
          </p:cNvSpPr>
          <p:nvPr>
            <p:ph type="dt" idx="10"/>
          </p:nvPr>
        </p:nvSpPr>
        <p:spPr>
          <a:ln/>
        </p:spPr>
        <p:txBody>
          <a:bodyPr/>
          <a:lstStyle>
            <a:lvl1pPr>
              <a:defRPr/>
            </a:lvl1pPr>
          </a:lstStyle>
          <a:p>
            <a:pPr>
              <a:defRPr/>
            </a:pPr>
            <a:fld id="{633D2E69-1932-4E82-A87F-B907702F6D2B}" type="datetime1">
              <a:rPr lang="en-US" altLang="sr-Latn-RS"/>
              <a:pPr>
                <a:defRPr/>
              </a:pPr>
              <a:t>5/8/2017</a:t>
            </a:fld>
            <a:endParaRPr lang="en-US" altLang="sr-Latn-RS"/>
          </a:p>
        </p:txBody>
      </p:sp>
      <p:sp>
        <p:nvSpPr>
          <p:cNvPr id="6" name="Rectangle 8"/>
          <p:cNvSpPr>
            <a:spLocks noGrp="1" noChangeArrowheads="1"/>
          </p:cNvSpPr>
          <p:nvPr>
            <p:ph type="sldNum" idx="11"/>
          </p:nvPr>
        </p:nvSpPr>
        <p:spPr>
          <a:ln/>
        </p:spPr>
        <p:txBody>
          <a:bodyPr/>
          <a:lstStyle>
            <a:lvl1pPr>
              <a:defRPr/>
            </a:lvl1pPr>
          </a:lstStyle>
          <a:p>
            <a:pPr>
              <a:defRPr/>
            </a:pPr>
            <a:fld id="{F051FC35-F795-4ECE-82EA-CE8964DDA9BE}" type="slidenum">
              <a:rPr lang="en-US" altLang="sr-Latn-RS"/>
              <a:pPr>
                <a:defRPr/>
              </a:pPr>
              <a:t>‹#›</a:t>
            </a:fld>
            <a:endParaRPr lang="en-US" altLang="sr-Latn-RS"/>
          </a:p>
        </p:txBody>
      </p:sp>
    </p:spTree>
    <p:extLst>
      <p:ext uri="{BB962C8B-B14F-4D97-AF65-F5344CB8AC3E}">
        <p14:creationId xmlns:p14="http://schemas.microsoft.com/office/powerpoint/2010/main" val="31208846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aslovni slajd">
    <p:spTree>
      <p:nvGrpSpPr>
        <p:cNvPr id="1" name=""/>
        <p:cNvGrpSpPr/>
        <p:nvPr/>
      </p:nvGrpSpPr>
      <p:grpSpPr>
        <a:xfrm>
          <a:off x="0" y="0"/>
          <a:ext cx="0" cy="0"/>
          <a:chOff x="0" y="0"/>
          <a:chExt cx="0" cy="0"/>
        </a:xfrm>
      </p:grpSpPr>
      <p:pic>
        <p:nvPicPr>
          <p:cNvPr id="2" name="Picture 8" descr="background pptx PO title 16x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 y="0"/>
            <a:ext cx="9140825"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descr="MRRFEU pasica logotipi pptx 16x9 ne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134" y="4133850"/>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a:xfrm>
            <a:off x="6702425" y="4249755"/>
            <a:ext cx="2133600" cy="206375"/>
          </a:xfrm>
        </p:spPr>
        <p:txBody>
          <a:bodyPr/>
          <a:lstStyle>
            <a:lvl1pPr>
              <a:defRPr/>
            </a:lvl1pPr>
          </a:lstStyle>
          <a:p>
            <a:pPr>
              <a:defRPr/>
            </a:pPr>
            <a:fld id="{2CCC2713-7083-46BF-8D5D-EF3025BD1B98}" type="datetime1">
              <a:rPr lang="en-US" altLang="sr-Latn-RS"/>
              <a:pPr>
                <a:defRPr/>
              </a:pPr>
              <a:t>5/8/2017</a:t>
            </a:fld>
            <a:endParaRPr lang="en-US" altLang="sr-Latn-RS"/>
          </a:p>
        </p:txBody>
      </p:sp>
      <p:sp>
        <p:nvSpPr>
          <p:cNvPr id="5" name="Slide Number Placeholder 5"/>
          <p:cNvSpPr>
            <a:spLocks noGrp="1"/>
          </p:cNvSpPr>
          <p:nvPr>
            <p:ph type="sldNum" sz="quarter" idx="11"/>
          </p:nvPr>
        </p:nvSpPr>
        <p:spPr>
          <a:xfrm>
            <a:off x="6699250" y="4938730"/>
            <a:ext cx="2133600" cy="206375"/>
          </a:xfrm>
        </p:spPr>
        <p:txBody>
          <a:bodyPr/>
          <a:lstStyle>
            <a:lvl1pPr>
              <a:defRPr/>
            </a:lvl1pPr>
          </a:lstStyle>
          <a:p>
            <a:pPr>
              <a:defRPr/>
            </a:pPr>
            <a:fld id="{95C42879-07C5-451A-99FB-C3762B1723EE}" type="slidenum">
              <a:rPr lang="en-US" altLang="sr-Latn-RS"/>
              <a:pPr>
                <a:defRPr/>
              </a:pPr>
              <a:t>‹#›</a:t>
            </a:fld>
            <a:endParaRPr lang="en-US" altLang="sr-Latn-RS"/>
          </a:p>
        </p:txBody>
      </p:sp>
    </p:spTree>
    <p:extLst>
      <p:ext uri="{BB962C8B-B14F-4D97-AF65-F5344CB8AC3E}">
        <p14:creationId xmlns:p14="http://schemas.microsoft.com/office/powerpoint/2010/main" val="13643311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US" dirty="0"/>
          </a:p>
        </p:txBody>
      </p:sp>
      <p:sp>
        <p:nvSpPr>
          <p:cNvPr id="3" name="Content Placeholder 2"/>
          <p:cNvSpPr>
            <a:spLocks noGrp="1"/>
          </p:cNvSpPr>
          <p:nvPr>
            <p:ph idx="1"/>
          </p:nvPr>
        </p:nvSpPr>
        <p:spPr/>
        <p:txBody>
          <a:bodyPr/>
          <a:lstStyle>
            <a:lvl1pPr indent="-342000">
              <a:lnSpc>
                <a:spcPts val="3400"/>
              </a:lnSpc>
              <a:spcBef>
                <a:spcPts val="576"/>
              </a:spcBef>
              <a:buClr>
                <a:srgbClr val="FFED00"/>
              </a:buClr>
              <a:defRPr/>
            </a:lvl1pPr>
            <a:lvl2pPr indent="-342000">
              <a:lnSpc>
                <a:spcPts val="3400"/>
              </a:lnSpc>
              <a:spcBef>
                <a:spcPts val="576"/>
              </a:spcBef>
              <a:buClr>
                <a:srgbClr val="FFED00"/>
              </a:buClr>
              <a:defRPr/>
            </a:lvl2pPr>
            <a:lvl3pPr indent="-342000">
              <a:lnSpc>
                <a:spcPts val="3400"/>
              </a:lnSpc>
              <a:spcBef>
                <a:spcPts val="576"/>
              </a:spcBef>
              <a:buClr>
                <a:srgbClr val="FFED00"/>
              </a:buClr>
              <a:defRPr/>
            </a:lvl3pPr>
            <a:lvl4pPr indent="-342000">
              <a:lnSpc>
                <a:spcPts val="3400"/>
              </a:lnSpc>
              <a:spcBef>
                <a:spcPts val="576"/>
              </a:spcBef>
              <a:buClr>
                <a:srgbClr val="FFED00"/>
              </a:buClr>
              <a:defRPr/>
            </a:lvl4pPr>
            <a:lvl5pPr indent="-342000">
              <a:lnSpc>
                <a:spcPts val="3400"/>
              </a:lnSpc>
              <a:spcBef>
                <a:spcPts val="576"/>
              </a:spcBef>
              <a:buClr>
                <a:srgbClr val="FFED00"/>
              </a:buClr>
              <a:defRPr/>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5975F66E-F0AF-4D5C-9310-1F4D7FC6E55A}" type="slidenum">
              <a:rPr lang="en-US" altLang="sr-Latn-RS"/>
              <a:pPr>
                <a:defRPr/>
              </a:pPr>
              <a:t>‹#›</a:t>
            </a:fld>
            <a:endParaRPr lang="en-US" altLang="sr-Latn-RS"/>
          </a:p>
        </p:txBody>
      </p:sp>
    </p:spTree>
    <p:extLst>
      <p:ext uri="{BB962C8B-B14F-4D97-AF65-F5344CB8AC3E}">
        <p14:creationId xmlns:p14="http://schemas.microsoft.com/office/powerpoint/2010/main" val="14381027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8" descr="background pptx PO title 16x9.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99" y="0"/>
            <a:ext cx="9140825"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descr="MRRFEU pasica logotipi pptx 16x9 new.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2111" y="4133544"/>
            <a:ext cx="8543925" cy="1149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safu logo.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962275" y="4611523"/>
            <a:ext cx="1595438" cy="22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3"/>
          <p:cNvSpPr>
            <a:spLocks noGrp="1"/>
          </p:cNvSpPr>
          <p:nvPr>
            <p:ph type="dt" sz="half" idx="10"/>
          </p:nvPr>
        </p:nvSpPr>
        <p:spPr/>
        <p:txBody>
          <a:bodyPr/>
          <a:lstStyle>
            <a:lvl1pPr>
              <a:defRPr/>
            </a:lvl1pPr>
          </a:lstStyle>
          <a:p>
            <a:pPr>
              <a:defRPr/>
            </a:pPr>
            <a:fld id="{30A43B4E-950F-4A01-AB7D-9BA42C26F28F}" type="datetime1">
              <a:rPr lang="en-US" altLang="sr-Latn-RS">
                <a:solidFill>
                  <a:prstClr val="black"/>
                </a:solidFill>
              </a:rPr>
              <a:pPr>
                <a:defRPr/>
              </a:pPr>
              <a:t>5/8/2017</a:t>
            </a:fld>
            <a:endParaRPr lang="en-US" altLang="sr-Latn-RS">
              <a:solidFill>
                <a:prstClr val="black"/>
              </a:solidFill>
            </a:endParaRPr>
          </a:p>
        </p:txBody>
      </p:sp>
      <p:sp>
        <p:nvSpPr>
          <p:cNvPr id="6" name="Slide Number Placeholder 5"/>
          <p:cNvSpPr>
            <a:spLocks noGrp="1"/>
          </p:cNvSpPr>
          <p:nvPr>
            <p:ph type="sldNum" sz="quarter" idx="11"/>
          </p:nvPr>
        </p:nvSpPr>
        <p:spPr/>
        <p:txBody>
          <a:bodyPr/>
          <a:lstStyle>
            <a:lvl1pPr>
              <a:defRPr/>
            </a:lvl1pPr>
          </a:lstStyle>
          <a:p>
            <a:pPr>
              <a:defRPr/>
            </a:pPr>
            <a:fld id="{D22DCAB0-E91D-4BF3-8AAA-029734D362B9}" type="slidenum">
              <a:rPr lang="en-US" altLang="sr-Latn-RS">
                <a:solidFill>
                  <a:prstClr val="white"/>
                </a:solidFill>
              </a:rPr>
              <a:pPr>
                <a:defRPr/>
              </a:pPr>
              <a:t>‹#›</a:t>
            </a:fld>
            <a:endParaRPr lang="en-US" altLang="sr-Latn-RS">
              <a:solidFill>
                <a:prstClr val="white"/>
              </a:solidFill>
            </a:endParaRPr>
          </a:p>
        </p:txBody>
      </p:sp>
    </p:spTree>
    <p:extLst>
      <p:ext uri="{BB962C8B-B14F-4D97-AF65-F5344CB8AC3E}">
        <p14:creationId xmlns:p14="http://schemas.microsoft.com/office/powerpoint/2010/main" val="37454658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dirty="0" smtClean="0"/>
              <a:t>Click to edit Master title style</a:t>
            </a:r>
            <a:endParaRPr lang="en-US" dirty="0"/>
          </a:p>
        </p:txBody>
      </p:sp>
      <p:sp>
        <p:nvSpPr>
          <p:cNvPr id="3" name="Content Placeholder 2"/>
          <p:cNvSpPr>
            <a:spLocks noGrp="1"/>
          </p:cNvSpPr>
          <p:nvPr>
            <p:ph idx="1"/>
          </p:nvPr>
        </p:nvSpPr>
        <p:spPr/>
        <p:txBody>
          <a:bodyPr/>
          <a:lstStyle>
            <a:lvl1pPr marL="0" indent="0">
              <a:lnSpc>
                <a:spcPts val="3400"/>
              </a:lnSpc>
              <a:spcBef>
                <a:spcPts val="576"/>
              </a:spcBef>
              <a:buFontTx/>
              <a:buNone/>
              <a:defRPr/>
            </a:lvl1pPr>
            <a:lvl2pPr marL="0" indent="0">
              <a:spcBef>
                <a:spcPts val="576"/>
              </a:spcBef>
              <a:buFontTx/>
              <a:buNone/>
              <a:defRPr/>
            </a:lvl2pPr>
            <a:lvl3pPr marL="0" indent="0">
              <a:spcBef>
                <a:spcPts val="576"/>
              </a:spcBef>
              <a:buFontTx/>
              <a:buNone/>
              <a:defRPr/>
            </a:lvl3pPr>
            <a:lvl4pPr marL="0" indent="0">
              <a:spcBef>
                <a:spcPts val="576"/>
              </a:spcBef>
              <a:buFontTx/>
              <a:buNone/>
              <a:defRPr/>
            </a:lvl4pPr>
            <a:lvl5pPr marL="0" indent="0">
              <a:spcBef>
                <a:spcPts val="576"/>
              </a:spcBef>
              <a:buFontTx/>
              <a:buNone/>
              <a:defRPr/>
            </a:lvl5pPr>
          </a:lstStyle>
          <a:p>
            <a:pPr lvl="0"/>
            <a:r>
              <a:rPr lang="ta-IN" dirty="0" smtClean="0"/>
              <a:t>Click to edit Master text styles</a:t>
            </a:r>
          </a:p>
          <a:p>
            <a:pPr lvl="1"/>
            <a:r>
              <a:rPr lang="ta-IN" dirty="0" smtClean="0"/>
              <a:t>Second level</a:t>
            </a:r>
          </a:p>
          <a:p>
            <a:pPr lvl="2"/>
            <a:r>
              <a:rPr lang="ta-IN" dirty="0" smtClean="0"/>
              <a:t>Third level</a:t>
            </a:r>
          </a:p>
          <a:p>
            <a:pPr lvl="3"/>
            <a:r>
              <a:rPr lang="ta-IN" dirty="0" smtClean="0"/>
              <a:t>Fourth level</a:t>
            </a:r>
          </a:p>
          <a:p>
            <a:pPr lvl="4"/>
            <a:r>
              <a:rPr lang="ta-IN"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7BD1FAB-33ED-47F9-B538-691B0D514097}" type="datetime1">
              <a:rPr lang="en-US" altLang="sr-Latn-RS">
                <a:solidFill>
                  <a:prstClr val="black"/>
                </a:solidFill>
              </a:rPr>
              <a:pPr>
                <a:defRPr/>
              </a:pPr>
              <a:t>5/8/2017</a:t>
            </a:fld>
            <a:endParaRPr lang="en-US" altLang="sr-Latn-RS">
              <a:solidFill>
                <a:prstClr val="black"/>
              </a:solidFill>
            </a:endParaRPr>
          </a:p>
        </p:txBody>
      </p:sp>
      <p:sp>
        <p:nvSpPr>
          <p:cNvPr id="5" name="Slide Number Placeholder 5"/>
          <p:cNvSpPr>
            <a:spLocks noGrp="1"/>
          </p:cNvSpPr>
          <p:nvPr>
            <p:ph type="sldNum" sz="quarter" idx="11"/>
          </p:nvPr>
        </p:nvSpPr>
        <p:spPr/>
        <p:txBody>
          <a:bodyPr/>
          <a:lstStyle>
            <a:lvl1pPr>
              <a:defRPr/>
            </a:lvl1pPr>
          </a:lstStyle>
          <a:p>
            <a:pPr>
              <a:defRPr/>
            </a:pPr>
            <a:fld id="{44C17F99-ADA9-4507-9E60-C9DA030D5CF9}" type="slidenum">
              <a:rPr lang="en-US" altLang="sr-Latn-RS">
                <a:solidFill>
                  <a:prstClr val="white"/>
                </a:solidFill>
              </a:rPr>
              <a:pPr>
                <a:defRPr/>
              </a:pPr>
              <a:t>‹#›</a:t>
            </a:fld>
            <a:endParaRPr lang="en-US" altLang="sr-Latn-RS">
              <a:solidFill>
                <a:prstClr val="white"/>
              </a:solidFill>
            </a:endParaRPr>
          </a:p>
        </p:txBody>
      </p:sp>
    </p:spTree>
    <p:extLst>
      <p:ext uri="{BB962C8B-B14F-4D97-AF65-F5344CB8AC3E}">
        <p14:creationId xmlns:p14="http://schemas.microsoft.com/office/powerpoint/2010/main" val="713447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smtClean="0"/>
              <a:t>Click to edit Master title style</a:t>
            </a:r>
            <a:endParaRPr lang="en-US"/>
          </a:p>
        </p:txBody>
      </p:sp>
      <p:sp>
        <p:nvSpPr>
          <p:cNvPr id="5" name="Content Placeholder 2"/>
          <p:cNvSpPr>
            <a:spLocks noGrp="1"/>
          </p:cNvSpPr>
          <p:nvPr>
            <p:ph idx="1"/>
          </p:nvPr>
        </p:nvSpPr>
        <p:spPr>
          <a:xfrm>
            <a:off x="514361" y="1113182"/>
            <a:ext cx="8099425" cy="2839326"/>
          </a:xfrm>
        </p:spPr>
        <p:txBody>
          <a:bodyPr/>
          <a:lstStyle>
            <a:lvl1pPr>
              <a:lnSpc>
                <a:spcPts val="3400"/>
              </a:lnSpc>
              <a:defRPr/>
            </a:lvl1pPr>
          </a:lstStyle>
          <a:p>
            <a:pPr lvl="0"/>
            <a:r>
              <a:rPr lang="ta-IN" dirty="0" smtClean="0"/>
              <a:t>Click to edit Master text styles</a:t>
            </a:r>
          </a:p>
          <a:p>
            <a:pPr lvl="1"/>
            <a:r>
              <a:rPr lang="ta-IN" dirty="0" smtClean="0"/>
              <a:t>Second level</a:t>
            </a:r>
          </a:p>
          <a:p>
            <a:pPr lvl="2"/>
            <a:r>
              <a:rPr lang="ta-IN" dirty="0" smtClean="0"/>
              <a:t>Third level</a:t>
            </a:r>
          </a:p>
          <a:p>
            <a:pPr lvl="3"/>
            <a:r>
              <a:rPr lang="ta-IN" dirty="0" smtClean="0"/>
              <a:t>Fourth level</a:t>
            </a:r>
          </a:p>
          <a:p>
            <a:pPr lvl="4"/>
            <a:r>
              <a:rPr lang="ta-IN"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F861DE0-8EF1-4161-963C-49E42EB310CB}" type="datetime1">
              <a:rPr lang="en-US" altLang="sr-Latn-RS">
                <a:solidFill>
                  <a:prstClr val="black"/>
                </a:solidFill>
              </a:rPr>
              <a:pPr>
                <a:defRPr/>
              </a:pPr>
              <a:t>5/8/2017</a:t>
            </a:fld>
            <a:endParaRPr lang="en-US" altLang="sr-Latn-RS">
              <a:solidFill>
                <a:prstClr val="black"/>
              </a:solidFill>
            </a:endParaRPr>
          </a:p>
        </p:txBody>
      </p:sp>
      <p:sp>
        <p:nvSpPr>
          <p:cNvPr id="6" name="Slide Number Placeholder 5"/>
          <p:cNvSpPr>
            <a:spLocks noGrp="1"/>
          </p:cNvSpPr>
          <p:nvPr>
            <p:ph type="sldNum" sz="quarter" idx="11"/>
          </p:nvPr>
        </p:nvSpPr>
        <p:spPr/>
        <p:txBody>
          <a:bodyPr/>
          <a:lstStyle>
            <a:lvl1pPr>
              <a:defRPr/>
            </a:lvl1pPr>
          </a:lstStyle>
          <a:p>
            <a:pPr>
              <a:defRPr/>
            </a:pPr>
            <a:fld id="{D14CA51E-8507-421C-9AB4-52D5EF26BABA}" type="slidenum">
              <a:rPr lang="en-US" altLang="sr-Latn-RS">
                <a:solidFill>
                  <a:prstClr val="white"/>
                </a:solidFill>
              </a:rPr>
              <a:pPr>
                <a:defRPr/>
              </a:pPr>
              <a:t>‹#›</a:t>
            </a:fld>
            <a:endParaRPr lang="en-US" altLang="sr-Latn-RS">
              <a:solidFill>
                <a:prstClr val="white"/>
              </a:solidFill>
            </a:endParaRPr>
          </a:p>
        </p:txBody>
      </p:sp>
    </p:spTree>
    <p:extLst>
      <p:ext uri="{BB962C8B-B14F-4D97-AF65-F5344CB8AC3E}">
        <p14:creationId xmlns:p14="http://schemas.microsoft.com/office/powerpoint/2010/main" val="26786926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8" descr="background pptx PO title 16x9.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91" y="0"/>
            <a:ext cx="9140825"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descr="MRRFEU pasica logotipi pptx 16x9 new.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2103" y="4133540"/>
            <a:ext cx="8543925" cy="1149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safu logo.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962275" y="4611523"/>
            <a:ext cx="1595438" cy="22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3"/>
          <p:cNvSpPr>
            <a:spLocks noGrp="1"/>
          </p:cNvSpPr>
          <p:nvPr>
            <p:ph type="dt" sz="half" idx="10"/>
          </p:nvPr>
        </p:nvSpPr>
        <p:spPr>
          <a:xfrm>
            <a:off x="6702425" y="4249463"/>
            <a:ext cx="2133600" cy="206439"/>
          </a:xfrm>
        </p:spPr>
        <p:txBody>
          <a:bodyPr/>
          <a:lstStyle>
            <a:lvl1pPr>
              <a:defRPr/>
            </a:lvl1pPr>
          </a:lstStyle>
          <a:p>
            <a:pPr>
              <a:defRPr/>
            </a:pPr>
            <a:fld id="{5276911E-832C-46C7-91AB-2A9DF3D5D2CF}" type="datetime1">
              <a:rPr lang="en-US" altLang="sr-Latn-RS">
                <a:solidFill>
                  <a:prstClr val="black"/>
                </a:solidFill>
              </a:rPr>
              <a:pPr>
                <a:defRPr/>
              </a:pPr>
              <a:t>5/8/2017</a:t>
            </a:fld>
            <a:endParaRPr lang="en-US" altLang="sr-Latn-RS">
              <a:solidFill>
                <a:prstClr val="black"/>
              </a:solidFill>
            </a:endParaRPr>
          </a:p>
        </p:txBody>
      </p:sp>
      <p:sp>
        <p:nvSpPr>
          <p:cNvPr id="6" name="Slide Number Placeholder 5"/>
          <p:cNvSpPr>
            <a:spLocks noGrp="1"/>
          </p:cNvSpPr>
          <p:nvPr>
            <p:ph type="sldNum" sz="quarter" idx="11"/>
          </p:nvPr>
        </p:nvSpPr>
        <p:spPr>
          <a:xfrm>
            <a:off x="6699250" y="4938651"/>
            <a:ext cx="2133600" cy="206439"/>
          </a:xfrm>
        </p:spPr>
        <p:txBody>
          <a:bodyPr/>
          <a:lstStyle>
            <a:lvl1pPr>
              <a:defRPr/>
            </a:lvl1pPr>
          </a:lstStyle>
          <a:p>
            <a:pPr>
              <a:defRPr/>
            </a:pPr>
            <a:fld id="{1B568F13-29F9-43BC-8889-5BD831427FBD}" type="slidenum">
              <a:rPr lang="en-US" altLang="sr-Latn-RS">
                <a:solidFill>
                  <a:prstClr val="black"/>
                </a:solidFill>
              </a:rPr>
              <a:pPr>
                <a:defRPr/>
              </a:pPr>
              <a:t>‹#›</a:t>
            </a:fld>
            <a:endParaRPr lang="en-US" altLang="sr-Latn-RS">
              <a:solidFill>
                <a:prstClr val="black"/>
              </a:solidFill>
            </a:endParaRPr>
          </a:p>
        </p:txBody>
      </p:sp>
    </p:spTree>
    <p:extLst>
      <p:ext uri="{BB962C8B-B14F-4D97-AF65-F5344CB8AC3E}">
        <p14:creationId xmlns:p14="http://schemas.microsoft.com/office/powerpoint/2010/main" val="12480466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dirty="0" smtClean="0"/>
              <a:t>Click to edit Master title style</a:t>
            </a:r>
            <a:endParaRPr lang="en-US" dirty="0"/>
          </a:p>
        </p:txBody>
      </p:sp>
      <p:sp>
        <p:nvSpPr>
          <p:cNvPr id="3" name="Content Placeholder 2"/>
          <p:cNvSpPr>
            <a:spLocks noGrp="1"/>
          </p:cNvSpPr>
          <p:nvPr>
            <p:ph idx="1"/>
          </p:nvPr>
        </p:nvSpPr>
        <p:spPr/>
        <p:txBody>
          <a:bodyPr/>
          <a:lstStyle>
            <a:lvl1pPr indent="-342000">
              <a:lnSpc>
                <a:spcPts val="3400"/>
              </a:lnSpc>
              <a:spcBef>
                <a:spcPts val="576"/>
              </a:spcBef>
              <a:buClr>
                <a:srgbClr val="FFED00"/>
              </a:buClr>
              <a:defRPr/>
            </a:lvl1pPr>
            <a:lvl2pPr indent="-342000">
              <a:lnSpc>
                <a:spcPts val="3400"/>
              </a:lnSpc>
              <a:spcBef>
                <a:spcPts val="576"/>
              </a:spcBef>
              <a:buClr>
                <a:srgbClr val="FFED00"/>
              </a:buClr>
              <a:defRPr/>
            </a:lvl2pPr>
            <a:lvl3pPr indent="-342000">
              <a:lnSpc>
                <a:spcPts val="3400"/>
              </a:lnSpc>
              <a:spcBef>
                <a:spcPts val="576"/>
              </a:spcBef>
              <a:buClr>
                <a:srgbClr val="FFED00"/>
              </a:buClr>
              <a:defRPr/>
            </a:lvl3pPr>
            <a:lvl4pPr indent="-342000">
              <a:lnSpc>
                <a:spcPts val="3400"/>
              </a:lnSpc>
              <a:spcBef>
                <a:spcPts val="576"/>
              </a:spcBef>
              <a:buClr>
                <a:srgbClr val="FFED00"/>
              </a:buClr>
              <a:defRPr/>
            </a:lvl4pPr>
            <a:lvl5pPr indent="-342000">
              <a:lnSpc>
                <a:spcPts val="3400"/>
              </a:lnSpc>
              <a:spcBef>
                <a:spcPts val="576"/>
              </a:spcBef>
              <a:buClr>
                <a:srgbClr val="FFED00"/>
              </a:buClr>
              <a:defRPr/>
            </a:lvl5pPr>
          </a:lstStyle>
          <a:p>
            <a:pPr lvl="0"/>
            <a:r>
              <a:rPr lang="ta-IN" dirty="0" smtClean="0"/>
              <a:t>Click to edit Master text styles</a:t>
            </a:r>
          </a:p>
          <a:p>
            <a:pPr lvl="1"/>
            <a:r>
              <a:rPr lang="ta-IN" dirty="0" smtClean="0"/>
              <a:t>Second level</a:t>
            </a:r>
          </a:p>
          <a:p>
            <a:pPr lvl="2"/>
            <a:r>
              <a:rPr lang="ta-IN" dirty="0" smtClean="0"/>
              <a:t>Third level</a:t>
            </a:r>
          </a:p>
          <a:p>
            <a:pPr lvl="3"/>
            <a:r>
              <a:rPr lang="ta-IN" dirty="0" smtClean="0"/>
              <a:t>Fourth level</a:t>
            </a:r>
          </a:p>
          <a:p>
            <a:pPr lvl="4"/>
            <a:r>
              <a:rPr lang="ta-IN"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95B46C43-B211-4017-8773-F508FAC249DE}" type="slidenum">
              <a:rPr lang="en-US" altLang="sr-Latn-RS">
                <a:solidFill>
                  <a:prstClr val="black"/>
                </a:solidFill>
              </a:rPr>
              <a:pPr>
                <a:defRPr/>
              </a:pPr>
              <a:t>‹#›</a:t>
            </a:fld>
            <a:endParaRPr lang="en-US" altLang="sr-Latn-RS">
              <a:solidFill>
                <a:prstClr val="black"/>
              </a:solidFill>
            </a:endParaRPr>
          </a:p>
        </p:txBody>
      </p:sp>
    </p:spTree>
    <p:extLst>
      <p:ext uri="{BB962C8B-B14F-4D97-AF65-F5344CB8AC3E}">
        <p14:creationId xmlns:p14="http://schemas.microsoft.com/office/powerpoint/2010/main" val="493449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630238" y="274655"/>
            <a:ext cx="7886700" cy="993775"/>
          </a:xfrm>
        </p:spPr>
        <p:txBody>
          <a:bodyPr/>
          <a:lstStyle/>
          <a:p>
            <a:r>
              <a:rPr lang="en-US" smtClean="0"/>
              <a:t>Click to edit Master title style</a:t>
            </a:r>
            <a:endParaRPr lang="hr-HR"/>
          </a:p>
        </p:txBody>
      </p:sp>
      <p:sp>
        <p:nvSpPr>
          <p:cNvPr id="3" name="Rezervirano mjesto teksta 2"/>
          <p:cNvSpPr>
            <a:spLocks noGrp="1"/>
          </p:cNvSpPr>
          <p:nvPr>
            <p:ph type="body" idx="1"/>
          </p:nvPr>
        </p:nvSpPr>
        <p:spPr>
          <a:xfrm>
            <a:off x="630267"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zervirano mjesto sadržaja 3"/>
          <p:cNvSpPr>
            <a:spLocks noGrp="1"/>
          </p:cNvSpPr>
          <p:nvPr>
            <p:ph sz="half" idx="2"/>
          </p:nvPr>
        </p:nvSpPr>
        <p:spPr>
          <a:xfrm>
            <a:off x="630267" y="1879617"/>
            <a:ext cx="3868737" cy="2763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Rezervirano mjesto teksta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zervirano mjesto sadržaja 5"/>
          <p:cNvSpPr>
            <a:spLocks noGrp="1"/>
          </p:cNvSpPr>
          <p:nvPr>
            <p:ph sz="quarter" idx="4"/>
          </p:nvPr>
        </p:nvSpPr>
        <p:spPr>
          <a:xfrm>
            <a:off x="4629150" y="1879617"/>
            <a:ext cx="3887788" cy="2763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Rectangle 7"/>
          <p:cNvSpPr>
            <a:spLocks noGrp="1" noChangeArrowheads="1"/>
          </p:cNvSpPr>
          <p:nvPr>
            <p:ph type="dt" idx="10"/>
          </p:nvPr>
        </p:nvSpPr>
        <p:spPr>
          <a:ln/>
        </p:spPr>
        <p:txBody>
          <a:bodyPr/>
          <a:lstStyle>
            <a:lvl1pPr>
              <a:defRPr/>
            </a:lvl1pPr>
          </a:lstStyle>
          <a:p>
            <a:pPr>
              <a:defRPr/>
            </a:pPr>
            <a:fld id="{9AD0A2D0-6DA6-4628-8F87-1B000AFAEE93}" type="datetime1">
              <a:rPr lang="en-US" altLang="sr-Latn-RS"/>
              <a:pPr>
                <a:defRPr/>
              </a:pPr>
              <a:t>5/8/2017</a:t>
            </a:fld>
            <a:endParaRPr lang="en-US" altLang="sr-Latn-RS"/>
          </a:p>
        </p:txBody>
      </p:sp>
      <p:sp>
        <p:nvSpPr>
          <p:cNvPr id="8" name="Rectangle 8"/>
          <p:cNvSpPr>
            <a:spLocks noGrp="1" noChangeArrowheads="1"/>
          </p:cNvSpPr>
          <p:nvPr>
            <p:ph type="sldNum" idx="11"/>
          </p:nvPr>
        </p:nvSpPr>
        <p:spPr>
          <a:ln/>
        </p:spPr>
        <p:txBody>
          <a:bodyPr/>
          <a:lstStyle>
            <a:lvl1pPr>
              <a:defRPr/>
            </a:lvl1pPr>
          </a:lstStyle>
          <a:p>
            <a:pPr>
              <a:defRPr/>
            </a:pPr>
            <a:fld id="{DC45BF77-95FD-4D5E-A581-5F26680A1206}" type="slidenum">
              <a:rPr lang="en-US" altLang="sr-Latn-RS"/>
              <a:pPr>
                <a:defRPr/>
              </a:pPr>
              <a:t>‹#›</a:t>
            </a:fld>
            <a:endParaRPr lang="en-US" altLang="sr-Latn-RS"/>
          </a:p>
        </p:txBody>
      </p:sp>
    </p:spTree>
    <p:extLst>
      <p:ext uri="{BB962C8B-B14F-4D97-AF65-F5344CB8AC3E}">
        <p14:creationId xmlns:p14="http://schemas.microsoft.com/office/powerpoint/2010/main" val="3078828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smtClean="0"/>
              <a:t>Click to edit Master title style</a:t>
            </a:r>
            <a:endParaRPr lang="hr-HR"/>
          </a:p>
        </p:txBody>
      </p:sp>
      <p:sp>
        <p:nvSpPr>
          <p:cNvPr id="3" name="Rectangle 7"/>
          <p:cNvSpPr>
            <a:spLocks noGrp="1" noChangeArrowheads="1"/>
          </p:cNvSpPr>
          <p:nvPr>
            <p:ph type="dt" idx="10"/>
          </p:nvPr>
        </p:nvSpPr>
        <p:spPr>
          <a:ln/>
        </p:spPr>
        <p:txBody>
          <a:bodyPr/>
          <a:lstStyle>
            <a:lvl1pPr>
              <a:defRPr/>
            </a:lvl1pPr>
          </a:lstStyle>
          <a:p>
            <a:pPr>
              <a:defRPr/>
            </a:pPr>
            <a:fld id="{384ED091-7824-4DB8-AAEE-B256C0354B4F}" type="datetime1">
              <a:rPr lang="en-US" altLang="sr-Latn-RS"/>
              <a:pPr>
                <a:defRPr/>
              </a:pPr>
              <a:t>5/8/2017</a:t>
            </a:fld>
            <a:endParaRPr lang="en-US" altLang="sr-Latn-RS"/>
          </a:p>
        </p:txBody>
      </p:sp>
      <p:sp>
        <p:nvSpPr>
          <p:cNvPr id="4" name="Rectangle 8"/>
          <p:cNvSpPr>
            <a:spLocks noGrp="1" noChangeArrowheads="1"/>
          </p:cNvSpPr>
          <p:nvPr>
            <p:ph type="sldNum" idx="11"/>
          </p:nvPr>
        </p:nvSpPr>
        <p:spPr>
          <a:ln/>
        </p:spPr>
        <p:txBody>
          <a:bodyPr/>
          <a:lstStyle>
            <a:lvl1pPr>
              <a:defRPr/>
            </a:lvl1pPr>
          </a:lstStyle>
          <a:p>
            <a:pPr>
              <a:defRPr/>
            </a:pPr>
            <a:fld id="{B3D9EDFC-AD36-4C3E-BB96-BF194A46FF11}" type="slidenum">
              <a:rPr lang="en-US" altLang="sr-Latn-RS"/>
              <a:pPr>
                <a:defRPr/>
              </a:pPr>
              <a:t>‹#›</a:t>
            </a:fld>
            <a:endParaRPr lang="en-US" altLang="sr-Latn-RS"/>
          </a:p>
        </p:txBody>
      </p:sp>
    </p:spTree>
    <p:extLst>
      <p:ext uri="{BB962C8B-B14F-4D97-AF65-F5344CB8AC3E}">
        <p14:creationId xmlns:p14="http://schemas.microsoft.com/office/powerpoint/2010/main" val="2339943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ctangle 7"/>
          <p:cNvSpPr>
            <a:spLocks noGrp="1" noChangeArrowheads="1"/>
          </p:cNvSpPr>
          <p:nvPr>
            <p:ph type="dt" idx="10"/>
          </p:nvPr>
        </p:nvSpPr>
        <p:spPr>
          <a:ln/>
        </p:spPr>
        <p:txBody>
          <a:bodyPr/>
          <a:lstStyle>
            <a:lvl1pPr>
              <a:defRPr/>
            </a:lvl1pPr>
          </a:lstStyle>
          <a:p>
            <a:pPr>
              <a:defRPr/>
            </a:pPr>
            <a:fld id="{31E9BFE9-E084-4A69-9E02-56A1650D2239}" type="datetime1">
              <a:rPr lang="en-US" altLang="sr-Latn-RS"/>
              <a:pPr>
                <a:defRPr/>
              </a:pPr>
              <a:t>5/8/2017</a:t>
            </a:fld>
            <a:endParaRPr lang="en-US" altLang="sr-Latn-RS"/>
          </a:p>
        </p:txBody>
      </p:sp>
      <p:sp>
        <p:nvSpPr>
          <p:cNvPr id="3" name="Rectangle 8"/>
          <p:cNvSpPr>
            <a:spLocks noGrp="1" noChangeArrowheads="1"/>
          </p:cNvSpPr>
          <p:nvPr>
            <p:ph type="sldNum" idx="11"/>
          </p:nvPr>
        </p:nvSpPr>
        <p:spPr>
          <a:ln/>
        </p:spPr>
        <p:txBody>
          <a:bodyPr/>
          <a:lstStyle>
            <a:lvl1pPr>
              <a:defRPr/>
            </a:lvl1pPr>
          </a:lstStyle>
          <a:p>
            <a:pPr>
              <a:defRPr/>
            </a:pPr>
            <a:fld id="{1B941F62-110B-4599-9A45-D388826572B3}" type="slidenum">
              <a:rPr lang="en-US" altLang="sr-Latn-RS"/>
              <a:pPr>
                <a:defRPr/>
              </a:pPr>
              <a:t>‹#›</a:t>
            </a:fld>
            <a:endParaRPr lang="en-US" altLang="sr-Latn-RS"/>
          </a:p>
        </p:txBody>
      </p:sp>
    </p:spTree>
    <p:extLst>
      <p:ext uri="{BB962C8B-B14F-4D97-AF65-F5344CB8AC3E}">
        <p14:creationId xmlns:p14="http://schemas.microsoft.com/office/powerpoint/2010/main" val="2389616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630272" y="342900"/>
            <a:ext cx="2949575" cy="1200150"/>
          </a:xfrm>
        </p:spPr>
        <p:txBody>
          <a:bodyPr anchor="b"/>
          <a:lstStyle>
            <a:lvl1pPr>
              <a:defRPr sz="3200"/>
            </a:lvl1pPr>
          </a:lstStyle>
          <a:p>
            <a:r>
              <a:rPr lang="en-US" smtClean="0"/>
              <a:t>Click to edit Master title style</a:t>
            </a:r>
            <a:endParaRPr lang="hr-HR"/>
          </a:p>
        </p:txBody>
      </p:sp>
      <p:sp>
        <p:nvSpPr>
          <p:cNvPr id="3" name="Rezervirano mjesto sadržaja 2"/>
          <p:cNvSpPr>
            <a:spLocks noGrp="1"/>
          </p:cNvSpPr>
          <p:nvPr>
            <p:ph idx="1"/>
          </p:nvPr>
        </p:nvSpPr>
        <p:spPr>
          <a:xfrm>
            <a:off x="3887788" y="741363"/>
            <a:ext cx="4629150" cy="36560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Rezervirano mjesto teksta 3"/>
          <p:cNvSpPr>
            <a:spLocks noGrp="1"/>
          </p:cNvSpPr>
          <p:nvPr>
            <p:ph type="body" sz="half" idx="2"/>
          </p:nvPr>
        </p:nvSpPr>
        <p:spPr>
          <a:xfrm>
            <a:off x="630272" y="1543050"/>
            <a:ext cx="2949575" cy="28606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7"/>
          <p:cNvSpPr>
            <a:spLocks noGrp="1" noChangeArrowheads="1"/>
          </p:cNvSpPr>
          <p:nvPr>
            <p:ph type="dt" idx="10"/>
          </p:nvPr>
        </p:nvSpPr>
        <p:spPr>
          <a:ln/>
        </p:spPr>
        <p:txBody>
          <a:bodyPr/>
          <a:lstStyle>
            <a:lvl1pPr>
              <a:defRPr/>
            </a:lvl1pPr>
          </a:lstStyle>
          <a:p>
            <a:pPr>
              <a:defRPr/>
            </a:pPr>
            <a:fld id="{2B9F0945-EC18-4468-B9CE-1C96F9C4630E}" type="datetime1">
              <a:rPr lang="en-US" altLang="sr-Latn-RS"/>
              <a:pPr>
                <a:defRPr/>
              </a:pPr>
              <a:t>5/8/2017</a:t>
            </a:fld>
            <a:endParaRPr lang="en-US" altLang="sr-Latn-RS"/>
          </a:p>
        </p:txBody>
      </p:sp>
      <p:sp>
        <p:nvSpPr>
          <p:cNvPr id="6" name="Rectangle 8"/>
          <p:cNvSpPr>
            <a:spLocks noGrp="1" noChangeArrowheads="1"/>
          </p:cNvSpPr>
          <p:nvPr>
            <p:ph type="sldNum" idx="11"/>
          </p:nvPr>
        </p:nvSpPr>
        <p:spPr>
          <a:ln/>
        </p:spPr>
        <p:txBody>
          <a:bodyPr/>
          <a:lstStyle>
            <a:lvl1pPr>
              <a:defRPr/>
            </a:lvl1pPr>
          </a:lstStyle>
          <a:p>
            <a:pPr>
              <a:defRPr/>
            </a:pPr>
            <a:fld id="{AFAED49F-2AB8-4888-9B6B-A2DF1BC741B2}" type="slidenum">
              <a:rPr lang="en-US" altLang="sr-Latn-RS"/>
              <a:pPr>
                <a:defRPr/>
              </a:pPr>
              <a:t>‹#›</a:t>
            </a:fld>
            <a:endParaRPr lang="en-US" altLang="sr-Latn-RS"/>
          </a:p>
        </p:txBody>
      </p:sp>
    </p:spTree>
    <p:extLst>
      <p:ext uri="{BB962C8B-B14F-4D97-AF65-F5344CB8AC3E}">
        <p14:creationId xmlns:p14="http://schemas.microsoft.com/office/powerpoint/2010/main" val="1281442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630272" y="342900"/>
            <a:ext cx="2949575" cy="1200150"/>
          </a:xfrm>
        </p:spPr>
        <p:txBody>
          <a:bodyPr anchor="b"/>
          <a:lstStyle>
            <a:lvl1pPr>
              <a:defRPr sz="3200"/>
            </a:lvl1pPr>
          </a:lstStyle>
          <a:p>
            <a:r>
              <a:rPr lang="en-US" smtClean="0"/>
              <a:t>Click to edit Master title style</a:t>
            </a:r>
            <a:endParaRPr lang="hr-HR"/>
          </a:p>
        </p:txBody>
      </p:sp>
      <p:sp>
        <p:nvSpPr>
          <p:cNvPr id="3" name="Rezervirano mjesto slike 2"/>
          <p:cNvSpPr>
            <a:spLocks noGrp="1"/>
          </p:cNvSpPr>
          <p:nvPr>
            <p:ph type="pic" idx="1"/>
          </p:nvPr>
        </p:nvSpPr>
        <p:spPr>
          <a:xfrm>
            <a:off x="3887788" y="741363"/>
            <a:ext cx="4629150" cy="36560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hr-HR" noProof="0"/>
          </a:p>
        </p:txBody>
      </p:sp>
      <p:sp>
        <p:nvSpPr>
          <p:cNvPr id="4" name="Rezervirano mjesto teksta 3"/>
          <p:cNvSpPr>
            <a:spLocks noGrp="1"/>
          </p:cNvSpPr>
          <p:nvPr>
            <p:ph type="body" sz="half" idx="2"/>
          </p:nvPr>
        </p:nvSpPr>
        <p:spPr>
          <a:xfrm>
            <a:off x="630272" y="1543050"/>
            <a:ext cx="2949575" cy="28606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7"/>
          <p:cNvSpPr>
            <a:spLocks noGrp="1" noChangeArrowheads="1"/>
          </p:cNvSpPr>
          <p:nvPr>
            <p:ph type="dt" idx="10"/>
          </p:nvPr>
        </p:nvSpPr>
        <p:spPr>
          <a:ln/>
        </p:spPr>
        <p:txBody>
          <a:bodyPr/>
          <a:lstStyle>
            <a:lvl1pPr>
              <a:defRPr/>
            </a:lvl1pPr>
          </a:lstStyle>
          <a:p>
            <a:pPr>
              <a:defRPr/>
            </a:pPr>
            <a:fld id="{2687426F-EFBE-4288-8C8E-2FEF1D4D073E}" type="datetime1">
              <a:rPr lang="en-US" altLang="sr-Latn-RS"/>
              <a:pPr>
                <a:defRPr/>
              </a:pPr>
              <a:t>5/8/2017</a:t>
            </a:fld>
            <a:endParaRPr lang="en-US" altLang="sr-Latn-RS"/>
          </a:p>
        </p:txBody>
      </p:sp>
      <p:sp>
        <p:nvSpPr>
          <p:cNvPr id="6" name="Rectangle 8"/>
          <p:cNvSpPr>
            <a:spLocks noGrp="1" noChangeArrowheads="1"/>
          </p:cNvSpPr>
          <p:nvPr>
            <p:ph type="sldNum" idx="11"/>
          </p:nvPr>
        </p:nvSpPr>
        <p:spPr>
          <a:ln/>
        </p:spPr>
        <p:txBody>
          <a:bodyPr/>
          <a:lstStyle>
            <a:lvl1pPr>
              <a:defRPr/>
            </a:lvl1pPr>
          </a:lstStyle>
          <a:p>
            <a:pPr>
              <a:defRPr/>
            </a:pPr>
            <a:fld id="{2114A962-3BB0-47B2-BBD4-BED35E142002}" type="slidenum">
              <a:rPr lang="en-US" altLang="sr-Latn-RS"/>
              <a:pPr>
                <a:defRPr/>
              </a:pPr>
              <a:t>‹#›</a:t>
            </a:fld>
            <a:endParaRPr lang="en-US" altLang="sr-Latn-RS"/>
          </a:p>
        </p:txBody>
      </p:sp>
    </p:spTree>
    <p:extLst>
      <p:ext uri="{BB962C8B-B14F-4D97-AF65-F5344CB8AC3E}">
        <p14:creationId xmlns:p14="http://schemas.microsoft.com/office/powerpoint/2010/main" val="1105986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41.xml"/><Relationship Id="rId1" Type="http://schemas.openxmlformats.org/officeDocument/2006/relationships/slideLayout" Target="../slideLayouts/slideLayout40.xml"/><Relationship Id="rId5" Type="http://schemas.openxmlformats.org/officeDocument/2006/relationships/image" Target="../media/image4.jpeg"/><Relationship Id="rId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44.xml"/><Relationship Id="rId7" Type="http://schemas.openxmlformats.org/officeDocument/2006/relationships/image" Target="../media/image7.pn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6.jpeg"/><Relationship Id="rId5" Type="http://schemas.openxmlformats.org/officeDocument/2006/relationships/theme" Target="../theme/theme3.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4.jpeg"/><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2.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6.jpeg"/><Relationship Id="rId5" Type="http://schemas.openxmlformats.org/officeDocument/2006/relationships/theme" Target="../theme/theme5.xml"/><Relationship Id="rId4" Type="http://schemas.openxmlformats.org/officeDocument/2006/relationships/slideLayout" Target="../slideLayouts/slideLayout26.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4.jpeg"/><Relationship Id="rId5" Type="http://schemas.openxmlformats.org/officeDocument/2006/relationships/image" Target="../media/image2.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image" Target="../media/image2.pn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6.jpeg"/><Relationship Id="rId5" Type="http://schemas.openxmlformats.org/officeDocument/2006/relationships/theme" Target="../theme/theme7.xml"/><Relationship Id="rId4" Type="http://schemas.openxmlformats.org/officeDocument/2006/relationships/slideLayout" Target="../slideLayouts/slideLayout33.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35.xml"/><Relationship Id="rId1" Type="http://schemas.openxmlformats.org/officeDocument/2006/relationships/slideLayout" Target="../slideLayouts/slideLayout34.xml"/><Relationship Id="rId5" Type="http://schemas.openxmlformats.org/officeDocument/2006/relationships/image" Target="../media/image4.jpeg"/><Relationship Id="rId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8.xml"/><Relationship Id="rId7" Type="http://schemas.openxmlformats.org/officeDocument/2006/relationships/image" Target="../media/image2.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image" Target="../media/image6.jpeg"/><Relationship Id="rId5" Type="http://schemas.openxmlformats.org/officeDocument/2006/relationships/theme" Target="../theme/theme9.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00" y="0"/>
            <a:ext cx="9140825" cy="5143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1"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2134" y="4132280"/>
            <a:ext cx="8543925" cy="1149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2"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00" y="0"/>
            <a:ext cx="9140825" cy="5143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3"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2134" y="4132280"/>
            <a:ext cx="8543925" cy="1149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4" name="Rectangle 5"/>
          <p:cNvSpPr>
            <a:spLocks noGrp="1" noChangeArrowheads="1"/>
          </p:cNvSpPr>
          <p:nvPr>
            <p:ph type="title"/>
          </p:nvPr>
        </p:nvSpPr>
        <p:spPr bwMode="auto">
          <a:xfrm>
            <a:off x="514350" y="206392"/>
            <a:ext cx="8097838" cy="85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sr-Latn-RS" smtClean="0"/>
              <a:t>Click to edit the title text format</a:t>
            </a:r>
          </a:p>
        </p:txBody>
      </p:sp>
      <p:sp>
        <p:nvSpPr>
          <p:cNvPr id="2055" name="Rectangle 6"/>
          <p:cNvSpPr>
            <a:spLocks noGrp="1" noChangeArrowheads="1"/>
          </p:cNvSpPr>
          <p:nvPr>
            <p:ph type="body" idx="1"/>
          </p:nvPr>
        </p:nvSpPr>
        <p:spPr bwMode="auto">
          <a:xfrm>
            <a:off x="514350" y="1112838"/>
            <a:ext cx="8097838" cy="2836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sr-Latn-RS" smtClean="0"/>
              <a:t>Click to edit the outline text format</a:t>
            </a:r>
          </a:p>
          <a:p>
            <a:pPr lvl="1"/>
            <a:r>
              <a:rPr lang="en-GB" altLang="sr-Latn-RS" smtClean="0"/>
              <a:t>Second Outline Level</a:t>
            </a:r>
          </a:p>
          <a:p>
            <a:pPr lvl="2"/>
            <a:r>
              <a:rPr lang="en-GB" altLang="sr-Latn-RS" smtClean="0"/>
              <a:t>Third Outline Level</a:t>
            </a:r>
          </a:p>
          <a:p>
            <a:pPr lvl="3"/>
            <a:r>
              <a:rPr lang="en-GB" altLang="sr-Latn-RS" smtClean="0"/>
              <a:t>Fourth Outline Level</a:t>
            </a:r>
          </a:p>
          <a:p>
            <a:pPr lvl="4"/>
            <a:r>
              <a:rPr lang="en-GB" altLang="sr-Latn-RS" smtClean="0"/>
              <a:t>Fifth Outline Level</a:t>
            </a:r>
          </a:p>
          <a:p>
            <a:pPr lvl="4"/>
            <a:r>
              <a:rPr lang="en-GB" altLang="sr-Latn-RS" smtClean="0"/>
              <a:t>Sixth Outline Level</a:t>
            </a:r>
          </a:p>
          <a:p>
            <a:pPr lvl="4"/>
            <a:r>
              <a:rPr lang="en-GB" altLang="sr-Latn-RS" smtClean="0"/>
              <a:t>Seventh Outline Level</a:t>
            </a:r>
          </a:p>
        </p:txBody>
      </p:sp>
      <p:sp>
        <p:nvSpPr>
          <p:cNvPr id="3079" name="Rectangle 7"/>
          <p:cNvSpPr>
            <a:spLocks noGrp="1" noChangeArrowheads="1"/>
          </p:cNvSpPr>
          <p:nvPr>
            <p:ph type="dt"/>
          </p:nvPr>
        </p:nvSpPr>
        <p:spPr bwMode="auto">
          <a:xfrm>
            <a:off x="6670699" y="4291013"/>
            <a:ext cx="2132013" cy="204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hangingPunct="1">
              <a:buClrTx/>
              <a:buSzPct val="100000"/>
              <a:buFontTx/>
              <a:buNone/>
              <a:tabLst>
                <a:tab pos="449263" algn="l"/>
                <a:tab pos="898525" algn="l"/>
                <a:tab pos="1347788" algn="l"/>
                <a:tab pos="1797050" algn="l"/>
              </a:tabLst>
              <a:defRPr sz="1000">
                <a:solidFill>
                  <a:srgbClr val="000000"/>
                </a:solidFill>
                <a:latin typeface="+mn-lt"/>
                <a:cs typeface="Segoe UI" panose="020B0502040204020203" pitchFamily="34" charset="0"/>
              </a:defRPr>
            </a:lvl1pPr>
          </a:lstStyle>
          <a:p>
            <a:pPr>
              <a:defRPr/>
            </a:pPr>
            <a:fld id="{5F595B9F-E171-4945-8483-A6499F9C1393}" type="datetime1">
              <a:rPr lang="en-US" altLang="sr-Latn-RS"/>
              <a:pPr>
                <a:defRPr/>
              </a:pPr>
              <a:t>5/8/2017</a:t>
            </a:fld>
            <a:endParaRPr lang="en-US" altLang="sr-Latn-RS"/>
          </a:p>
        </p:txBody>
      </p:sp>
      <p:sp>
        <p:nvSpPr>
          <p:cNvPr id="3080" name="Rectangle 8"/>
          <p:cNvSpPr>
            <a:spLocks noGrp="1" noChangeArrowheads="1"/>
          </p:cNvSpPr>
          <p:nvPr>
            <p:ph type="sldNum"/>
          </p:nvPr>
        </p:nvSpPr>
        <p:spPr bwMode="auto">
          <a:xfrm>
            <a:off x="6923088" y="4937125"/>
            <a:ext cx="2132012" cy="204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hangingPunct="1">
              <a:buSzPct val="100000"/>
              <a:tabLst>
                <a:tab pos="449263" algn="l"/>
                <a:tab pos="898525" algn="l"/>
                <a:tab pos="1347788" algn="l"/>
                <a:tab pos="1797050" algn="l"/>
              </a:tabLst>
              <a:defRPr sz="900">
                <a:solidFill>
                  <a:srgbClr val="FFFFFF"/>
                </a:solidFill>
                <a:latin typeface="VladaRHSans Reg" charset="0"/>
                <a:cs typeface="Segoe UI" pitchFamily="34" charset="0"/>
              </a:defRPr>
            </a:lvl1pPr>
          </a:lstStyle>
          <a:p>
            <a:pPr>
              <a:defRPr/>
            </a:pPr>
            <a:fld id="{7AD01C0D-69D6-416F-B10F-079C809BF465}" type="slidenum">
              <a:rPr lang="en-US" altLang="sr-Latn-RS"/>
              <a:pPr>
                <a:defRPr/>
              </a:pPr>
              <a:t>‹#›</a:t>
            </a:fld>
            <a:endParaRPr lang="en-US" altLang="sr-Latn-RS"/>
          </a:p>
        </p:txBody>
      </p:sp>
    </p:spTree>
  </p:cSld>
  <p:clrMap bg1="lt1" tx1="dk1" bg2="lt2" tx2="dk2" accent1="accent1" accent2="accent2" accent3="accent3" accent4="accent4" accent5="accent5" accent6="accent6" hlink="hlink" folHlink="folHlink"/>
  <p:sldLayoutIdLst>
    <p:sldLayoutId id="2147484429" r:id="rId1"/>
    <p:sldLayoutId id="2147484430" r:id="rId2"/>
    <p:sldLayoutId id="2147484431" r:id="rId3"/>
    <p:sldLayoutId id="2147484432" r:id="rId4"/>
    <p:sldLayoutId id="2147484433" r:id="rId5"/>
    <p:sldLayoutId id="2147484434" r:id="rId6"/>
    <p:sldLayoutId id="2147484435" r:id="rId7"/>
    <p:sldLayoutId id="2147484436" r:id="rId8"/>
    <p:sldLayoutId id="2147484437" r:id="rId9"/>
    <p:sldLayoutId id="2147484438" r:id="rId10"/>
    <p:sldLayoutId id="2147484439" r:id="rId11"/>
  </p:sldLayoutIdLst>
  <p:hf sldNum="0" hdr="0" ftr="0"/>
  <p:txStyles>
    <p:titleStyle>
      <a:lvl1pPr algn="l" defTabSz="449263" rtl="0" eaLnBrk="1" fontAlgn="base" hangingPunct="1">
        <a:spcBef>
          <a:spcPct val="0"/>
        </a:spcBef>
        <a:spcAft>
          <a:spcPct val="0"/>
        </a:spcAft>
        <a:buClr>
          <a:srgbClr val="000000"/>
        </a:buClr>
        <a:buSzPct val="100000"/>
        <a:buFont typeface="Times New Roman" pitchFamily="18" charset="0"/>
        <a:defRPr sz="3600" kern="1200">
          <a:solidFill>
            <a:srgbClr val="000000"/>
          </a:solidFill>
          <a:latin typeface="+mj-lt"/>
          <a:ea typeface="+mj-ea"/>
          <a:cs typeface="+mj-cs"/>
        </a:defRPr>
      </a:lvl1pPr>
      <a:lvl2pPr algn="l" defTabSz="449263" rtl="0" eaLnBrk="1" fontAlgn="base" hangingPunct="1">
        <a:spcBef>
          <a:spcPct val="0"/>
        </a:spcBef>
        <a:spcAft>
          <a:spcPct val="0"/>
        </a:spcAft>
        <a:buClr>
          <a:srgbClr val="000000"/>
        </a:buClr>
        <a:buSzPct val="100000"/>
        <a:buFont typeface="Times New Roman" pitchFamily="18" charset="0"/>
        <a:defRPr sz="3600">
          <a:solidFill>
            <a:srgbClr val="000000"/>
          </a:solidFill>
          <a:latin typeface="VladaRHSans Med" charset="0"/>
          <a:ea typeface="MS PGothic" panose="020B0600070205080204" pitchFamily="34" charset="-128"/>
        </a:defRPr>
      </a:lvl2pPr>
      <a:lvl3pPr algn="l" defTabSz="449263" rtl="0" eaLnBrk="1" fontAlgn="base" hangingPunct="1">
        <a:spcBef>
          <a:spcPct val="0"/>
        </a:spcBef>
        <a:spcAft>
          <a:spcPct val="0"/>
        </a:spcAft>
        <a:buClr>
          <a:srgbClr val="000000"/>
        </a:buClr>
        <a:buSzPct val="100000"/>
        <a:buFont typeface="Times New Roman" pitchFamily="18" charset="0"/>
        <a:defRPr sz="3600">
          <a:solidFill>
            <a:srgbClr val="000000"/>
          </a:solidFill>
          <a:latin typeface="VladaRHSans Med" charset="0"/>
          <a:ea typeface="MS PGothic" panose="020B0600070205080204" pitchFamily="34" charset="-128"/>
        </a:defRPr>
      </a:lvl3pPr>
      <a:lvl4pPr algn="l" defTabSz="449263" rtl="0" eaLnBrk="1" fontAlgn="base" hangingPunct="1">
        <a:spcBef>
          <a:spcPct val="0"/>
        </a:spcBef>
        <a:spcAft>
          <a:spcPct val="0"/>
        </a:spcAft>
        <a:buClr>
          <a:srgbClr val="000000"/>
        </a:buClr>
        <a:buSzPct val="100000"/>
        <a:buFont typeface="Times New Roman" pitchFamily="18" charset="0"/>
        <a:defRPr sz="3600">
          <a:solidFill>
            <a:srgbClr val="000000"/>
          </a:solidFill>
          <a:latin typeface="VladaRHSans Med" charset="0"/>
          <a:ea typeface="MS PGothic" panose="020B0600070205080204" pitchFamily="34" charset="-128"/>
        </a:defRPr>
      </a:lvl4pPr>
      <a:lvl5pPr algn="l" defTabSz="449263" rtl="0" eaLnBrk="1" fontAlgn="base" hangingPunct="1">
        <a:spcBef>
          <a:spcPct val="0"/>
        </a:spcBef>
        <a:spcAft>
          <a:spcPct val="0"/>
        </a:spcAft>
        <a:buClr>
          <a:srgbClr val="000000"/>
        </a:buClr>
        <a:buSzPct val="100000"/>
        <a:buFont typeface="Times New Roman" pitchFamily="18" charset="0"/>
        <a:defRPr sz="3600">
          <a:solidFill>
            <a:srgbClr val="000000"/>
          </a:solidFill>
          <a:latin typeface="VladaRHSans Med" charset="0"/>
          <a:ea typeface="MS PGothic" panose="020B0600070205080204" pitchFamily="34" charset="-128"/>
        </a:defRPr>
      </a:lvl5pPr>
      <a:lvl6pPr marL="2514600" indent="-228600" algn="l" defTabSz="449263" rtl="0" eaLnBrk="1" fontAlgn="base" hangingPunct="1">
        <a:spcBef>
          <a:spcPct val="0"/>
        </a:spcBef>
        <a:spcAft>
          <a:spcPct val="0"/>
        </a:spcAft>
        <a:buClr>
          <a:srgbClr val="000000"/>
        </a:buClr>
        <a:buSzPct val="100000"/>
        <a:buFont typeface="Times New Roman" panose="02020603050405020304" pitchFamily="18" charset="0"/>
        <a:defRPr sz="3600">
          <a:solidFill>
            <a:srgbClr val="000000"/>
          </a:solidFill>
          <a:latin typeface="VladaRHSans Med" charset="0"/>
          <a:ea typeface="MS PGothic" panose="020B0600070205080204" pitchFamily="34" charset="-128"/>
        </a:defRPr>
      </a:lvl6pPr>
      <a:lvl7pPr marL="2971800" indent="-228600" algn="l" defTabSz="449263" rtl="0" eaLnBrk="1" fontAlgn="base" hangingPunct="1">
        <a:spcBef>
          <a:spcPct val="0"/>
        </a:spcBef>
        <a:spcAft>
          <a:spcPct val="0"/>
        </a:spcAft>
        <a:buClr>
          <a:srgbClr val="000000"/>
        </a:buClr>
        <a:buSzPct val="100000"/>
        <a:buFont typeface="Times New Roman" panose="02020603050405020304" pitchFamily="18" charset="0"/>
        <a:defRPr sz="3600">
          <a:solidFill>
            <a:srgbClr val="000000"/>
          </a:solidFill>
          <a:latin typeface="VladaRHSans Med" charset="0"/>
          <a:ea typeface="MS PGothic" panose="020B0600070205080204" pitchFamily="34" charset="-128"/>
        </a:defRPr>
      </a:lvl7pPr>
      <a:lvl8pPr marL="3429000" indent="-228600" algn="l" defTabSz="449263" rtl="0" eaLnBrk="1" fontAlgn="base" hangingPunct="1">
        <a:spcBef>
          <a:spcPct val="0"/>
        </a:spcBef>
        <a:spcAft>
          <a:spcPct val="0"/>
        </a:spcAft>
        <a:buClr>
          <a:srgbClr val="000000"/>
        </a:buClr>
        <a:buSzPct val="100000"/>
        <a:buFont typeface="Times New Roman" panose="02020603050405020304" pitchFamily="18" charset="0"/>
        <a:defRPr sz="3600">
          <a:solidFill>
            <a:srgbClr val="000000"/>
          </a:solidFill>
          <a:latin typeface="VladaRHSans Med" charset="0"/>
          <a:ea typeface="MS PGothic" panose="020B0600070205080204" pitchFamily="34" charset="-128"/>
        </a:defRPr>
      </a:lvl8pPr>
      <a:lvl9pPr marL="3886200" indent="-228600" algn="l" defTabSz="449263" rtl="0" eaLnBrk="1" fontAlgn="base" hangingPunct="1">
        <a:spcBef>
          <a:spcPct val="0"/>
        </a:spcBef>
        <a:spcAft>
          <a:spcPct val="0"/>
        </a:spcAft>
        <a:buClr>
          <a:srgbClr val="000000"/>
        </a:buClr>
        <a:buSzPct val="100000"/>
        <a:buFont typeface="Times New Roman" panose="02020603050405020304" pitchFamily="18" charset="0"/>
        <a:defRPr sz="3600">
          <a:solidFill>
            <a:srgbClr val="000000"/>
          </a:solidFill>
          <a:latin typeface="VladaRHSans Med" charset="0"/>
          <a:ea typeface="MS PGothic" panose="020B0600070205080204" pitchFamily="34" charset="-128"/>
        </a:defRPr>
      </a:lvl9pPr>
    </p:titleStyle>
    <p:bodyStyle>
      <a:lvl1pPr marL="342900" indent="-342900" algn="l" defTabSz="449263" rtl="0" eaLnBrk="1" fontAlgn="base" hangingPunct="1">
        <a:lnSpc>
          <a:spcPts val="3188"/>
        </a:lnSpc>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1pPr>
      <a:lvl2pPr marL="742950" indent="-285750" algn="l" defTabSz="449263" rtl="0" eaLnBrk="1" fontAlgn="base" hangingPunct="1">
        <a:lnSpc>
          <a:spcPts val="3388"/>
        </a:lnSpc>
        <a:spcBef>
          <a:spcPts val="575"/>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2pPr>
      <a:lvl3pPr marL="1143000" indent="-228600" algn="l" defTabSz="449263" rtl="0" eaLnBrk="1" fontAlgn="base" hangingPunct="1">
        <a:lnSpc>
          <a:spcPts val="3388"/>
        </a:lnSpc>
        <a:spcBef>
          <a:spcPts val="575"/>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1" fontAlgn="base" hangingPunct="1">
        <a:lnSpc>
          <a:spcPts val="3388"/>
        </a:lnSpc>
        <a:spcBef>
          <a:spcPts val="575"/>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4pPr>
      <a:lvl5pPr marL="2057400" indent="-228600" algn="l" defTabSz="449263" rtl="0" eaLnBrk="1" fontAlgn="base" hangingPunct="1">
        <a:lnSpc>
          <a:spcPts val="3388"/>
        </a:lnSpc>
        <a:spcBef>
          <a:spcPts val="575"/>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10" descr="MRRFEU pasica logotipi pptx 16x9 new.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2134" y="4133850"/>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Placeholder 1"/>
          <p:cNvSpPr>
            <a:spLocks noGrp="1"/>
          </p:cNvSpPr>
          <p:nvPr>
            <p:ph type="title"/>
          </p:nvPr>
        </p:nvSpPr>
        <p:spPr bwMode="auto">
          <a:xfrm>
            <a:off x="514384" y="206392"/>
            <a:ext cx="80994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hr-HR" altLang="sr-Latn-RS" smtClean="0"/>
              <a:t>Uredite stil naslova matrice</a:t>
            </a:r>
            <a:endParaRPr lang="en-US" altLang="sr-Latn-RS" smtClean="0"/>
          </a:p>
        </p:txBody>
      </p:sp>
      <p:sp>
        <p:nvSpPr>
          <p:cNvPr id="11268" name="Text Placeholder 2"/>
          <p:cNvSpPr>
            <a:spLocks noGrp="1"/>
          </p:cNvSpPr>
          <p:nvPr>
            <p:ph type="body" idx="1"/>
          </p:nvPr>
        </p:nvSpPr>
        <p:spPr bwMode="auto">
          <a:xfrm>
            <a:off x="514384" y="1112838"/>
            <a:ext cx="8099425" cy="284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hr-HR" altLang="sr-Latn-RS" smtClean="0"/>
              <a:t>Uredite stilove teksta matrice</a:t>
            </a:r>
          </a:p>
          <a:p>
            <a:pPr lvl="1"/>
            <a:r>
              <a:rPr lang="hr-HR" altLang="sr-Latn-RS" smtClean="0"/>
              <a:t>Druga razina</a:t>
            </a:r>
          </a:p>
          <a:p>
            <a:pPr lvl="2"/>
            <a:r>
              <a:rPr lang="hr-HR" altLang="sr-Latn-RS" smtClean="0"/>
              <a:t>Treća razina</a:t>
            </a:r>
          </a:p>
          <a:p>
            <a:pPr lvl="3"/>
            <a:r>
              <a:rPr lang="hr-HR" altLang="sr-Latn-RS" smtClean="0"/>
              <a:t>Četvrta razina</a:t>
            </a:r>
          </a:p>
          <a:p>
            <a:pPr lvl="4"/>
            <a:r>
              <a:rPr lang="hr-HR" altLang="sr-Latn-RS" smtClean="0"/>
              <a:t>Peta razina</a:t>
            </a:r>
            <a:endParaRPr lang="en-US" altLang="sr-Latn-RS" smtClean="0"/>
          </a:p>
        </p:txBody>
      </p:sp>
      <p:pic>
        <p:nvPicPr>
          <p:cNvPr id="11269" name="Picture 6" descr="pattern pptx 16x9.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78688" y="0"/>
            <a:ext cx="1865312"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Date Placeholder 3"/>
          <p:cNvSpPr>
            <a:spLocks noGrp="1"/>
          </p:cNvSpPr>
          <p:nvPr>
            <p:ph type="dt" sz="half" idx="2"/>
          </p:nvPr>
        </p:nvSpPr>
        <p:spPr>
          <a:xfrm>
            <a:off x="6670675" y="4292617"/>
            <a:ext cx="2133600" cy="206375"/>
          </a:xfrm>
          <a:prstGeom prst="rect">
            <a:avLst/>
          </a:prstGeom>
        </p:spPr>
        <p:txBody>
          <a:bodyPr vert="horz" wrap="square" lIns="0" tIns="0" rIns="0" bIns="0" numCol="1" anchor="t" anchorCtr="0" compatLnSpc="1">
            <a:prstTxWarp prst="textNoShape">
              <a:avLst/>
            </a:prstTxWarp>
          </a:bodyPr>
          <a:lstStyle>
            <a:lvl1pPr algn="r">
              <a:defRPr sz="1000">
                <a:latin typeface="VladaRHSans Reg" charset="0"/>
              </a:defRPr>
            </a:lvl1pPr>
          </a:lstStyle>
          <a:p>
            <a:pPr>
              <a:defRPr/>
            </a:pPr>
            <a:fld id="{8AA1800D-1576-47FE-8B3B-722B2B781318}" type="datetime1">
              <a:rPr lang="en-US" altLang="sr-Latn-RS"/>
              <a:pPr>
                <a:defRPr/>
              </a:pPr>
              <a:t>5/8/2017</a:t>
            </a:fld>
            <a:endParaRPr lang="en-US" altLang="sr-Latn-RS"/>
          </a:p>
        </p:txBody>
      </p:sp>
      <p:sp>
        <p:nvSpPr>
          <p:cNvPr id="17" name="Slide Number Placeholder 5"/>
          <p:cNvSpPr>
            <a:spLocks noGrp="1"/>
          </p:cNvSpPr>
          <p:nvPr>
            <p:ph type="sldNum" sz="quarter" idx="4"/>
          </p:nvPr>
        </p:nvSpPr>
        <p:spPr>
          <a:xfrm>
            <a:off x="6923088" y="4938730"/>
            <a:ext cx="2133600" cy="206375"/>
          </a:xfrm>
          <a:prstGeom prst="rect">
            <a:avLst/>
          </a:prstGeom>
        </p:spPr>
        <p:txBody>
          <a:bodyPr vert="horz" wrap="square" lIns="0" tIns="0" rIns="0" bIns="0" numCol="1" anchor="t" anchorCtr="0" compatLnSpc="1">
            <a:prstTxWarp prst="textNoShape">
              <a:avLst/>
            </a:prstTxWarp>
          </a:bodyPr>
          <a:lstStyle>
            <a:lvl1pPr algn="r">
              <a:defRPr sz="900">
                <a:latin typeface="VladaRHSans Reg" charset="0"/>
              </a:defRPr>
            </a:lvl1pPr>
          </a:lstStyle>
          <a:p>
            <a:pPr>
              <a:defRPr/>
            </a:pPr>
            <a:fld id="{8E17E1A3-1CAF-46A1-B7F2-8658F034A2AC}" type="slidenum">
              <a:rPr lang="en-US" altLang="sr-Latn-RS"/>
              <a:pPr>
                <a:defRPr/>
              </a:pPr>
              <a:t>‹#›</a:t>
            </a:fld>
            <a:endParaRPr lang="en-US" altLang="sr-Latn-RS"/>
          </a:p>
        </p:txBody>
      </p:sp>
    </p:spTree>
  </p:cSld>
  <p:clrMap bg1="lt1" tx1="dk1" bg2="lt2" tx2="dk2" accent1="accent1" accent2="accent2" accent3="accent3" accent4="accent4" accent5="accent5" accent6="accent6" hlink="hlink" folHlink="folHlink"/>
  <p:sldLayoutIdLst>
    <p:sldLayoutId id="2147484471" r:id="rId1"/>
    <p:sldLayoutId id="2147484472" r:id="rId2"/>
  </p:sldLayoutIdLst>
  <p:hf hdr="0" ftr="0" dt="0"/>
  <p:txStyles>
    <p:titleStyle>
      <a:lvl1pPr algn="l" defTabSz="457200" rtl="0" eaLnBrk="0" fontAlgn="base" hangingPunct="0">
        <a:spcBef>
          <a:spcPct val="0"/>
        </a:spcBef>
        <a:spcAft>
          <a:spcPct val="0"/>
        </a:spcAft>
        <a:defRPr sz="3600" kern="1200">
          <a:solidFill>
            <a:schemeClr val="tx1"/>
          </a:solidFill>
          <a:latin typeface="VladaRHSans Med"/>
          <a:ea typeface="MS PGothic" pitchFamily="34" charset="-128"/>
          <a:cs typeface="VladaRHSans Med"/>
        </a:defRPr>
      </a:lvl1pPr>
      <a:lvl2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2pPr>
      <a:lvl3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3pPr>
      <a:lvl4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4pPr>
      <a:lvl5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5pPr>
      <a:lvl6pPr marL="4572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9pPr>
    </p:titleStyle>
    <p:bodyStyle>
      <a:lvl1pPr marL="342900" indent="-3429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1pPr>
      <a:lvl2pPr marL="742950" indent="-28575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2pPr>
      <a:lvl3pPr marL="1143000" indent="-2286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3pPr>
      <a:lvl4pPr marL="1600200" indent="-2286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4pPr>
      <a:lvl5pPr marL="2057400" indent="-2286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background pptx 16x9 insid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99" y="0"/>
            <a:ext cx="9140825"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0" descr="MRRFEU pasica logotipi pptx 16x9 new.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2111" y="4133544"/>
            <a:ext cx="8543925" cy="1149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1"/>
          <p:cNvSpPr>
            <a:spLocks noGrp="1"/>
          </p:cNvSpPr>
          <p:nvPr>
            <p:ph type="title"/>
          </p:nvPr>
        </p:nvSpPr>
        <p:spPr bwMode="auto">
          <a:xfrm>
            <a:off x="514361" y="206444"/>
            <a:ext cx="8099425" cy="85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ta-IN" altLang="sr-Latn-RS" smtClean="0"/>
              <a:t>Click to edit Master title style</a:t>
            </a:r>
            <a:endParaRPr lang="en-US" altLang="sr-Latn-RS" smtClean="0"/>
          </a:p>
        </p:txBody>
      </p:sp>
      <p:sp>
        <p:nvSpPr>
          <p:cNvPr id="1029" name="Text Placeholder 2"/>
          <p:cNvSpPr>
            <a:spLocks noGrp="1"/>
          </p:cNvSpPr>
          <p:nvPr>
            <p:ph type="body" idx="1"/>
          </p:nvPr>
        </p:nvSpPr>
        <p:spPr bwMode="auto">
          <a:xfrm>
            <a:off x="514361" y="1113182"/>
            <a:ext cx="8099425" cy="2839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ta-IN" altLang="sr-Latn-RS" smtClean="0"/>
              <a:t>Click to edit Master text styles</a:t>
            </a:r>
          </a:p>
          <a:p>
            <a:pPr lvl="1"/>
            <a:r>
              <a:rPr lang="ta-IN" altLang="sr-Latn-RS" smtClean="0"/>
              <a:t>Second level</a:t>
            </a:r>
          </a:p>
          <a:p>
            <a:pPr lvl="2"/>
            <a:r>
              <a:rPr lang="ta-IN" altLang="sr-Latn-RS" smtClean="0"/>
              <a:t>Third level</a:t>
            </a:r>
          </a:p>
          <a:p>
            <a:pPr lvl="3"/>
            <a:r>
              <a:rPr lang="ta-IN" altLang="sr-Latn-RS" smtClean="0"/>
              <a:t>Fourth level</a:t>
            </a:r>
          </a:p>
          <a:p>
            <a:pPr lvl="4"/>
            <a:r>
              <a:rPr lang="ta-IN" altLang="sr-Latn-RS" smtClean="0"/>
              <a:t>Fifth level</a:t>
            </a:r>
            <a:endParaRPr lang="en-US" altLang="sr-Latn-RS" smtClean="0"/>
          </a:p>
        </p:txBody>
      </p:sp>
      <p:sp>
        <p:nvSpPr>
          <p:cNvPr id="4" name="Date Placeholder 3"/>
          <p:cNvSpPr>
            <a:spLocks noGrp="1"/>
          </p:cNvSpPr>
          <p:nvPr>
            <p:ph type="dt" sz="half" idx="2"/>
          </p:nvPr>
        </p:nvSpPr>
        <p:spPr>
          <a:xfrm>
            <a:off x="6670675" y="4292343"/>
            <a:ext cx="2133600" cy="206439"/>
          </a:xfrm>
          <a:prstGeom prst="rect">
            <a:avLst/>
          </a:prstGeom>
        </p:spPr>
        <p:txBody>
          <a:bodyPr vert="horz" wrap="square" lIns="0" tIns="0" rIns="0" bIns="0" numCol="1" anchor="t" anchorCtr="0" compatLnSpc="1">
            <a:prstTxWarp prst="textNoShape">
              <a:avLst/>
            </a:prstTxWarp>
          </a:bodyPr>
          <a:lstStyle>
            <a:lvl1pPr algn="r" eaLnBrk="1" hangingPunct="1">
              <a:defRPr sz="1000">
                <a:latin typeface="VladaRHSans Reg" charset="0"/>
              </a:defRPr>
            </a:lvl1pPr>
          </a:lstStyle>
          <a:p>
            <a:pPr defTabSz="457200">
              <a:defRPr/>
            </a:pPr>
            <a:fld id="{88EA7405-F3FD-4020-ADD1-30474648DEB9}" type="datetime1">
              <a:rPr lang="en-US" altLang="sr-Latn-RS">
                <a:solidFill>
                  <a:prstClr val="black"/>
                </a:solidFill>
              </a:rPr>
              <a:pPr defTabSz="457200">
                <a:defRPr/>
              </a:pPr>
              <a:t>5/8/2017</a:t>
            </a:fld>
            <a:endParaRPr lang="en-US" altLang="sr-Latn-RS">
              <a:solidFill>
                <a:prstClr val="black"/>
              </a:solidFill>
            </a:endParaRPr>
          </a:p>
        </p:txBody>
      </p:sp>
      <p:sp>
        <p:nvSpPr>
          <p:cNvPr id="6" name="Slide Number Placeholder 5"/>
          <p:cNvSpPr>
            <a:spLocks noGrp="1"/>
          </p:cNvSpPr>
          <p:nvPr>
            <p:ph type="sldNum" sz="quarter" idx="4"/>
          </p:nvPr>
        </p:nvSpPr>
        <p:spPr>
          <a:xfrm>
            <a:off x="6923088" y="4938655"/>
            <a:ext cx="2133600" cy="206439"/>
          </a:xfrm>
          <a:prstGeom prst="rect">
            <a:avLst/>
          </a:prstGeom>
        </p:spPr>
        <p:txBody>
          <a:bodyPr vert="horz" wrap="square" lIns="0" tIns="0" rIns="0" bIns="0" numCol="1" anchor="t" anchorCtr="0" compatLnSpc="1">
            <a:prstTxWarp prst="textNoShape">
              <a:avLst/>
            </a:prstTxWarp>
          </a:bodyPr>
          <a:lstStyle>
            <a:lvl1pPr algn="r" eaLnBrk="1" hangingPunct="1">
              <a:defRPr sz="900">
                <a:solidFill>
                  <a:schemeClr val="bg1"/>
                </a:solidFill>
                <a:latin typeface="VladaRHSans Reg" charset="0"/>
              </a:defRPr>
            </a:lvl1pPr>
          </a:lstStyle>
          <a:p>
            <a:pPr defTabSz="457200">
              <a:defRPr/>
            </a:pPr>
            <a:fld id="{11FC2410-F4B1-421D-87F5-ADEF235EB20D}" type="slidenum">
              <a:rPr lang="en-US" altLang="sr-Latn-RS">
                <a:solidFill>
                  <a:prstClr val="white"/>
                </a:solidFill>
              </a:rPr>
              <a:pPr defTabSz="457200">
                <a:defRPr/>
              </a:pPr>
              <a:t>‹#›</a:t>
            </a:fld>
            <a:endParaRPr lang="en-US" altLang="sr-Latn-RS">
              <a:solidFill>
                <a:prstClr val="white"/>
              </a:solidFill>
            </a:endParaRPr>
          </a:p>
        </p:txBody>
      </p:sp>
      <p:pic>
        <p:nvPicPr>
          <p:cNvPr id="1032" name="Picture 2" descr="safu logo.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62275" y="4611523"/>
            <a:ext cx="1595438" cy="22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5121738"/>
      </p:ext>
    </p:extLst>
  </p:cSld>
  <p:clrMap bg1="lt1" tx1="dk1" bg2="lt2" tx2="dk2" accent1="accent1" accent2="accent2" accent3="accent3" accent4="accent4" accent5="accent5" accent6="accent6" hlink="hlink" folHlink="folHlink"/>
  <p:sldLayoutIdLst>
    <p:sldLayoutId id="2147484474" r:id="rId1"/>
    <p:sldLayoutId id="2147484475" r:id="rId2"/>
    <p:sldLayoutId id="2147484476" r:id="rId3"/>
  </p:sldLayoutIdLst>
  <p:hf hdr="0" ftr="0" dt="0"/>
  <p:txStyles>
    <p:titleStyle>
      <a:lvl1pPr algn="l" defTabSz="457200" rtl="0" eaLnBrk="0" fontAlgn="base" hangingPunct="0">
        <a:spcBef>
          <a:spcPct val="0"/>
        </a:spcBef>
        <a:spcAft>
          <a:spcPct val="0"/>
        </a:spcAft>
        <a:defRPr sz="3600" kern="1200">
          <a:solidFill>
            <a:schemeClr val="tx1"/>
          </a:solidFill>
          <a:latin typeface="VladaRHSans Med"/>
          <a:ea typeface="MS PGothic" pitchFamily="34" charset="-128"/>
          <a:cs typeface="VladaRHSans Med"/>
        </a:defRPr>
      </a:lvl1pPr>
      <a:lvl2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2pPr>
      <a:lvl3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3pPr>
      <a:lvl4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4pPr>
      <a:lvl5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5pPr>
      <a:lvl6pPr marL="457200" algn="l" defTabSz="457200" rtl="0" fontAlgn="base">
        <a:spcBef>
          <a:spcPct val="0"/>
        </a:spcBef>
        <a:spcAft>
          <a:spcPct val="0"/>
        </a:spcAft>
        <a:defRPr sz="3600">
          <a:solidFill>
            <a:schemeClr val="tx1"/>
          </a:solidFill>
          <a:latin typeface="Neo Sans Medium" charset="0"/>
          <a:ea typeface="ＭＳ Ｐゴシック" charset="0"/>
          <a:cs typeface="ＭＳ Ｐゴシック" charset="0"/>
        </a:defRPr>
      </a:lvl6pPr>
      <a:lvl7pPr marL="914400" algn="l" defTabSz="457200" rtl="0" fontAlgn="base">
        <a:spcBef>
          <a:spcPct val="0"/>
        </a:spcBef>
        <a:spcAft>
          <a:spcPct val="0"/>
        </a:spcAft>
        <a:defRPr sz="3600">
          <a:solidFill>
            <a:schemeClr val="tx1"/>
          </a:solidFill>
          <a:latin typeface="Neo Sans Medium" charset="0"/>
          <a:ea typeface="ＭＳ Ｐゴシック" charset="0"/>
          <a:cs typeface="ＭＳ Ｐゴシック" charset="0"/>
        </a:defRPr>
      </a:lvl7pPr>
      <a:lvl8pPr marL="1371600" algn="l" defTabSz="457200" rtl="0" fontAlgn="base">
        <a:spcBef>
          <a:spcPct val="0"/>
        </a:spcBef>
        <a:spcAft>
          <a:spcPct val="0"/>
        </a:spcAft>
        <a:defRPr sz="3600">
          <a:solidFill>
            <a:schemeClr val="tx1"/>
          </a:solidFill>
          <a:latin typeface="Neo Sans Medium" charset="0"/>
          <a:ea typeface="ＭＳ Ｐゴシック" charset="0"/>
          <a:cs typeface="ＭＳ Ｐゴシック" charset="0"/>
        </a:defRPr>
      </a:lvl8pPr>
      <a:lvl9pPr marL="1828800" algn="l" defTabSz="457200" rtl="0" fontAlgn="base">
        <a:spcBef>
          <a:spcPct val="0"/>
        </a:spcBef>
        <a:spcAft>
          <a:spcPct val="0"/>
        </a:spcAft>
        <a:defRPr sz="3600">
          <a:solidFill>
            <a:schemeClr val="tx1"/>
          </a:solidFill>
          <a:latin typeface="Neo Sans Medium" charset="0"/>
          <a:ea typeface="ＭＳ Ｐゴシック" charset="0"/>
          <a:cs typeface="ＭＳ Ｐゴシック" charset="0"/>
        </a:defRPr>
      </a:lvl9pPr>
    </p:titleStyle>
    <p:bodyStyle>
      <a:lvl1pPr marL="342900" indent="-685800" algn="l" defTabSz="457200" rtl="0" eaLnBrk="0" fontAlgn="base" hangingPunct="0">
        <a:lnSpc>
          <a:spcPts val="3200"/>
        </a:lnSpc>
        <a:spcBef>
          <a:spcPct val="20000"/>
        </a:spcBef>
        <a:spcAft>
          <a:spcPct val="0"/>
        </a:spcAft>
        <a:buChar char="•"/>
        <a:defRPr sz="2400" kern="1200">
          <a:solidFill>
            <a:schemeClr val="tx1"/>
          </a:solidFill>
          <a:latin typeface="VladaRHSans Reg"/>
          <a:ea typeface="MS PGothic" pitchFamily="34" charset="-128"/>
          <a:cs typeface="VladaRHSans Reg"/>
        </a:defRPr>
      </a:lvl1pPr>
      <a:lvl2pPr marL="742950" indent="-285750" algn="l" defTabSz="457200" rtl="0" eaLnBrk="0" fontAlgn="base" hangingPunct="0">
        <a:lnSpc>
          <a:spcPts val="3400"/>
        </a:lnSpc>
        <a:spcBef>
          <a:spcPts val="575"/>
        </a:spcBef>
        <a:spcAft>
          <a:spcPct val="0"/>
        </a:spcAft>
        <a:buClr>
          <a:srgbClr val="FFED00"/>
        </a:buClr>
        <a:buChar char="–"/>
        <a:defRPr sz="2400" kern="1200">
          <a:solidFill>
            <a:schemeClr val="tx1"/>
          </a:solidFill>
          <a:latin typeface="VladaRHSans Reg"/>
          <a:ea typeface="MS PGothic" pitchFamily="34" charset="-128"/>
          <a:cs typeface="VladaRHSans Reg"/>
        </a:defRPr>
      </a:lvl2pPr>
      <a:lvl3pPr marL="1143000" indent="-228600" algn="l" defTabSz="457200" rtl="0" eaLnBrk="0" fontAlgn="base" hangingPunct="0">
        <a:lnSpc>
          <a:spcPts val="3400"/>
        </a:lnSpc>
        <a:spcBef>
          <a:spcPts val="575"/>
        </a:spcBef>
        <a:spcAft>
          <a:spcPct val="0"/>
        </a:spcAft>
        <a:buClr>
          <a:srgbClr val="FFED00"/>
        </a:buClr>
        <a:buChar char="•"/>
        <a:defRPr sz="2400" kern="1200">
          <a:solidFill>
            <a:schemeClr val="tx1"/>
          </a:solidFill>
          <a:latin typeface="VladaRHSans Reg"/>
          <a:ea typeface="MS PGothic" pitchFamily="34" charset="-128"/>
          <a:cs typeface="VladaRHSans Reg"/>
        </a:defRPr>
      </a:lvl3pPr>
      <a:lvl4pPr marL="1600200" indent="-228600" algn="l" defTabSz="457200" rtl="0" eaLnBrk="0" fontAlgn="base" hangingPunct="0">
        <a:lnSpc>
          <a:spcPts val="3400"/>
        </a:lnSpc>
        <a:spcBef>
          <a:spcPts val="575"/>
        </a:spcBef>
        <a:spcAft>
          <a:spcPct val="0"/>
        </a:spcAft>
        <a:buClr>
          <a:srgbClr val="FFED00"/>
        </a:buClr>
        <a:buChar char="–"/>
        <a:defRPr sz="2400" kern="1200">
          <a:solidFill>
            <a:schemeClr val="tx1"/>
          </a:solidFill>
          <a:latin typeface="VladaRHSans Reg"/>
          <a:ea typeface="MS PGothic" pitchFamily="34" charset="-128"/>
          <a:cs typeface="VladaRHSans Reg"/>
        </a:defRPr>
      </a:lvl4pPr>
      <a:lvl5pPr marL="2057400" indent="-228600" algn="l" defTabSz="457200" rtl="0" eaLnBrk="0" fontAlgn="base" hangingPunct="0">
        <a:lnSpc>
          <a:spcPts val="3400"/>
        </a:lnSpc>
        <a:spcBef>
          <a:spcPts val="575"/>
        </a:spcBef>
        <a:spcAft>
          <a:spcPct val="0"/>
        </a:spcAft>
        <a:buClr>
          <a:srgbClr val="FFED00"/>
        </a:buClr>
        <a:buChar char="»"/>
        <a:defRPr sz="2400" kern="1200">
          <a:solidFill>
            <a:schemeClr val="tx1"/>
          </a:solidFill>
          <a:latin typeface="VladaRHSans Reg"/>
          <a:ea typeface="MS PGothic" pitchFamily="34" charset="-128"/>
          <a:cs typeface="VladaRHSans Reg"/>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0" descr="MRRFEU pasica logotipi pptx 16x9 new.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103" y="4133540"/>
            <a:ext cx="8543925" cy="1149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514353" y="206440"/>
            <a:ext cx="8099425" cy="85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ta-IN" altLang="sr-Latn-RS" smtClean="0"/>
              <a:t>Click to edit Master title style</a:t>
            </a:r>
            <a:endParaRPr lang="en-US" altLang="sr-Latn-RS" smtClean="0"/>
          </a:p>
        </p:txBody>
      </p:sp>
      <p:sp>
        <p:nvSpPr>
          <p:cNvPr id="2052" name="Text Placeholder 2"/>
          <p:cNvSpPr>
            <a:spLocks noGrp="1"/>
          </p:cNvSpPr>
          <p:nvPr>
            <p:ph type="body" idx="1"/>
          </p:nvPr>
        </p:nvSpPr>
        <p:spPr bwMode="auto">
          <a:xfrm>
            <a:off x="514353" y="1113182"/>
            <a:ext cx="8099425" cy="2839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ta-IN" altLang="sr-Latn-RS" smtClean="0"/>
              <a:t>Click to edit Master text styles</a:t>
            </a:r>
          </a:p>
          <a:p>
            <a:pPr lvl="1"/>
            <a:r>
              <a:rPr lang="ta-IN" altLang="sr-Latn-RS" smtClean="0"/>
              <a:t>Second level</a:t>
            </a:r>
          </a:p>
          <a:p>
            <a:pPr lvl="2"/>
            <a:r>
              <a:rPr lang="ta-IN" altLang="sr-Latn-RS" smtClean="0"/>
              <a:t>Third level</a:t>
            </a:r>
          </a:p>
          <a:p>
            <a:pPr lvl="3"/>
            <a:r>
              <a:rPr lang="ta-IN" altLang="sr-Latn-RS" smtClean="0"/>
              <a:t>Fourth level</a:t>
            </a:r>
          </a:p>
          <a:p>
            <a:pPr lvl="4"/>
            <a:r>
              <a:rPr lang="ta-IN" altLang="sr-Latn-RS" smtClean="0"/>
              <a:t>Fifth level</a:t>
            </a:r>
            <a:endParaRPr lang="en-US" altLang="sr-Latn-RS" smtClean="0"/>
          </a:p>
        </p:txBody>
      </p:sp>
      <p:pic>
        <p:nvPicPr>
          <p:cNvPr id="2053" name="Picture 6" descr="pattern pptx 16x9.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78688" y="0"/>
            <a:ext cx="1865312" cy="193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Date Placeholder 3"/>
          <p:cNvSpPr>
            <a:spLocks noGrp="1"/>
          </p:cNvSpPr>
          <p:nvPr>
            <p:ph type="dt" sz="half" idx="2"/>
          </p:nvPr>
        </p:nvSpPr>
        <p:spPr>
          <a:xfrm>
            <a:off x="6670675" y="4292339"/>
            <a:ext cx="2133600" cy="206439"/>
          </a:xfrm>
          <a:prstGeom prst="rect">
            <a:avLst/>
          </a:prstGeom>
        </p:spPr>
        <p:txBody>
          <a:bodyPr vert="horz" wrap="square" lIns="0" tIns="0" rIns="0" bIns="0" numCol="1" anchor="t" anchorCtr="0" compatLnSpc="1">
            <a:prstTxWarp prst="textNoShape">
              <a:avLst/>
            </a:prstTxWarp>
          </a:bodyPr>
          <a:lstStyle>
            <a:lvl1pPr algn="r" eaLnBrk="1" hangingPunct="1">
              <a:defRPr sz="1000">
                <a:latin typeface="VladaRHSans Reg" charset="0"/>
              </a:defRPr>
            </a:lvl1pPr>
          </a:lstStyle>
          <a:p>
            <a:pPr defTabSz="457200">
              <a:defRPr/>
            </a:pPr>
            <a:fld id="{649BBD54-7C0D-4B1A-AE7F-E0F3288A5A82}" type="datetime1">
              <a:rPr lang="en-US" altLang="sr-Latn-RS">
                <a:solidFill>
                  <a:prstClr val="black"/>
                </a:solidFill>
              </a:rPr>
              <a:pPr defTabSz="457200">
                <a:defRPr/>
              </a:pPr>
              <a:t>5/8/2017</a:t>
            </a:fld>
            <a:endParaRPr lang="en-US" altLang="sr-Latn-RS">
              <a:solidFill>
                <a:prstClr val="black"/>
              </a:solidFill>
            </a:endParaRPr>
          </a:p>
        </p:txBody>
      </p:sp>
      <p:sp>
        <p:nvSpPr>
          <p:cNvPr id="17" name="Slide Number Placeholder 5"/>
          <p:cNvSpPr>
            <a:spLocks noGrp="1"/>
          </p:cNvSpPr>
          <p:nvPr>
            <p:ph type="sldNum" sz="quarter" idx="4"/>
          </p:nvPr>
        </p:nvSpPr>
        <p:spPr>
          <a:xfrm>
            <a:off x="6923088" y="4938651"/>
            <a:ext cx="2133600" cy="206439"/>
          </a:xfrm>
          <a:prstGeom prst="rect">
            <a:avLst/>
          </a:prstGeom>
        </p:spPr>
        <p:txBody>
          <a:bodyPr vert="horz" wrap="square" lIns="0" tIns="0" rIns="0" bIns="0" numCol="1" anchor="t" anchorCtr="0" compatLnSpc="1">
            <a:prstTxWarp prst="textNoShape">
              <a:avLst/>
            </a:prstTxWarp>
          </a:bodyPr>
          <a:lstStyle>
            <a:lvl1pPr algn="r" eaLnBrk="1" hangingPunct="1">
              <a:defRPr sz="900">
                <a:latin typeface="VladaRHSans Reg" charset="0"/>
              </a:defRPr>
            </a:lvl1pPr>
          </a:lstStyle>
          <a:p>
            <a:pPr defTabSz="457200">
              <a:defRPr/>
            </a:pPr>
            <a:fld id="{8E84C2AB-A5AC-4E92-B4C8-A20D40B27677}" type="slidenum">
              <a:rPr lang="en-US" altLang="sr-Latn-RS">
                <a:solidFill>
                  <a:prstClr val="black"/>
                </a:solidFill>
              </a:rPr>
              <a:pPr defTabSz="457200">
                <a:defRPr/>
              </a:pPr>
              <a:t>‹#›</a:t>
            </a:fld>
            <a:endParaRPr lang="en-US" altLang="sr-Latn-RS">
              <a:solidFill>
                <a:prstClr val="black"/>
              </a:solidFill>
            </a:endParaRPr>
          </a:p>
        </p:txBody>
      </p:sp>
      <p:pic>
        <p:nvPicPr>
          <p:cNvPr id="2056" name="Picture 8" descr="safu logo.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62275" y="4611523"/>
            <a:ext cx="1595438" cy="22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578546"/>
      </p:ext>
    </p:extLst>
  </p:cSld>
  <p:clrMap bg1="lt1" tx1="dk1" bg2="lt2" tx2="dk2" accent1="accent1" accent2="accent2" accent3="accent3" accent4="accent4" accent5="accent5" accent6="accent6" hlink="hlink" folHlink="folHlink"/>
  <p:sldLayoutIdLst>
    <p:sldLayoutId id="2147484478" r:id="rId1"/>
    <p:sldLayoutId id="2147484479" r:id="rId2"/>
  </p:sldLayoutIdLst>
  <p:hf hdr="0" ftr="0" dt="0"/>
  <p:txStyles>
    <p:titleStyle>
      <a:lvl1pPr algn="l" defTabSz="457200" rtl="0" eaLnBrk="0" fontAlgn="base" hangingPunct="0">
        <a:spcBef>
          <a:spcPct val="0"/>
        </a:spcBef>
        <a:spcAft>
          <a:spcPct val="0"/>
        </a:spcAft>
        <a:defRPr sz="3600" kern="1200">
          <a:solidFill>
            <a:schemeClr val="tx1"/>
          </a:solidFill>
          <a:latin typeface="VladaRHSans Med"/>
          <a:ea typeface="MS PGothic" pitchFamily="34" charset="-128"/>
          <a:cs typeface="VladaRHSans Med"/>
        </a:defRPr>
      </a:lvl1pPr>
      <a:lvl2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2pPr>
      <a:lvl3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3pPr>
      <a:lvl4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4pPr>
      <a:lvl5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5pPr>
      <a:lvl6pPr marL="457200" algn="l" defTabSz="457200" rtl="0" fontAlgn="base">
        <a:spcBef>
          <a:spcPct val="0"/>
        </a:spcBef>
        <a:spcAft>
          <a:spcPct val="0"/>
        </a:spcAft>
        <a:defRPr sz="3600">
          <a:solidFill>
            <a:schemeClr val="tx1"/>
          </a:solidFill>
          <a:latin typeface="Neo Sans Medium" charset="0"/>
          <a:ea typeface="ＭＳ Ｐゴシック" charset="0"/>
          <a:cs typeface="ＭＳ Ｐゴシック" charset="0"/>
        </a:defRPr>
      </a:lvl6pPr>
      <a:lvl7pPr marL="914400" algn="l" defTabSz="457200" rtl="0" fontAlgn="base">
        <a:spcBef>
          <a:spcPct val="0"/>
        </a:spcBef>
        <a:spcAft>
          <a:spcPct val="0"/>
        </a:spcAft>
        <a:defRPr sz="3600">
          <a:solidFill>
            <a:schemeClr val="tx1"/>
          </a:solidFill>
          <a:latin typeface="Neo Sans Medium" charset="0"/>
          <a:ea typeface="ＭＳ Ｐゴシック" charset="0"/>
          <a:cs typeface="ＭＳ Ｐゴシック" charset="0"/>
        </a:defRPr>
      </a:lvl7pPr>
      <a:lvl8pPr marL="1371600" algn="l" defTabSz="457200" rtl="0" fontAlgn="base">
        <a:spcBef>
          <a:spcPct val="0"/>
        </a:spcBef>
        <a:spcAft>
          <a:spcPct val="0"/>
        </a:spcAft>
        <a:defRPr sz="3600">
          <a:solidFill>
            <a:schemeClr val="tx1"/>
          </a:solidFill>
          <a:latin typeface="Neo Sans Medium" charset="0"/>
          <a:ea typeface="ＭＳ Ｐゴシック" charset="0"/>
          <a:cs typeface="ＭＳ Ｐゴシック" charset="0"/>
        </a:defRPr>
      </a:lvl8pPr>
      <a:lvl9pPr marL="1828800" algn="l" defTabSz="457200" rtl="0" fontAlgn="base">
        <a:spcBef>
          <a:spcPct val="0"/>
        </a:spcBef>
        <a:spcAft>
          <a:spcPct val="0"/>
        </a:spcAft>
        <a:defRPr sz="3600">
          <a:solidFill>
            <a:schemeClr val="tx1"/>
          </a:solidFill>
          <a:latin typeface="Neo Sans Medium" charset="0"/>
          <a:ea typeface="ＭＳ Ｐゴシック" charset="0"/>
          <a:cs typeface="ＭＳ Ｐゴシック" charset="0"/>
        </a:defRPr>
      </a:lvl9pPr>
    </p:titleStyle>
    <p:bodyStyle>
      <a:lvl1pPr marL="342900" indent="-342900" algn="l" defTabSz="457200" rtl="0" eaLnBrk="0" fontAlgn="base" hangingPunct="0">
        <a:lnSpc>
          <a:spcPts val="3400"/>
        </a:lnSpc>
        <a:spcBef>
          <a:spcPts val="575"/>
        </a:spcBef>
        <a:spcAft>
          <a:spcPct val="0"/>
        </a:spcAft>
        <a:buClr>
          <a:srgbClr val="FFED00"/>
        </a:buClr>
        <a:buChar char="•"/>
        <a:defRPr sz="2400" kern="1200">
          <a:solidFill>
            <a:schemeClr val="tx1"/>
          </a:solidFill>
          <a:latin typeface="VladaRHSans Reg"/>
          <a:ea typeface="MS PGothic" pitchFamily="34" charset="-128"/>
          <a:cs typeface="VladaRHSans Reg"/>
        </a:defRPr>
      </a:lvl1pPr>
      <a:lvl2pPr marL="742950" indent="-285750" algn="l" defTabSz="457200" rtl="0" eaLnBrk="0" fontAlgn="base" hangingPunct="0">
        <a:lnSpc>
          <a:spcPts val="3400"/>
        </a:lnSpc>
        <a:spcBef>
          <a:spcPts val="575"/>
        </a:spcBef>
        <a:spcAft>
          <a:spcPct val="0"/>
        </a:spcAft>
        <a:buClr>
          <a:srgbClr val="FFED00"/>
        </a:buClr>
        <a:buChar char="–"/>
        <a:defRPr sz="2400" kern="1200">
          <a:solidFill>
            <a:schemeClr val="tx1"/>
          </a:solidFill>
          <a:latin typeface="VladaRHSans Reg"/>
          <a:ea typeface="MS PGothic" pitchFamily="34" charset="-128"/>
          <a:cs typeface="VladaRHSans Reg"/>
        </a:defRPr>
      </a:lvl2pPr>
      <a:lvl3pPr marL="1143000" indent="-228600" algn="l" defTabSz="457200" rtl="0" eaLnBrk="0" fontAlgn="base" hangingPunct="0">
        <a:lnSpc>
          <a:spcPts val="3400"/>
        </a:lnSpc>
        <a:spcBef>
          <a:spcPts val="575"/>
        </a:spcBef>
        <a:spcAft>
          <a:spcPct val="0"/>
        </a:spcAft>
        <a:buClr>
          <a:srgbClr val="FFED00"/>
        </a:buClr>
        <a:buChar char="•"/>
        <a:defRPr sz="2400" kern="1200">
          <a:solidFill>
            <a:schemeClr val="tx1"/>
          </a:solidFill>
          <a:latin typeface="VladaRHSans Reg"/>
          <a:ea typeface="MS PGothic" pitchFamily="34" charset="-128"/>
          <a:cs typeface="VladaRHSans Reg"/>
        </a:defRPr>
      </a:lvl3pPr>
      <a:lvl4pPr marL="1600200" indent="-228600" algn="l" defTabSz="457200" rtl="0" eaLnBrk="0" fontAlgn="base" hangingPunct="0">
        <a:lnSpc>
          <a:spcPts val="3400"/>
        </a:lnSpc>
        <a:spcBef>
          <a:spcPts val="575"/>
        </a:spcBef>
        <a:spcAft>
          <a:spcPct val="0"/>
        </a:spcAft>
        <a:buClr>
          <a:srgbClr val="FFED00"/>
        </a:buClr>
        <a:buChar char="–"/>
        <a:defRPr sz="2400" kern="1200">
          <a:solidFill>
            <a:schemeClr val="tx1"/>
          </a:solidFill>
          <a:latin typeface="VladaRHSans Reg"/>
          <a:ea typeface="MS PGothic" pitchFamily="34" charset="-128"/>
          <a:cs typeface="VladaRHSans Reg"/>
        </a:defRPr>
      </a:lvl4pPr>
      <a:lvl5pPr marL="2057400" indent="-228600" algn="l" defTabSz="457200" rtl="0" eaLnBrk="0" fontAlgn="base" hangingPunct="0">
        <a:lnSpc>
          <a:spcPts val="3400"/>
        </a:lnSpc>
        <a:spcBef>
          <a:spcPts val="575"/>
        </a:spcBef>
        <a:spcAft>
          <a:spcPct val="0"/>
        </a:spcAft>
        <a:buClr>
          <a:srgbClr val="FFED00"/>
        </a:buClr>
        <a:buChar char="»"/>
        <a:defRPr sz="2400" kern="1200">
          <a:solidFill>
            <a:schemeClr val="tx1"/>
          </a:solidFill>
          <a:latin typeface="VladaRHSans Reg"/>
          <a:ea typeface="MS PGothic" pitchFamily="34" charset="-128"/>
          <a:cs typeface="VladaRHSans Reg"/>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0" descr="MRRFEU pasica logotipi pptx 16x9 new.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2134" y="4133850"/>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Placeholder 1"/>
          <p:cNvSpPr>
            <a:spLocks noGrp="1"/>
          </p:cNvSpPr>
          <p:nvPr>
            <p:ph type="title"/>
          </p:nvPr>
        </p:nvSpPr>
        <p:spPr bwMode="auto">
          <a:xfrm>
            <a:off x="514384" y="206392"/>
            <a:ext cx="80994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hr-HR" altLang="sr-Latn-RS" smtClean="0"/>
              <a:t>Uredite stil naslova matrice</a:t>
            </a:r>
            <a:endParaRPr lang="en-US" altLang="sr-Latn-RS" smtClean="0"/>
          </a:p>
        </p:txBody>
      </p:sp>
      <p:sp>
        <p:nvSpPr>
          <p:cNvPr id="3076" name="Text Placeholder 2"/>
          <p:cNvSpPr>
            <a:spLocks noGrp="1"/>
          </p:cNvSpPr>
          <p:nvPr>
            <p:ph type="body" idx="1"/>
          </p:nvPr>
        </p:nvSpPr>
        <p:spPr bwMode="auto">
          <a:xfrm>
            <a:off x="514384" y="1112838"/>
            <a:ext cx="8099425" cy="284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hr-HR" altLang="sr-Latn-RS" smtClean="0"/>
              <a:t>Uredite stilove teksta matrice</a:t>
            </a:r>
          </a:p>
          <a:p>
            <a:pPr lvl="1"/>
            <a:r>
              <a:rPr lang="hr-HR" altLang="sr-Latn-RS" smtClean="0"/>
              <a:t>Druga razina</a:t>
            </a:r>
          </a:p>
          <a:p>
            <a:pPr lvl="2"/>
            <a:r>
              <a:rPr lang="hr-HR" altLang="sr-Latn-RS" smtClean="0"/>
              <a:t>Treća razina</a:t>
            </a:r>
          </a:p>
          <a:p>
            <a:pPr lvl="3"/>
            <a:r>
              <a:rPr lang="hr-HR" altLang="sr-Latn-RS" smtClean="0"/>
              <a:t>Četvrta razina</a:t>
            </a:r>
          </a:p>
          <a:p>
            <a:pPr lvl="4"/>
            <a:r>
              <a:rPr lang="hr-HR" altLang="sr-Latn-RS" smtClean="0"/>
              <a:t>Peta razina</a:t>
            </a:r>
            <a:endParaRPr lang="en-US" altLang="sr-Latn-RS" smtClean="0"/>
          </a:p>
        </p:txBody>
      </p:sp>
      <p:pic>
        <p:nvPicPr>
          <p:cNvPr id="3077" name="Picture 6" descr="pattern pptx 16x9.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278688" y="0"/>
            <a:ext cx="1865312"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Date Placeholder 3"/>
          <p:cNvSpPr>
            <a:spLocks noGrp="1"/>
          </p:cNvSpPr>
          <p:nvPr>
            <p:ph type="dt" sz="half" idx="2"/>
          </p:nvPr>
        </p:nvSpPr>
        <p:spPr>
          <a:xfrm>
            <a:off x="6670675" y="4292617"/>
            <a:ext cx="2133600" cy="206375"/>
          </a:xfrm>
          <a:prstGeom prst="rect">
            <a:avLst/>
          </a:prstGeom>
        </p:spPr>
        <p:txBody>
          <a:bodyPr vert="horz" wrap="square" lIns="0" tIns="0" rIns="0" bIns="0" numCol="1" anchor="t" anchorCtr="0" compatLnSpc="1">
            <a:prstTxWarp prst="textNoShape">
              <a:avLst/>
            </a:prstTxWarp>
          </a:bodyPr>
          <a:lstStyle>
            <a:lvl1pPr algn="r" eaLnBrk="1" hangingPunct="1">
              <a:buClr>
                <a:srgbClr val="000000"/>
              </a:buClr>
              <a:buSzPct val="100000"/>
              <a:buFont typeface="Times New Roman" panose="02020603050405020304" pitchFamily="18" charset="0"/>
              <a:buNone/>
              <a:defRPr sz="1000">
                <a:latin typeface="VladaRHSans Reg" charset="0"/>
              </a:defRPr>
            </a:lvl1pPr>
          </a:lstStyle>
          <a:p>
            <a:pPr>
              <a:defRPr/>
            </a:pPr>
            <a:fld id="{DFE8D7CD-5E2B-401E-9B00-5CFC65CBE809}" type="datetime1">
              <a:rPr lang="en-US" altLang="sr-Latn-RS"/>
              <a:pPr>
                <a:defRPr/>
              </a:pPr>
              <a:t>5/8/2017</a:t>
            </a:fld>
            <a:endParaRPr lang="en-US" altLang="sr-Latn-RS"/>
          </a:p>
        </p:txBody>
      </p:sp>
      <p:sp>
        <p:nvSpPr>
          <p:cNvPr id="17" name="Slide Number Placeholder 5"/>
          <p:cNvSpPr>
            <a:spLocks noGrp="1"/>
          </p:cNvSpPr>
          <p:nvPr>
            <p:ph type="sldNum" sz="quarter" idx="4"/>
          </p:nvPr>
        </p:nvSpPr>
        <p:spPr>
          <a:xfrm>
            <a:off x="6923088" y="4938730"/>
            <a:ext cx="2133600" cy="206375"/>
          </a:xfrm>
          <a:prstGeom prst="rect">
            <a:avLst/>
          </a:prstGeom>
        </p:spPr>
        <p:txBody>
          <a:bodyPr vert="horz" wrap="square" lIns="0" tIns="0" rIns="0" bIns="0" numCol="1" anchor="t" anchorCtr="0" compatLnSpc="1">
            <a:prstTxWarp prst="textNoShape">
              <a:avLst/>
            </a:prstTxWarp>
          </a:bodyPr>
          <a:lstStyle>
            <a:lvl1pPr algn="r" eaLnBrk="1" hangingPunct="1">
              <a:buClr>
                <a:srgbClr val="000000"/>
              </a:buClr>
              <a:buSzPct val="100000"/>
              <a:buFont typeface="Times New Roman" pitchFamily="18" charset="0"/>
              <a:buNone/>
              <a:defRPr sz="900">
                <a:latin typeface="VladaRHSans Reg" charset="0"/>
              </a:defRPr>
            </a:lvl1pPr>
          </a:lstStyle>
          <a:p>
            <a:pPr>
              <a:defRPr/>
            </a:pPr>
            <a:fld id="{66154A1C-32F2-44E5-8BD2-4E807FE6F644}" type="slidenum">
              <a:rPr lang="en-US" altLang="sr-Latn-RS"/>
              <a:pPr>
                <a:defRPr/>
              </a:pPr>
              <a:t>‹#›</a:t>
            </a:fld>
            <a:endParaRPr lang="en-US" altLang="sr-Latn-RS"/>
          </a:p>
        </p:txBody>
      </p:sp>
    </p:spTree>
  </p:cSld>
  <p:clrMap bg1="lt1" tx1="dk1" bg2="lt2" tx2="dk2" accent1="accent1" accent2="accent2" accent3="accent3" accent4="accent4" accent5="accent5" accent6="accent6" hlink="hlink" folHlink="folHlink"/>
  <p:sldLayoutIdLst>
    <p:sldLayoutId id="2147484454" r:id="rId1"/>
    <p:sldLayoutId id="2147484455" r:id="rId2"/>
    <p:sldLayoutId id="2147484456" r:id="rId3"/>
    <p:sldLayoutId id="2147484457" r:id="rId4"/>
    <p:sldLayoutId id="2147484458" r:id="rId5"/>
  </p:sldLayoutIdLst>
  <p:hf sldNum="0" hdr="0" ftr="0"/>
  <p:txStyles>
    <p:titleStyle>
      <a:lvl1pPr algn="l" defTabSz="457200" rtl="0" eaLnBrk="0" fontAlgn="base" hangingPunct="0">
        <a:spcBef>
          <a:spcPct val="0"/>
        </a:spcBef>
        <a:spcAft>
          <a:spcPct val="0"/>
        </a:spcAft>
        <a:defRPr sz="3600" kern="1200">
          <a:solidFill>
            <a:schemeClr val="tx1"/>
          </a:solidFill>
          <a:latin typeface="VladaRHSans Med"/>
          <a:ea typeface="MS PGothic" pitchFamily="34" charset="-128"/>
          <a:cs typeface="VladaRHSans Med"/>
        </a:defRPr>
      </a:lvl1pPr>
      <a:lvl2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2pPr>
      <a:lvl3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3pPr>
      <a:lvl4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4pPr>
      <a:lvl5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5pPr>
      <a:lvl6pPr marL="4572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9pPr>
    </p:titleStyle>
    <p:bodyStyle>
      <a:lvl1pPr marL="342900" indent="-3429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1pPr>
      <a:lvl2pPr marL="742950" indent="-28575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2pPr>
      <a:lvl3pPr marL="1143000" indent="-2286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3pPr>
      <a:lvl4pPr marL="1600200" indent="-2286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4pPr>
      <a:lvl5pPr marL="2057400" indent="-2286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6" descr="background pptx 16x9 inside.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00" y="0"/>
            <a:ext cx="9140825"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0" descr="MRRFEU pasica logotipi pptx 16x9 new.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2134" y="4133850"/>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itle Placeholder 1"/>
          <p:cNvSpPr>
            <a:spLocks noGrp="1"/>
          </p:cNvSpPr>
          <p:nvPr>
            <p:ph type="title"/>
          </p:nvPr>
        </p:nvSpPr>
        <p:spPr bwMode="auto">
          <a:xfrm>
            <a:off x="514384" y="206392"/>
            <a:ext cx="80994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hr-HR" altLang="sr-Latn-RS" smtClean="0"/>
              <a:t>Uredite stil naslova matrice</a:t>
            </a:r>
            <a:endParaRPr lang="en-US" altLang="sr-Latn-RS" smtClean="0"/>
          </a:p>
        </p:txBody>
      </p:sp>
      <p:sp>
        <p:nvSpPr>
          <p:cNvPr id="4101" name="Text Placeholder 2"/>
          <p:cNvSpPr>
            <a:spLocks noGrp="1"/>
          </p:cNvSpPr>
          <p:nvPr>
            <p:ph type="body" idx="1"/>
          </p:nvPr>
        </p:nvSpPr>
        <p:spPr bwMode="auto">
          <a:xfrm>
            <a:off x="514384" y="1112838"/>
            <a:ext cx="8099425" cy="284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hr-HR" altLang="sr-Latn-RS" smtClean="0"/>
              <a:t>Uredite stilove teksta matrice</a:t>
            </a:r>
          </a:p>
          <a:p>
            <a:pPr lvl="1"/>
            <a:r>
              <a:rPr lang="hr-HR" altLang="sr-Latn-RS" smtClean="0"/>
              <a:t>Druga razina</a:t>
            </a:r>
          </a:p>
          <a:p>
            <a:pPr lvl="2"/>
            <a:r>
              <a:rPr lang="hr-HR" altLang="sr-Latn-RS" smtClean="0"/>
              <a:t>Treća razina</a:t>
            </a:r>
          </a:p>
          <a:p>
            <a:pPr lvl="3"/>
            <a:r>
              <a:rPr lang="hr-HR" altLang="sr-Latn-RS" smtClean="0"/>
              <a:t>Četvrta razina</a:t>
            </a:r>
          </a:p>
          <a:p>
            <a:pPr lvl="4"/>
            <a:r>
              <a:rPr lang="hr-HR" altLang="sr-Latn-RS" smtClean="0"/>
              <a:t>Peta razina</a:t>
            </a:r>
            <a:endParaRPr lang="en-US" altLang="sr-Latn-RS" smtClean="0"/>
          </a:p>
        </p:txBody>
      </p:sp>
      <p:sp>
        <p:nvSpPr>
          <p:cNvPr id="4" name="Date Placeholder 3"/>
          <p:cNvSpPr>
            <a:spLocks noGrp="1"/>
          </p:cNvSpPr>
          <p:nvPr>
            <p:ph type="dt" sz="half" idx="2"/>
          </p:nvPr>
        </p:nvSpPr>
        <p:spPr>
          <a:xfrm>
            <a:off x="6670675" y="4292617"/>
            <a:ext cx="2133600" cy="206375"/>
          </a:xfrm>
          <a:prstGeom prst="rect">
            <a:avLst/>
          </a:prstGeom>
        </p:spPr>
        <p:txBody>
          <a:bodyPr vert="horz" wrap="square" lIns="0" tIns="0" rIns="0" bIns="0" numCol="1" anchor="t" anchorCtr="0" compatLnSpc="1">
            <a:prstTxWarp prst="textNoShape">
              <a:avLst/>
            </a:prstTxWarp>
          </a:bodyPr>
          <a:lstStyle>
            <a:lvl1pPr algn="r" eaLnBrk="1" hangingPunct="1">
              <a:buClr>
                <a:srgbClr val="000000"/>
              </a:buClr>
              <a:buSzPct val="100000"/>
              <a:buFont typeface="Times New Roman" panose="02020603050405020304" pitchFamily="18" charset="0"/>
              <a:buNone/>
              <a:defRPr sz="1000">
                <a:latin typeface="VladaRHSans Reg" charset="0"/>
              </a:defRPr>
            </a:lvl1pPr>
          </a:lstStyle>
          <a:p>
            <a:pPr>
              <a:defRPr/>
            </a:pPr>
            <a:fld id="{D8B8FBAA-83BF-497F-AC15-23114462F808}" type="datetime1">
              <a:rPr lang="en-US" altLang="sr-Latn-RS"/>
              <a:pPr>
                <a:defRPr/>
              </a:pPr>
              <a:t>5/8/2017</a:t>
            </a:fld>
            <a:endParaRPr lang="en-US" altLang="sr-Latn-RS"/>
          </a:p>
        </p:txBody>
      </p:sp>
      <p:sp>
        <p:nvSpPr>
          <p:cNvPr id="6" name="Slide Number Placeholder 5"/>
          <p:cNvSpPr>
            <a:spLocks noGrp="1"/>
          </p:cNvSpPr>
          <p:nvPr>
            <p:ph type="sldNum" sz="quarter" idx="4"/>
          </p:nvPr>
        </p:nvSpPr>
        <p:spPr>
          <a:xfrm>
            <a:off x="6923088" y="4938730"/>
            <a:ext cx="2133600" cy="206375"/>
          </a:xfrm>
          <a:prstGeom prst="rect">
            <a:avLst/>
          </a:prstGeom>
        </p:spPr>
        <p:txBody>
          <a:bodyPr vert="horz" wrap="square" lIns="0" tIns="0" rIns="0" bIns="0" numCol="1" anchor="t" anchorCtr="0" compatLnSpc="1">
            <a:prstTxWarp prst="textNoShape">
              <a:avLst/>
            </a:prstTxWarp>
          </a:bodyPr>
          <a:lstStyle>
            <a:lvl1pPr algn="r" eaLnBrk="1" hangingPunct="1">
              <a:buClr>
                <a:srgbClr val="000000"/>
              </a:buClr>
              <a:buSzPct val="100000"/>
              <a:buFont typeface="Times New Roman" pitchFamily="18" charset="0"/>
              <a:buNone/>
              <a:defRPr sz="900">
                <a:latin typeface="VladaRHSans Reg" charset="0"/>
              </a:defRPr>
            </a:lvl1pPr>
          </a:lstStyle>
          <a:p>
            <a:pPr>
              <a:defRPr/>
            </a:pPr>
            <a:fld id="{0059D1AE-7EC0-4736-BB47-5E004B4E6D44}" type="slidenum">
              <a:rPr lang="en-US" altLang="sr-Latn-RS"/>
              <a:pPr>
                <a:defRPr/>
              </a:pPr>
              <a:t>‹#›</a:t>
            </a:fld>
            <a:endParaRPr lang="en-US" altLang="sr-Latn-RS"/>
          </a:p>
        </p:txBody>
      </p:sp>
    </p:spTree>
  </p:cSld>
  <p:clrMap bg1="lt1" tx1="dk1" bg2="lt2" tx2="dk2" accent1="accent1" accent2="accent2" accent3="accent3" accent4="accent4" accent5="accent5" accent6="accent6" hlink="hlink" folHlink="folHlink"/>
  <p:sldLayoutIdLst>
    <p:sldLayoutId id="2147484460" r:id="rId1"/>
    <p:sldLayoutId id="2147484440" r:id="rId2"/>
    <p:sldLayoutId id="2147484441" r:id="rId3"/>
    <p:sldLayoutId id="2147484442" r:id="rId4"/>
  </p:sldLayoutIdLst>
  <p:hf sldNum="0" hdr="0" ftr="0"/>
  <p:txStyles>
    <p:titleStyle>
      <a:lvl1pPr algn="l" defTabSz="457200" rtl="0" eaLnBrk="0" fontAlgn="base" hangingPunct="0">
        <a:spcBef>
          <a:spcPct val="0"/>
        </a:spcBef>
        <a:spcAft>
          <a:spcPct val="0"/>
        </a:spcAft>
        <a:defRPr sz="3600" kern="1200">
          <a:solidFill>
            <a:schemeClr val="tx1"/>
          </a:solidFill>
          <a:latin typeface="VladaRHSans Med"/>
          <a:ea typeface="MS PGothic" pitchFamily="34" charset="-128"/>
          <a:cs typeface="VladaRHSans Med"/>
        </a:defRPr>
      </a:lvl1pPr>
      <a:lvl2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2pPr>
      <a:lvl3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3pPr>
      <a:lvl4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4pPr>
      <a:lvl5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5pPr>
      <a:lvl6pPr marL="4572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9pPr>
    </p:titleStyle>
    <p:bodyStyle>
      <a:lvl1pPr marL="342900" indent="-685800" algn="l" defTabSz="457200" rtl="0" eaLnBrk="0" fontAlgn="base" hangingPunct="0">
        <a:lnSpc>
          <a:spcPts val="3200"/>
        </a:lnSpc>
        <a:spcBef>
          <a:spcPct val="20000"/>
        </a:spcBef>
        <a:spcAft>
          <a:spcPct val="0"/>
        </a:spcAft>
        <a:defRPr sz="2400" kern="1200">
          <a:solidFill>
            <a:schemeClr val="tx1"/>
          </a:solidFill>
          <a:latin typeface="VladaRHSans Reg"/>
          <a:ea typeface="MS PGothic" pitchFamily="34" charset="-128"/>
          <a:cs typeface="VladaRHSans Reg"/>
        </a:defRPr>
      </a:lvl1pPr>
      <a:lvl2pPr marL="742950" indent="-28575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2pPr>
      <a:lvl3pPr marL="1143000" indent="-2286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3pPr>
      <a:lvl4pPr marL="1600200" indent="-2286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4pPr>
      <a:lvl5pPr marL="2057400" indent="-2286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10" descr="MRRFEU pasica logotipi pptx 16x9 new.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2134" y="4133850"/>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Placeholder 1"/>
          <p:cNvSpPr>
            <a:spLocks noGrp="1"/>
          </p:cNvSpPr>
          <p:nvPr>
            <p:ph type="title"/>
          </p:nvPr>
        </p:nvSpPr>
        <p:spPr bwMode="auto">
          <a:xfrm>
            <a:off x="514384" y="206392"/>
            <a:ext cx="80994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hr-HR" altLang="sr-Latn-RS" smtClean="0"/>
              <a:t>Uredite stil naslova matrice</a:t>
            </a:r>
            <a:endParaRPr lang="en-US" altLang="sr-Latn-RS" smtClean="0"/>
          </a:p>
        </p:txBody>
      </p:sp>
      <p:sp>
        <p:nvSpPr>
          <p:cNvPr id="5124" name="Text Placeholder 2"/>
          <p:cNvSpPr>
            <a:spLocks noGrp="1"/>
          </p:cNvSpPr>
          <p:nvPr>
            <p:ph type="body" idx="1"/>
          </p:nvPr>
        </p:nvSpPr>
        <p:spPr bwMode="auto">
          <a:xfrm>
            <a:off x="514384" y="1112838"/>
            <a:ext cx="8099425" cy="284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hr-HR" altLang="sr-Latn-RS" smtClean="0"/>
              <a:t>Uredite stilove teksta matrice</a:t>
            </a:r>
          </a:p>
          <a:p>
            <a:pPr lvl="1"/>
            <a:r>
              <a:rPr lang="hr-HR" altLang="sr-Latn-RS" smtClean="0"/>
              <a:t>Druga razina</a:t>
            </a:r>
          </a:p>
          <a:p>
            <a:pPr lvl="2"/>
            <a:r>
              <a:rPr lang="hr-HR" altLang="sr-Latn-RS" smtClean="0"/>
              <a:t>Treća razina</a:t>
            </a:r>
          </a:p>
          <a:p>
            <a:pPr lvl="3"/>
            <a:r>
              <a:rPr lang="hr-HR" altLang="sr-Latn-RS" smtClean="0"/>
              <a:t>Četvrta razina</a:t>
            </a:r>
          </a:p>
          <a:p>
            <a:pPr lvl="4"/>
            <a:r>
              <a:rPr lang="hr-HR" altLang="sr-Latn-RS" smtClean="0"/>
              <a:t>Peta razina</a:t>
            </a:r>
            <a:endParaRPr lang="en-US" altLang="sr-Latn-RS" smtClean="0"/>
          </a:p>
        </p:txBody>
      </p:sp>
      <p:pic>
        <p:nvPicPr>
          <p:cNvPr id="5125" name="Picture 6" descr="pattern pptx 16x9.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78688" y="0"/>
            <a:ext cx="1865312"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Date Placeholder 3"/>
          <p:cNvSpPr>
            <a:spLocks noGrp="1"/>
          </p:cNvSpPr>
          <p:nvPr>
            <p:ph type="dt" sz="half" idx="2"/>
          </p:nvPr>
        </p:nvSpPr>
        <p:spPr>
          <a:xfrm>
            <a:off x="6670675" y="4292617"/>
            <a:ext cx="2133600" cy="206375"/>
          </a:xfrm>
          <a:prstGeom prst="rect">
            <a:avLst/>
          </a:prstGeom>
        </p:spPr>
        <p:txBody>
          <a:bodyPr vert="horz" wrap="square" lIns="0" tIns="0" rIns="0" bIns="0" numCol="1" anchor="t" anchorCtr="0" compatLnSpc="1">
            <a:prstTxWarp prst="textNoShape">
              <a:avLst/>
            </a:prstTxWarp>
          </a:bodyPr>
          <a:lstStyle>
            <a:lvl1pPr algn="r" eaLnBrk="1" hangingPunct="1">
              <a:buClr>
                <a:srgbClr val="000000"/>
              </a:buClr>
              <a:buSzPct val="100000"/>
              <a:buFont typeface="Times New Roman" panose="02020603050405020304" pitchFamily="18" charset="0"/>
              <a:buNone/>
              <a:defRPr sz="1000">
                <a:latin typeface="VladaRHSans Reg" charset="0"/>
              </a:defRPr>
            </a:lvl1pPr>
          </a:lstStyle>
          <a:p>
            <a:pPr>
              <a:defRPr/>
            </a:pPr>
            <a:fld id="{1B9B8F38-B55F-4A4C-8EE4-99141ACBC059}" type="datetime1">
              <a:rPr lang="en-US" altLang="sr-Latn-RS"/>
              <a:pPr>
                <a:defRPr/>
              </a:pPr>
              <a:t>5/8/2017</a:t>
            </a:fld>
            <a:endParaRPr lang="en-US" altLang="sr-Latn-RS"/>
          </a:p>
        </p:txBody>
      </p:sp>
      <p:sp>
        <p:nvSpPr>
          <p:cNvPr id="17" name="Slide Number Placeholder 5"/>
          <p:cNvSpPr>
            <a:spLocks noGrp="1"/>
          </p:cNvSpPr>
          <p:nvPr>
            <p:ph type="sldNum" sz="quarter" idx="4"/>
          </p:nvPr>
        </p:nvSpPr>
        <p:spPr>
          <a:xfrm>
            <a:off x="6923088" y="4938730"/>
            <a:ext cx="2133600" cy="206375"/>
          </a:xfrm>
          <a:prstGeom prst="rect">
            <a:avLst/>
          </a:prstGeom>
        </p:spPr>
        <p:txBody>
          <a:bodyPr vert="horz" wrap="square" lIns="0" tIns="0" rIns="0" bIns="0" numCol="1" anchor="t" anchorCtr="0" compatLnSpc="1">
            <a:prstTxWarp prst="textNoShape">
              <a:avLst/>
            </a:prstTxWarp>
          </a:bodyPr>
          <a:lstStyle>
            <a:lvl1pPr algn="r" eaLnBrk="1" hangingPunct="1">
              <a:buClr>
                <a:srgbClr val="000000"/>
              </a:buClr>
              <a:buSzPct val="100000"/>
              <a:buFont typeface="Times New Roman" pitchFamily="18" charset="0"/>
              <a:buNone/>
              <a:defRPr sz="900">
                <a:latin typeface="VladaRHSans Reg" charset="0"/>
              </a:defRPr>
            </a:lvl1pPr>
          </a:lstStyle>
          <a:p>
            <a:pPr>
              <a:defRPr/>
            </a:pPr>
            <a:fld id="{58DA3640-33F4-4922-B161-D3C2AE5E3C37}" type="slidenum">
              <a:rPr lang="en-US" altLang="sr-Latn-RS"/>
              <a:pPr>
                <a:defRPr/>
              </a:pPr>
              <a:t>‹#›</a:t>
            </a:fld>
            <a:endParaRPr lang="en-US" altLang="sr-Latn-RS"/>
          </a:p>
        </p:txBody>
      </p:sp>
    </p:spTree>
  </p:cSld>
  <p:clrMap bg1="lt1" tx1="dk1" bg2="lt2" tx2="dk2" accent1="accent1" accent2="accent2" accent3="accent3" accent4="accent4" accent5="accent5" accent6="accent6" hlink="hlink" folHlink="folHlink"/>
  <p:sldLayoutIdLst>
    <p:sldLayoutId id="2147484461" r:id="rId1"/>
    <p:sldLayoutId id="2147484462" r:id="rId2"/>
  </p:sldLayoutIdLst>
  <p:hf hdr="0" ftr="0" dt="0"/>
  <p:txStyles>
    <p:titleStyle>
      <a:lvl1pPr algn="l" defTabSz="457200" rtl="0" eaLnBrk="0" fontAlgn="base" hangingPunct="0">
        <a:spcBef>
          <a:spcPct val="0"/>
        </a:spcBef>
        <a:spcAft>
          <a:spcPct val="0"/>
        </a:spcAft>
        <a:defRPr sz="3600" kern="1200">
          <a:solidFill>
            <a:schemeClr val="tx1"/>
          </a:solidFill>
          <a:latin typeface="VladaRHSans Med"/>
          <a:ea typeface="MS PGothic" pitchFamily="34" charset="-128"/>
          <a:cs typeface="VladaRHSans Med"/>
        </a:defRPr>
      </a:lvl1pPr>
      <a:lvl2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2pPr>
      <a:lvl3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3pPr>
      <a:lvl4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4pPr>
      <a:lvl5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5pPr>
      <a:lvl6pPr marL="4572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9pPr>
    </p:titleStyle>
    <p:bodyStyle>
      <a:lvl1pPr marL="342900" indent="-3429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1pPr>
      <a:lvl2pPr marL="742950" indent="-28575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2pPr>
      <a:lvl3pPr marL="1143000" indent="-2286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3pPr>
      <a:lvl4pPr marL="1600200" indent="-2286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4pPr>
      <a:lvl5pPr marL="2057400" indent="-2286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6" descr="background pptx 16x9 inside.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00" y="0"/>
            <a:ext cx="9140825"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10" descr="MRRFEU pasica logotipi pptx 16x9 new.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2134" y="4133850"/>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itle Placeholder 1"/>
          <p:cNvSpPr>
            <a:spLocks noGrp="1"/>
          </p:cNvSpPr>
          <p:nvPr>
            <p:ph type="title"/>
          </p:nvPr>
        </p:nvSpPr>
        <p:spPr bwMode="auto">
          <a:xfrm>
            <a:off x="514384" y="206392"/>
            <a:ext cx="80994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hr-HR" altLang="sr-Latn-RS" smtClean="0"/>
              <a:t>Uredite stil naslova matrice</a:t>
            </a:r>
            <a:endParaRPr lang="en-US" altLang="sr-Latn-RS" smtClean="0"/>
          </a:p>
        </p:txBody>
      </p:sp>
      <p:sp>
        <p:nvSpPr>
          <p:cNvPr id="6149" name="Text Placeholder 2"/>
          <p:cNvSpPr>
            <a:spLocks noGrp="1"/>
          </p:cNvSpPr>
          <p:nvPr>
            <p:ph type="body" idx="1"/>
          </p:nvPr>
        </p:nvSpPr>
        <p:spPr bwMode="auto">
          <a:xfrm>
            <a:off x="514384" y="1112838"/>
            <a:ext cx="8099425" cy="284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hr-HR" altLang="sr-Latn-RS" smtClean="0"/>
              <a:t>Uredite stilove teksta matrice</a:t>
            </a:r>
          </a:p>
          <a:p>
            <a:pPr lvl="1"/>
            <a:r>
              <a:rPr lang="hr-HR" altLang="sr-Latn-RS" smtClean="0"/>
              <a:t>Druga razina</a:t>
            </a:r>
          </a:p>
          <a:p>
            <a:pPr lvl="2"/>
            <a:r>
              <a:rPr lang="hr-HR" altLang="sr-Latn-RS" smtClean="0"/>
              <a:t>Treća razina</a:t>
            </a:r>
          </a:p>
          <a:p>
            <a:pPr lvl="3"/>
            <a:r>
              <a:rPr lang="hr-HR" altLang="sr-Latn-RS" smtClean="0"/>
              <a:t>Četvrta razina</a:t>
            </a:r>
          </a:p>
          <a:p>
            <a:pPr lvl="4"/>
            <a:r>
              <a:rPr lang="hr-HR" altLang="sr-Latn-RS" smtClean="0"/>
              <a:t>Peta razina</a:t>
            </a:r>
            <a:endParaRPr lang="en-US" altLang="sr-Latn-RS" smtClean="0"/>
          </a:p>
        </p:txBody>
      </p:sp>
      <p:sp>
        <p:nvSpPr>
          <p:cNvPr id="4" name="Date Placeholder 3"/>
          <p:cNvSpPr>
            <a:spLocks noGrp="1"/>
          </p:cNvSpPr>
          <p:nvPr>
            <p:ph type="dt" sz="half" idx="2"/>
          </p:nvPr>
        </p:nvSpPr>
        <p:spPr>
          <a:xfrm>
            <a:off x="6670675" y="4292617"/>
            <a:ext cx="2133600" cy="206375"/>
          </a:xfrm>
          <a:prstGeom prst="rect">
            <a:avLst/>
          </a:prstGeom>
        </p:spPr>
        <p:txBody>
          <a:bodyPr vert="horz" wrap="square" lIns="0" tIns="0" rIns="0" bIns="0" numCol="1" anchor="t" anchorCtr="0" compatLnSpc="1">
            <a:prstTxWarp prst="textNoShape">
              <a:avLst/>
            </a:prstTxWarp>
          </a:bodyPr>
          <a:lstStyle>
            <a:lvl1pPr algn="r" eaLnBrk="1" hangingPunct="1">
              <a:buClr>
                <a:srgbClr val="000000"/>
              </a:buClr>
              <a:buSzPct val="100000"/>
              <a:buFont typeface="Times New Roman" panose="02020603050405020304" pitchFamily="18" charset="0"/>
              <a:buNone/>
              <a:defRPr sz="1000">
                <a:latin typeface="VladaRHSans Reg" charset="0"/>
              </a:defRPr>
            </a:lvl1pPr>
          </a:lstStyle>
          <a:p>
            <a:pPr>
              <a:defRPr/>
            </a:pPr>
            <a:fld id="{8B93C201-7496-4694-917D-0A730808AD69}" type="datetime1">
              <a:rPr lang="en-US" altLang="sr-Latn-RS"/>
              <a:pPr>
                <a:defRPr/>
              </a:pPr>
              <a:t>5/8/2017</a:t>
            </a:fld>
            <a:endParaRPr lang="en-US" altLang="sr-Latn-RS"/>
          </a:p>
        </p:txBody>
      </p:sp>
      <p:sp>
        <p:nvSpPr>
          <p:cNvPr id="6" name="Slide Number Placeholder 5"/>
          <p:cNvSpPr>
            <a:spLocks noGrp="1"/>
          </p:cNvSpPr>
          <p:nvPr>
            <p:ph type="sldNum" sz="quarter" idx="4"/>
          </p:nvPr>
        </p:nvSpPr>
        <p:spPr>
          <a:xfrm>
            <a:off x="6923088" y="4938730"/>
            <a:ext cx="2133600" cy="206375"/>
          </a:xfrm>
          <a:prstGeom prst="rect">
            <a:avLst/>
          </a:prstGeom>
        </p:spPr>
        <p:txBody>
          <a:bodyPr vert="horz" wrap="square" lIns="0" tIns="0" rIns="0" bIns="0" numCol="1" anchor="t" anchorCtr="0" compatLnSpc="1">
            <a:prstTxWarp prst="textNoShape">
              <a:avLst/>
            </a:prstTxWarp>
          </a:bodyPr>
          <a:lstStyle>
            <a:lvl1pPr algn="r" eaLnBrk="1" hangingPunct="1">
              <a:buClr>
                <a:srgbClr val="000000"/>
              </a:buClr>
              <a:buSzPct val="100000"/>
              <a:buFont typeface="Times New Roman" pitchFamily="18" charset="0"/>
              <a:buNone/>
              <a:defRPr sz="900">
                <a:latin typeface="VladaRHSans Reg" charset="0"/>
              </a:defRPr>
            </a:lvl1pPr>
          </a:lstStyle>
          <a:p>
            <a:pPr>
              <a:defRPr/>
            </a:pPr>
            <a:fld id="{788A21CE-1803-434D-820E-A8E2C53C492C}" type="slidenum">
              <a:rPr lang="en-US" altLang="sr-Latn-RS"/>
              <a:pPr>
                <a:defRPr/>
              </a:pPr>
              <a:t>‹#›</a:t>
            </a:fld>
            <a:endParaRPr lang="en-US" altLang="sr-Latn-RS"/>
          </a:p>
        </p:txBody>
      </p:sp>
    </p:spTree>
  </p:cSld>
  <p:clrMap bg1="lt1" tx1="dk1" bg2="lt2" tx2="dk2" accent1="accent1" accent2="accent2" accent3="accent3" accent4="accent4" accent5="accent5" accent6="accent6" hlink="hlink" folHlink="folHlink"/>
  <p:sldLayoutIdLst>
    <p:sldLayoutId id="2147484464" r:id="rId1"/>
    <p:sldLayoutId id="2147484443" r:id="rId2"/>
    <p:sldLayoutId id="2147484444" r:id="rId3"/>
    <p:sldLayoutId id="2147484445" r:id="rId4"/>
  </p:sldLayoutIdLst>
  <p:hf sldNum="0" hdr="0" ftr="0"/>
  <p:txStyles>
    <p:titleStyle>
      <a:lvl1pPr algn="l" defTabSz="457200" rtl="0" eaLnBrk="0" fontAlgn="base" hangingPunct="0">
        <a:spcBef>
          <a:spcPct val="0"/>
        </a:spcBef>
        <a:spcAft>
          <a:spcPct val="0"/>
        </a:spcAft>
        <a:defRPr sz="3600" kern="1200">
          <a:solidFill>
            <a:schemeClr val="tx1"/>
          </a:solidFill>
          <a:latin typeface="VladaRHSans Med"/>
          <a:ea typeface="MS PGothic" pitchFamily="34" charset="-128"/>
          <a:cs typeface="VladaRHSans Med"/>
        </a:defRPr>
      </a:lvl1pPr>
      <a:lvl2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2pPr>
      <a:lvl3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3pPr>
      <a:lvl4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4pPr>
      <a:lvl5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5pPr>
      <a:lvl6pPr marL="4572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9pPr>
    </p:titleStyle>
    <p:bodyStyle>
      <a:lvl1pPr marL="342900" indent="-685800" algn="l" defTabSz="457200" rtl="0" eaLnBrk="0" fontAlgn="base" hangingPunct="0">
        <a:lnSpc>
          <a:spcPts val="3200"/>
        </a:lnSpc>
        <a:spcBef>
          <a:spcPct val="20000"/>
        </a:spcBef>
        <a:spcAft>
          <a:spcPct val="0"/>
        </a:spcAft>
        <a:defRPr sz="2400" kern="1200">
          <a:solidFill>
            <a:schemeClr val="tx1"/>
          </a:solidFill>
          <a:latin typeface="VladaRHSans Reg"/>
          <a:ea typeface="MS PGothic" pitchFamily="34" charset="-128"/>
          <a:cs typeface="VladaRHSans Reg"/>
        </a:defRPr>
      </a:lvl1pPr>
      <a:lvl2pPr marL="742950" indent="-28575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2pPr>
      <a:lvl3pPr marL="1143000" indent="-2286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3pPr>
      <a:lvl4pPr marL="1600200" indent="-2286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4pPr>
      <a:lvl5pPr marL="2057400" indent="-2286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10" descr="MRRFEU pasica logotipi pptx 16x9 new.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2134" y="4133850"/>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Placeholder 1"/>
          <p:cNvSpPr>
            <a:spLocks noGrp="1"/>
          </p:cNvSpPr>
          <p:nvPr>
            <p:ph type="title"/>
          </p:nvPr>
        </p:nvSpPr>
        <p:spPr bwMode="auto">
          <a:xfrm>
            <a:off x="514384" y="206392"/>
            <a:ext cx="80994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hr-HR" altLang="sr-Latn-RS" smtClean="0"/>
              <a:t>Uredite stil naslova matrice</a:t>
            </a:r>
            <a:endParaRPr lang="en-US" altLang="sr-Latn-RS" smtClean="0"/>
          </a:p>
        </p:txBody>
      </p:sp>
      <p:sp>
        <p:nvSpPr>
          <p:cNvPr id="7172" name="Text Placeholder 2"/>
          <p:cNvSpPr>
            <a:spLocks noGrp="1"/>
          </p:cNvSpPr>
          <p:nvPr>
            <p:ph type="body" idx="1"/>
          </p:nvPr>
        </p:nvSpPr>
        <p:spPr bwMode="auto">
          <a:xfrm>
            <a:off x="514384" y="1112838"/>
            <a:ext cx="8099425" cy="284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hr-HR" altLang="sr-Latn-RS" smtClean="0"/>
              <a:t>Uredite stilove teksta matrice</a:t>
            </a:r>
          </a:p>
          <a:p>
            <a:pPr lvl="1"/>
            <a:r>
              <a:rPr lang="hr-HR" altLang="sr-Latn-RS" smtClean="0"/>
              <a:t>Druga razina</a:t>
            </a:r>
          </a:p>
          <a:p>
            <a:pPr lvl="2"/>
            <a:r>
              <a:rPr lang="hr-HR" altLang="sr-Latn-RS" smtClean="0"/>
              <a:t>Treća razina</a:t>
            </a:r>
          </a:p>
          <a:p>
            <a:pPr lvl="3"/>
            <a:r>
              <a:rPr lang="hr-HR" altLang="sr-Latn-RS" smtClean="0"/>
              <a:t>Četvrta razina</a:t>
            </a:r>
          </a:p>
          <a:p>
            <a:pPr lvl="4"/>
            <a:r>
              <a:rPr lang="hr-HR" altLang="sr-Latn-RS" smtClean="0"/>
              <a:t>Peta razina</a:t>
            </a:r>
            <a:endParaRPr lang="en-US" altLang="sr-Latn-RS" smtClean="0"/>
          </a:p>
        </p:txBody>
      </p:sp>
      <p:pic>
        <p:nvPicPr>
          <p:cNvPr id="7173" name="Picture 6" descr="pattern pptx 16x9.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78688" y="0"/>
            <a:ext cx="1865312"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Date Placeholder 3"/>
          <p:cNvSpPr>
            <a:spLocks noGrp="1"/>
          </p:cNvSpPr>
          <p:nvPr>
            <p:ph type="dt" sz="half" idx="2"/>
          </p:nvPr>
        </p:nvSpPr>
        <p:spPr>
          <a:xfrm>
            <a:off x="6670675" y="4292617"/>
            <a:ext cx="2133600" cy="206375"/>
          </a:xfrm>
          <a:prstGeom prst="rect">
            <a:avLst/>
          </a:prstGeom>
        </p:spPr>
        <p:txBody>
          <a:bodyPr vert="horz" wrap="square" lIns="0" tIns="0" rIns="0" bIns="0" numCol="1" anchor="t" anchorCtr="0" compatLnSpc="1">
            <a:prstTxWarp prst="textNoShape">
              <a:avLst/>
            </a:prstTxWarp>
          </a:bodyPr>
          <a:lstStyle>
            <a:lvl1pPr algn="r" eaLnBrk="1" hangingPunct="1">
              <a:buClr>
                <a:srgbClr val="000000"/>
              </a:buClr>
              <a:buSzPct val="100000"/>
              <a:buFont typeface="Times New Roman" panose="02020603050405020304" pitchFamily="18" charset="0"/>
              <a:buNone/>
              <a:defRPr sz="1000">
                <a:latin typeface="VladaRHSans Reg" charset="0"/>
              </a:defRPr>
            </a:lvl1pPr>
          </a:lstStyle>
          <a:p>
            <a:pPr>
              <a:defRPr/>
            </a:pPr>
            <a:fld id="{FE130F1F-D006-4E79-A994-AFE067B5109C}" type="datetime1">
              <a:rPr lang="en-US" altLang="sr-Latn-RS"/>
              <a:pPr>
                <a:defRPr/>
              </a:pPr>
              <a:t>5/8/2017</a:t>
            </a:fld>
            <a:endParaRPr lang="en-US" altLang="sr-Latn-RS"/>
          </a:p>
        </p:txBody>
      </p:sp>
      <p:sp>
        <p:nvSpPr>
          <p:cNvPr id="17" name="Slide Number Placeholder 5"/>
          <p:cNvSpPr>
            <a:spLocks noGrp="1"/>
          </p:cNvSpPr>
          <p:nvPr>
            <p:ph type="sldNum" sz="quarter" idx="4"/>
          </p:nvPr>
        </p:nvSpPr>
        <p:spPr>
          <a:xfrm>
            <a:off x="6923088" y="4938730"/>
            <a:ext cx="2133600" cy="206375"/>
          </a:xfrm>
          <a:prstGeom prst="rect">
            <a:avLst/>
          </a:prstGeom>
        </p:spPr>
        <p:txBody>
          <a:bodyPr vert="horz" wrap="square" lIns="0" tIns="0" rIns="0" bIns="0" numCol="1" anchor="t" anchorCtr="0" compatLnSpc="1">
            <a:prstTxWarp prst="textNoShape">
              <a:avLst/>
            </a:prstTxWarp>
          </a:bodyPr>
          <a:lstStyle>
            <a:lvl1pPr algn="r" eaLnBrk="1" hangingPunct="1">
              <a:buClr>
                <a:srgbClr val="000000"/>
              </a:buClr>
              <a:buSzPct val="100000"/>
              <a:buFont typeface="Times New Roman" pitchFamily="18" charset="0"/>
              <a:buNone/>
              <a:defRPr sz="900">
                <a:latin typeface="VladaRHSans Reg" charset="0"/>
              </a:defRPr>
            </a:lvl1pPr>
          </a:lstStyle>
          <a:p>
            <a:pPr>
              <a:defRPr/>
            </a:pPr>
            <a:fld id="{80A212BE-600A-4E38-83FA-50C3093D61A4}" type="slidenum">
              <a:rPr lang="en-US" altLang="sr-Latn-RS"/>
              <a:pPr>
                <a:defRPr/>
              </a:pPr>
              <a:t>‹#›</a:t>
            </a:fld>
            <a:endParaRPr lang="en-US" altLang="sr-Latn-RS"/>
          </a:p>
        </p:txBody>
      </p:sp>
    </p:spTree>
  </p:cSld>
  <p:clrMap bg1="lt1" tx1="dk1" bg2="lt2" tx2="dk2" accent1="accent1" accent2="accent2" accent3="accent3" accent4="accent4" accent5="accent5" accent6="accent6" hlink="hlink" folHlink="folHlink"/>
  <p:sldLayoutIdLst>
    <p:sldLayoutId id="2147484465" r:id="rId1"/>
    <p:sldLayoutId id="2147484466" r:id="rId2"/>
    <p:sldLayoutId id="2147484446" r:id="rId3"/>
  </p:sldLayoutIdLst>
  <p:hf hdr="0" ftr="0" dt="0"/>
  <p:txStyles>
    <p:titleStyle>
      <a:lvl1pPr algn="l" defTabSz="457200" rtl="0" eaLnBrk="0" fontAlgn="base" hangingPunct="0">
        <a:spcBef>
          <a:spcPct val="0"/>
        </a:spcBef>
        <a:spcAft>
          <a:spcPct val="0"/>
        </a:spcAft>
        <a:defRPr sz="3600" kern="1200">
          <a:solidFill>
            <a:schemeClr val="tx1"/>
          </a:solidFill>
          <a:latin typeface="VladaRHSans Med"/>
          <a:ea typeface="MS PGothic" pitchFamily="34" charset="-128"/>
          <a:cs typeface="VladaRHSans Med"/>
        </a:defRPr>
      </a:lvl1pPr>
      <a:lvl2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2pPr>
      <a:lvl3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3pPr>
      <a:lvl4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4pPr>
      <a:lvl5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5pPr>
      <a:lvl6pPr marL="4572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9pPr>
    </p:titleStyle>
    <p:bodyStyle>
      <a:lvl1pPr marL="342900" indent="-3429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1pPr>
      <a:lvl2pPr marL="742950" indent="-28575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2pPr>
      <a:lvl3pPr marL="1143000" indent="-2286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3pPr>
      <a:lvl4pPr marL="1600200" indent="-2286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4pPr>
      <a:lvl5pPr marL="2057400" indent="-2286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6" descr="background pptx 16x9 inside.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00" y="0"/>
            <a:ext cx="9140825"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10" descr="MRRFEU pasica logotipi pptx 16x9 new.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2134" y="4133850"/>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itle Placeholder 1"/>
          <p:cNvSpPr>
            <a:spLocks noGrp="1"/>
          </p:cNvSpPr>
          <p:nvPr>
            <p:ph type="title"/>
          </p:nvPr>
        </p:nvSpPr>
        <p:spPr bwMode="auto">
          <a:xfrm>
            <a:off x="514384" y="206392"/>
            <a:ext cx="80994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hr-HR" altLang="sr-Latn-RS" smtClean="0"/>
              <a:t>Uredite stil naslova matrice</a:t>
            </a:r>
            <a:endParaRPr lang="en-US" altLang="sr-Latn-RS" smtClean="0"/>
          </a:p>
        </p:txBody>
      </p:sp>
      <p:sp>
        <p:nvSpPr>
          <p:cNvPr id="8197" name="Text Placeholder 2"/>
          <p:cNvSpPr>
            <a:spLocks noGrp="1"/>
          </p:cNvSpPr>
          <p:nvPr>
            <p:ph type="body" idx="1"/>
          </p:nvPr>
        </p:nvSpPr>
        <p:spPr bwMode="auto">
          <a:xfrm>
            <a:off x="514384" y="1112838"/>
            <a:ext cx="8099425" cy="284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hr-HR" altLang="sr-Latn-RS" smtClean="0"/>
              <a:t>Uredite stilove teksta matrice</a:t>
            </a:r>
          </a:p>
          <a:p>
            <a:pPr lvl="1"/>
            <a:r>
              <a:rPr lang="hr-HR" altLang="sr-Latn-RS" smtClean="0"/>
              <a:t>Druga razina</a:t>
            </a:r>
          </a:p>
          <a:p>
            <a:pPr lvl="2"/>
            <a:r>
              <a:rPr lang="hr-HR" altLang="sr-Latn-RS" smtClean="0"/>
              <a:t>Treća razina</a:t>
            </a:r>
          </a:p>
          <a:p>
            <a:pPr lvl="3"/>
            <a:r>
              <a:rPr lang="hr-HR" altLang="sr-Latn-RS" smtClean="0"/>
              <a:t>Četvrta razina</a:t>
            </a:r>
          </a:p>
          <a:p>
            <a:pPr lvl="4"/>
            <a:r>
              <a:rPr lang="hr-HR" altLang="sr-Latn-RS" smtClean="0"/>
              <a:t>Peta razina</a:t>
            </a:r>
            <a:endParaRPr lang="en-US" altLang="sr-Latn-RS" smtClean="0"/>
          </a:p>
        </p:txBody>
      </p:sp>
      <p:sp>
        <p:nvSpPr>
          <p:cNvPr id="4" name="Date Placeholder 3"/>
          <p:cNvSpPr>
            <a:spLocks noGrp="1"/>
          </p:cNvSpPr>
          <p:nvPr>
            <p:ph type="dt" sz="half" idx="2"/>
          </p:nvPr>
        </p:nvSpPr>
        <p:spPr>
          <a:xfrm>
            <a:off x="6670675" y="4292617"/>
            <a:ext cx="2133600" cy="206375"/>
          </a:xfrm>
          <a:prstGeom prst="rect">
            <a:avLst/>
          </a:prstGeom>
        </p:spPr>
        <p:txBody>
          <a:bodyPr vert="horz" wrap="square" lIns="0" tIns="0" rIns="0" bIns="0" numCol="1" anchor="t" anchorCtr="0" compatLnSpc="1">
            <a:prstTxWarp prst="textNoShape">
              <a:avLst/>
            </a:prstTxWarp>
          </a:bodyPr>
          <a:lstStyle>
            <a:lvl1pPr algn="r" eaLnBrk="1" hangingPunct="1">
              <a:buClr>
                <a:srgbClr val="000000"/>
              </a:buClr>
              <a:buSzPct val="100000"/>
              <a:buFont typeface="Times New Roman" panose="02020603050405020304" pitchFamily="18" charset="0"/>
              <a:buNone/>
              <a:defRPr sz="1000">
                <a:latin typeface="VladaRHSans Reg" charset="0"/>
              </a:defRPr>
            </a:lvl1pPr>
          </a:lstStyle>
          <a:p>
            <a:pPr>
              <a:defRPr/>
            </a:pPr>
            <a:fld id="{99B9EFDF-DD40-4F85-9A54-DFF55C454FA7}" type="datetime1">
              <a:rPr lang="en-US" altLang="sr-Latn-RS"/>
              <a:pPr>
                <a:defRPr/>
              </a:pPr>
              <a:t>5/8/2017</a:t>
            </a:fld>
            <a:endParaRPr lang="en-US" altLang="sr-Latn-RS"/>
          </a:p>
        </p:txBody>
      </p:sp>
      <p:sp>
        <p:nvSpPr>
          <p:cNvPr id="6" name="Slide Number Placeholder 5"/>
          <p:cNvSpPr>
            <a:spLocks noGrp="1"/>
          </p:cNvSpPr>
          <p:nvPr>
            <p:ph type="sldNum" sz="quarter" idx="4"/>
          </p:nvPr>
        </p:nvSpPr>
        <p:spPr>
          <a:xfrm>
            <a:off x="6923088" y="4938730"/>
            <a:ext cx="2133600" cy="206375"/>
          </a:xfrm>
          <a:prstGeom prst="rect">
            <a:avLst/>
          </a:prstGeom>
        </p:spPr>
        <p:txBody>
          <a:bodyPr vert="horz" wrap="square" lIns="0" tIns="0" rIns="0" bIns="0" numCol="1" anchor="t" anchorCtr="0" compatLnSpc="1">
            <a:prstTxWarp prst="textNoShape">
              <a:avLst/>
            </a:prstTxWarp>
          </a:bodyPr>
          <a:lstStyle>
            <a:lvl1pPr algn="r" eaLnBrk="1" hangingPunct="1">
              <a:buClr>
                <a:srgbClr val="000000"/>
              </a:buClr>
              <a:buSzPct val="100000"/>
              <a:buFont typeface="Times New Roman" pitchFamily="18" charset="0"/>
              <a:buNone/>
              <a:defRPr sz="900">
                <a:latin typeface="VladaRHSans Reg" charset="0"/>
              </a:defRPr>
            </a:lvl1pPr>
          </a:lstStyle>
          <a:p>
            <a:pPr>
              <a:defRPr/>
            </a:pPr>
            <a:fld id="{47B4EB67-7BC1-4EC9-B1A7-FF752C79F6F0}" type="slidenum">
              <a:rPr lang="en-US" altLang="sr-Latn-RS"/>
              <a:pPr>
                <a:defRPr/>
              </a:pPr>
              <a:t>‹#›</a:t>
            </a:fld>
            <a:endParaRPr lang="en-US" altLang="sr-Latn-RS"/>
          </a:p>
        </p:txBody>
      </p:sp>
    </p:spTree>
  </p:cSld>
  <p:clrMap bg1="lt1" tx1="dk1" bg2="lt2" tx2="dk2" accent1="accent1" accent2="accent2" accent3="accent3" accent4="accent4" accent5="accent5" accent6="accent6" hlink="hlink" folHlink="folHlink"/>
  <p:sldLayoutIdLst>
    <p:sldLayoutId id="2147484467" r:id="rId1"/>
    <p:sldLayoutId id="2147484447" r:id="rId2"/>
    <p:sldLayoutId id="2147484448" r:id="rId3"/>
    <p:sldLayoutId id="2147484449" r:id="rId4"/>
  </p:sldLayoutIdLst>
  <p:hf sldNum="0" hdr="0" ftr="0"/>
  <p:txStyles>
    <p:titleStyle>
      <a:lvl1pPr algn="l" defTabSz="457200" rtl="0" eaLnBrk="0" fontAlgn="base" hangingPunct="0">
        <a:spcBef>
          <a:spcPct val="0"/>
        </a:spcBef>
        <a:spcAft>
          <a:spcPct val="0"/>
        </a:spcAft>
        <a:defRPr sz="3600" kern="1200">
          <a:solidFill>
            <a:schemeClr val="tx1"/>
          </a:solidFill>
          <a:latin typeface="VladaRHSans Med"/>
          <a:ea typeface="MS PGothic" pitchFamily="34" charset="-128"/>
          <a:cs typeface="VladaRHSans Med"/>
        </a:defRPr>
      </a:lvl1pPr>
      <a:lvl2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2pPr>
      <a:lvl3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3pPr>
      <a:lvl4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4pPr>
      <a:lvl5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5pPr>
      <a:lvl6pPr marL="4572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9pPr>
    </p:titleStyle>
    <p:bodyStyle>
      <a:lvl1pPr marL="342900" indent="-685800" algn="l" defTabSz="457200" rtl="0" eaLnBrk="0" fontAlgn="base" hangingPunct="0">
        <a:lnSpc>
          <a:spcPts val="3200"/>
        </a:lnSpc>
        <a:spcBef>
          <a:spcPct val="20000"/>
        </a:spcBef>
        <a:spcAft>
          <a:spcPct val="0"/>
        </a:spcAft>
        <a:defRPr sz="2400" kern="1200">
          <a:solidFill>
            <a:schemeClr val="tx1"/>
          </a:solidFill>
          <a:latin typeface="VladaRHSans Reg"/>
          <a:ea typeface="MS PGothic" pitchFamily="34" charset="-128"/>
          <a:cs typeface="VladaRHSans Reg"/>
        </a:defRPr>
      </a:lvl1pPr>
      <a:lvl2pPr marL="742950" indent="-28575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2pPr>
      <a:lvl3pPr marL="1143000" indent="-2286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3pPr>
      <a:lvl4pPr marL="1600200" indent="-2286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4pPr>
      <a:lvl5pPr marL="2057400" indent="-2286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10" descr="MRRFEU pasica logotipi pptx 16x9 new.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2134" y="4133850"/>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Placeholder 1"/>
          <p:cNvSpPr>
            <a:spLocks noGrp="1"/>
          </p:cNvSpPr>
          <p:nvPr>
            <p:ph type="title"/>
          </p:nvPr>
        </p:nvSpPr>
        <p:spPr bwMode="auto">
          <a:xfrm>
            <a:off x="514384" y="206392"/>
            <a:ext cx="80994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hr-HR" altLang="sr-Latn-RS" smtClean="0"/>
              <a:t>Uredite stil naslova matrice</a:t>
            </a:r>
            <a:endParaRPr lang="en-US" altLang="sr-Latn-RS" smtClean="0"/>
          </a:p>
        </p:txBody>
      </p:sp>
      <p:sp>
        <p:nvSpPr>
          <p:cNvPr id="9220" name="Text Placeholder 2"/>
          <p:cNvSpPr>
            <a:spLocks noGrp="1"/>
          </p:cNvSpPr>
          <p:nvPr>
            <p:ph type="body" idx="1"/>
          </p:nvPr>
        </p:nvSpPr>
        <p:spPr bwMode="auto">
          <a:xfrm>
            <a:off x="514384" y="1112838"/>
            <a:ext cx="8099425" cy="284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hr-HR" altLang="sr-Latn-RS" smtClean="0"/>
              <a:t>Uredite stilove teksta matrice</a:t>
            </a:r>
          </a:p>
          <a:p>
            <a:pPr lvl="1"/>
            <a:r>
              <a:rPr lang="hr-HR" altLang="sr-Latn-RS" smtClean="0"/>
              <a:t>Druga razina</a:t>
            </a:r>
          </a:p>
          <a:p>
            <a:pPr lvl="2"/>
            <a:r>
              <a:rPr lang="hr-HR" altLang="sr-Latn-RS" smtClean="0"/>
              <a:t>Treća razina</a:t>
            </a:r>
          </a:p>
          <a:p>
            <a:pPr lvl="3"/>
            <a:r>
              <a:rPr lang="hr-HR" altLang="sr-Latn-RS" smtClean="0"/>
              <a:t>Četvrta razina</a:t>
            </a:r>
          </a:p>
          <a:p>
            <a:pPr lvl="4"/>
            <a:r>
              <a:rPr lang="hr-HR" altLang="sr-Latn-RS" smtClean="0"/>
              <a:t>Peta razina</a:t>
            </a:r>
            <a:endParaRPr lang="en-US" altLang="sr-Latn-RS" smtClean="0"/>
          </a:p>
        </p:txBody>
      </p:sp>
      <p:pic>
        <p:nvPicPr>
          <p:cNvPr id="9221" name="Picture 6" descr="pattern pptx 16x9.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78688" y="0"/>
            <a:ext cx="1865312"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Date Placeholder 3"/>
          <p:cNvSpPr>
            <a:spLocks noGrp="1"/>
          </p:cNvSpPr>
          <p:nvPr>
            <p:ph type="dt" sz="half" idx="2"/>
          </p:nvPr>
        </p:nvSpPr>
        <p:spPr>
          <a:xfrm>
            <a:off x="6670675" y="4292617"/>
            <a:ext cx="2133600" cy="206375"/>
          </a:xfrm>
          <a:prstGeom prst="rect">
            <a:avLst/>
          </a:prstGeom>
        </p:spPr>
        <p:txBody>
          <a:bodyPr vert="horz" wrap="square" lIns="0" tIns="0" rIns="0" bIns="0" numCol="1" anchor="t" anchorCtr="0" compatLnSpc="1">
            <a:prstTxWarp prst="textNoShape">
              <a:avLst/>
            </a:prstTxWarp>
          </a:bodyPr>
          <a:lstStyle>
            <a:lvl1pPr algn="r" eaLnBrk="1" hangingPunct="1">
              <a:buClr>
                <a:srgbClr val="000000"/>
              </a:buClr>
              <a:buSzPct val="100000"/>
              <a:buFont typeface="Times New Roman" panose="02020603050405020304" pitchFamily="18" charset="0"/>
              <a:buNone/>
              <a:defRPr sz="1000">
                <a:latin typeface="VladaRHSans Reg" charset="0"/>
              </a:defRPr>
            </a:lvl1pPr>
          </a:lstStyle>
          <a:p>
            <a:pPr>
              <a:defRPr/>
            </a:pPr>
            <a:fld id="{5B0AA145-DC09-40E8-AB4C-D22B84CB5BAF}" type="datetime1">
              <a:rPr lang="en-US" altLang="sr-Latn-RS"/>
              <a:pPr>
                <a:defRPr/>
              </a:pPr>
              <a:t>5/8/2017</a:t>
            </a:fld>
            <a:endParaRPr lang="en-US" altLang="sr-Latn-RS"/>
          </a:p>
        </p:txBody>
      </p:sp>
      <p:sp>
        <p:nvSpPr>
          <p:cNvPr id="17" name="Slide Number Placeholder 5"/>
          <p:cNvSpPr>
            <a:spLocks noGrp="1"/>
          </p:cNvSpPr>
          <p:nvPr>
            <p:ph type="sldNum" sz="quarter" idx="4"/>
          </p:nvPr>
        </p:nvSpPr>
        <p:spPr>
          <a:xfrm>
            <a:off x="6923088" y="4938730"/>
            <a:ext cx="2133600" cy="206375"/>
          </a:xfrm>
          <a:prstGeom prst="rect">
            <a:avLst/>
          </a:prstGeom>
        </p:spPr>
        <p:txBody>
          <a:bodyPr vert="horz" wrap="square" lIns="0" tIns="0" rIns="0" bIns="0" numCol="1" anchor="t" anchorCtr="0" compatLnSpc="1">
            <a:prstTxWarp prst="textNoShape">
              <a:avLst/>
            </a:prstTxWarp>
          </a:bodyPr>
          <a:lstStyle>
            <a:lvl1pPr algn="r" eaLnBrk="1" hangingPunct="1">
              <a:buClr>
                <a:srgbClr val="000000"/>
              </a:buClr>
              <a:buSzPct val="100000"/>
              <a:buFont typeface="Times New Roman" pitchFamily="18" charset="0"/>
              <a:buNone/>
              <a:defRPr sz="900">
                <a:latin typeface="VladaRHSans Reg" charset="0"/>
              </a:defRPr>
            </a:lvl1pPr>
          </a:lstStyle>
          <a:p>
            <a:pPr>
              <a:defRPr/>
            </a:pPr>
            <a:fld id="{2F2D8977-634F-43A0-B1F5-8FCD1AEC1B70}" type="slidenum">
              <a:rPr lang="en-US" altLang="sr-Latn-RS"/>
              <a:pPr>
                <a:defRPr/>
              </a:pPr>
              <a:t>‹#›</a:t>
            </a:fld>
            <a:endParaRPr lang="en-US" altLang="sr-Latn-RS"/>
          </a:p>
        </p:txBody>
      </p:sp>
    </p:spTree>
  </p:cSld>
  <p:clrMap bg1="lt1" tx1="dk1" bg2="lt2" tx2="dk2" accent1="accent1" accent2="accent2" accent3="accent3" accent4="accent4" accent5="accent5" accent6="accent6" hlink="hlink" folHlink="folHlink"/>
  <p:sldLayoutIdLst>
    <p:sldLayoutId id="2147484468" r:id="rId1"/>
    <p:sldLayoutId id="2147484469" r:id="rId2"/>
  </p:sldLayoutIdLst>
  <p:hf hdr="0" ftr="0" dt="0"/>
  <p:txStyles>
    <p:titleStyle>
      <a:lvl1pPr algn="l" defTabSz="457200" rtl="0" eaLnBrk="0" fontAlgn="base" hangingPunct="0">
        <a:spcBef>
          <a:spcPct val="0"/>
        </a:spcBef>
        <a:spcAft>
          <a:spcPct val="0"/>
        </a:spcAft>
        <a:defRPr sz="3600" kern="1200">
          <a:solidFill>
            <a:schemeClr val="tx1"/>
          </a:solidFill>
          <a:latin typeface="VladaRHSans Med"/>
          <a:ea typeface="MS PGothic" pitchFamily="34" charset="-128"/>
          <a:cs typeface="VladaRHSans Med"/>
        </a:defRPr>
      </a:lvl1pPr>
      <a:lvl2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2pPr>
      <a:lvl3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3pPr>
      <a:lvl4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4pPr>
      <a:lvl5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5pPr>
      <a:lvl6pPr marL="4572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9pPr>
    </p:titleStyle>
    <p:bodyStyle>
      <a:lvl1pPr marL="342900" indent="-3429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1pPr>
      <a:lvl2pPr marL="742950" indent="-28575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2pPr>
      <a:lvl3pPr marL="1143000" indent="-2286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3pPr>
      <a:lvl4pPr marL="1600200" indent="-2286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4pPr>
      <a:lvl5pPr marL="2057400" indent="-2286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6" descr="background pptx 16x9 inside.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00" y="0"/>
            <a:ext cx="9140825"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10" descr="MRRFEU pasica logotipi pptx 16x9 new.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2134" y="4133850"/>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itle Placeholder 1"/>
          <p:cNvSpPr>
            <a:spLocks noGrp="1"/>
          </p:cNvSpPr>
          <p:nvPr>
            <p:ph type="title"/>
          </p:nvPr>
        </p:nvSpPr>
        <p:spPr bwMode="auto">
          <a:xfrm>
            <a:off x="514384" y="206392"/>
            <a:ext cx="80994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hr-HR" altLang="sr-Latn-RS" smtClean="0"/>
              <a:t>Uredite stil naslova matrice</a:t>
            </a:r>
            <a:endParaRPr lang="en-US" altLang="sr-Latn-RS" smtClean="0"/>
          </a:p>
        </p:txBody>
      </p:sp>
      <p:sp>
        <p:nvSpPr>
          <p:cNvPr id="10245" name="Text Placeholder 2"/>
          <p:cNvSpPr>
            <a:spLocks noGrp="1"/>
          </p:cNvSpPr>
          <p:nvPr>
            <p:ph type="body" idx="1"/>
          </p:nvPr>
        </p:nvSpPr>
        <p:spPr bwMode="auto">
          <a:xfrm>
            <a:off x="514384" y="1112838"/>
            <a:ext cx="8099425" cy="284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hr-HR" altLang="sr-Latn-RS" smtClean="0"/>
              <a:t>Uredite stilove teksta matrice</a:t>
            </a:r>
          </a:p>
          <a:p>
            <a:pPr lvl="1"/>
            <a:r>
              <a:rPr lang="hr-HR" altLang="sr-Latn-RS" smtClean="0"/>
              <a:t>Druga razina</a:t>
            </a:r>
          </a:p>
          <a:p>
            <a:pPr lvl="2"/>
            <a:r>
              <a:rPr lang="hr-HR" altLang="sr-Latn-RS" smtClean="0"/>
              <a:t>Treća razina</a:t>
            </a:r>
          </a:p>
          <a:p>
            <a:pPr lvl="3"/>
            <a:r>
              <a:rPr lang="hr-HR" altLang="sr-Latn-RS" smtClean="0"/>
              <a:t>Četvrta razina</a:t>
            </a:r>
          </a:p>
          <a:p>
            <a:pPr lvl="4"/>
            <a:r>
              <a:rPr lang="hr-HR" altLang="sr-Latn-RS" smtClean="0"/>
              <a:t>Peta razina</a:t>
            </a:r>
            <a:endParaRPr lang="en-US" altLang="sr-Latn-RS" smtClean="0"/>
          </a:p>
        </p:txBody>
      </p:sp>
      <p:sp>
        <p:nvSpPr>
          <p:cNvPr id="4" name="Date Placeholder 3"/>
          <p:cNvSpPr>
            <a:spLocks noGrp="1"/>
          </p:cNvSpPr>
          <p:nvPr>
            <p:ph type="dt" sz="half" idx="2"/>
          </p:nvPr>
        </p:nvSpPr>
        <p:spPr>
          <a:xfrm>
            <a:off x="6670675" y="4292617"/>
            <a:ext cx="2133600" cy="206375"/>
          </a:xfrm>
          <a:prstGeom prst="rect">
            <a:avLst/>
          </a:prstGeom>
        </p:spPr>
        <p:txBody>
          <a:bodyPr vert="horz" wrap="square" lIns="0" tIns="0" rIns="0" bIns="0" numCol="1" anchor="t" anchorCtr="0" compatLnSpc="1">
            <a:prstTxWarp prst="textNoShape">
              <a:avLst/>
            </a:prstTxWarp>
          </a:bodyPr>
          <a:lstStyle>
            <a:lvl1pPr algn="r">
              <a:defRPr sz="1000">
                <a:latin typeface="VladaRHSans Reg" charset="0"/>
              </a:defRPr>
            </a:lvl1pPr>
          </a:lstStyle>
          <a:p>
            <a:pPr>
              <a:defRPr/>
            </a:pPr>
            <a:fld id="{044EDE5B-6938-413D-AF9D-650C90D40D33}" type="datetime1">
              <a:rPr lang="en-US" altLang="sr-Latn-RS"/>
              <a:pPr>
                <a:defRPr/>
              </a:pPr>
              <a:t>5/8/2017</a:t>
            </a:fld>
            <a:endParaRPr lang="en-US" altLang="sr-Latn-RS"/>
          </a:p>
        </p:txBody>
      </p:sp>
      <p:sp>
        <p:nvSpPr>
          <p:cNvPr id="6" name="Slide Number Placeholder 5"/>
          <p:cNvSpPr>
            <a:spLocks noGrp="1"/>
          </p:cNvSpPr>
          <p:nvPr>
            <p:ph type="sldNum" sz="quarter" idx="4"/>
          </p:nvPr>
        </p:nvSpPr>
        <p:spPr>
          <a:xfrm>
            <a:off x="6923088" y="4938730"/>
            <a:ext cx="2133600" cy="206375"/>
          </a:xfrm>
          <a:prstGeom prst="rect">
            <a:avLst/>
          </a:prstGeom>
        </p:spPr>
        <p:txBody>
          <a:bodyPr vert="horz" wrap="square" lIns="0" tIns="0" rIns="0" bIns="0" numCol="1" anchor="t" anchorCtr="0" compatLnSpc="1">
            <a:prstTxWarp prst="textNoShape">
              <a:avLst/>
            </a:prstTxWarp>
          </a:bodyPr>
          <a:lstStyle>
            <a:lvl1pPr algn="r">
              <a:defRPr sz="900">
                <a:latin typeface="VladaRHSans Reg" charset="0"/>
              </a:defRPr>
            </a:lvl1pPr>
          </a:lstStyle>
          <a:p>
            <a:pPr>
              <a:defRPr/>
            </a:pPr>
            <a:fld id="{2B8A178D-9A94-4890-8CE3-DC8FBE06E889}" type="slidenum">
              <a:rPr lang="en-US" altLang="sr-Latn-RS"/>
              <a:pPr>
                <a:defRPr/>
              </a:pPr>
              <a:t>‹#›</a:t>
            </a:fld>
            <a:endParaRPr lang="en-US" altLang="sr-Latn-RS"/>
          </a:p>
        </p:txBody>
      </p:sp>
    </p:spTree>
  </p:cSld>
  <p:clrMap bg1="lt1" tx1="dk1" bg2="lt2" tx2="dk2" accent1="accent1" accent2="accent2" accent3="accent3" accent4="accent4" accent5="accent5" accent6="accent6" hlink="hlink" folHlink="folHlink"/>
  <p:sldLayoutIdLst>
    <p:sldLayoutId id="2147484470" r:id="rId1"/>
    <p:sldLayoutId id="2147484451" r:id="rId2"/>
    <p:sldLayoutId id="2147484452" r:id="rId3"/>
    <p:sldLayoutId id="2147484453" r:id="rId4"/>
  </p:sldLayoutIdLst>
  <p:hf sldNum="0" hdr="0" ftr="0"/>
  <p:txStyles>
    <p:titleStyle>
      <a:lvl1pPr algn="l" defTabSz="457200" rtl="0" eaLnBrk="0" fontAlgn="base" hangingPunct="0">
        <a:spcBef>
          <a:spcPct val="0"/>
        </a:spcBef>
        <a:spcAft>
          <a:spcPct val="0"/>
        </a:spcAft>
        <a:defRPr sz="3600" kern="1200">
          <a:solidFill>
            <a:schemeClr val="tx1"/>
          </a:solidFill>
          <a:latin typeface="VladaRHSans Med"/>
          <a:ea typeface="MS PGothic" pitchFamily="34" charset="-128"/>
          <a:cs typeface="VladaRHSans Med"/>
        </a:defRPr>
      </a:lvl1pPr>
      <a:lvl2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2pPr>
      <a:lvl3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3pPr>
      <a:lvl4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4pPr>
      <a:lvl5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5pPr>
      <a:lvl6pPr marL="4572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9pPr>
    </p:titleStyle>
    <p:bodyStyle>
      <a:lvl1pPr marL="342900" indent="-685800" algn="l" defTabSz="457200" rtl="0" eaLnBrk="0" fontAlgn="base" hangingPunct="0">
        <a:lnSpc>
          <a:spcPts val="3200"/>
        </a:lnSpc>
        <a:spcBef>
          <a:spcPct val="20000"/>
        </a:spcBef>
        <a:spcAft>
          <a:spcPct val="0"/>
        </a:spcAft>
        <a:defRPr sz="2400" kern="1200">
          <a:solidFill>
            <a:schemeClr val="tx1"/>
          </a:solidFill>
          <a:latin typeface="VladaRHSans Reg"/>
          <a:ea typeface="MS PGothic" pitchFamily="34" charset="-128"/>
          <a:cs typeface="VladaRHSans Reg"/>
        </a:defRPr>
      </a:lvl1pPr>
      <a:lvl2pPr marL="742950" indent="-28575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2pPr>
      <a:lvl3pPr marL="1143000" indent="-2286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3pPr>
      <a:lvl4pPr marL="1600200" indent="-2286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4pPr>
      <a:lvl5pPr marL="2057400" indent="-2286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hyperlink" Target="https://esif-wf.mrrfeu.hr/"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hyperlink" Target="http://www.strukturnifondovi.hr/" TargetMode="External"/><Relationship Id="rId4" Type="http://schemas.openxmlformats.org/officeDocument/2006/relationships/hyperlink" Target="mailto:P12-zone@mingo.hr"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2.xml"/><Relationship Id="rId7" Type="http://schemas.openxmlformats.org/officeDocument/2006/relationships/image" Target="../media/image9.png"/><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image" Target="../media/image9.png"/><Relationship Id="rId1" Type="http://schemas.openxmlformats.org/officeDocument/2006/relationships/slideLayout" Target="../slideLayouts/slideLayout1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Dodatak%201.2.%20Opci%20uvjeti.docx" TargetMode="External"/><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44.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Plan%20nabave_SF%20xls.xlsx" TargetMode="External"/><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Po&#269;etni%20plan%20zahtjeva%20za%20nadoknadom%20sredstava.docx" TargetMode="External"/><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hyperlink" Target="https://esif-wf.mrrfeu.hr/"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6.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6.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6.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6.xml"/></Relationships>
</file>

<file path=ppt/slides/_rels/slide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6.xml"/></Relationships>
</file>

<file path=ppt/slides/_rels/slide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6.xml"/></Relationships>
</file>

<file path=ppt/slides/_rels/slide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6.xml"/></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6.xml"/></Relationships>
</file>

<file path=ppt/slides/_rels/slide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6.xml"/></Relationships>
</file>

<file path=ppt/slides/_rels/slide59.xml.rels><?xml version="1.0" encoding="UTF-8" standalone="yes"?>
<Relationships xmlns="http://schemas.openxmlformats.org/package/2006/relationships"><Relationship Id="rId3" Type="http://schemas.openxmlformats.org/officeDocument/2006/relationships/hyperlink" Target="http://www.mingo.hr/" TargetMode="External"/><Relationship Id="rId2" Type="http://schemas.openxmlformats.org/officeDocument/2006/relationships/image" Target="../media/image10.png"/><Relationship Id="rId1" Type="http://schemas.openxmlformats.org/officeDocument/2006/relationships/slideLayout" Target="../slideLayouts/slideLayout45.xml"/><Relationship Id="rId4" Type="http://schemas.openxmlformats.org/officeDocument/2006/relationships/hyperlink" Target="http://www.strukturnifondovi.h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IZUAL ppt_NASLOVNICA.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52520" cy="5236840"/>
          </a:xfrm>
          <a:prstGeom prst="rect">
            <a:avLst/>
          </a:prstGeom>
        </p:spPr>
      </p:pic>
      <p:sp>
        <p:nvSpPr>
          <p:cNvPr id="3" name="Title 1"/>
          <p:cNvSpPr txBox="1">
            <a:spLocks/>
          </p:cNvSpPr>
          <p:nvPr/>
        </p:nvSpPr>
        <p:spPr bwMode="auto">
          <a:xfrm>
            <a:off x="760092" y="3220616"/>
            <a:ext cx="7612443"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ts val="3200"/>
              </a:lnSpc>
              <a:spcBef>
                <a:spcPct val="20000"/>
              </a:spcBef>
              <a:defRPr sz="2400">
                <a:solidFill>
                  <a:schemeClr val="tx1"/>
                </a:solidFill>
                <a:latin typeface="VladaRHSans Reg" charset="0"/>
                <a:ea typeface="MS PGothic" pitchFamily="34" charset="-128"/>
                <a:cs typeface="VladaRHSans Reg" charset="0"/>
              </a:defRPr>
            </a:lvl1pPr>
            <a:lvl2pPr marL="742950" indent="-28575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2pPr>
            <a:lvl3pPr marL="1143000" indent="-22860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3pPr>
            <a:lvl4pPr marL="1600200" indent="-22860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4pPr>
            <a:lvl5pPr marL="2057400" indent="-22860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9pPr>
          </a:lstStyle>
          <a:p>
            <a:pPr algn="ctr" eaLnBrk="1" hangingPunct="1">
              <a:lnSpc>
                <a:spcPct val="100000"/>
              </a:lnSpc>
              <a:spcBef>
                <a:spcPct val="0"/>
              </a:spcBef>
            </a:pPr>
            <a:r>
              <a:rPr lang="hr-HR" altLang="sr-Latn-RS" dirty="0" smtClean="0">
                <a:latin typeface="VladaRHSans Med" charset="0"/>
              </a:rPr>
              <a:t>RAZVOJ INFRASTRUKTURE PODUZETNIČKIH ZONA</a:t>
            </a:r>
            <a:endParaRPr lang="en-US" altLang="sr-Latn-RS" dirty="0">
              <a:latin typeface="VladaRHSans Med" charset="0"/>
            </a:endParaRPr>
          </a:p>
        </p:txBody>
      </p:sp>
      <p:sp>
        <p:nvSpPr>
          <p:cNvPr id="4" name="Subtitle 2"/>
          <p:cNvSpPr txBox="1">
            <a:spLocks/>
          </p:cNvSpPr>
          <p:nvPr/>
        </p:nvSpPr>
        <p:spPr bwMode="auto">
          <a:xfrm>
            <a:off x="1587972" y="3652664"/>
            <a:ext cx="5998219"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ts val="3200"/>
              </a:lnSpc>
              <a:spcBef>
                <a:spcPct val="20000"/>
              </a:spcBef>
              <a:defRPr sz="2400">
                <a:solidFill>
                  <a:schemeClr val="tx1"/>
                </a:solidFill>
                <a:latin typeface="VladaRHSans Reg" charset="0"/>
                <a:ea typeface="MS PGothic" pitchFamily="34" charset="-128"/>
                <a:cs typeface="VladaRHSans Reg" charset="0"/>
              </a:defRPr>
            </a:lvl1pPr>
            <a:lvl2pPr marL="742950" indent="-28575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2pPr>
            <a:lvl3pPr marL="1143000" indent="-22860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3pPr>
            <a:lvl4pPr marL="1600200" indent="-22860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4pPr>
            <a:lvl5pPr marL="2057400" indent="-22860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9pPr>
          </a:lstStyle>
          <a:p>
            <a:pPr algn="ctr" eaLnBrk="1" hangingPunct="1">
              <a:lnSpc>
                <a:spcPts val="2400"/>
              </a:lnSpc>
              <a:spcBef>
                <a:spcPct val="0"/>
              </a:spcBef>
            </a:pPr>
            <a:r>
              <a:rPr lang="hr-HR" altLang="sr-Latn-RS" sz="1800" dirty="0" smtClean="0"/>
              <a:t>Predstavljanje </a:t>
            </a:r>
            <a:r>
              <a:rPr lang="hr-HR" altLang="sr-Latn-RS" sz="1800" dirty="0"/>
              <a:t>Poziva na dostavu projektnih </a:t>
            </a:r>
            <a:r>
              <a:rPr lang="hr-HR" altLang="sr-Latn-RS" sz="1800" dirty="0" smtClean="0"/>
              <a:t>prijedloga</a:t>
            </a:r>
          </a:p>
          <a:p>
            <a:pPr algn="ctr" eaLnBrk="1" hangingPunct="1">
              <a:lnSpc>
                <a:spcPts val="2400"/>
              </a:lnSpc>
              <a:spcBef>
                <a:spcPct val="0"/>
              </a:spcBef>
            </a:pPr>
            <a:r>
              <a:rPr lang="hr-HR" altLang="sr-Latn-RS" sz="1000" dirty="0" smtClean="0"/>
              <a:t>Nataša Stepčić, Nataša Štrbac, Mila Ćorić</a:t>
            </a:r>
            <a:endParaRPr lang="en-US" altLang="sr-Latn-RS" sz="1000" dirty="0"/>
          </a:p>
        </p:txBody>
      </p:sp>
    </p:spTree>
    <p:extLst>
      <p:ext uri="{BB962C8B-B14F-4D97-AF65-F5344CB8AC3E}">
        <p14:creationId xmlns:p14="http://schemas.microsoft.com/office/powerpoint/2010/main" val="1636433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47864" y="4654190"/>
            <a:ext cx="1419021" cy="201440"/>
          </a:xfrm>
          <a:prstGeom prst="rect">
            <a:avLst/>
          </a:prstGeom>
        </p:spPr>
      </p:pic>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1720" y="4504859"/>
            <a:ext cx="1233288" cy="449202"/>
          </a:xfrm>
          <a:prstGeom prst="rect">
            <a:avLst/>
          </a:prstGeom>
        </p:spPr>
      </p:pic>
      <p:sp>
        <p:nvSpPr>
          <p:cNvPr id="11" name="Title 1"/>
          <p:cNvSpPr txBox="1">
            <a:spLocks/>
          </p:cNvSpPr>
          <p:nvPr/>
        </p:nvSpPr>
        <p:spPr bwMode="auto">
          <a:xfrm>
            <a:off x="217126" y="2663243"/>
            <a:ext cx="8511480" cy="36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1pPr>
            <a:lvl2pPr marL="742950" indent="-28575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2pPr>
            <a:lvl3pPr marL="1143000" indent="-22860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3pPr>
            <a:lvl4pPr marL="1600200" indent="-22860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4pPr>
            <a:lvl5pPr marL="2057400" indent="-22860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9pPr>
          </a:lstStyle>
          <a:p>
            <a:pPr>
              <a:lnSpc>
                <a:spcPct val="100000"/>
              </a:lnSpc>
              <a:spcBef>
                <a:spcPct val="0"/>
              </a:spcBef>
              <a:buClrTx/>
            </a:pPr>
            <a:r>
              <a:rPr lang="pl-PL" altLang="sr-Latn-RS" sz="1800" b="1" dirty="0">
                <a:solidFill>
                  <a:srgbClr val="000000"/>
                </a:solidFill>
                <a:latin typeface="VladaRHSans Med" charset="0"/>
              </a:rPr>
              <a:t>Broj projektnih prijedloga i bespovratnih sredstava po Prijavitelju</a:t>
            </a:r>
            <a:endParaRPr lang="hr-HR" altLang="sr-Latn-RS" sz="1800" b="1" dirty="0">
              <a:solidFill>
                <a:srgbClr val="000000"/>
              </a:solidFill>
              <a:latin typeface="VladaRHSans Med" charset="0"/>
            </a:endParaRPr>
          </a:p>
        </p:txBody>
      </p:sp>
      <p:sp>
        <p:nvSpPr>
          <p:cNvPr id="12" name="Content Placeholder 4"/>
          <p:cNvSpPr txBox="1">
            <a:spLocks/>
          </p:cNvSpPr>
          <p:nvPr/>
        </p:nvSpPr>
        <p:spPr bwMode="auto">
          <a:xfrm>
            <a:off x="217143" y="2978244"/>
            <a:ext cx="8816975" cy="369332"/>
          </a:xfrm>
          <a:prstGeom prst="rect">
            <a:avLst/>
          </a:prstGeom>
          <a:noFill/>
          <a:ln>
            <a:noFill/>
          </a:ln>
          <a:extLst/>
        </p:spPr>
        <p:style>
          <a:lnRef idx="0">
            <a:scrgbClr r="0" g="0" b="0"/>
          </a:lnRef>
          <a:fillRef idx="0">
            <a:scrgbClr r="0" g="0" b="0"/>
          </a:fillRef>
          <a:effectRef idx="0">
            <a:scrgbClr r="0" g="0" b="0"/>
          </a:effectRef>
          <a:fontRef idx="minor">
            <a:schemeClr val="dk1"/>
          </a:fontRef>
        </p:style>
        <p:txBody>
          <a:bodyPr lIns="0" tIns="0" rIns="0" bIns="0">
            <a:spAutoFit/>
          </a:bodyPr>
          <a:lstStyle>
            <a:lvl1pPr eaLnBrk="0" hangingPunct="0">
              <a:defRPr>
                <a:solidFill>
                  <a:schemeClr val="tx1"/>
                </a:solidFill>
                <a:latin typeface="Calibri" pitchFamily="34" charset="0"/>
                <a:ea typeface="MS PGothic" pitchFamily="34" charset="-128"/>
              </a:defRPr>
            </a:lvl1pPr>
            <a:lvl2pPr eaLnBrk="0" hangingPunct="0">
              <a:defRPr>
                <a:solidFill>
                  <a:schemeClr val="tx1"/>
                </a:solidFill>
                <a:latin typeface="Calibri" pitchFamily="34" charset="0"/>
                <a:ea typeface="MS PGothic" pitchFamily="34" charset="-128"/>
              </a:defRPr>
            </a:lvl2pPr>
            <a:lvl3pPr eaLnBrk="0" hangingPunct="0">
              <a:defRPr>
                <a:solidFill>
                  <a:schemeClr val="tx1"/>
                </a:solidFill>
                <a:latin typeface="Calibri" pitchFamily="34" charset="0"/>
                <a:ea typeface="MS PGothic" pitchFamily="34" charset="-128"/>
              </a:defRPr>
            </a:lvl3pPr>
            <a:lvl4pPr marL="1600200" indent="-341313" eaLnBrk="0" hangingPunct="0">
              <a:defRPr>
                <a:solidFill>
                  <a:schemeClr val="tx1"/>
                </a:solidFill>
                <a:latin typeface="Calibri" pitchFamily="34" charset="0"/>
                <a:ea typeface="MS PGothic" pitchFamily="34" charset="-128"/>
              </a:defRPr>
            </a:lvl4pPr>
            <a:lvl5pPr marL="2057400" indent="-341313" eaLnBrk="0" hangingPunct="0">
              <a:defRPr>
                <a:solidFill>
                  <a:schemeClr val="tx1"/>
                </a:solidFill>
                <a:latin typeface="Calibri" pitchFamily="34" charset="0"/>
                <a:ea typeface="MS PGothic" pitchFamily="34" charset="-128"/>
              </a:defRPr>
            </a:lvl5pPr>
            <a:lvl6pPr marL="2514600" indent="-341313"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341313"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341313"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341313"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0" lvl="1" indent="0">
              <a:spcAft>
                <a:spcPts val="600"/>
              </a:spcAft>
              <a:buClr>
                <a:schemeClr val="tx2"/>
              </a:buClr>
              <a:defRPr/>
            </a:pPr>
            <a:r>
              <a:rPr lang="hr-HR" sz="1200" dirty="0">
                <a:latin typeface="Arial" panose="020B0604020202020204" pitchFamily="34" charset="0"/>
                <a:cs typeface="Arial" panose="020B0604020202020204" pitchFamily="34" charset="0"/>
              </a:rPr>
              <a:t>Prijavitelj po predmetnom Pozivu može podnijeti samo jedan projektni prijedlog. Slijedom gore navedenog, jednom Prijavitelju može biti dodijeljen samo jedan Ugovor o dodjeli bespovratnih sredstava</a:t>
            </a:r>
            <a:endParaRPr lang="pl-PL" altLang="sr-Latn-RS" sz="1500" dirty="0" smtClean="0">
              <a:latin typeface="Arial" panose="020B0604020202020204" pitchFamily="34" charset="0"/>
              <a:cs typeface="Arial" panose="020B0604020202020204" pitchFamily="34" charset="0"/>
            </a:endParaRPr>
          </a:p>
        </p:txBody>
      </p:sp>
      <p:sp>
        <p:nvSpPr>
          <p:cNvPr id="8" name="Title 1"/>
          <p:cNvSpPr txBox="1">
            <a:spLocks/>
          </p:cNvSpPr>
          <p:nvPr/>
        </p:nvSpPr>
        <p:spPr bwMode="auto">
          <a:xfrm>
            <a:off x="243028" y="988368"/>
            <a:ext cx="8511480" cy="36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1pPr>
            <a:lvl2pPr marL="742950" indent="-28575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2pPr>
            <a:lvl3pPr marL="1143000" indent="-22860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3pPr>
            <a:lvl4pPr marL="1600200" indent="-22860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4pPr>
            <a:lvl5pPr marL="2057400" indent="-22860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9pPr>
          </a:lstStyle>
          <a:p>
            <a:pPr>
              <a:lnSpc>
                <a:spcPct val="100000"/>
              </a:lnSpc>
              <a:spcBef>
                <a:spcPct val="0"/>
              </a:spcBef>
              <a:buClrTx/>
            </a:pPr>
            <a:r>
              <a:rPr lang="pl-PL" altLang="sr-Latn-RS" sz="1800" b="1" dirty="0" smtClean="0">
                <a:solidFill>
                  <a:srgbClr val="000000"/>
                </a:solidFill>
                <a:latin typeface="VladaRHSans Med" charset="0"/>
              </a:rPr>
              <a:t>Prihvatljivost </a:t>
            </a:r>
            <a:r>
              <a:rPr lang="pl-PL" altLang="sr-Latn-RS" sz="1800" b="1" dirty="0">
                <a:solidFill>
                  <a:srgbClr val="000000"/>
                </a:solidFill>
                <a:latin typeface="VladaRHSans Med" charset="0"/>
              </a:rPr>
              <a:t>partnera i formiranje partnerstva</a:t>
            </a:r>
            <a:endParaRPr lang="hr-HR" altLang="sr-Latn-RS" sz="1800" b="1" dirty="0">
              <a:solidFill>
                <a:srgbClr val="000000"/>
              </a:solidFill>
              <a:latin typeface="VladaRHSans Med" charset="0"/>
            </a:endParaRPr>
          </a:p>
        </p:txBody>
      </p:sp>
      <p:sp>
        <p:nvSpPr>
          <p:cNvPr id="13" name="Content Placeholder 4"/>
          <p:cNvSpPr txBox="1">
            <a:spLocks/>
          </p:cNvSpPr>
          <p:nvPr/>
        </p:nvSpPr>
        <p:spPr bwMode="auto">
          <a:xfrm>
            <a:off x="242109" y="1373287"/>
            <a:ext cx="8816975" cy="184666"/>
          </a:xfrm>
          <a:prstGeom prst="rect">
            <a:avLst/>
          </a:prstGeom>
          <a:noFill/>
          <a:ln>
            <a:noFill/>
          </a:ln>
          <a:extLst/>
        </p:spPr>
        <p:style>
          <a:lnRef idx="0">
            <a:scrgbClr r="0" g="0" b="0"/>
          </a:lnRef>
          <a:fillRef idx="0">
            <a:scrgbClr r="0" g="0" b="0"/>
          </a:fillRef>
          <a:effectRef idx="0">
            <a:scrgbClr r="0" g="0" b="0"/>
          </a:effectRef>
          <a:fontRef idx="minor">
            <a:schemeClr val="dk1"/>
          </a:fontRef>
        </p:style>
        <p:txBody>
          <a:bodyPr lIns="0" tIns="0" rIns="0" bIns="0">
            <a:spAutoFit/>
          </a:bodyPr>
          <a:lstStyle>
            <a:lvl1pPr eaLnBrk="0" hangingPunct="0">
              <a:defRPr>
                <a:solidFill>
                  <a:schemeClr val="tx1"/>
                </a:solidFill>
                <a:latin typeface="Calibri" pitchFamily="34" charset="0"/>
                <a:ea typeface="MS PGothic" pitchFamily="34" charset="-128"/>
              </a:defRPr>
            </a:lvl1pPr>
            <a:lvl2pPr eaLnBrk="0" hangingPunct="0">
              <a:defRPr>
                <a:solidFill>
                  <a:schemeClr val="tx1"/>
                </a:solidFill>
                <a:latin typeface="Calibri" pitchFamily="34" charset="0"/>
                <a:ea typeface="MS PGothic" pitchFamily="34" charset="-128"/>
              </a:defRPr>
            </a:lvl2pPr>
            <a:lvl3pPr eaLnBrk="0" hangingPunct="0">
              <a:defRPr>
                <a:solidFill>
                  <a:schemeClr val="tx1"/>
                </a:solidFill>
                <a:latin typeface="Calibri" pitchFamily="34" charset="0"/>
                <a:ea typeface="MS PGothic" pitchFamily="34" charset="-128"/>
              </a:defRPr>
            </a:lvl3pPr>
            <a:lvl4pPr marL="1600200" indent="-341313" eaLnBrk="0" hangingPunct="0">
              <a:defRPr>
                <a:solidFill>
                  <a:schemeClr val="tx1"/>
                </a:solidFill>
                <a:latin typeface="Calibri" pitchFamily="34" charset="0"/>
                <a:ea typeface="MS PGothic" pitchFamily="34" charset="-128"/>
              </a:defRPr>
            </a:lvl4pPr>
            <a:lvl5pPr marL="2057400" indent="-341313" eaLnBrk="0" hangingPunct="0">
              <a:defRPr>
                <a:solidFill>
                  <a:schemeClr val="tx1"/>
                </a:solidFill>
                <a:latin typeface="Calibri" pitchFamily="34" charset="0"/>
                <a:ea typeface="MS PGothic" pitchFamily="34" charset="-128"/>
              </a:defRPr>
            </a:lvl5pPr>
            <a:lvl6pPr marL="2514600" indent="-341313"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341313"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341313"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341313"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0" lvl="1" indent="0">
              <a:spcAft>
                <a:spcPts val="600"/>
              </a:spcAft>
              <a:buClr>
                <a:schemeClr val="tx2"/>
              </a:buClr>
              <a:defRPr/>
            </a:pPr>
            <a:r>
              <a:rPr lang="hr-HR" sz="1200" dirty="0">
                <a:latin typeface="Arial" panose="020B0604020202020204" pitchFamily="34" charset="0"/>
                <a:cs typeface="Arial" panose="020B0604020202020204" pitchFamily="34" charset="0"/>
              </a:rPr>
              <a:t>Prijavitelj se može prijaviti i provoditi projekt isključivo samostalno. </a:t>
            </a:r>
            <a:endParaRPr lang="pl-PL" altLang="sr-Latn-RS" sz="15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7296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47864" y="4654190"/>
            <a:ext cx="1419021" cy="201440"/>
          </a:xfrm>
          <a:prstGeom prst="rect">
            <a:avLst/>
          </a:prstGeom>
        </p:spPr>
      </p:pic>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1720" y="4504859"/>
            <a:ext cx="1233288" cy="449202"/>
          </a:xfrm>
          <a:prstGeom prst="rect">
            <a:avLst/>
          </a:prstGeom>
        </p:spPr>
      </p:pic>
      <p:sp>
        <p:nvSpPr>
          <p:cNvPr id="5" name="Title 1"/>
          <p:cNvSpPr txBox="1">
            <a:spLocks/>
          </p:cNvSpPr>
          <p:nvPr/>
        </p:nvSpPr>
        <p:spPr bwMode="auto">
          <a:xfrm>
            <a:off x="316260" y="196280"/>
            <a:ext cx="8511480"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1pPr>
            <a:lvl2pPr marL="742950" indent="-28575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2pPr>
            <a:lvl3pPr marL="1143000" indent="-22860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3pPr>
            <a:lvl4pPr marL="1600200" indent="-22860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4pPr>
            <a:lvl5pPr marL="2057400" indent="-22860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9pPr>
          </a:lstStyle>
          <a:p>
            <a:pPr>
              <a:lnSpc>
                <a:spcPct val="100000"/>
              </a:lnSpc>
              <a:spcBef>
                <a:spcPct val="0"/>
              </a:spcBef>
              <a:buClrTx/>
            </a:pPr>
            <a:r>
              <a:rPr lang="hr-HR" altLang="sr-Latn-RS" sz="2000" b="1" dirty="0">
                <a:solidFill>
                  <a:srgbClr val="000000"/>
                </a:solidFill>
                <a:latin typeface="VladaRHSans Med" charset="0"/>
              </a:rPr>
              <a:t>Kriteriji za isključenje </a:t>
            </a:r>
            <a:r>
              <a:rPr lang="hr-HR" altLang="sr-Latn-RS" sz="2000" b="1" dirty="0" smtClean="0">
                <a:solidFill>
                  <a:srgbClr val="000000"/>
                </a:solidFill>
                <a:latin typeface="VladaRHSans Med" charset="0"/>
              </a:rPr>
              <a:t>prijavitelja</a:t>
            </a:r>
            <a:endParaRPr lang="hr-HR" altLang="sr-Latn-RS" sz="2000" b="1" dirty="0">
              <a:solidFill>
                <a:srgbClr val="000000"/>
              </a:solidFill>
              <a:latin typeface="VladaRHSans Med" charset="0"/>
            </a:endParaRPr>
          </a:p>
        </p:txBody>
      </p:sp>
      <p:sp>
        <p:nvSpPr>
          <p:cNvPr id="6" name="Content Placeholder 4"/>
          <p:cNvSpPr txBox="1">
            <a:spLocks/>
          </p:cNvSpPr>
          <p:nvPr/>
        </p:nvSpPr>
        <p:spPr bwMode="auto">
          <a:xfrm>
            <a:off x="457498" y="916360"/>
            <a:ext cx="8224912" cy="3385542"/>
          </a:xfrm>
          <a:prstGeom prst="rect">
            <a:avLst/>
          </a:prstGeom>
          <a:noFill/>
          <a:ln>
            <a:noFill/>
          </a:ln>
          <a:extLst/>
        </p:spPr>
        <p:style>
          <a:lnRef idx="0">
            <a:scrgbClr r="0" g="0" b="0"/>
          </a:lnRef>
          <a:fillRef idx="0">
            <a:scrgbClr r="0" g="0" b="0"/>
          </a:fillRef>
          <a:effectRef idx="0">
            <a:scrgbClr r="0" g="0" b="0"/>
          </a:effectRef>
          <a:fontRef idx="minor">
            <a:schemeClr val="dk1"/>
          </a:fontRef>
        </p:style>
        <p:txBody>
          <a:bodyPr wrap="square" lIns="0" tIns="0" rIns="0" bIns="0">
            <a:spAutoFit/>
          </a:bodyPr>
          <a:lstStyle>
            <a:lvl1pPr eaLnBrk="0" hangingPunct="0">
              <a:defRPr>
                <a:solidFill>
                  <a:schemeClr val="tx1"/>
                </a:solidFill>
                <a:latin typeface="Calibri" pitchFamily="34" charset="0"/>
                <a:ea typeface="MS PGothic" pitchFamily="34" charset="-128"/>
              </a:defRPr>
            </a:lvl1pPr>
            <a:lvl2pPr eaLnBrk="0" hangingPunct="0">
              <a:defRPr>
                <a:solidFill>
                  <a:schemeClr val="tx1"/>
                </a:solidFill>
                <a:latin typeface="Calibri" pitchFamily="34" charset="0"/>
                <a:ea typeface="MS PGothic" pitchFamily="34" charset="-128"/>
              </a:defRPr>
            </a:lvl2pPr>
            <a:lvl3pPr eaLnBrk="0" hangingPunct="0">
              <a:defRPr>
                <a:solidFill>
                  <a:schemeClr val="tx1"/>
                </a:solidFill>
                <a:latin typeface="Calibri" pitchFamily="34" charset="0"/>
                <a:ea typeface="MS PGothic" pitchFamily="34" charset="-128"/>
              </a:defRPr>
            </a:lvl3pPr>
            <a:lvl4pPr marL="1600200" indent="-341313" eaLnBrk="0" hangingPunct="0">
              <a:defRPr>
                <a:solidFill>
                  <a:schemeClr val="tx1"/>
                </a:solidFill>
                <a:latin typeface="Calibri" pitchFamily="34" charset="0"/>
                <a:ea typeface="MS PGothic" pitchFamily="34" charset="-128"/>
              </a:defRPr>
            </a:lvl4pPr>
            <a:lvl5pPr marL="2057400" indent="-341313" eaLnBrk="0" hangingPunct="0">
              <a:defRPr>
                <a:solidFill>
                  <a:schemeClr val="tx1"/>
                </a:solidFill>
                <a:latin typeface="Calibri" pitchFamily="34" charset="0"/>
                <a:ea typeface="MS PGothic" pitchFamily="34" charset="-128"/>
              </a:defRPr>
            </a:lvl5pPr>
            <a:lvl6pPr marL="2514600" indent="-341313"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341313"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341313"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341313"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171450" lvl="0" indent="-171450">
              <a:spcBef>
                <a:spcPts val="600"/>
              </a:spcBef>
              <a:buFont typeface="Arial" panose="020B0604020202020204" pitchFamily="34" charset="0"/>
              <a:buChar char="•"/>
            </a:pPr>
            <a:r>
              <a:rPr lang="hr-HR" sz="1200" dirty="0">
                <a:latin typeface="Arial" panose="020B0604020202020204" pitchFamily="34" charset="0"/>
                <a:cs typeface="Arial" panose="020B0604020202020204" pitchFamily="34" charset="0"/>
              </a:rPr>
              <a:t>Prijaviteljima od kojih </a:t>
            </a:r>
            <a:r>
              <a:rPr lang="hr-HR" sz="1200" dirty="0" smtClean="0">
                <a:latin typeface="Arial" panose="020B0604020202020204" pitchFamily="34" charset="0"/>
                <a:cs typeface="Arial" panose="020B0604020202020204" pitchFamily="34" charset="0"/>
              </a:rPr>
              <a:t>je temeljem </a:t>
            </a:r>
            <a:r>
              <a:rPr lang="hr-HR" sz="1200" dirty="0">
                <a:latin typeface="Arial" panose="020B0604020202020204" pitchFamily="34" charset="0"/>
                <a:cs typeface="Arial" panose="020B0604020202020204" pitchFamily="34" charset="0"/>
              </a:rPr>
              <a:t>prethodne odluke Komisije kojom se potpora proglašava protuzakonitom i nespojivom s unutarnjim tržištem, zatražen povrat sredstava koji nije izvršen do trenutka predaje projektnog </a:t>
            </a:r>
            <a:r>
              <a:rPr lang="hr-HR" sz="1200" dirty="0" smtClean="0">
                <a:latin typeface="Arial" panose="020B0604020202020204" pitchFamily="34" charset="0"/>
                <a:cs typeface="Arial" panose="020B0604020202020204" pitchFamily="34" charset="0"/>
              </a:rPr>
              <a:t>prijedloga</a:t>
            </a:r>
          </a:p>
          <a:p>
            <a:pPr marL="171450" lvl="0" indent="-171450">
              <a:spcBef>
                <a:spcPts val="600"/>
              </a:spcBef>
              <a:buFont typeface="Arial" panose="020B0604020202020204" pitchFamily="34" charset="0"/>
              <a:buChar char="•"/>
            </a:pPr>
            <a:r>
              <a:rPr lang="hr-HR" sz="1200" dirty="0" smtClean="0">
                <a:latin typeface="Arial" panose="020B0604020202020204" pitchFamily="34" charset="0"/>
                <a:cs typeface="Arial" panose="020B0604020202020204" pitchFamily="34" charset="0"/>
              </a:rPr>
              <a:t>Prijaviteljima </a:t>
            </a:r>
            <a:r>
              <a:rPr lang="hr-HR" sz="1200" dirty="0">
                <a:latin typeface="Arial" panose="020B0604020202020204" pitchFamily="34" charset="0"/>
                <a:cs typeface="Arial" panose="020B0604020202020204" pitchFamily="34" charset="0"/>
              </a:rPr>
              <a:t>koji nisu JLS/JP(R)S navedeni u Zakonu o područjima županija, gradova i općina u Republici </a:t>
            </a:r>
            <a:r>
              <a:rPr lang="hr-HR" sz="1200" dirty="0" smtClean="0">
                <a:latin typeface="Arial" panose="020B0604020202020204" pitchFamily="34" charset="0"/>
                <a:cs typeface="Arial" panose="020B0604020202020204" pitchFamily="34" charset="0"/>
              </a:rPr>
              <a:t>Hrvatskoj</a:t>
            </a:r>
          </a:p>
          <a:p>
            <a:pPr marL="171450" lvl="0" indent="-171450">
              <a:spcBef>
                <a:spcPts val="600"/>
              </a:spcBef>
              <a:buFont typeface="Arial" panose="020B0604020202020204" pitchFamily="34" charset="0"/>
              <a:buChar char="•"/>
            </a:pPr>
            <a:r>
              <a:rPr lang="hr-HR" sz="1200" dirty="0" smtClean="0">
                <a:latin typeface="Arial" panose="020B0604020202020204" pitchFamily="34" charset="0"/>
                <a:cs typeface="Arial" panose="020B0604020202020204" pitchFamily="34" charset="0"/>
              </a:rPr>
              <a:t>U </a:t>
            </a:r>
            <a:r>
              <a:rPr lang="hr-HR" sz="1200" dirty="0">
                <a:latin typeface="Arial" panose="020B0604020202020204" pitchFamily="34" charset="0"/>
                <a:cs typeface="Arial" panose="020B0604020202020204" pitchFamily="34" charset="0"/>
              </a:rPr>
              <a:t>slučajevima u kojima je protiv prijavitelja ili osobe koja je član njegovog upravnog, upravljačkog ili nadzornog tijela ili ima ovlasti zastupanja, donošenja odluka ili nadzora prijavitelja izrečena pravomoćna osuđujuća presuda za jedno ili više </a:t>
            </a:r>
            <a:r>
              <a:rPr lang="hr-HR" sz="1200" dirty="0" smtClean="0">
                <a:latin typeface="Arial" panose="020B0604020202020204" pitchFamily="34" charset="0"/>
                <a:cs typeface="Arial" panose="020B0604020202020204" pitchFamily="34" charset="0"/>
              </a:rPr>
              <a:t>kaznenih djela</a:t>
            </a:r>
          </a:p>
          <a:p>
            <a:pPr marL="171450" lvl="0" indent="-171450">
              <a:spcBef>
                <a:spcPts val="600"/>
              </a:spcBef>
              <a:buFont typeface="Arial" panose="020B0604020202020204" pitchFamily="34" charset="0"/>
              <a:buChar char="•"/>
            </a:pPr>
            <a:r>
              <a:rPr lang="hr-HR" sz="1200" dirty="0" smtClean="0">
                <a:latin typeface="Arial" panose="020B0604020202020204" pitchFamily="34" charset="0"/>
                <a:cs typeface="Arial" panose="020B0604020202020204" pitchFamily="34" charset="0"/>
              </a:rPr>
              <a:t>Prijaviteljima </a:t>
            </a:r>
            <a:r>
              <a:rPr lang="hr-HR" sz="1200" dirty="0">
                <a:latin typeface="Arial" panose="020B0604020202020204" pitchFamily="34" charset="0"/>
                <a:cs typeface="Arial" panose="020B0604020202020204" pitchFamily="34" charset="0"/>
              </a:rPr>
              <a:t>koji su u sukobu interesa u predmetnom postupku dodjele bespovratnih </a:t>
            </a:r>
            <a:r>
              <a:rPr lang="hr-HR" sz="1200" dirty="0" smtClean="0">
                <a:latin typeface="Arial" panose="020B0604020202020204" pitchFamily="34" charset="0"/>
                <a:cs typeface="Arial" panose="020B0604020202020204" pitchFamily="34" charset="0"/>
              </a:rPr>
              <a:t>sredstava</a:t>
            </a:r>
          </a:p>
          <a:p>
            <a:pPr marL="171450" lvl="0" indent="-171450">
              <a:spcBef>
                <a:spcPts val="600"/>
              </a:spcBef>
              <a:buFont typeface="Arial" panose="020B0604020202020204" pitchFamily="34" charset="0"/>
              <a:buChar char="•"/>
            </a:pPr>
            <a:r>
              <a:rPr lang="hr-HR" sz="1200" dirty="0" smtClean="0">
                <a:latin typeface="Arial" panose="020B0604020202020204" pitchFamily="34" charset="0"/>
                <a:cs typeface="Arial" panose="020B0604020202020204" pitchFamily="34" charset="0"/>
              </a:rPr>
              <a:t>Prijaviteljima </a:t>
            </a:r>
            <a:r>
              <a:rPr lang="hr-HR" sz="1200" dirty="0">
                <a:latin typeface="Arial" panose="020B0604020202020204" pitchFamily="34" charset="0"/>
                <a:cs typeface="Arial" panose="020B0604020202020204" pitchFamily="34" charset="0"/>
              </a:rPr>
              <a:t>koji su dostavili lažne informacije u sklopu projektne </a:t>
            </a:r>
            <a:r>
              <a:rPr lang="hr-HR" sz="1200" dirty="0" smtClean="0">
                <a:latin typeface="Arial" panose="020B0604020202020204" pitchFamily="34" charset="0"/>
                <a:cs typeface="Arial" panose="020B0604020202020204" pitchFamily="34" charset="0"/>
              </a:rPr>
              <a:t>prijave</a:t>
            </a:r>
          </a:p>
          <a:p>
            <a:pPr marL="171450" lvl="0" indent="-171450">
              <a:spcBef>
                <a:spcPts val="600"/>
              </a:spcBef>
              <a:buFont typeface="Arial" panose="020B0604020202020204" pitchFamily="34" charset="0"/>
              <a:buChar char="•"/>
            </a:pPr>
            <a:r>
              <a:rPr lang="hr-HR" sz="1200" dirty="0" smtClean="0">
                <a:latin typeface="Arial" panose="020B0604020202020204" pitchFamily="34" charset="0"/>
                <a:cs typeface="Arial" panose="020B0604020202020204" pitchFamily="34" charset="0"/>
              </a:rPr>
              <a:t>Prijaviteljima </a:t>
            </a:r>
            <a:r>
              <a:rPr lang="hr-HR" sz="1200" dirty="0">
                <a:latin typeface="Arial" panose="020B0604020202020204" pitchFamily="34" charset="0"/>
                <a:cs typeface="Arial" panose="020B0604020202020204" pitchFamily="34" charset="0"/>
              </a:rPr>
              <a:t>kojima je utvrđeno teško kršenje Ugovora zbog neispunjavanja ugovornih obveza, a koji je bio potpisan u sklopu nekog drugog postupka dodjele bespovratnih sredstava i bio je (su)financiran sredstvima EU odnosno ESI </a:t>
            </a:r>
            <a:r>
              <a:rPr lang="hr-HR" sz="1200" dirty="0" smtClean="0">
                <a:latin typeface="Arial" panose="020B0604020202020204" pitchFamily="34" charset="0"/>
                <a:cs typeface="Arial" panose="020B0604020202020204" pitchFamily="34" charset="0"/>
              </a:rPr>
              <a:t>fondova</a:t>
            </a:r>
          </a:p>
          <a:p>
            <a:pPr marL="171450" lvl="0" indent="-171450">
              <a:spcBef>
                <a:spcPts val="600"/>
              </a:spcBef>
              <a:buFont typeface="Arial" panose="020B0604020202020204" pitchFamily="34" charset="0"/>
              <a:buChar char="•"/>
            </a:pPr>
            <a:r>
              <a:rPr lang="hr-HR" sz="1200" dirty="0" smtClean="0">
                <a:latin typeface="Arial" panose="020B0604020202020204" pitchFamily="34" charset="0"/>
                <a:cs typeface="Arial" panose="020B0604020202020204" pitchFamily="34" charset="0"/>
              </a:rPr>
              <a:t>Prijaviteljima </a:t>
            </a:r>
            <a:r>
              <a:rPr lang="hr-HR" sz="1200" dirty="0">
                <a:latin typeface="Arial" panose="020B0604020202020204" pitchFamily="34" charset="0"/>
                <a:cs typeface="Arial" panose="020B0604020202020204" pitchFamily="34" charset="0"/>
              </a:rPr>
              <a:t>koji su proglašeni krivim za teški profesionalni </a:t>
            </a:r>
            <a:r>
              <a:rPr lang="hr-HR" sz="1200" dirty="0" smtClean="0">
                <a:latin typeface="Arial" panose="020B0604020202020204" pitchFamily="34" charset="0"/>
                <a:cs typeface="Arial" panose="020B0604020202020204" pitchFamily="34" charset="0"/>
              </a:rPr>
              <a:t>propust</a:t>
            </a:r>
          </a:p>
          <a:p>
            <a:pPr marL="171450" lvl="0" indent="-171450">
              <a:spcBef>
                <a:spcPts val="600"/>
              </a:spcBef>
              <a:buFont typeface="Arial" panose="020B0604020202020204" pitchFamily="34" charset="0"/>
              <a:buChar char="•"/>
            </a:pPr>
            <a:r>
              <a:rPr lang="hr-HR" sz="1200" dirty="0" smtClean="0">
                <a:latin typeface="Arial" panose="020B0604020202020204" pitchFamily="34" charset="0"/>
                <a:cs typeface="Arial" panose="020B0604020202020204" pitchFamily="34" charset="0"/>
              </a:rPr>
              <a:t>Prijaviteljima </a:t>
            </a:r>
            <a:r>
              <a:rPr lang="hr-HR" sz="1200" dirty="0">
                <a:latin typeface="Arial" panose="020B0604020202020204" pitchFamily="34" charset="0"/>
                <a:cs typeface="Arial" panose="020B0604020202020204" pitchFamily="34" charset="0"/>
              </a:rPr>
              <a:t>koji nisu ispunili obveze vezane uz plaćanje dospjelih poreznih obveza i obveza za mirovinsko i zdravstveno osiguranje u skladu sa zakonskim </a:t>
            </a:r>
            <a:r>
              <a:rPr lang="hr-HR" sz="1200" dirty="0" smtClean="0">
                <a:latin typeface="Arial" panose="020B0604020202020204" pitchFamily="34" charset="0"/>
                <a:cs typeface="Arial" panose="020B0604020202020204" pitchFamily="34" charset="0"/>
              </a:rPr>
              <a:t>odredbama</a:t>
            </a:r>
          </a:p>
          <a:p>
            <a:pPr marL="171450" lvl="0" indent="-171450">
              <a:spcBef>
                <a:spcPts val="600"/>
              </a:spcBef>
              <a:buFont typeface="Arial" panose="020B0604020202020204" pitchFamily="34" charset="0"/>
              <a:buChar char="•"/>
            </a:pPr>
            <a:r>
              <a:rPr lang="hr-HR" sz="1200" dirty="0" smtClean="0">
                <a:latin typeface="Arial" panose="020B0604020202020204" pitchFamily="34" charset="0"/>
                <a:cs typeface="Arial" panose="020B0604020202020204" pitchFamily="34" charset="0"/>
              </a:rPr>
              <a:t>Prijaviteljima </a:t>
            </a:r>
            <a:r>
              <a:rPr lang="hr-HR" sz="1200" dirty="0">
                <a:latin typeface="Arial" panose="020B0604020202020204" pitchFamily="34" charset="0"/>
                <a:cs typeface="Arial" panose="020B0604020202020204" pitchFamily="34" charset="0"/>
              </a:rPr>
              <a:t>koji su u </a:t>
            </a:r>
            <a:r>
              <a:rPr lang="hr-HR" sz="1200" dirty="0" smtClean="0">
                <a:latin typeface="Arial" panose="020B0604020202020204" pitchFamily="34" charset="0"/>
                <a:cs typeface="Arial" panose="020B0604020202020204" pitchFamily="34" charset="0"/>
              </a:rPr>
              <a:t>blokadi</a:t>
            </a:r>
            <a:endParaRPr lang="hr-H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3773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47864" y="4654190"/>
            <a:ext cx="1419021" cy="201440"/>
          </a:xfrm>
          <a:prstGeom prst="rect">
            <a:avLst/>
          </a:prstGeom>
        </p:spPr>
      </p:pic>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1720" y="4504859"/>
            <a:ext cx="1233288" cy="449202"/>
          </a:xfrm>
          <a:prstGeom prst="rect">
            <a:avLst/>
          </a:prstGeom>
        </p:spPr>
      </p:pic>
      <p:sp>
        <p:nvSpPr>
          <p:cNvPr id="6" name="Title 1"/>
          <p:cNvSpPr txBox="1">
            <a:spLocks/>
          </p:cNvSpPr>
          <p:nvPr/>
        </p:nvSpPr>
        <p:spPr bwMode="auto">
          <a:xfrm>
            <a:off x="316260" y="196280"/>
            <a:ext cx="8511480"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1pPr>
            <a:lvl2pPr marL="742950" indent="-28575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2pPr>
            <a:lvl3pPr marL="1143000" indent="-22860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3pPr>
            <a:lvl4pPr marL="1600200" indent="-22860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4pPr>
            <a:lvl5pPr marL="2057400" indent="-22860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9pPr>
          </a:lstStyle>
          <a:p>
            <a:pPr>
              <a:lnSpc>
                <a:spcPct val="100000"/>
              </a:lnSpc>
              <a:spcBef>
                <a:spcPct val="0"/>
              </a:spcBef>
              <a:buClrTx/>
            </a:pPr>
            <a:r>
              <a:rPr lang="hr-HR" altLang="sr-Latn-RS" sz="2000" b="1" dirty="0">
                <a:solidFill>
                  <a:srgbClr val="000000"/>
                </a:solidFill>
                <a:latin typeface="VladaRHSans Med" charset="0"/>
              </a:rPr>
              <a:t>Kriteriji za </a:t>
            </a:r>
            <a:r>
              <a:rPr lang="hr-HR" altLang="sr-Latn-RS" sz="2000" b="1" dirty="0" smtClean="0">
                <a:solidFill>
                  <a:srgbClr val="000000"/>
                </a:solidFill>
                <a:latin typeface="VladaRHSans Med" charset="0"/>
              </a:rPr>
              <a:t>prihvatljivost projekta</a:t>
            </a:r>
            <a:endParaRPr lang="hr-HR" altLang="sr-Latn-RS" sz="2000" b="1" dirty="0">
              <a:solidFill>
                <a:srgbClr val="000000"/>
              </a:solidFill>
              <a:latin typeface="VladaRHSans Med" charset="0"/>
            </a:endParaRPr>
          </a:p>
        </p:txBody>
      </p:sp>
      <p:sp>
        <p:nvSpPr>
          <p:cNvPr id="7" name="Content Placeholder 4"/>
          <p:cNvSpPr txBox="1">
            <a:spLocks/>
          </p:cNvSpPr>
          <p:nvPr/>
        </p:nvSpPr>
        <p:spPr bwMode="auto">
          <a:xfrm>
            <a:off x="179546" y="556337"/>
            <a:ext cx="8634821" cy="3139321"/>
          </a:xfrm>
          <a:prstGeom prst="rect">
            <a:avLst/>
          </a:prstGeom>
          <a:noFill/>
          <a:ln>
            <a:noFill/>
          </a:ln>
          <a:extLst/>
        </p:spPr>
        <p:style>
          <a:lnRef idx="0">
            <a:scrgbClr r="0" g="0" b="0"/>
          </a:lnRef>
          <a:fillRef idx="0">
            <a:scrgbClr r="0" g="0" b="0"/>
          </a:fillRef>
          <a:effectRef idx="0">
            <a:scrgbClr r="0" g="0" b="0"/>
          </a:effectRef>
          <a:fontRef idx="minor">
            <a:schemeClr val="dk1"/>
          </a:fontRef>
        </p:style>
        <p:txBody>
          <a:bodyPr wrap="square" lIns="0" tIns="0" rIns="0" bIns="0">
            <a:spAutoFit/>
          </a:bodyPr>
          <a:lstStyle>
            <a:lvl1pPr eaLnBrk="0" hangingPunct="0">
              <a:defRPr>
                <a:solidFill>
                  <a:schemeClr val="tx1"/>
                </a:solidFill>
                <a:latin typeface="Calibri" pitchFamily="34" charset="0"/>
                <a:ea typeface="MS PGothic" pitchFamily="34" charset="-128"/>
              </a:defRPr>
            </a:lvl1pPr>
            <a:lvl2pPr eaLnBrk="0" hangingPunct="0">
              <a:defRPr>
                <a:solidFill>
                  <a:schemeClr val="tx1"/>
                </a:solidFill>
                <a:latin typeface="Calibri" pitchFamily="34" charset="0"/>
                <a:ea typeface="MS PGothic" pitchFamily="34" charset="-128"/>
              </a:defRPr>
            </a:lvl2pPr>
            <a:lvl3pPr eaLnBrk="0" hangingPunct="0">
              <a:defRPr>
                <a:solidFill>
                  <a:schemeClr val="tx1"/>
                </a:solidFill>
                <a:latin typeface="Calibri" pitchFamily="34" charset="0"/>
                <a:ea typeface="MS PGothic" pitchFamily="34" charset="-128"/>
              </a:defRPr>
            </a:lvl3pPr>
            <a:lvl4pPr marL="1600200" indent="-341313" eaLnBrk="0" hangingPunct="0">
              <a:defRPr>
                <a:solidFill>
                  <a:schemeClr val="tx1"/>
                </a:solidFill>
                <a:latin typeface="Calibri" pitchFamily="34" charset="0"/>
                <a:ea typeface="MS PGothic" pitchFamily="34" charset="-128"/>
              </a:defRPr>
            </a:lvl4pPr>
            <a:lvl5pPr marL="2057400" indent="-341313" eaLnBrk="0" hangingPunct="0">
              <a:defRPr>
                <a:solidFill>
                  <a:schemeClr val="tx1"/>
                </a:solidFill>
                <a:latin typeface="Calibri" pitchFamily="34" charset="0"/>
                <a:ea typeface="MS PGothic" pitchFamily="34" charset="-128"/>
              </a:defRPr>
            </a:lvl5pPr>
            <a:lvl6pPr marL="2514600" indent="-341313"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341313"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341313"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341313"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171450" lvl="0" indent="-171450">
              <a:buFont typeface="Arial" panose="020B0604020202020204" pitchFamily="34" charset="0"/>
              <a:buChar char="•"/>
            </a:pPr>
            <a:r>
              <a:rPr lang="hr-HR" sz="1200" dirty="0">
                <a:latin typeface="Arial" panose="020B0604020202020204" pitchFamily="34" charset="0"/>
                <a:cs typeface="Arial" panose="020B0604020202020204" pitchFamily="34" charset="0"/>
              </a:rPr>
              <a:t>C</a:t>
            </a:r>
            <a:r>
              <a:rPr lang="vi-VN" sz="1200" dirty="0" smtClean="0">
                <a:latin typeface="Arial" panose="020B0604020202020204" pitchFamily="34" charset="0"/>
                <a:cs typeface="Arial" panose="020B0604020202020204" pitchFamily="34" charset="0"/>
              </a:rPr>
              <a:t>iljevi </a:t>
            </a:r>
            <a:r>
              <a:rPr lang="vi-VN" sz="1200" dirty="0">
                <a:latin typeface="Arial" panose="020B0604020202020204" pitchFamily="34" charset="0"/>
                <a:cs typeface="Arial" panose="020B0604020202020204" pitchFamily="34" charset="0"/>
              </a:rPr>
              <a:t>projekta moraju biti u skladu sa predmetom i svrhom Poziva, </a:t>
            </a:r>
            <a:endParaRPr lang="hr-HR" sz="1200" dirty="0" smtClean="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hr-HR"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hr-HR" sz="1200" dirty="0">
                <a:latin typeface="Arial" panose="020B0604020202020204" pitchFamily="34" charset="0"/>
                <a:cs typeface="Arial" panose="020B0604020202020204" pitchFamily="34" charset="0"/>
              </a:rPr>
              <a:t>P</a:t>
            </a:r>
            <a:r>
              <a:rPr lang="vi-VN" sz="1200" dirty="0" smtClean="0">
                <a:latin typeface="Arial" panose="020B0604020202020204" pitchFamily="34" charset="0"/>
                <a:cs typeface="Arial" panose="020B0604020202020204" pitchFamily="34" charset="0"/>
              </a:rPr>
              <a:t>rojekt </a:t>
            </a:r>
            <a:r>
              <a:rPr lang="vi-VN" sz="1200" dirty="0">
                <a:latin typeface="Arial" panose="020B0604020202020204" pitchFamily="34" charset="0"/>
                <a:cs typeface="Arial" panose="020B0604020202020204" pitchFamily="34" charset="0"/>
              </a:rPr>
              <a:t>se provodi na području </a:t>
            </a:r>
            <a:r>
              <a:rPr lang="vi-VN" sz="1200" dirty="0" smtClean="0">
                <a:latin typeface="Arial" panose="020B0604020202020204" pitchFamily="34" charset="0"/>
                <a:cs typeface="Arial" panose="020B0604020202020204" pitchFamily="34" charset="0"/>
              </a:rPr>
              <a:t>RH</a:t>
            </a:r>
            <a:r>
              <a:rPr lang="hr-HR" sz="1200" dirty="0" smtClean="0">
                <a:latin typeface="Arial" panose="020B0604020202020204" pitchFamily="34" charset="0"/>
                <a:cs typeface="Arial" panose="020B0604020202020204" pitchFamily="34" charset="0"/>
              </a:rPr>
              <a:t>,</a:t>
            </a:r>
          </a:p>
          <a:p>
            <a:pPr marL="171450" lvl="0" indent="-171450">
              <a:buFont typeface="Arial" panose="020B0604020202020204" pitchFamily="34" charset="0"/>
              <a:buChar char="•"/>
            </a:pPr>
            <a:endParaRPr lang="hr-HR" sz="1200" dirty="0" smtClean="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hr-HR" sz="1200" dirty="0" smtClean="0">
                <a:latin typeface="Arial" panose="020B0604020202020204" pitchFamily="34" charset="0"/>
                <a:cs typeface="Arial" panose="020B0604020202020204" pitchFamily="34" charset="0"/>
              </a:rPr>
              <a:t>P</a:t>
            </a:r>
            <a:r>
              <a:rPr lang="vi-VN" sz="1200" dirty="0" smtClean="0">
                <a:latin typeface="Arial" panose="020B0604020202020204" pitchFamily="34" charset="0"/>
                <a:cs typeface="Arial" panose="020B0604020202020204" pitchFamily="34" charset="0"/>
              </a:rPr>
              <a:t>rojekt </a:t>
            </a:r>
            <a:r>
              <a:rPr lang="vi-VN" sz="1200" dirty="0">
                <a:latin typeface="Arial" panose="020B0604020202020204" pitchFamily="34" charset="0"/>
                <a:cs typeface="Arial" panose="020B0604020202020204" pitchFamily="34" charset="0"/>
              </a:rPr>
              <a:t>gradnje provodi se na neopterećenim česticama koje su u jedinstvenom vlasništvu </a:t>
            </a:r>
            <a:r>
              <a:rPr lang="vi-VN" sz="1200" dirty="0" smtClean="0">
                <a:latin typeface="Arial" panose="020B0604020202020204" pitchFamily="34" charset="0"/>
                <a:cs typeface="Arial" panose="020B0604020202020204" pitchFamily="34" charset="0"/>
              </a:rPr>
              <a:t>Prijavitelja</a:t>
            </a:r>
            <a:r>
              <a:rPr lang="hr-HR" sz="1200" dirty="0" smtClean="0">
                <a:latin typeface="Arial" panose="020B0604020202020204" pitchFamily="34" charset="0"/>
                <a:cs typeface="Arial" panose="020B0604020202020204" pitchFamily="34" charset="0"/>
              </a:rPr>
              <a:t>,</a:t>
            </a:r>
          </a:p>
          <a:p>
            <a:pPr marL="171450" lvl="0" indent="-171450">
              <a:buFont typeface="Arial" panose="020B0604020202020204" pitchFamily="34" charset="0"/>
              <a:buChar char="•"/>
            </a:pPr>
            <a:endParaRPr lang="vi-VN"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hr-HR" sz="1200" dirty="0">
                <a:latin typeface="Arial" panose="020B0604020202020204" pitchFamily="34" charset="0"/>
                <a:cs typeface="Arial" panose="020B0604020202020204" pitchFamily="34" charset="0"/>
              </a:rPr>
              <a:t>T</a:t>
            </a:r>
            <a:r>
              <a:rPr lang="vi-VN" sz="1200" dirty="0" smtClean="0">
                <a:latin typeface="Arial" panose="020B0604020202020204" pitchFamily="34" charset="0"/>
                <a:cs typeface="Arial" panose="020B0604020202020204" pitchFamily="34" charset="0"/>
              </a:rPr>
              <a:t>raženi </a:t>
            </a:r>
            <a:r>
              <a:rPr lang="vi-VN" sz="1200" dirty="0">
                <a:latin typeface="Arial" panose="020B0604020202020204" pitchFamily="34" charset="0"/>
                <a:cs typeface="Arial" panose="020B0604020202020204" pitchFamily="34" charset="0"/>
              </a:rPr>
              <a:t>iznos bespovratnih sredstava odgovara navedenim ograničenjima povezanima s najnižim i najvišim iznosom bespovratnih sredstava ovog </a:t>
            </a:r>
            <a:r>
              <a:rPr lang="vi-VN" sz="1200" dirty="0" smtClean="0">
                <a:latin typeface="Arial" panose="020B0604020202020204" pitchFamily="34" charset="0"/>
                <a:cs typeface="Arial" panose="020B0604020202020204" pitchFamily="34" charset="0"/>
              </a:rPr>
              <a:t>poziva</a:t>
            </a:r>
            <a:r>
              <a:rPr lang="hr-HR" sz="1200" dirty="0" smtClean="0">
                <a:latin typeface="Arial" panose="020B0604020202020204" pitchFamily="34" charset="0"/>
                <a:cs typeface="Arial" panose="020B0604020202020204" pitchFamily="34" charset="0"/>
              </a:rPr>
              <a:t>,</a:t>
            </a:r>
          </a:p>
          <a:p>
            <a:pPr marL="171450" lvl="0" indent="-171450">
              <a:buFont typeface="Arial" panose="020B0604020202020204" pitchFamily="34" charset="0"/>
              <a:buChar char="•"/>
            </a:pPr>
            <a:endParaRPr lang="hr-HR" sz="1200" dirty="0" smtClean="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hr-HR" sz="1200" dirty="0">
                <a:latin typeface="Arial" panose="020B0604020202020204" pitchFamily="34" charset="0"/>
                <a:cs typeface="Arial" panose="020B0604020202020204" pitchFamily="34" charset="0"/>
              </a:rPr>
              <a:t>P</a:t>
            </a:r>
            <a:r>
              <a:rPr lang="vi-VN" sz="1200" dirty="0" smtClean="0">
                <a:latin typeface="Arial" panose="020B0604020202020204" pitchFamily="34" charset="0"/>
                <a:cs typeface="Arial" panose="020B0604020202020204" pitchFamily="34" charset="0"/>
              </a:rPr>
              <a:t>rojekt </a:t>
            </a:r>
            <a:r>
              <a:rPr lang="vi-VN" sz="1200" dirty="0">
                <a:latin typeface="Arial" panose="020B0604020202020204" pitchFamily="34" charset="0"/>
                <a:cs typeface="Arial" panose="020B0604020202020204" pitchFamily="34" charset="0"/>
              </a:rPr>
              <a:t>ne predstavlja dvostruko </a:t>
            </a:r>
            <a:r>
              <a:rPr lang="vi-VN" sz="1200" dirty="0" smtClean="0">
                <a:latin typeface="Arial" panose="020B0604020202020204" pitchFamily="34" charset="0"/>
                <a:cs typeface="Arial" panose="020B0604020202020204" pitchFamily="34" charset="0"/>
              </a:rPr>
              <a:t>financiranje</a:t>
            </a:r>
            <a:endParaRPr lang="hr-HR" sz="1200" dirty="0" smtClean="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vi-VN"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hr-HR" sz="1200" dirty="0" smtClean="0">
                <a:latin typeface="Arial" panose="020B0604020202020204" pitchFamily="34" charset="0"/>
                <a:cs typeface="Arial" panose="020B0604020202020204" pitchFamily="34" charset="0"/>
              </a:rPr>
              <a:t>P</a:t>
            </a:r>
            <a:r>
              <a:rPr lang="vi-VN" sz="1200" dirty="0" smtClean="0">
                <a:latin typeface="Arial" panose="020B0604020202020204" pitchFamily="34" charset="0"/>
                <a:cs typeface="Arial" panose="020B0604020202020204" pitchFamily="34" charset="0"/>
              </a:rPr>
              <a:t>rojektni </a:t>
            </a:r>
            <a:r>
              <a:rPr lang="vi-VN" sz="1200" dirty="0">
                <a:latin typeface="Arial" panose="020B0604020202020204" pitchFamily="34" charset="0"/>
                <a:cs typeface="Arial" panose="020B0604020202020204" pitchFamily="34" charset="0"/>
              </a:rPr>
              <a:t>prijedlog ne sadržava elemente neusklađene s obvezama o državnim potporama/potporama male </a:t>
            </a:r>
            <a:r>
              <a:rPr lang="vi-VN" sz="1200" dirty="0" smtClean="0">
                <a:latin typeface="Arial" panose="020B0604020202020204" pitchFamily="34" charset="0"/>
                <a:cs typeface="Arial" panose="020B0604020202020204" pitchFamily="34" charset="0"/>
              </a:rPr>
              <a:t>vrijednosti</a:t>
            </a:r>
            <a:endParaRPr lang="hr-HR" sz="1200" dirty="0" smtClean="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vi-VN"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hr-HR" sz="1200" dirty="0" smtClean="0">
                <a:latin typeface="Arial" panose="020B0604020202020204" pitchFamily="34" charset="0"/>
                <a:cs typeface="Arial" panose="020B0604020202020204" pitchFamily="34" charset="0"/>
              </a:rPr>
              <a:t>P</a:t>
            </a:r>
            <a:r>
              <a:rPr lang="vi-VN" sz="1200" dirty="0" smtClean="0">
                <a:latin typeface="Arial" panose="020B0604020202020204" pitchFamily="34" charset="0"/>
                <a:cs typeface="Arial" panose="020B0604020202020204" pitchFamily="34" charset="0"/>
              </a:rPr>
              <a:t>rojekt </a:t>
            </a:r>
            <a:r>
              <a:rPr lang="vi-VN" sz="1200" dirty="0">
                <a:latin typeface="Arial" panose="020B0604020202020204" pitchFamily="34" charset="0"/>
                <a:cs typeface="Arial" panose="020B0604020202020204" pitchFamily="34" charset="0"/>
              </a:rPr>
              <a:t>se, na način opisan u projektnom prijedlogu, ne bi mogao provesti bez potpore iz Fondova  što podrazumijeva da Prijavitelj nema osigurana sredstva za provedbu projekta na način, u opsegu i vremenskom okviru kako je opisano u projektnom prijedlogu, odnosno potporom iz Fondova osigurava se dodana vrijednost, bilo u opsegu ili kvaliteti aktivnosti, ili u pogledu vremena potrebnog za ostvarenje ciljeva/neposrednih rezultata </a:t>
            </a:r>
            <a:r>
              <a:rPr lang="vi-VN" sz="1200" dirty="0" smtClean="0">
                <a:latin typeface="Arial" panose="020B0604020202020204" pitchFamily="34" charset="0"/>
                <a:cs typeface="Arial" panose="020B0604020202020204" pitchFamily="34" charset="0"/>
              </a:rPr>
              <a:t>projekta</a:t>
            </a:r>
            <a:r>
              <a:rPr lang="hr-HR" sz="1200" dirty="0" smtClean="0">
                <a:latin typeface="Arial" panose="020B0604020202020204" pitchFamily="34" charset="0"/>
                <a:cs typeface="Arial" panose="020B0604020202020204" pitchFamily="34" charset="0"/>
              </a:rPr>
              <a:t>,</a:t>
            </a:r>
            <a:endParaRPr lang="vi-VN"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5932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47864" y="4654190"/>
            <a:ext cx="1419021" cy="201440"/>
          </a:xfrm>
          <a:prstGeom prst="rect">
            <a:avLst/>
          </a:prstGeom>
        </p:spPr>
      </p:pic>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1720" y="4504859"/>
            <a:ext cx="1233288" cy="449202"/>
          </a:xfrm>
          <a:prstGeom prst="rect">
            <a:avLst/>
          </a:prstGeom>
        </p:spPr>
      </p:pic>
      <p:sp>
        <p:nvSpPr>
          <p:cNvPr id="6" name="Title 1"/>
          <p:cNvSpPr txBox="1">
            <a:spLocks/>
          </p:cNvSpPr>
          <p:nvPr/>
        </p:nvSpPr>
        <p:spPr bwMode="auto">
          <a:xfrm>
            <a:off x="316260" y="196280"/>
            <a:ext cx="8511480"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1pPr>
            <a:lvl2pPr marL="742950" indent="-28575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2pPr>
            <a:lvl3pPr marL="1143000" indent="-22860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3pPr>
            <a:lvl4pPr marL="1600200" indent="-22860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4pPr>
            <a:lvl5pPr marL="2057400" indent="-22860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9pPr>
          </a:lstStyle>
          <a:p>
            <a:pPr>
              <a:lnSpc>
                <a:spcPct val="100000"/>
              </a:lnSpc>
              <a:spcBef>
                <a:spcPct val="0"/>
              </a:spcBef>
              <a:buClrTx/>
            </a:pPr>
            <a:r>
              <a:rPr lang="hr-HR" altLang="sr-Latn-RS" sz="2000" b="1" dirty="0">
                <a:solidFill>
                  <a:srgbClr val="000000"/>
                </a:solidFill>
                <a:latin typeface="VladaRHSans Med" charset="0"/>
              </a:rPr>
              <a:t>Kriteriji za </a:t>
            </a:r>
            <a:r>
              <a:rPr lang="hr-HR" altLang="sr-Latn-RS" sz="2000" b="1" dirty="0" smtClean="0">
                <a:solidFill>
                  <a:srgbClr val="000000"/>
                </a:solidFill>
                <a:latin typeface="VladaRHSans Med" charset="0"/>
              </a:rPr>
              <a:t>prihvatljivost projekta</a:t>
            </a:r>
            <a:endParaRPr lang="hr-HR" altLang="sr-Latn-RS" sz="2000" b="1" dirty="0">
              <a:solidFill>
                <a:srgbClr val="000000"/>
              </a:solidFill>
              <a:latin typeface="VladaRHSans Med" charset="0"/>
            </a:endParaRPr>
          </a:p>
        </p:txBody>
      </p:sp>
      <p:sp>
        <p:nvSpPr>
          <p:cNvPr id="7" name="Content Placeholder 4"/>
          <p:cNvSpPr txBox="1">
            <a:spLocks/>
          </p:cNvSpPr>
          <p:nvPr/>
        </p:nvSpPr>
        <p:spPr bwMode="auto">
          <a:xfrm>
            <a:off x="179546" y="556337"/>
            <a:ext cx="8634821" cy="2954655"/>
          </a:xfrm>
          <a:prstGeom prst="rect">
            <a:avLst/>
          </a:prstGeom>
          <a:noFill/>
          <a:ln>
            <a:noFill/>
          </a:ln>
          <a:extLst/>
        </p:spPr>
        <p:style>
          <a:lnRef idx="0">
            <a:scrgbClr r="0" g="0" b="0"/>
          </a:lnRef>
          <a:fillRef idx="0">
            <a:scrgbClr r="0" g="0" b="0"/>
          </a:fillRef>
          <a:effectRef idx="0">
            <a:scrgbClr r="0" g="0" b="0"/>
          </a:effectRef>
          <a:fontRef idx="minor">
            <a:schemeClr val="dk1"/>
          </a:fontRef>
        </p:style>
        <p:txBody>
          <a:bodyPr wrap="square" lIns="0" tIns="0" rIns="0" bIns="0">
            <a:spAutoFit/>
          </a:bodyPr>
          <a:lstStyle>
            <a:lvl1pPr eaLnBrk="0" hangingPunct="0">
              <a:defRPr>
                <a:solidFill>
                  <a:schemeClr val="tx1"/>
                </a:solidFill>
                <a:latin typeface="Calibri" pitchFamily="34" charset="0"/>
                <a:ea typeface="MS PGothic" pitchFamily="34" charset="-128"/>
              </a:defRPr>
            </a:lvl1pPr>
            <a:lvl2pPr eaLnBrk="0" hangingPunct="0">
              <a:defRPr>
                <a:solidFill>
                  <a:schemeClr val="tx1"/>
                </a:solidFill>
                <a:latin typeface="Calibri" pitchFamily="34" charset="0"/>
                <a:ea typeface="MS PGothic" pitchFamily="34" charset="-128"/>
              </a:defRPr>
            </a:lvl2pPr>
            <a:lvl3pPr eaLnBrk="0" hangingPunct="0">
              <a:defRPr>
                <a:solidFill>
                  <a:schemeClr val="tx1"/>
                </a:solidFill>
                <a:latin typeface="Calibri" pitchFamily="34" charset="0"/>
                <a:ea typeface="MS PGothic" pitchFamily="34" charset="-128"/>
              </a:defRPr>
            </a:lvl3pPr>
            <a:lvl4pPr marL="1600200" indent="-341313" eaLnBrk="0" hangingPunct="0">
              <a:defRPr>
                <a:solidFill>
                  <a:schemeClr val="tx1"/>
                </a:solidFill>
                <a:latin typeface="Calibri" pitchFamily="34" charset="0"/>
                <a:ea typeface="MS PGothic" pitchFamily="34" charset="-128"/>
              </a:defRPr>
            </a:lvl4pPr>
            <a:lvl5pPr marL="2057400" indent="-341313" eaLnBrk="0" hangingPunct="0">
              <a:defRPr>
                <a:solidFill>
                  <a:schemeClr val="tx1"/>
                </a:solidFill>
                <a:latin typeface="Calibri" pitchFamily="34" charset="0"/>
                <a:ea typeface="MS PGothic" pitchFamily="34" charset="-128"/>
              </a:defRPr>
            </a:lvl5pPr>
            <a:lvl6pPr marL="2514600" indent="-341313"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341313"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341313"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341313"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171450" lvl="0" indent="-171450">
              <a:buFont typeface="Arial" panose="020B0604020202020204" pitchFamily="34" charset="0"/>
              <a:buChar char="•"/>
            </a:pPr>
            <a:r>
              <a:rPr lang="hr-HR" sz="1200" dirty="0" smtClean="0">
                <a:latin typeface="Arial" panose="020B0604020202020204" pitchFamily="34" charset="0"/>
                <a:cs typeface="Arial" panose="020B0604020202020204" pitchFamily="34" charset="0"/>
              </a:rPr>
              <a:t>P</a:t>
            </a:r>
            <a:r>
              <a:rPr lang="vi-VN" sz="1200" dirty="0" smtClean="0">
                <a:latin typeface="Arial" panose="020B0604020202020204" pitchFamily="34" charset="0"/>
                <a:cs typeface="Arial" panose="020B0604020202020204" pitchFamily="34" charset="0"/>
              </a:rPr>
              <a:t>rojekt </a:t>
            </a:r>
            <a:r>
              <a:rPr lang="vi-VN" sz="1200" dirty="0">
                <a:latin typeface="Arial" panose="020B0604020202020204" pitchFamily="34" charset="0"/>
                <a:cs typeface="Arial" panose="020B0604020202020204" pitchFamily="34" charset="0"/>
              </a:rPr>
              <a:t>ima zatvorenu financijsku konstrukciju</a:t>
            </a:r>
            <a:r>
              <a:rPr lang="vi-VN" sz="1200" dirty="0" smtClean="0">
                <a:latin typeface="Arial" panose="020B0604020202020204" pitchFamily="34" charset="0"/>
                <a:cs typeface="Arial" panose="020B0604020202020204" pitchFamily="34" charset="0"/>
              </a:rPr>
              <a:t>;</a:t>
            </a:r>
            <a:endParaRPr lang="hr-HR" sz="1200" dirty="0" smtClean="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vi-VN"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hr-HR" sz="1200" dirty="0">
                <a:latin typeface="Arial" panose="020B0604020202020204" pitchFamily="34" charset="0"/>
                <a:cs typeface="Arial" panose="020B0604020202020204" pitchFamily="34" charset="0"/>
              </a:rPr>
              <a:t>P</a:t>
            </a:r>
            <a:r>
              <a:rPr lang="vi-VN" sz="1200" dirty="0" smtClean="0">
                <a:latin typeface="Arial" panose="020B0604020202020204" pitchFamily="34" charset="0"/>
                <a:cs typeface="Arial" panose="020B0604020202020204" pitchFamily="34" charset="0"/>
              </a:rPr>
              <a:t>rovedba </a:t>
            </a:r>
            <a:r>
              <a:rPr lang="vi-VN" sz="1200" dirty="0">
                <a:latin typeface="Arial" panose="020B0604020202020204" pitchFamily="34" charset="0"/>
                <a:cs typeface="Arial" panose="020B0604020202020204" pitchFamily="34" charset="0"/>
              </a:rPr>
              <a:t>projekta </a:t>
            </a:r>
            <a:r>
              <a:rPr lang="vi-VN" sz="1200" dirty="0" smtClean="0">
                <a:latin typeface="Arial" panose="020B0604020202020204" pitchFamily="34" charset="0"/>
                <a:cs typeface="Arial" panose="020B0604020202020204" pitchFamily="34" charset="0"/>
              </a:rPr>
              <a:t>ne </a:t>
            </a:r>
            <a:r>
              <a:rPr lang="vi-VN" sz="1200" dirty="0">
                <a:latin typeface="Arial" panose="020B0604020202020204" pitchFamily="34" charset="0"/>
                <a:cs typeface="Arial" panose="020B0604020202020204" pitchFamily="34" charset="0"/>
              </a:rPr>
              <a:t>smije započeti prije predaje projektnog prijedloga </a:t>
            </a:r>
            <a:r>
              <a:rPr lang="vi-VN" sz="1200" dirty="0" smtClean="0">
                <a:latin typeface="Arial" panose="020B0604020202020204" pitchFamily="34" charset="0"/>
                <a:cs typeface="Arial" panose="020B0604020202020204" pitchFamily="34" charset="0"/>
              </a:rPr>
              <a:t>PT2</a:t>
            </a:r>
            <a:r>
              <a:rPr lang="hr-HR" sz="1200" dirty="0" smtClean="0">
                <a:latin typeface="Arial" panose="020B0604020202020204" pitchFamily="34" charset="0"/>
                <a:cs typeface="Arial" panose="020B0604020202020204" pitchFamily="34" charset="0"/>
              </a:rPr>
              <a:t>,</a:t>
            </a:r>
          </a:p>
          <a:p>
            <a:pPr marL="171450" lvl="0" indent="-171450">
              <a:buFont typeface="Arial" panose="020B0604020202020204" pitchFamily="34" charset="0"/>
              <a:buChar char="•"/>
            </a:pPr>
            <a:endParaRPr lang="vi-VN"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hr-HR" sz="1200" dirty="0" smtClean="0">
                <a:latin typeface="Arial" panose="020B0604020202020204" pitchFamily="34" charset="0"/>
                <a:cs typeface="Arial" panose="020B0604020202020204" pitchFamily="34" charset="0"/>
              </a:rPr>
              <a:t>P</a:t>
            </a:r>
            <a:r>
              <a:rPr lang="vi-VN" sz="1200" dirty="0" smtClean="0">
                <a:latin typeface="Arial" panose="020B0604020202020204" pitchFamily="34" charset="0"/>
                <a:cs typeface="Arial" panose="020B0604020202020204" pitchFamily="34" charset="0"/>
              </a:rPr>
              <a:t>oduzetničke </a:t>
            </a:r>
            <a:r>
              <a:rPr lang="vi-VN" sz="1200" dirty="0">
                <a:latin typeface="Arial" panose="020B0604020202020204" pitchFamily="34" charset="0"/>
                <a:cs typeface="Arial" panose="020B0604020202020204" pitchFamily="34" charset="0"/>
              </a:rPr>
              <a:t>zone koje su predmet ulaganja moraju biti osnovane najkasnije do 31.12.2016. godine i/ili do istog datuma prostorno definirane prostorno-planskom dokumentacijom; </a:t>
            </a:r>
            <a:endParaRPr lang="hr-HR" sz="1200" dirty="0" smtClean="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vi-VN"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hr-HR" sz="1200" dirty="0">
                <a:latin typeface="Arial" panose="020B0604020202020204" pitchFamily="34" charset="0"/>
                <a:cs typeface="Arial" panose="020B0604020202020204" pitchFamily="34" charset="0"/>
              </a:rPr>
              <a:t>P</a:t>
            </a:r>
            <a:r>
              <a:rPr lang="vi-VN" sz="1200" dirty="0" smtClean="0">
                <a:latin typeface="Arial" panose="020B0604020202020204" pitchFamily="34" charset="0"/>
                <a:cs typeface="Arial" panose="020B0604020202020204" pitchFamily="34" charset="0"/>
              </a:rPr>
              <a:t>oduzetnička </a:t>
            </a:r>
            <a:r>
              <a:rPr lang="vi-VN" sz="1200" dirty="0">
                <a:latin typeface="Arial" panose="020B0604020202020204" pitchFamily="34" charset="0"/>
                <a:cs typeface="Arial" panose="020B0604020202020204" pitchFamily="34" charset="0"/>
              </a:rPr>
              <a:t>zona koja je predmet ulaganja prethodno predaji projektnog prijedloga mora biti upisana u Jedinstveni registar poduzetničke infrastrukture</a:t>
            </a:r>
            <a:r>
              <a:rPr lang="vi-VN" sz="1200" dirty="0" smtClean="0">
                <a:latin typeface="Arial" panose="020B0604020202020204" pitchFamily="34" charset="0"/>
                <a:cs typeface="Arial" panose="020B0604020202020204" pitchFamily="34" charset="0"/>
              </a:rPr>
              <a:t>,</a:t>
            </a:r>
            <a:endParaRPr lang="hr-HR" sz="1200" dirty="0" smtClean="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vi-VN"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hr-HR" sz="1200" dirty="0">
                <a:latin typeface="Arial" panose="020B0604020202020204" pitchFamily="34" charset="0"/>
                <a:cs typeface="Arial" panose="020B0604020202020204" pitchFamily="34" charset="0"/>
              </a:rPr>
              <a:t>I</a:t>
            </a:r>
            <a:r>
              <a:rPr lang="vi-VN" sz="1200" dirty="0" smtClean="0">
                <a:latin typeface="Arial" panose="020B0604020202020204" pitchFamily="34" charset="0"/>
                <a:cs typeface="Arial" panose="020B0604020202020204" pitchFamily="34" charset="0"/>
              </a:rPr>
              <a:t>nicijalno </a:t>
            </a:r>
            <a:r>
              <a:rPr lang="vi-VN" sz="1200" dirty="0">
                <a:latin typeface="Arial" panose="020B0604020202020204" pitchFamily="34" charset="0"/>
                <a:cs typeface="Arial" panose="020B0604020202020204" pitchFamily="34" charset="0"/>
              </a:rPr>
              <a:t>trajanje razdoblja provedbe projekta  ne smije biti duže od 36 mjeseci od dana predaje projektnog </a:t>
            </a:r>
            <a:r>
              <a:rPr lang="vi-VN" sz="1200" dirty="0" smtClean="0">
                <a:latin typeface="Arial" panose="020B0604020202020204" pitchFamily="34" charset="0"/>
                <a:cs typeface="Arial" panose="020B0604020202020204" pitchFamily="34" charset="0"/>
              </a:rPr>
              <a:t>prijedloga</a:t>
            </a:r>
            <a:r>
              <a:rPr lang="hr-HR" sz="1200" dirty="0" smtClean="0">
                <a:latin typeface="Arial" panose="020B0604020202020204" pitchFamily="34" charset="0"/>
                <a:cs typeface="Arial" panose="020B0604020202020204" pitchFamily="34" charset="0"/>
              </a:rPr>
              <a:t>,</a:t>
            </a:r>
          </a:p>
          <a:p>
            <a:pPr marL="171450" lvl="0" indent="-171450">
              <a:buFont typeface="Arial" panose="020B0604020202020204" pitchFamily="34" charset="0"/>
              <a:buChar char="•"/>
            </a:pPr>
            <a:r>
              <a:rPr lang="hr-HR" sz="1200" dirty="0">
                <a:latin typeface="Arial" panose="020B0604020202020204" pitchFamily="34" charset="0"/>
                <a:cs typeface="Arial" panose="020B0604020202020204" pitchFamily="34" charset="0"/>
              </a:rPr>
              <a:t>P</a:t>
            </a:r>
            <a:r>
              <a:rPr lang="vi-VN" sz="1200" dirty="0" smtClean="0">
                <a:latin typeface="Arial" panose="020B0604020202020204" pitchFamily="34" charset="0"/>
                <a:cs typeface="Arial" panose="020B0604020202020204" pitchFamily="34" charset="0"/>
              </a:rPr>
              <a:t>rojekt </a:t>
            </a:r>
            <a:r>
              <a:rPr lang="vi-VN" sz="1200" dirty="0">
                <a:latin typeface="Arial" panose="020B0604020202020204" pitchFamily="34" charset="0"/>
                <a:cs typeface="Arial" panose="020B0604020202020204" pitchFamily="34" charset="0"/>
              </a:rPr>
              <a:t>mora biti usklađen sa strategijom razvoja poduzetničkog okruženja ili drugom relevantnom strategijom razvoja koja obuhvaća mjere za razvoj poduzetničkog okruženja, na regionalnoj ili lokalnoj </a:t>
            </a:r>
            <a:r>
              <a:rPr lang="vi-VN" sz="1200" dirty="0" smtClean="0">
                <a:latin typeface="Arial" panose="020B0604020202020204" pitchFamily="34" charset="0"/>
                <a:cs typeface="Arial" panose="020B0604020202020204" pitchFamily="34" charset="0"/>
              </a:rPr>
              <a:t>razini</a:t>
            </a:r>
            <a:r>
              <a:rPr lang="hr-HR" sz="1200" dirty="0" smtClean="0">
                <a:latin typeface="Arial" panose="020B0604020202020204" pitchFamily="34" charset="0"/>
                <a:cs typeface="Arial" panose="020B0604020202020204" pitchFamily="34" charset="0"/>
              </a:rPr>
              <a:t>,</a:t>
            </a:r>
          </a:p>
          <a:p>
            <a:pPr marL="171450" lvl="0" indent="-171450">
              <a:buFont typeface="Arial" panose="020B0604020202020204" pitchFamily="34" charset="0"/>
              <a:buChar char="•"/>
            </a:pPr>
            <a:endParaRPr lang="vi-VN"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hr-HR" sz="1200" dirty="0">
                <a:latin typeface="Arial" panose="020B0604020202020204" pitchFamily="34" charset="0"/>
                <a:cs typeface="Arial" panose="020B0604020202020204" pitchFamily="34" charset="0"/>
              </a:rPr>
              <a:t>P</a:t>
            </a:r>
            <a:r>
              <a:rPr lang="vi-VN" sz="1200" dirty="0" smtClean="0">
                <a:latin typeface="Arial" panose="020B0604020202020204" pitchFamily="34" charset="0"/>
                <a:cs typeface="Arial" panose="020B0604020202020204" pitchFamily="34" charset="0"/>
              </a:rPr>
              <a:t>rojekt </a:t>
            </a:r>
            <a:r>
              <a:rPr lang="vi-VN" sz="1200" dirty="0">
                <a:latin typeface="Arial" panose="020B0604020202020204" pitchFamily="34" charset="0"/>
                <a:cs typeface="Arial" panose="020B0604020202020204" pitchFamily="34" charset="0"/>
              </a:rPr>
              <a:t>nije u suprotnosti s odredbama ključnih horizontalnih politika Europske unije i Operativnog programa „Konkurentnost i kohezija 2014. - 2020.“ o jednakim mogućnostima, održivom razvoju i informacijskom društvu; </a:t>
            </a:r>
          </a:p>
        </p:txBody>
      </p:sp>
    </p:spTree>
    <p:extLst>
      <p:ext uri="{BB962C8B-B14F-4D97-AF65-F5344CB8AC3E}">
        <p14:creationId xmlns:p14="http://schemas.microsoft.com/office/powerpoint/2010/main" val="1414438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47864" y="4654190"/>
            <a:ext cx="1419021" cy="201440"/>
          </a:xfrm>
          <a:prstGeom prst="rect">
            <a:avLst/>
          </a:prstGeom>
        </p:spPr>
      </p:pic>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1720" y="4504859"/>
            <a:ext cx="1233288" cy="449202"/>
          </a:xfrm>
          <a:prstGeom prst="rect">
            <a:avLst/>
          </a:prstGeom>
        </p:spPr>
      </p:pic>
      <p:sp>
        <p:nvSpPr>
          <p:cNvPr id="5" name="Content Placeholder 4"/>
          <p:cNvSpPr txBox="1">
            <a:spLocks/>
          </p:cNvSpPr>
          <p:nvPr/>
        </p:nvSpPr>
        <p:spPr bwMode="auto">
          <a:xfrm>
            <a:off x="254602" y="700336"/>
            <a:ext cx="8634821" cy="3524042"/>
          </a:xfrm>
          <a:prstGeom prst="rect">
            <a:avLst/>
          </a:prstGeom>
          <a:noFill/>
          <a:ln>
            <a:noFill/>
          </a:ln>
          <a:extLst/>
        </p:spPr>
        <p:style>
          <a:lnRef idx="0">
            <a:scrgbClr r="0" g="0" b="0"/>
          </a:lnRef>
          <a:fillRef idx="0">
            <a:scrgbClr r="0" g="0" b="0"/>
          </a:fillRef>
          <a:effectRef idx="0">
            <a:scrgbClr r="0" g="0" b="0"/>
          </a:effectRef>
          <a:fontRef idx="minor">
            <a:schemeClr val="dk1"/>
          </a:fontRef>
        </p:style>
        <p:txBody>
          <a:bodyPr wrap="square" lIns="0" tIns="0" rIns="0" bIns="0">
            <a:spAutoFit/>
          </a:bodyPr>
          <a:lstStyle>
            <a:lvl1pPr eaLnBrk="0" hangingPunct="0">
              <a:defRPr>
                <a:solidFill>
                  <a:schemeClr val="tx1"/>
                </a:solidFill>
                <a:latin typeface="Calibri" pitchFamily="34" charset="0"/>
                <a:ea typeface="MS PGothic" pitchFamily="34" charset="-128"/>
              </a:defRPr>
            </a:lvl1pPr>
            <a:lvl2pPr eaLnBrk="0" hangingPunct="0">
              <a:defRPr>
                <a:solidFill>
                  <a:schemeClr val="tx1"/>
                </a:solidFill>
                <a:latin typeface="Calibri" pitchFamily="34" charset="0"/>
                <a:ea typeface="MS PGothic" pitchFamily="34" charset="-128"/>
              </a:defRPr>
            </a:lvl2pPr>
            <a:lvl3pPr eaLnBrk="0" hangingPunct="0">
              <a:defRPr>
                <a:solidFill>
                  <a:schemeClr val="tx1"/>
                </a:solidFill>
                <a:latin typeface="Calibri" pitchFamily="34" charset="0"/>
                <a:ea typeface="MS PGothic" pitchFamily="34" charset="-128"/>
              </a:defRPr>
            </a:lvl3pPr>
            <a:lvl4pPr marL="1600200" indent="-341313" eaLnBrk="0" hangingPunct="0">
              <a:defRPr>
                <a:solidFill>
                  <a:schemeClr val="tx1"/>
                </a:solidFill>
                <a:latin typeface="Calibri" pitchFamily="34" charset="0"/>
                <a:ea typeface="MS PGothic" pitchFamily="34" charset="-128"/>
              </a:defRPr>
            </a:lvl4pPr>
            <a:lvl5pPr marL="2057400" indent="-341313" eaLnBrk="0" hangingPunct="0">
              <a:defRPr>
                <a:solidFill>
                  <a:schemeClr val="tx1"/>
                </a:solidFill>
                <a:latin typeface="Calibri" pitchFamily="34" charset="0"/>
                <a:ea typeface="MS PGothic" pitchFamily="34" charset="-128"/>
              </a:defRPr>
            </a:lvl5pPr>
            <a:lvl6pPr marL="2514600" indent="-341313"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341313"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341313"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341313"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171450" lvl="0" indent="-171450">
              <a:buFont typeface="Arial" panose="020B0604020202020204" pitchFamily="34" charset="0"/>
              <a:buChar char="•"/>
            </a:pPr>
            <a:r>
              <a:rPr lang="vi-VN" sz="1200" dirty="0" smtClean="0">
                <a:latin typeface="Arial" panose="020B0604020202020204" pitchFamily="34" charset="0"/>
                <a:cs typeface="Arial" panose="020B0604020202020204" pitchFamily="34" charset="0"/>
              </a:rPr>
              <a:t>Priprema </a:t>
            </a:r>
            <a:r>
              <a:rPr lang="vi-VN" sz="1200" dirty="0">
                <a:latin typeface="Arial" panose="020B0604020202020204" pitchFamily="34" charset="0"/>
                <a:cs typeface="Arial" panose="020B0604020202020204" pitchFamily="34" charset="0"/>
              </a:rPr>
              <a:t>tehničke dokumentacije (idejni/glavni/izvedbeni projekt s troškovnicima, potrebne dozvole), dokumentacije projektnog prijedloga (Obrazac 1. Prijavni obrazac A. dio, Obrazac 2. Investicijska studija, Obrazac 3. Izjava o usklađenosti s UZP-om, Obrazac 4. Infrastrukturna komponenta projekta, Obrazac 5. Izjava o korištenim potporama/bespovratnim sredstvima za razvoj infrastrukture zona) i dokumentacije o nabavi </a:t>
            </a:r>
            <a:endParaRPr lang="hr-HR" sz="1200" dirty="0" smtClean="0">
              <a:latin typeface="Arial" panose="020B0604020202020204" pitchFamily="34" charset="0"/>
              <a:cs typeface="Arial" panose="020B0604020202020204" pitchFamily="34" charset="0"/>
            </a:endParaRPr>
          </a:p>
          <a:p>
            <a:pPr lvl="0"/>
            <a:endParaRPr lang="hr-HR" sz="1200" dirty="0" smtClean="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vi-VN" sz="1200" dirty="0" smtClean="0">
                <a:latin typeface="Arial" panose="020B0604020202020204" pitchFamily="34" charset="0"/>
                <a:cs typeface="Arial" panose="020B0604020202020204" pitchFamily="34" charset="0"/>
              </a:rPr>
              <a:t>Ulaganje </a:t>
            </a:r>
            <a:r>
              <a:rPr lang="vi-VN" sz="1200" dirty="0">
                <a:latin typeface="Arial" panose="020B0604020202020204" pitchFamily="34" charset="0"/>
                <a:cs typeface="Arial" panose="020B0604020202020204" pitchFamily="34" charset="0"/>
              </a:rPr>
              <a:t>u gradnju novih elemenata  osnovne i dodatne zajedničke infrastrukture postojećih poduzetničkih zona; </a:t>
            </a:r>
          </a:p>
          <a:p>
            <a:pPr lvl="0"/>
            <a:endParaRPr lang="hr-HR" sz="1200" dirty="0" smtClean="0">
              <a:latin typeface="Arial" panose="020B0604020202020204" pitchFamily="34" charset="0"/>
              <a:cs typeface="Arial" panose="020B0604020202020204" pitchFamily="34" charset="0"/>
            </a:endParaRPr>
          </a:p>
          <a:p>
            <a:pPr lvl="0"/>
            <a:endParaRPr lang="hr-HR" sz="1200" dirty="0">
              <a:latin typeface="Arial" panose="020B0604020202020204" pitchFamily="34" charset="0"/>
              <a:cs typeface="Arial" panose="020B0604020202020204" pitchFamily="34" charset="0"/>
            </a:endParaRPr>
          </a:p>
          <a:p>
            <a:pPr lvl="0"/>
            <a:r>
              <a:rPr lang="vi-VN" sz="1200" b="1" dirty="0" smtClean="0">
                <a:latin typeface="Arial" panose="020B0604020202020204" pitchFamily="34" charset="0"/>
                <a:cs typeface="Arial" panose="020B0604020202020204" pitchFamily="34" charset="0"/>
              </a:rPr>
              <a:t>Napomena:  Zajednička osnovna i dodatna infrastruktura poduzetničkih zona podrazumijeva prometnu, komunalnu, energetsku i elektroničko-komunikacijsku infrastrukturu.</a:t>
            </a:r>
          </a:p>
          <a:p>
            <a:pPr marL="171450" lvl="0" indent="-171450">
              <a:buFont typeface="Arial" panose="020B0604020202020204" pitchFamily="34" charset="0"/>
              <a:buChar char="•"/>
            </a:pPr>
            <a:endParaRPr lang="vi-VN" sz="1200" dirty="0">
              <a:latin typeface="Arial" panose="020B0604020202020204" pitchFamily="34" charset="0"/>
              <a:cs typeface="Arial" panose="020B0604020202020204" pitchFamily="34" charset="0"/>
            </a:endParaRPr>
          </a:p>
          <a:p>
            <a:pPr marL="171450" lvl="0" indent="-171450">
              <a:spcBef>
                <a:spcPts val="600"/>
              </a:spcBef>
              <a:buFont typeface="Arial" panose="020B0604020202020204" pitchFamily="34" charset="0"/>
              <a:buChar char="•"/>
            </a:pPr>
            <a:r>
              <a:rPr lang="vi-VN" sz="1200" dirty="0" smtClean="0">
                <a:latin typeface="Arial" panose="020B0604020202020204" pitchFamily="34" charset="0"/>
                <a:cs typeface="Arial" panose="020B0604020202020204" pitchFamily="34" charset="0"/>
              </a:rPr>
              <a:t>Ulaganje </a:t>
            </a:r>
            <a:r>
              <a:rPr lang="vi-VN" sz="1200" dirty="0">
                <a:latin typeface="Arial" panose="020B0604020202020204" pitchFamily="34" charset="0"/>
                <a:cs typeface="Arial" panose="020B0604020202020204" pitchFamily="34" charset="0"/>
              </a:rPr>
              <a:t>u izgradnju ili opremanje zelenih </a:t>
            </a:r>
            <a:r>
              <a:rPr lang="vi-VN" sz="1200" dirty="0" smtClean="0">
                <a:latin typeface="Arial" panose="020B0604020202020204" pitchFamily="34" charset="0"/>
                <a:cs typeface="Arial" panose="020B0604020202020204" pitchFamily="34" charset="0"/>
              </a:rPr>
              <a:t>infrastruktura;</a:t>
            </a:r>
            <a:endParaRPr lang="vi-VN" sz="1200" dirty="0">
              <a:latin typeface="Arial" panose="020B0604020202020204" pitchFamily="34" charset="0"/>
              <a:cs typeface="Arial" panose="020B0604020202020204" pitchFamily="34" charset="0"/>
            </a:endParaRPr>
          </a:p>
          <a:p>
            <a:pPr marL="171450" lvl="0" indent="-171450">
              <a:spcBef>
                <a:spcPts val="600"/>
              </a:spcBef>
              <a:buFont typeface="Arial" panose="020B0604020202020204" pitchFamily="34" charset="0"/>
              <a:buChar char="•"/>
            </a:pPr>
            <a:r>
              <a:rPr lang="vi-VN" sz="1200" dirty="0" smtClean="0">
                <a:latin typeface="Arial" panose="020B0604020202020204" pitchFamily="34" charset="0"/>
                <a:cs typeface="Arial" panose="020B0604020202020204" pitchFamily="34" charset="0"/>
              </a:rPr>
              <a:t>Upravljanje </a:t>
            </a:r>
            <a:r>
              <a:rPr lang="vi-VN" sz="1200" dirty="0">
                <a:latin typeface="Arial" panose="020B0604020202020204" pitchFamily="34" charset="0"/>
                <a:cs typeface="Arial" panose="020B0604020202020204" pitchFamily="34" charset="0"/>
              </a:rPr>
              <a:t>projektom u ime i za račun investitora, sukladno čl. 33. - 39. Zakona o poslovima i djelatnostima prostornog uređenja i gradnje (NN 78/15); </a:t>
            </a:r>
          </a:p>
          <a:p>
            <a:pPr marL="171450" lvl="0" indent="-171450">
              <a:spcBef>
                <a:spcPts val="600"/>
              </a:spcBef>
              <a:buFont typeface="Arial" panose="020B0604020202020204" pitchFamily="34" charset="0"/>
              <a:buChar char="•"/>
            </a:pPr>
            <a:r>
              <a:rPr lang="vi-VN" sz="1200" dirty="0" smtClean="0">
                <a:latin typeface="Arial" panose="020B0604020202020204" pitchFamily="34" charset="0"/>
                <a:cs typeface="Arial" panose="020B0604020202020204" pitchFamily="34" charset="0"/>
              </a:rPr>
              <a:t>Stručni </a:t>
            </a:r>
            <a:r>
              <a:rPr lang="vi-VN" sz="1200" dirty="0">
                <a:latin typeface="Arial" panose="020B0604020202020204" pitchFamily="34" charset="0"/>
                <a:cs typeface="Arial" panose="020B0604020202020204" pitchFamily="34" charset="0"/>
              </a:rPr>
              <a:t>nadzor gradnje zajedničke osnovne i dodatne infrastrukture;</a:t>
            </a:r>
          </a:p>
          <a:p>
            <a:pPr marL="171450" lvl="0" indent="-171450">
              <a:spcBef>
                <a:spcPts val="600"/>
              </a:spcBef>
              <a:buFont typeface="Arial" panose="020B0604020202020204" pitchFamily="34" charset="0"/>
              <a:buChar char="•"/>
            </a:pPr>
            <a:r>
              <a:rPr lang="vi-VN" sz="1200" dirty="0" smtClean="0">
                <a:latin typeface="Arial" panose="020B0604020202020204" pitchFamily="34" charset="0"/>
                <a:cs typeface="Arial" panose="020B0604020202020204" pitchFamily="34" charset="0"/>
              </a:rPr>
              <a:t>Aktivnosti </a:t>
            </a:r>
            <a:r>
              <a:rPr lang="vi-VN" sz="1200" dirty="0">
                <a:latin typeface="Arial" panose="020B0604020202020204" pitchFamily="34" charset="0"/>
                <a:cs typeface="Arial" panose="020B0604020202020204" pitchFamily="34" charset="0"/>
              </a:rPr>
              <a:t>povezane s promidžbom i vidljivosti projekta u skladu s poglavljem 5.7 Uputa;</a:t>
            </a:r>
          </a:p>
          <a:p>
            <a:pPr marL="171450" lvl="0" indent="-171450">
              <a:spcBef>
                <a:spcPts val="600"/>
              </a:spcBef>
              <a:buFont typeface="Arial" panose="020B0604020202020204" pitchFamily="34" charset="0"/>
              <a:buChar char="•"/>
            </a:pPr>
            <a:r>
              <a:rPr lang="vi-VN" sz="1200" dirty="0" smtClean="0">
                <a:latin typeface="Arial" panose="020B0604020202020204" pitchFamily="34" charset="0"/>
                <a:cs typeface="Arial" panose="020B0604020202020204" pitchFamily="34" charset="0"/>
              </a:rPr>
              <a:t>Financijska </a:t>
            </a:r>
            <a:r>
              <a:rPr lang="vi-VN" sz="1200" dirty="0">
                <a:latin typeface="Arial" panose="020B0604020202020204" pitchFamily="34" charset="0"/>
                <a:cs typeface="Arial" panose="020B0604020202020204" pitchFamily="34" charset="0"/>
              </a:rPr>
              <a:t>revizija projekta u skladu s poglavljem 5.6. Uputa.</a:t>
            </a:r>
          </a:p>
        </p:txBody>
      </p:sp>
      <p:sp>
        <p:nvSpPr>
          <p:cNvPr id="6" name="Title 1"/>
          <p:cNvSpPr txBox="1">
            <a:spLocks/>
          </p:cNvSpPr>
          <p:nvPr/>
        </p:nvSpPr>
        <p:spPr bwMode="auto">
          <a:xfrm>
            <a:off x="316260" y="196280"/>
            <a:ext cx="8511480"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1pPr>
            <a:lvl2pPr marL="742950" indent="-28575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2pPr>
            <a:lvl3pPr marL="1143000" indent="-22860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3pPr>
            <a:lvl4pPr marL="1600200" indent="-22860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4pPr>
            <a:lvl5pPr marL="2057400" indent="-22860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9pPr>
          </a:lstStyle>
          <a:p>
            <a:pPr>
              <a:lnSpc>
                <a:spcPct val="100000"/>
              </a:lnSpc>
              <a:spcBef>
                <a:spcPct val="0"/>
              </a:spcBef>
              <a:buClrTx/>
            </a:pPr>
            <a:r>
              <a:rPr lang="hr-HR" altLang="sr-Latn-RS" sz="2000" b="1" dirty="0" smtClean="0">
                <a:solidFill>
                  <a:srgbClr val="000000"/>
                </a:solidFill>
                <a:latin typeface="VladaRHSans Med" charset="0"/>
              </a:rPr>
              <a:t>Prihvatljive aktivnosti</a:t>
            </a:r>
            <a:endParaRPr lang="hr-HR" altLang="sr-Latn-RS" sz="2000" b="1" dirty="0">
              <a:solidFill>
                <a:srgbClr val="000000"/>
              </a:solidFill>
              <a:latin typeface="VladaRHSans Med" charset="0"/>
            </a:endParaRPr>
          </a:p>
        </p:txBody>
      </p:sp>
    </p:spTree>
    <p:extLst>
      <p:ext uri="{BB962C8B-B14F-4D97-AF65-F5344CB8AC3E}">
        <p14:creationId xmlns:p14="http://schemas.microsoft.com/office/powerpoint/2010/main" val="3670011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47864" y="4654190"/>
            <a:ext cx="1419021" cy="201440"/>
          </a:xfrm>
          <a:prstGeom prst="rect">
            <a:avLst/>
          </a:prstGeom>
        </p:spPr>
      </p:pic>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1720" y="4504859"/>
            <a:ext cx="1233288" cy="449202"/>
          </a:xfrm>
          <a:prstGeom prst="rect">
            <a:avLst/>
          </a:prstGeom>
        </p:spPr>
      </p:pic>
      <p:sp>
        <p:nvSpPr>
          <p:cNvPr id="5" name="Title 1"/>
          <p:cNvSpPr txBox="1">
            <a:spLocks/>
          </p:cNvSpPr>
          <p:nvPr/>
        </p:nvSpPr>
        <p:spPr>
          <a:xfrm>
            <a:off x="220697" y="263542"/>
            <a:ext cx="8099425" cy="498475"/>
          </a:xfrm>
          <a:prstGeom prst="rect">
            <a:avLst/>
          </a:prstGeom>
        </p:spPr>
        <p:txBody>
          <a:bodyPr/>
          <a:lstStyle>
            <a:lvl1pPr algn="l" defTabSz="457200" rtl="0" eaLnBrk="0" fontAlgn="base" hangingPunct="0">
              <a:spcBef>
                <a:spcPct val="0"/>
              </a:spcBef>
              <a:spcAft>
                <a:spcPct val="0"/>
              </a:spcAft>
              <a:defRPr sz="3600" kern="1200">
                <a:solidFill>
                  <a:schemeClr val="tx1"/>
                </a:solidFill>
                <a:latin typeface="VladaRHSans Med"/>
                <a:ea typeface="MS PGothic" pitchFamily="34" charset="-128"/>
                <a:cs typeface="VladaRHSans Med"/>
              </a:defRPr>
            </a:lvl1pPr>
            <a:lvl2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2pPr>
            <a:lvl3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3pPr>
            <a:lvl4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4pPr>
            <a:lvl5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5pPr>
            <a:lvl6pPr marL="4572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9pPr>
          </a:lstStyle>
          <a:p>
            <a:pPr marL="342900" indent="-342900"/>
            <a:r>
              <a:rPr lang="en-US" altLang="sr-Latn-RS" sz="2000" b="1" dirty="0" err="1" smtClean="0">
                <a:latin typeface="VladaRHSans Med" charset="0"/>
                <a:cs typeface="VladaRHSans Med" charset="0"/>
              </a:rPr>
              <a:t>Horizontalne</a:t>
            </a:r>
            <a:r>
              <a:rPr lang="en-US" altLang="sr-Latn-RS" sz="2000" b="1" dirty="0" smtClean="0">
                <a:latin typeface="VladaRHSans Med" charset="0"/>
                <a:cs typeface="VladaRHSans Med" charset="0"/>
              </a:rPr>
              <a:t> </a:t>
            </a:r>
            <a:r>
              <a:rPr lang="en-US" altLang="sr-Latn-RS" sz="2000" b="1" dirty="0" err="1" smtClean="0">
                <a:latin typeface="VladaRHSans Med" charset="0"/>
                <a:cs typeface="VladaRHSans Med" charset="0"/>
              </a:rPr>
              <a:t>politike</a:t>
            </a:r>
            <a:r>
              <a:rPr lang="en-US" altLang="sr-Latn-RS" sz="2000" b="1" dirty="0" smtClean="0">
                <a:latin typeface="VladaRHSans Med" charset="0"/>
                <a:cs typeface="VladaRHSans Med" charset="0"/>
              </a:rPr>
              <a:t> </a:t>
            </a:r>
            <a:r>
              <a:rPr lang="en-US" altLang="sr-Latn-RS" sz="2000" b="1" dirty="0" err="1" smtClean="0">
                <a:latin typeface="VladaRHSans Med" charset="0"/>
                <a:cs typeface="VladaRHSans Med" charset="0"/>
              </a:rPr>
              <a:t>i</a:t>
            </a:r>
            <a:r>
              <a:rPr lang="en-US" altLang="sr-Latn-RS" sz="2000" b="1" dirty="0" smtClean="0">
                <a:latin typeface="VladaRHSans Med" charset="0"/>
                <a:cs typeface="VladaRHSans Med" charset="0"/>
              </a:rPr>
              <a:t> </a:t>
            </a:r>
            <a:r>
              <a:rPr lang="en-US" altLang="sr-Latn-RS" sz="2000" b="1" dirty="0" err="1" smtClean="0">
                <a:latin typeface="VladaRHSans Med" charset="0"/>
                <a:cs typeface="VladaRHSans Med" charset="0"/>
              </a:rPr>
              <a:t>druge</a:t>
            </a:r>
            <a:r>
              <a:rPr lang="en-US" altLang="sr-Latn-RS" sz="2000" b="1" dirty="0" smtClean="0">
                <a:latin typeface="VladaRHSans Med" charset="0"/>
                <a:cs typeface="VladaRHSans Med" charset="0"/>
              </a:rPr>
              <a:t> </a:t>
            </a:r>
            <a:r>
              <a:rPr lang="en-US" altLang="sr-Latn-RS" sz="2000" b="1" dirty="0" err="1" smtClean="0">
                <a:latin typeface="VladaRHSans Med" charset="0"/>
                <a:cs typeface="VladaRHSans Med" charset="0"/>
              </a:rPr>
              <a:t>politike</a:t>
            </a:r>
            <a:r>
              <a:rPr lang="en-US" altLang="sr-Latn-RS" sz="2000" b="1" dirty="0" smtClean="0">
                <a:latin typeface="VladaRHSans Med" charset="0"/>
                <a:cs typeface="VladaRHSans Med" charset="0"/>
              </a:rPr>
              <a:t> </a:t>
            </a:r>
            <a:r>
              <a:rPr lang="en-US" altLang="sr-Latn-RS" sz="2000" b="1" dirty="0" err="1" smtClean="0">
                <a:latin typeface="VladaRHSans Med" charset="0"/>
                <a:cs typeface="VladaRHSans Med" charset="0"/>
              </a:rPr>
              <a:t>Zajednice</a:t>
            </a:r>
            <a:r>
              <a:rPr lang="en-US" altLang="sr-Latn-RS" sz="2000" b="1" dirty="0" smtClean="0">
                <a:latin typeface="VladaRHSans Med" charset="0"/>
                <a:cs typeface="VladaRHSans Med" charset="0"/>
              </a:rPr>
              <a:t> </a:t>
            </a:r>
            <a:r>
              <a:rPr lang="hr-HR" altLang="sr-Latn-RS" b="1" dirty="0" smtClean="0">
                <a:latin typeface="VladaRHSans Med" charset="0"/>
                <a:cs typeface="VladaRHSans Med" charset="0"/>
              </a:rPr>
              <a:t/>
            </a:r>
            <a:br>
              <a:rPr lang="hr-HR" altLang="sr-Latn-RS" b="1" dirty="0" smtClean="0">
                <a:latin typeface="VladaRHSans Med" charset="0"/>
                <a:cs typeface="VladaRHSans Med" charset="0"/>
              </a:rPr>
            </a:br>
            <a:r>
              <a:rPr lang="hr-HR" altLang="sr-Latn-RS" b="1" dirty="0" smtClean="0">
                <a:latin typeface="VladaRHSans Med" charset="0"/>
                <a:cs typeface="VladaRHSans Med" charset="0"/>
              </a:rPr>
              <a:t/>
            </a:r>
            <a:br>
              <a:rPr lang="hr-HR" altLang="sr-Latn-RS" b="1" dirty="0" smtClean="0">
                <a:latin typeface="VladaRHSans Med" charset="0"/>
                <a:cs typeface="VladaRHSans Med" charset="0"/>
              </a:rPr>
            </a:br>
            <a:endParaRPr lang="hr-HR" altLang="sr-Latn-RS" b="1" dirty="0" smtClean="0">
              <a:latin typeface="VladaRHSans Med" charset="0"/>
              <a:cs typeface="VladaRHSans Med" charset="0"/>
            </a:endParaRPr>
          </a:p>
        </p:txBody>
      </p:sp>
      <p:sp>
        <p:nvSpPr>
          <p:cNvPr id="6" name="Content Placeholder 1"/>
          <p:cNvSpPr txBox="1">
            <a:spLocks/>
          </p:cNvSpPr>
          <p:nvPr/>
        </p:nvSpPr>
        <p:spPr>
          <a:xfrm>
            <a:off x="281000" y="900113"/>
            <a:ext cx="8582025" cy="2838450"/>
          </a:xfrm>
          <a:prstGeom prst="rect">
            <a:avLst/>
          </a:prstGeom>
        </p:spPr>
        <p:txBody>
          <a:bodyPr/>
          <a:lstStyle>
            <a:lvl1pPr marL="342900" indent="-3429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1pPr>
            <a:lvl2pPr marL="742950" indent="-28575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2pPr>
            <a:lvl3pPr marL="1143000" indent="-2286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3pPr>
            <a:lvl4pPr marL="1600200" indent="-2286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4pPr>
            <a:lvl5pPr marL="2057400" indent="-2286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341313">
              <a:lnSpc>
                <a:spcPct val="100000"/>
              </a:lnSpc>
              <a:spcBef>
                <a:spcPts val="0"/>
              </a:spcBef>
              <a:spcAft>
                <a:spcPts val="600"/>
              </a:spcAft>
              <a:defRPr/>
            </a:pPr>
            <a:r>
              <a:rPr lang="hr-HR" sz="1200" dirty="0" smtClean="0"/>
              <a:t>Projekti trebaju biti usklađeni s politikama te zakonodavstvom Zajednice te promicati:</a:t>
            </a:r>
          </a:p>
          <a:p>
            <a:pPr indent="-341313">
              <a:lnSpc>
                <a:spcPct val="100000"/>
              </a:lnSpc>
              <a:spcBef>
                <a:spcPts val="0"/>
              </a:spcBef>
              <a:spcAft>
                <a:spcPts val="600"/>
              </a:spcAft>
              <a:buClrTx/>
              <a:buFont typeface="Arial" panose="020B0604020202020204" pitchFamily="34" charset="0"/>
              <a:buChar char="•"/>
              <a:defRPr/>
            </a:pPr>
            <a:r>
              <a:rPr lang="hr-HR" altLang="sr-Latn-RS" sz="1200" dirty="0" smtClean="0">
                <a:latin typeface="VladaRHSans Reg" charset="0"/>
                <a:cs typeface="VladaRHSans Reg" charset="0"/>
              </a:rPr>
              <a:t>ravnopravnost žena i muškaraca i zabrana diskriminacije</a:t>
            </a:r>
          </a:p>
          <a:p>
            <a:pPr indent="-341313">
              <a:lnSpc>
                <a:spcPct val="100000"/>
              </a:lnSpc>
              <a:spcBef>
                <a:spcPts val="0"/>
              </a:spcBef>
              <a:spcAft>
                <a:spcPts val="600"/>
              </a:spcAft>
              <a:buClrTx/>
              <a:buFont typeface="Arial" panose="020B0604020202020204" pitchFamily="34" charset="0"/>
              <a:buChar char="•"/>
              <a:defRPr/>
            </a:pPr>
            <a:r>
              <a:rPr lang="hr-HR" altLang="sr-Latn-RS" sz="1200" dirty="0" smtClean="0">
                <a:latin typeface="VladaRHSans Reg" charset="0"/>
                <a:cs typeface="VladaRHSans Reg" charset="0"/>
              </a:rPr>
              <a:t>pristupačnost za osobe s invaliditetom</a:t>
            </a:r>
          </a:p>
          <a:p>
            <a:pPr indent="-341313">
              <a:lnSpc>
                <a:spcPct val="100000"/>
              </a:lnSpc>
              <a:spcBef>
                <a:spcPts val="0"/>
              </a:spcBef>
              <a:spcAft>
                <a:spcPts val="600"/>
              </a:spcAft>
              <a:buClrTx/>
              <a:buFont typeface="Arial" panose="020B0604020202020204" pitchFamily="34" charset="0"/>
              <a:buChar char="•"/>
              <a:defRPr/>
            </a:pPr>
            <a:r>
              <a:rPr lang="hr-HR" altLang="sr-Latn-RS" sz="1200" dirty="0" smtClean="0">
                <a:latin typeface="VladaRHSans Reg" charset="0"/>
                <a:cs typeface="VladaRHSans Reg" charset="0"/>
              </a:rPr>
              <a:t>održivi razvoj</a:t>
            </a:r>
          </a:p>
          <a:p>
            <a:pPr marL="1587" indent="0">
              <a:lnSpc>
                <a:spcPct val="100000"/>
              </a:lnSpc>
              <a:spcBef>
                <a:spcPts val="0"/>
              </a:spcBef>
              <a:spcAft>
                <a:spcPts val="600"/>
              </a:spcAft>
              <a:buClrTx/>
              <a:defRPr/>
            </a:pPr>
            <a:endParaRPr lang="hr-HR" altLang="sr-Latn-RS" sz="1200" dirty="0" smtClean="0">
              <a:latin typeface="VladaRHSans Reg" charset="0"/>
              <a:cs typeface="VladaRHSans Reg" charset="0"/>
            </a:endParaRPr>
          </a:p>
          <a:p>
            <a:pPr marL="1587" indent="0">
              <a:lnSpc>
                <a:spcPct val="100000"/>
              </a:lnSpc>
              <a:spcBef>
                <a:spcPts val="0"/>
              </a:spcBef>
              <a:spcAft>
                <a:spcPts val="600"/>
              </a:spcAft>
              <a:buClrTx/>
              <a:defRPr/>
            </a:pPr>
            <a:r>
              <a:rPr lang="hr-HR" altLang="sr-Latn-RS" sz="1200" dirty="0" smtClean="0">
                <a:latin typeface="VladaRHSans Reg" charset="0"/>
                <a:cs typeface="VladaRHSans Reg" charset="0"/>
              </a:rPr>
              <a:t>Prijavitelji su obavezni pridržavati se zakonskih odredbi koje predstavljaju minimalne zahtjeve pri provedbi horizontalnih politika. Poštujući zakonske odredbe projekt je neutralan u pogledu horizontalnih politika, a pripadajući izdaci i aktivnosti neće se smatrati doprinosom horizontalnim politikama već ispunjenjem zakonske obaveze. Ukoliko projekt sadrži dodatne aktivnosti uz propisani minimum poštivanja zakonskih odredbi, tada projekt promiče horizontalne politike EU.</a:t>
            </a:r>
          </a:p>
        </p:txBody>
      </p:sp>
    </p:spTree>
    <p:extLst>
      <p:ext uri="{BB962C8B-B14F-4D97-AF65-F5344CB8AC3E}">
        <p14:creationId xmlns:p14="http://schemas.microsoft.com/office/powerpoint/2010/main" val="3858148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47864" y="4654190"/>
            <a:ext cx="1419021" cy="201440"/>
          </a:xfrm>
          <a:prstGeom prst="rect">
            <a:avLst/>
          </a:prstGeom>
        </p:spPr>
      </p:pic>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1720" y="4504859"/>
            <a:ext cx="1233288" cy="449202"/>
          </a:xfrm>
          <a:prstGeom prst="rect">
            <a:avLst/>
          </a:prstGeom>
        </p:spPr>
      </p:pic>
      <p:sp>
        <p:nvSpPr>
          <p:cNvPr id="5" name="Title 1"/>
          <p:cNvSpPr txBox="1">
            <a:spLocks/>
          </p:cNvSpPr>
          <p:nvPr/>
        </p:nvSpPr>
        <p:spPr>
          <a:xfrm>
            <a:off x="281022" y="106380"/>
            <a:ext cx="8099425" cy="498475"/>
          </a:xfrm>
          <a:prstGeom prst="rect">
            <a:avLst/>
          </a:prstGeom>
        </p:spPr>
        <p:txBody>
          <a:bodyPr/>
          <a:lstStyle>
            <a:lvl1pPr algn="l" defTabSz="457200" rtl="0" eaLnBrk="0" fontAlgn="base" hangingPunct="0">
              <a:spcBef>
                <a:spcPct val="0"/>
              </a:spcBef>
              <a:spcAft>
                <a:spcPct val="0"/>
              </a:spcAft>
              <a:defRPr sz="3600" kern="1200">
                <a:solidFill>
                  <a:schemeClr val="tx1"/>
                </a:solidFill>
                <a:latin typeface="VladaRHSans Med"/>
                <a:ea typeface="MS PGothic" pitchFamily="34" charset="-128"/>
                <a:cs typeface="VladaRHSans Med"/>
              </a:defRPr>
            </a:lvl1pPr>
            <a:lvl2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2pPr>
            <a:lvl3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3pPr>
            <a:lvl4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4pPr>
            <a:lvl5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5pPr>
            <a:lvl6pPr marL="4572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9pPr>
          </a:lstStyle>
          <a:p>
            <a:pPr marL="342900" indent="-342900"/>
            <a:r>
              <a:rPr lang="hr-HR" altLang="sr-Latn-RS" sz="2000" b="1" smtClean="0">
                <a:latin typeface="VladaRHSans Med" charset="0"/>
                <a:cs typeface="VladaRHSans Med" charset="0"/>
              </a:rPr>
              <a:t>Prihvatljive kategorije izdataka</a:t>
            </a:r>
            <a:r>
              <a:rPr lang="hr-HR" altLang="sr-Latn-RS" b="1" smtClean="0">
                <a:latin typeface="VladaRHSans Med" charset="0"/>
                <a:cs typeface="VladaRHSans Med" charset="0"/>
              </a:rPr>
              <a:t/>
            </a:r>
            <a:br>
              <a:rPr lang="hr-HR" altLang="sr-Latn-RS" b="1" smtClean="0">
                <a:latin typeface="VladaRHSans Med" charset="0"/>
                <a:cs typeface="VladaRHSans Med" charset="0"/>
              </a:rPr>
            </a:br>
            <a:r>
              <a:rPr lang="hr-HR" altLang="sr-Latn-RS" b="1" smtClean="0">
                <a:latin typeface="VladaRHSans Med" charset="0"/>
                <a:cs typeface="VladaRHSans Med" charset="0"/>
              </a:rPr>
              <a:t/>
            </a:r>
            <a:br>
              <a:rPr lang="hr-HR" altLang="sr-Latn-RS" b="1" smtClean="0">
                <a:latin typeface="VladaRHSans Med" charset="0"/>
                <a:cs typeface="VladaRHSans Med" charset="0"/>
              </a:rPr>
            </a:br>
            <a:endParaRPr lang="hr-HR" altLang="sr-Latn-RS" b="1" dirty="0" smtClean="0">
              <a:latin typeface="VladaRHSans Med" charset="0"/>
              <a:cs typeface="VladaRHSans Med" charset="0"/>
            </a:endParaRPr>
          </a:p>
        </p:txBody>
      </p:sp>
      <p:sp>
        <p:nvSpPr>
          <p:cNvPr id="6" name="Content Placeholder 4"/>
          <p:cNvSpPr txBox="1">
            <a:spLocks/>
          </p:cNvSpPr>
          <p:nvPr/>
        </p:nvSpPr>
        <p:spPr bwMode="auto">
          <a:xfrm>
            <a:off x="254602" y="700353"/>
            <a:ext cx="8634821" cy="2215991"/>
          </a:xfrm>
          <a:prstGeom prst="rect">
            <a:avLst/>
          </a:prstGeom>
          <a:noFill/>
          <a:ln>
            <a:noFill/>
          </a:ln>
          <a:extLst/>
        </p:spPr>
        <p:style>
          <a:lnRef idx="0">
            <a:scrgbClr r="0" g="0" b="0"/>
          </a:lnRef>
          <a:fillRef idx="0">
            <a:scrgbClr r="0" g="0" b="0"/>
          </a:fillRef>
          <a:effectRef idx="0">
            <a:scrgbClr r="0" g="0" b="0"/>
          </a:effectRef>
          <a:fontRef idx="minor">
            <a:schemeClr val="dk1"/>
          </a:fontRef>
        </p:style>
        <p:txBody>
          <a:bodyPr wrap="square" lIns="0" tIns="0" rIns="0" bIns="0">
            <a:spAutoFit/>
          </a:bodyPr>
          <a:lstStyle>
            <a:lvl1pPr eaLnBrk="0" hangingPunct="0">
              <a:defRPr>
                <a:solidFill>
                  <a:schemeClr val="tx1"/>
                </a:solidFill>
                <a:latin typeface="Calibri" pitchFamily="34" charset="0"/>
                <a:ea typeface="MS PGothic" pitchFamily="34" charset="-128"/>
              </a:defRPr>
            </a:lvl1pPr>
            <a:lvl2pPr eaLnBrk="0" hangingPunct="0">
              <a:defRPr>
                <a:solidFill>
                  <a:schemeClr val="tx1"/>
                </a:solidFill>
                <a:latin typeface="Calibri" pitchFamily="34" charset="0"/>
                <a:ea typeface="MS PGothic" pitchFamily="34" charset="-128"/>
              </a:defRPr>
            </a:lvl2pPr>
            <a:lvl3pPr eaLnBrk="0" hangingPunct="0">
              <a:defRPr>
                <a:solidFill>
                  <a:schemeClr val="tx1"/>
                </a:solidFill>
                <a:latin typeface="Calibri" pitchFamily="34" charset="0"/>
                <a:ea typeface="MS PGothic" pitchFamily="34" charset="-128"/>
              </a:defRPr>
            </a:lvl3pPr>
            <a:lvl4pPr marL="1600200" indent="-341313" eaLnBrk="0" hangingPunct="0">
              <a:defRPr>
                <a:solidFill>
                  <a:schemeClr val="tx1"/>
                </a:solidFill>
                <a:latin typeface="Calibri" pitchFamily="34" charset="0"/>
                <a:ea typeface="MS PGothic" pitchFamily="34" charset="-128"/>
              </a:defRPr>
            </a:lvl4pPr>
            <a:lvl5pPr marL="2057400" indent="-341313" eaLnBrk="0" hangingPunct="0">
              <a:defRPr>
                <a:solidFill>
                  <a:schemeClr val="tx1"/>
                </a:solidFill>
                <a:latin typeface="Calibri" pitchFamily="34" charset="0"/>
                <a:ea typeface="MS PGothic" pitchFamily="34" charset="-128"/>
              </a:defRPr>
            </a:lvl5pPr>
            <a:lvl6pPr marL="2514600" indent="-341313"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341313"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341313"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341313"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lvl="0"/>
            <a:r>
              <a:rPr lang="vi-VN" sz="1200" b="1" dirty="0">
                <a:latin typeface="Arial" panose="020B0604020202020204" pitchFamily="34" charset="0"/>
                <a:cs typeface="Arial" panose="020B0604020202020204" pitchFamily="34" charset="0"/>
              </a:rPr>
              <a:t>A) Prihvatljivi ukoliko su nastali nakon 1. siječnja 2015. godine do najvišeg iznosa od 200.000,00 HRK </a:t>
            </a:r>
            <a:r>
              <a:rPr lang="vi-VN" sz="1200" dirty="0">
                <a:latin typeface="Arial" panose="020B0604020202020204" pitchFamily="34" charset="0"/>
                <a:cs typeface="Arial" panose="020B0604020202020204" pitchFamily="34" charset="0"/>
              </a:rPr>
              <a:t>:</a:t>
            </a:r>
          </a:p>
          <a:p>
            <a:pPr marL="171450" lvl="0" indent="-171450">
              <a:buFont typeface="Arial" panose="020B0604020202020204" pitchFamily="34" charset="0"/>
              <a:buChar char="•"/>
            </a:pPr>
            <a:r>
              <a:rPr lang="hr-HR" sz="1200" dirty="0">
                <a:latin typeface="Arial" panose="020B0604020202020204" pitchFamily="34" charset="0"/>
                <a:cs typeface="Arial" panose="020B0604020202020204" pitchFamily="34" charset="0"/>
              </a:rPr>
              <a:t>U</a:t>
            </a:r>
            <a:r>
              <a:rPr lang="vi-VN" sz="1200" dirty="0" smtClean="0">
                <a:latin typeface="Arial" panose="020B0604020202020204" pitchFamily="34" charset="0"/>
                <a:cs typeface="Arial" panose="020B0604020202020204" pitchFamily="34" charset="0"/>
              </a:rPr>
              <a:t>sluge </a:t>
            </a:r>
            <a:r>
              <a:rPr lang="vi-VN" sz="1200" dirty="0">
                <a:latin typeface="Arial" panose="020B0604020202020204" pitchFamily="34" charset="0"/>
                <a:cs typeface="Arial" panose="020B0604020202020204" pitchFamily="34" charset="0"/>
              </a:rPr>
              <a:t>vanjskih stručnjaka za pripremu tehničke dokumentacije (idejni/glavni/izvedbeni projekt s troškovnicima, potrebne dozvole) sukladno Zakonu o prostornom uređenju (NN 153/13) i Zakonu o gradnji (NN 153/13.) i drugim važećim </a:t>
            </a:r>
            <a:r>
              <a:rPr lang="vi-VN" sz="1200" dirty="0" smtClean="0">
                <a:latin typeface="Arial" panose="020B0604020202020204" pitchFamily="34" charset="0"/>
                <a:cs typeface="Arial" panose="020B0604020202020204" pitchFamily="34" charset="0"/>
              </a:rPr>
              <a:t>propisima.</a:t>
            </a:r>
            <a:endParaRPr lang="hr-HR" sz="1200" dirty="0" smtClean="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vi-VN" sz="1200" dirty="0" smtClean="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hr-HR" sz="1200" dirty="0" smtClean="0">
                <a:latin typeface="Arial" panose="020B0604020202020204" pitchFamily="34" charset="0"/>
                <a:cs typeface="Arial" panose="020B0604020202020204" pitchFamily="34" charset="0"/>
              </a:rPr>
              <a:t>U</a:t>
            </a:r>
            <a:r>
              <a:rPr lang="vi-VN" sz="1200" dirty="0" smtClean="0">
                <a:latin typeface="Arial" panose="020B0604020202020204" pitchFamily="34" charset="0"/>
                <a:cs typeface="Arial" panose="020B0604020202020204" pitchFamily="34" charset="0"/>
              </a:rPr>
              <a:t>sluge </a:t>
            </a:r>
            <a:r>
              <a:rPr lang="vi-VN" sz="1200" dirty="0">
                <a:latin typeface="Arial" panose="020B0604020202020204" pitchFamily="34" charset="0"/>
                <a:cs typeface="Arial" panose="020B0604020202020204" pitchFamily="34" charset="0"/>
              </a:rPr>
              <a:t>vanjskih stručnjaka za pripremu dokumentacije projektnog prijedloga (Obrazac 1. Prijavni obrazac A. dio, Obrazac 2. Investicijska studija, Obrazac 3. Izjava o usklađenosti s UZP-om, Obrazac 4. Infrastrukturna komponenta projekta, Obrazac 5. Izjava o korištenim potporama/bespovratnim sredstvima za razvoj infrastrukture zona) koja se podnosi prilikom podnošenja projektnog </a:t>
            </a:r>
            <a:r>
              <a:rPr lang="vi-VN" sz="1200" dirty="0" smtClean="0">
                <a:latin typeface="Arial" panose="020B0604020202020204" pitchFamily="34" charset="0"/>
                <a:cs typeface="Arial" panose="020B0604020202020204" pitchFamily="34" charset="0"/>
              </a:rPr>
              <a:t>prijedloga</a:t>
            </a:r>
            <a:endParaRPr lang="hr-HR" sz="1200" dirty="0" smtClean="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vi-VN"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hr-HR" sz="1200" dirty="0" smtClean="0">
                <a:latin typeface="Arial" panose="020B0604020202020204" pitchFamily="34" charset="0"/>
                <a:cs typeface="Arial" panose="020B0604020202020204" pitchFamily="34" charset="0"/>
              </a:rPr>
              <a:t>U</a:t>
            </a:r>
            <a:r>
              <a:rPr lang="vi-VN" sz="1200" dirty="0" smtClean="0">
                <a:latin typeface="Arial" panose="020B0604020202020204" pitchFamily="34" charset="0"/>
                <a:cs typeface="Arial" panose="020B0604020202020204" pitchFamily="34" charset="0"/>
              </a:rPr>
              <a:t>sluge </a:t>
            </a:r>
            <a:r>
              <a:rPr lang="vi-VN" sz="1200" dirty="0">
                <a:latin typeface="Arial" panose="020B0604020202020204" pitchFamily="34" charset="0"/>
                <a:cs typeface="Arial" panose="020B0604020202020204" pitchFamily="34" charset="0"/>
              </a:rPr>
              <a:t>vanjskih stručnjaka za izradu dokumentacije o nabavi (javna nabava povezana s aktivnostima provedbe projekta</a:t>
            </a:r>
            <a:r>
              <a:rPr lang="vi-VN" sz="1200" dirty="0" smtClean="0">
                <a:latin typeface="Arial" panose="020B0604020202020204" pitchFamily="34" charset="0"/>
                <a:cs typeface="Arial" panose="020B0604020202020204" pitchFamily="34" charset="0"/>
              </a:rPr>
              <a:t>)</a:t>
            </a:r>
            <a:endParaRPr lang="hr-HR" sz="1200" dirty="0" smtClean="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vi-VN"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vi-VN" sz="1200" dirty="0" smtClean="0">
                <a:latin typeface="Arial" panose="020B0604020202020204" pitchFamily="34" charset="0"/>
                <a:cs typeface="Arial" panose="020B0604020202020204" pitchFamily="34" charset="0"/>
              </a:rPr>
              <a:t>PDV </a:t>
            </a:r>
            <a:r>
              <a:rPr lang="vi-VN" sz="1200" dirty="0">
                <a:latin typeface="Arial" panose="020B0604020202020204" pitchFamily="34" charset="0"/>
                <a:cs typeface="Arial" panose="020B0604020202020204" pitchFamily="34" charset="0"/>
              </a:rPr>
              <a:t>na gore navedene izdatke za koji Korisnik nema pravo ostvariti odbitak.</a:t>
            </a:r>
          </a:p>
        </p:txBody>
      </p:sp>
    </p:spTree>
    <p:extLst>
      <p:ext uri="{BB962C8B-B14F-4D97-AF65-F5344CB8AC3E}">
        <p14:creationId xmlns:p14="http://schemas.microsoft.com/office/powerpoint/2010/main" val="1425952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47864" y="4654190"/>
            <a:ext cx="1419021" cy="201440"/>
          </a:xfrm>
          <a:prstGeom prst="rect">
            <a:avLst/>
          </a:prstGeom>
        </p:spPr>
      </p:pic>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1720" y="4504859"/>
            <a:ext cx="1233288" cy="449202"/>
          </a:xfrm>
          <a:prstGeom prst="rect">
            <a:avLst/>
          </a:prstGeom>
        </p:spPr>
      </p:pic>
      <p:sp>
        <p:nvSpPr>
          <p:cNvPr id="5" name="Title 1"/>
          <p:cNvSpPr txBox="1">
            <a:spLocks/>
          </p:cNvSpPr>
          <p:nvPr/>
        </p:nvSpPr>
        <p:spPr>
          <a:xfrm>
            <a:off x="281022" y="106380"/>
            <a:ext cx="8099425" cy="498475"/>
          </a:xfrm>
          <a:prstGeom prst="rect">
            <a:avLst/>
          </a:prstGeom>
        </p:spPr>
        <p:txBody>
          <a:bodyPr/>
          <a:lstStyle>
            <a:lvl1pPr algn="l" defTabSz="457200" rtl="0" eaLnBrk="0" fontAlgn="base" hangingPunct="0">
              <a:spcBef>
                <a:spcPct val="0"/>
              </a:spcBef>
              <a:spcAft>
                <a:spcPct val="0"/>
              </a:spcAft>
              <a:defRPr sz="3600" kern="1200">
                <a:solidFill>
                  <a:schemeClr val="tx1"/>
                </a:solidFill>
                <a:latin typeface="VladaRHSans Med"/>
                <a:ea typeface="MS PGothic" pitchFamily="34" charset="-128"/>
                <a:cs typeface="VladaRHSans Med"/>
              </a:defRPr>
            </a:lvl1pPr>
            <a:lvl2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2pPr>
            <a:lvl3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3pPr>
            <a:lvl4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4pPr>
            <a:lvl5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5pPr>
            <a:lvl6pPr marL="4572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9pPr>
          </a:lstStyle>
          <a:p>
            <a:pPr marL="342900" indent="-342900"/>
            <a:r>
              <a:rPr lang="hr-HR" altLang="sr-Latn-RS" sz="2000" b="1" smtClean="0">
                <a:latin typeface="VladaRHSans Med" charset="0"/>
                <a:cs typeface="VladaRHSans Med" charset="0"/>
              </a:rPr>
              <a:t>Prihvatljive kategorije izdataka</a:t>
            </a:r>
            <a:r>
              <a:rPr lang="hr-HR" altLang="sr-Latn-RS" b="1" smtClean="0">
                <a:latin typeface="VladaRHSans Med" charset="0"/>
                <a:cs typeface="VladaRHSans Med" charset="0"/>
              </a:rPr>
              <a:t/>
            </a:r>
            <a:br>
              <a:rPr lang="hr-HR" altLang="sr-Latn-RS" b="1" smtClean="0">
                <a:latin typeface="VladaRHSans Med" charset="0"/>
                <a:cs typeface="VladaRHSans Med" charset="0"/>
              </a:rPr>
            </a:br>
            <a:r>
              <a:rPr lang="hr-HR" altLang="sr-Latn-RS" b="1" smtClean="0">
                <a:latin typeface="VladaRHSans Med" charset="0"/>
                <a:cs typeface="VladaRHSans Med" charset="0"/>
              </a:rPr>
              <a:t/>
            </a:r>
            <a:br>
              <a:rPr lang="hr-HR" altLang="sr-Latn-RS" b="1" smtClean="0">
                <a:latin typeface="VladaRHSans Med" charset="0"/>
                <a:cs typeface="VladaRHSans Med" charset="0"/>
              </a:rPr>
            </a:br>
            <a:endParaRPr lang="hr-HR" altLang="sr-Latn-RS" b="1" dirty="0" smtClean="0">
              <a:latin typeface="VladaRHSans Med" charset="0"/>
              <a:cs typeface="VladaRHSans Med" charset="0"/>
            </a:endParaRPr>
          </a:p>
        </p:txBody>
      </p:sp>
      <p:sp>
        <p:nvSpPr>
          <p:cNvPr id="6" name="Content Placeholder 4"/>
          <p:cNvSpPr txBox="1">
            <a:spLocks/>
          </p:cNvSpPr>
          <p:nvPr/>
        </p:nvSpPr>
        <p:spPr bwMode="auto">
          <a:xfrm>
            <a:off x="292910" y="604311"/>
            <a:ext cx="8634821" cy="3570208"/>
          </a:xfrm>
          <a:prstGeom prst="rect">
            <a:avLst/>
          </a:prstGeom>
          <a:noFill/>
          <a:ln>
            <a:noFill/>
          </a:ln>
          <a:extLst/>
        </p:spPr>
        <p:style>
          <a:lnRef idx="0">
            <a:scrgbClr r="0" g="0" b="0"/>
          </a:lnRef>
          <a:fillRef idx="0">
            <a:scrgbClr r="0" g="0" b="0"/>
          </a:fillRef>
          <a:effectRef idx="0">
            <a:scrgbClr r="0" g="0" b="0"/>
          </a:effectRef>
          <a:fontRef idx="minor">
            <a:schemeClr val="dk1"/>
          </a:fontRef>
        </p:style>
        <p:txBody>
          <a:bodyPr wrap="square" lIns="0" tIns="0" rIns="0" bIns="0">
            <a:spAutoFit/>
          </a:bodyPr>
          <a:lstStyle>
            <a:lvl1pPr eaLnBrk="0" hangingPunct="0">
              <a:defRPr>
                <a:solidFill>
                  <a:schemeClr val="tx1"/>
                </a:solidFill>
                <a:latin typeface="Calibri" pitchFamily="34" charset="0"/>
                <a:ea typeface="MS PGothic" pitchFamily="34" charset="-128"/>
              </a:defRPr>
            </a:lvl1pPr>
            <a:lvl2pPr eaLnBrk="0" hangingPunct="0">
              <a:defRPr>
                <a:solidFill>
                  <a:schemeClr val="tx1"/>
                </a:solidFill>
                <a:latin typeface="Calibri" pitchFamily="34" charset="0"/>
                <a:ea typeface="MS PGothic" pitchFamily="34" charset="-128"/>
              </a:defRPr>
            </a:lvl2pPr>
            <a:lvl3pPr eaLnBrk="0" hangingPunct="0">
              <a:defRPr>
                <a:solidFill>
                  <a:schemeClr val="tx1"/>
                </a:solidFill>
                <a:latin typeface="Calibri" pitchFamily="34" charset="0"/>
                <a:ea typeface="MS PGothic" pitchFamily="34" charset="-128"/>
              </a:defRPr>
            </a:lvl3pPr>
            <a:lvl4pPr marL="1600200" indent="-341313" eaLnBrk="0" hangingPunct="0">
              <a:defRPr>
                <a:solidFill>
                  <a:schemeClr val="tx1"/>
                </a:solidFill>
                <a:latin typeface="Calibri" pitchFamily="34" charset="0"/>
                <a:ea typeface="MS PGothic" pitchFamily="34" charset="-128"/>
              </a:defRPr>
            </a:lvl4pPr>
            <a:lvl5pPr marL="2057400" indent="-341313" eaLnBrk="0" hangingPunct="0">
              <a:defRPr>
                <a:solidFill>
                  <a:schemeClr val="tx1"/>
                </a:solidFill>
                <a:latin typeface="Calibri" pitchFamily="34" charset="0"/>
                <a:ea typeface="MS PGothic" pitchFamily="34" charset="-128"/>
              </a:defRPr>
            </a:lvl5pPr>
            <a:lvl6pPr marL="2514600" indent="-341313"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341313"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341313"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341313"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lvl="0"/>
            <a:r>
              <a:rPr lang="vi-VN" sz="1200" b="1" dirty="0">
                <a:latin typeface="Arial" panose="020B0604020202020204" pitchFamily="34" charset="0"/>
                <a:cs typeface="Arial" panose="020B0604020202020204" pitchFamily="34" charset="0"/>
              </a:rPr>
              <a:t>B) Prihvatljivi  od datuma podnošenja projektnog prijedloga</a:t>
            </a:r>
            <a:r>
              <a:rPr lang="vi-VN" sz="1200" b="1" dirty="0" smtClean="0">
                <a:latin typeface="Arial" panose="020B0604020202020204" pitchFamily="34" charset="0"/>
                <a:cs typeface="Arial" panose="020B0604020202020204" pitchFamily="34" charset="0"/>
              </a:rPr>
              <a:t>:</a:t>
            </a:r>
            <a:endParaRPr lang="hr-HR" sz="1200" b="1" dirty="0" smtClean="0">
              <a:latin typeface="Arial" panose="020B0604020202020204" pitchFamily="34" charset="0"/>
              <a:cs typeface="Arial" panose="020B0604020202020204" pitchFamily="34" charset="0"/>
            </a:endParaRPr>
          </a:p>
          <a:p>
            <a:pPr lvl="0"/>
            <a:endParaRPr lang="vi-VN" sz="1200" b="1"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hr-HR" sz="1200" dirty="0">
                <a:latin typeface="Arial" panose="020B0604020202020204" pitchFamily="34" charset="0"/>
                <a:cs typeface="Arial" panose="020B0604020202020204" pitchFamily="34" charset="0"/>
              </a:rPr>
              <a:t>T</a:t>
            </a:r>
            <a:r>
              <a:rPr lang="vi-VN" sz="1200" dirty="0" smtClean="0">
                <a:latin typeface="Arial" panose="020B0604020202020204" pitchFamily="34" charset="0"/>
                <a:cs typeface="Arial" panose="020B0604020202020204" pitchFamily="34" charset="0"/>
              </a:rPr>
              <a:t>roškovi </a:t>
            </a:r>
            <a:r>
              <a:rPr lang="vi-VN" sz="1200" dirty="0">
                <a:latin typeface="Arial" panose="020B0604020202020204" pitchFamily="34" charset="0"/>
                <a:cs typeface="Arial" panose="020B0604020202020204" pitchFamily="34" charset="0"/>
              </a:rPr>
              <a:t>usluga vanjskih stručnjaka za upravljanje projektom sukladno čl. 33 - 39 Zakona o poslovima i djelatnostima prostornog uređenja i gradnje (NN 78/15);</a:t>
            </a:r>
          </a:p>
          <a:p>
            <a:pPr marL="171450" lvl="0" indent="-171450">
              <a:buFont typeface="Arial" panose="020B0604020202020204" pitchFamily="34" charset="0"/>
              <a:buChar char="•"/>
            </a:pPr>
            <a:r>
              <a:rPr lang="hr-HR" sz="1200" dirty="0">
                <a:latin typeface="Arial" panose="020B0604020202020204" pitchFamily="34" charset="0"/>
                <a:cs typeface="Arial" panose="020B0604020202020204" pitchFamily="34" charset="0"/>
              </a:rPr>
              <a:t>S</a:t>
            </a:r>
            <a:r>
              <a:rPr lang="vi-VN" sz="1200" dirty="0" smtClean="0">
                <a:latin typeface="Arial" panose="020B0604020202020204" pitchFamily="34" charset="0"/>
                <a:cs typeface="Arial" panose="020B0604020202020204" pitchFamily="34" charset="0"/>
              </a:rPr>
              <a:t>tručni </a:t>
            </a:r>
            <a:r>
              <a:rPr lang="vi-VN" sz="1200" dirty="0">
                <a:latin typeface="Arial" panose="020B0604020202020204" pitchFamily="34" charset="0"/>
                <a:cs typeface="Arial" panose="020B0604020202020204" pitchFamily="34" charset="0"/>
              </a:rPr>
              <a:t>nadzor građenja zajedničke osnovne i dodatne infrastrukture; </a:t>
            </a:r>
          </a:p>
          <a:p>
            <a:pPr marL="171450" lvl="0" indent="-171450">
              <a:buFont typeface="Arial" panose="020B0604020202020204" pitchFamily="34" charset="0"/>
              <a:buChar char="•"/>
            </a:pPr>
            <a:r>
              <a:rPr lang="hr-HR" sz="1200" dirty="0" smtClean="0">
                <a:latin typeface="Arial" panose="020B0604020202020204" pitchFamily="34" charset="0"/>
                <a:cs typeface="Arial" panose="020B0604020202020204" pitchFamily="34" charset="0"/>
              </a:rPr>
              <a:t>T</a:t>
            </a:r>
            <a:r>
              <a:rPr lang="vi-VN" sz="1200" dirty="0" smtClean="0">
                <a:latin typeface="Arial" panose="020B0604020202020204" pitchFamily="34" charset="0"/>
                <a:cs typeface="Arial" panose="020B0604020202020204" pitchFamily="34" charset="0"/>
              </a:rPr>
              <a:t>roškovi </a:t>
            </a:r>
            <a:r>
              <a:rPr lang="vi-VN" sz="1200" dirty="0">
                <a:latin typeface="Arial" panose="020B0604020202020204" pitchFamily="34" charset="0"/>
                <a:cs typeface="Arial" panose="020B0604020202020204" pitchFamily="34" charset="0"/>
              </a:rPr>
              <a:t>vodnih i energetskih priključaka koje su obaveza korisnika;</a:t>
            </a:r>
          </a:p>
          <a:p>
            <a:pPr marL="171450" lvl="0" indent="-171450">
              <a:buFont typeface="Arial" panose="020B0604020202020204" pitchFamily="34" charset="0"/>
              <a:buChar char="•"/>
            </a:pPr>
            <a:r>
              <a:rPr lang="hr-HR" sz="1200" dirty="0" smtClean="0">
                <a:latin typeface="Arial" panose="020B0604020202020204" pitchFamily="34" charset="0"/>
                <a:cs typeface="Arial" panose="020B0604020202020204" pitchFamily="34" charset="0"/>
              </a:rPr>
              <a:t>T</a:t>
            </a:r>
            <a:r>
              <a:rPr lang="vi-VN" sz="1200" dirty="0" smtClean="0">
                <a:latin typeface="Arial" panose="020B0604020202020204" pitchFamily="34" charset="0"/>
                <a:cs typeface="Arial" panose="020B0604020202020204" pitchFamily="34" charset="0"/>
              </a:rPr>
              <a:t>rošak </a:t>
            </a:r>
            <a:r>
              <a:rPr lang="vi-VN" sz="1200" dirty="0">
                <a:latin typeface="Arial" panose="020B0604020202020204" pitchFamily="34" charset="0"/>
                <a:cs typeface="Arial" panose="020B0604020202020204" pitchFamily="34" charset="0"/>
              </a:rPr>
              <a:t>uporabne dozvole;</a:t>
            </a:r>
          </a:p>
          <a:p>
            <a:pPr marL="171450" lvl="0" indent="-171450">
              <a:buFont typeface="Arial" panose="020B0604020202020204" pitchFamily="34" charset="0"/>
              <a:buChar char="•"/>
            </a:pPr>
            <a:r>
              <a:rPr lang="hr-HR" sz="1200" dirty="0" smtClean="0">
                <a:latin typeface="Arial" panose="020B0604020202020204" pitchFamily="34" charset="0"/>
                <a:cs typeface="Arial" panose="020B0604020202020204" pitchFamily="34" charset="0"/>
              </a:rPr>
              <a:t>K</a:t>
            </a:r>
            <a:r>
              <a:rPr lang="vi-VN" sz="1200" dirty="0" smtClean="0">
                <a:latin typeface="Arial" panose="020B0604020202020204" pitchFamily="34" charset="0"/>
                <a:cs typeface="Arial" panose="020B0604020202020204" pitchFamily="34" charset="0"/>
              </a:rPr>
              <a:t>rčenje </a:t>
            </a:r>
            <a:r>
              <a:rPr lang="vi-VN" sz="1200" dirty="0">
                <a:latin typeface="Arial" panose="020B0604020202020204" pitchFamily="34" charset="0"/>
                <a:cs typeface="Arial" panose="020B0604020202020204" pitchFamily="34" charset="0"/>
              </a:rPr>
              <a:t>i priprema zemljišta;</a:t>
            </a:r>
          </a:p>
          <a:p>
            <a:pPr marL="171450" lvl="0" indent="-171450">
              <a:buFont typeface="Arial" panose="020B0604020202020204" pitchFamily="34" charset="0"/>
              <a:buChar char="•"/>
            </a:pPr>
            <a:r>
              <a:rPr lang="hr-HR" sz="1200" dirty="0" smtClean="0">
                <a:latin typeface="Arial" panose="020B0604020202020204" pitchFamily="34" charset="0"/>
                <a:cs typeface="Arial" panose="020B0604020202020204" pitchFamily="34" charset="0"/>
              </a:rPr>
              <a:t>T</a:t>
            </a:r>
            <a:r>
              <a:rPr lang="vi-VN" sz="1200" dirty="0" smtClean="0">
                <a:latin typeface="Arial" panose="020B0604020202020204" pitchFamily="34" charset="0"/>
                <a:cs typeface="Arial" panose="020B0604020202020204" pitchFamily="34" charset="0"/>
              </a:rPr>
              <a:t>roškovi </a:t>
            </a:r>
            <a:r>
              <a:rPr lang="vi-VN" sz="1200" dirty="0">
                <a:latin typeface="Arial" panose="020B0604020202020204" pitchFamily="34" charset="0"/>
                <a:cs typeface="Arial" panose="020B0604020202020204" pitchFamily="34" charset="0"/>
              </a:rPr>
              <a:t>izgradnje novih elemenata osnovne i dodatne zajedničke infrastrukture kako slijedi</a:t>
            </a:r>
            <a:r>
              <a:rPr lang="vi-VN" sz="1200" dirty="0" smtClean="0">
                <a:latin typeface="Arial" panose="020B0604020202020204" pitchFamily="34" charset="0"/>
                <a:cs typeface="Arial" panose="020B0604020202020204" pitchFamily="34" charset="0"/>
              </a:rPr>
              <a:t>:</a:t>
            </a:r>
            <a:endParaRPr lang="hr-HR" sz="1200" dirty="0" smtClean="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vi-VN" sz="1200" dirty="0">
              <a:latin typeface="Arial" panose="020B0604020202020204" pitchFamily="34" charset="0"/>
              <a:cs typeface="Arial" panose="020B0604020202020204" pitchFamily="34" charset="0"/>
            </a:endParaRPr>
          </a:p>
          <a:p>
            <a:pPr lvl="0"/>
            <a:r>
              <a:rPr lang="vi-VN" sz="1000" b="1" dirty="0" smtClean="0">
                <a:latin typeface="Arial" panose="020B0604020202020204" pitchFamily="34" charset="0"/>
                <a:cs typeface="Arial" panose="020B0604020202020204" pitchFamily="34" charset="0"/>
              </a:rPr>
              <a:t>Energetska </a:t>
            </a:r>
            <a:r>
              <a:rPr lang="vi-VN" sz="1000" b="1" dirty="0">
                <a:latin typeface="Arial" panose="020B0604020202020204" pitchFamily="34" charset="0"/>
                <a:cs typeface="Arial" panose="020B0604020202020204" pitchFamily="34" charset="0"/>
              </a:rPr>
              <a:t>infrastruktura</a:t>
            </a:r>
          </a:p>
          <a:p>
            <a:pPr marL="171450" lvl="0" indent="-171450">
              <a:buFont typeface="Arial" panose="020B0604020202020204" pitchFamily="34" charset="0"/>
              <a:buChar char="•"/>
            </a:pPr>
            <a:r>
              <a:rPr lang="vi-VN" sz="1200" dirty="0">
                <a:latin typeface="Arial" panose="020B0604020202020204" pitchFamily="34" charset="0"/>
                <a:cs typeface="Arial" panose="020B0604020202020204" pitchFamily="34" charset="0"/>
              </a:rPr>
              <a:t>a)	Osnovna: Elektroenergetska infrastruktura</a:t>
            </a:r>
          </a:p>
          <a:p>
            <a:pPr marL="171450" lvl="0" indent="-171450">
              <a:buFont typeface="Arial" panose="020B0604020202020204" pitchFamily="34" charset="0"/>
              <a:buChar char="•"/>
            </a:pPr>
            <a:r>
              <a:rPr lang="vi-VN" sz="1200" dirty="0">
                <a:latin typeface="Arial" panose="020B0604020202020204" pitchFamily="34" charset="0"/>
                <a:cs typeface="Arial" panose="020B0604020202020204" pitchFamily="34" charset="0"/>
              </a:rPr>
              <a:t>b)	Dodatna: Plinovod</a:t>
            </a:r>
          </a:p>
          <a:p>
            <a:r>
              <a:rPr lang="vi-VN" sz="1000" b="1" dirty="0" smtClean="0">
                <a:latin typeface="Arial" panose="020B0604020202020204" pitchFamily="34" charset="0"/>
                <a:cs typeface="Arial" panose="020B0604020202020204" pitchFamily="34" charset="0"/>
              </a:rPr>
              <a:t>Komunalna </a:t>
            </a:r>
            <a:r>
              <a:rPr lang="vi-VN" sz="1000" b="1" dirty="0">
                <a:latin typeface="Arial" panose="020B0604020202020204" pitchFamily="34" charset="0"/>
                <a:cs typeface="Arial" panose="020B0604020202020204" pitchFamily="34" charset="0"/>
              </a:rPr>
              <a:t>infrastruktura</a:t>
            </a:r>
          </a:p>
          <a:p>
            <a:pPr marL="171450" lvl="0" indent="-171450">
              <a:buFont typeface="Arial" panose="020B0604020202020204" pitchFamily="34" charset="0"/>
              <a:buChar char="•"/>
            </a:pPr>
            <a:r>
              <a:rPr lang="vi-VN" sz="1200" dirty="0">
                <a:latin typeface="Arial" panose="020B0604020202020204" pitchFamily="34" charset="0"/>
                <a:cs typeface="Arial" panose="020B0604020202020204" pitchFamily="34" charset="0"/>
              </a:rPr>
              <a:t>a)	Osnovna: Građevine namijenjene opskrbi pitkom vodom, odvodnji i/ili pročišćavanju otpadnih voda, javna rasvjeta</a:t>
            </a:r>
          </a:p>
          <a:p>
            <a:pPr lvl="0"/>
            <a:r>
              <a:rPr lang="vi-VN" sz="1000" b="1" dirty="0" smtClean="0">
                <a:latin typeface="Arial" panose="020B0604020202020204" pitchFamily="34" charset="0"/>
                <a:cs typeface="Arial" panose="020B0604020202020204" pitchFamily="34" charset="0"/>
              </a:rPr>
              <a:t>Prometna </a:t>
            </a:r>
            <a:r>
              <a:rPr lang="vi-VN" sz="1000" b="1" dirty="0">
                <a:latin typeface="Arial" panose="020B0604020202020204" pitchFamily="34" charset="0"/>
                <a:cs typeface="Arial" panose="020B0604020202020204" pitchFamily="34" charset="0"/>
              </a:rPr>
              <a:t>infrastruktura </a:t>
            </a:r>
          </a:p>
          <a:p>
            <a:pPr marL="171450" lvl="0" indent="-171450">
              <a:buFont typeface="Arial" panose="020B0604020202020204" pitchFamily="34" charset="0"/>
              <a:buChar char="•"/>
            </a:pPr>
            <a:r>
              <a:rPr lang="vi-VN" sz="1200" dirty="0">
                <a:latin typeface="Arial" panose="020B0604020202020204" pitchFamily="34" charset="0"/>
                <a:cs typeface="Arial" panose="020B0604020202020204" pitchFamily="34" charset="0"/>
              </a:rPr>
              <a:t>a)	Osnovna: Lokalne ili nerazvrstane ceste unutar obuhvata zone, parkirališta</a:t>
            </a:r>
          </a:p>
          <a:p>
            <a:pPr marL="171450" lvl="0" indent="-171450">
              <a:buFont typeface="Arial" panose="020B0604020202020204" pitchFamily="34" charset="0"/>
              <a:buChar char="•"/>
            </a:pPr>
            <a:r>
              <a:rPr lang="vi-VN" sz="1200" dirty="0">
                <a:latin typeface="Arial" panose="020B0604020202020204" pitchFamily="34" charset="0"/>
                <a:cs typeface="Arial" panose="020B0604020202020204" pitchFamily="34" charset="0"/>
              </a:rPr>
              <a:t>b)	Dodatna: Željeznička infrastruktura</a:t>
            </a:r>
          </a:p>
          <a:p>
            <a:r>
              <a:rPr lang="vi-VN" sz="1000" b="1" dirty="0" smtClean="0">
                <a:latin typeface="Arial" panose="020B0604020202020204" pitchFamily="34" charset="0"/>
                <a:cs typeface="Arial" panose="020B0604020202020204" pitchFamily="34" charset="0"/>
              </a:rPr>
              <a:t>Elektroničko </a:t>
            </a:r>
            <a:r>
              <a:rPr lang="vi-VN" sz="1000" b="1" dirty="0">
                <a:latin typeface="Arial" panose="020B0604020202020204" pitchFamily="34" charset="0"/>
                <a:cs typeface="Arial" panose="020B0604020202020204" pitchFamily="34" charset="0"/>
              </a:rPr>
              <a:t>- komunikacijska infrastruktura</a:t>
            </a:r>
          </a:p>
          <a:p>
            <a:pPr marL="171450" lvl="0" indent="-171450">
              <a:buFont typeface="Arial" panose="020B0604020202020204" pitchFamily="34" charset="0"/>
              <a:buChar char="•"/>
            </a:pPr>
            <a:r>
              <a:rPr lang="vi-VN" sz="1200" dirty="0">
                <a:latin typeface="Arial" panose="020B0604020202020204" pitchFamily="34" charset="0"/>
                <a:cs typeface="Arial" panose="020B0604020202020204" pitchFamily="34" charset="0"/>
              </a:rPr>
              <a:t>a)	Osnovna: Telekomunikacijska infrastruktura u svrhu uspostave telefonske i internetske </a:t>
            </a:r>
            <a:r>
              <a:rPr lang="vi-VN" sz="1200" dirty="0" smtClean="0">
                <a:latin typeface="Arial" panose="020B0604020202020204" pitchFamily="34" charset="0"/>
                <a:cs typeface="Arial" panose="020B0604020202020204" pitchFamily="34" charset="0"/>
              </a:rPr>
              <a:t>veze</a:t>
            </a:r>
            <a:endParaRPr lang="vi-VN"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6122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47864" y="4654190"/>
            <a:ext cx="1419021" cy="201440"/>
          </a:xfrm>
          <a:prstGeom prst="rect">
            <a:avLst/>
          </a:prstGeom>
        </p:spPr>
      </p:pic>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1720" y="4504859"/>
            <a:ext cx="1233288" cy="449202"/>
          </a:xfrm>
          <a:prstGeom prst="rect">
            <a:avLst/>
          </a:prstGeom>
        </p:spPr>
      </p:pic>
      <p:sp>
        <p:nvSpPr>
          <p:cNvPr id="5" name="Title 1"/>
          <p:cNvSpPr txBox="1">
            <a:spLocks/>
          </p:cNvSpPr>
          <p:nvPr/>
        </p:nvSpPr>
        <p:spPr>
          <a:xfrm>
            <a:off x="281022" y="106380"/>
            <a:ext cx="8099425" cy="498475"/>
          </a:xfrm>
          <a:prstGeom prst="rect">
            <a:avLst/>
          </a:prstGeom>
        </p:spPr>
        <p:txBody>
          <a:bodyPr/>
          <a:lstStyle>
            <a:lvl1pPr algn="l" defTabSz="457200" rtl="0" eaLnBrk="0" fontAlgn="base" hangingPunct="0">
              <a:spcBef>
                <a:spcPct val="0"/>
              </a:spcBef>
              <a:spcAft>
                <a:spcPct val="0"/>
              </a:spcAft>
              <a:defRPr sz="3600" kern="1200">
                <a:solidFill>
                  <a:schemeClr val="tx1"/>
                </a:solidFill>
                <a:latin typeface="VladaRHSans Med"/>
                <a:ea typeface="MS PGothic" pitchFamily="34" charset="-128"/>
                <a:cs typeface="VladaRHSans Med"/>
              </a:defRPr>
            </a:lvl1pPr>
            <a:lvl2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2pPr>
            <a:lvl3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3pPr>
            <a:lvl4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4pPr>
            <a:lvl5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5pPr>
            <a:lvl6pPr marL="4572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9pPr>
          </a:lstStyle>
          <a:p>
            <a:pPr marL="342900" indent="-342900"/>
            <a:r>
              <a:rPr lang="hr-HR" altLang="sr-Latn-RS" sz="2000" b="1" smtClean="0">
                <a:latin typeface="VladaRHSans Med" charset="0"/>
                <a:cs typeface="VladaRHSans Med" charset="0"/>
              </a:rPr>
              <a:t>Prihvatljive kategorije izdataka</a:t>
            </a:r>
            <a:r>
              <a:rPr lang="hr-HR" altLang="sr-Latn-RS" b="1" smtClean="0">
                <a:latin typeface="VladaRHSans Med" charset="0"/>
                <a:cs typeface="VladaRHSans Med" charset="0"/>
              </a:rPr>
              <a:t/>
            </a:r>
            <a:br>
              <a:rPr lang="hr-HR" altLang="sr-Latn-RS" b="1" smtClean="0">
                <a:latin typeface="VladaRHSans Med" charset="0"/>
                <a:cs typeface="VladaRHSans Med" charset="0"/>
              </a:rPr>
            </a:br>
            <a:r>
              <a:rPr lang="hr-HR" altLang="sr-Latn-RS" b="1" smtClean="0">
                <a:latin typeface="VladaRHSans Med" charset="0"/>
                <a:cs typeface="VladaRHSans Med" charset="0"/>
              </a:rPr>
              <a:t/>
            </a:r>
            <a:br>
              <a:rPr lang="hr-HR" altLang="sr-Latn-RS" b="1" smtClean="0">
                <a:latin typeface="VladaRHSans Med" charset="0"/>
                <a:cs typeface="VladaRHSans Med" charset="0"/>
              </a:rPr>
            </a:br>
            <a:endParaRPr lang="hr-HR" altLang="sr-Latn-RS" b="1" dirty="0" smtClean="0">
              <a:latin typeface="VladaRHSans Med" charset="0"/>
              <a:cs typeface="VladaRHSans Med" charset="0"/>
            </a:endParaRPr>
          </a:p>
        </p:txBody>
      </p:sp>
      <p:sp>
        <p:nvSpPr>
          <p:cNvPr id="6" name="Content Placeholder 4"/>
          <p:cNvSpPr txBox="1">
            <a:spLocks/>
          </p:cNvSpPr>
          <p:nvPr/>
        </p:nvSpPr>
        <p:spPr bwMode="auto">
          <a:xfrm>
            <a:off x="286206" y="1060376"/>
            <a:ext cx="8634821" cy="1661993"/>
          </a:xfrm>
          <a:prstGeom prst="rect">
            <a:avLst/>
          </a:prstGeom>
          <a:noFill/>
          <a:ln>
            <a:noFill/>
          </a:ln>
          <a:extLst/>
        </p:spPr>
        <p:style>
          <a:lnRef idx="0">
            <a:scrgbClr r="0" g="0" b="0"/>
          </a:lnRef>
          <a:fillRef idx="0">
            <a:scrgbClr r="0" g="0" b="0"/>
          </a:fillRef>
          <a:effectRef idx="0">
            <a:scrgbClr r="0" g="0" b="0"/>
          </a:effectRef>
          <a:fontRef idx="minor">
            <a:schemeClr val="dk1"/>
          </a:fontRef>
        </p:style>
        <p:txBody>
          <a:bodyPr wrap="square" lIns="0" tIns="0" rIns="0" bIns="0">
            <a:spAutoFit/>
          </a:bodyPr>
          <a:lstStyle>
            <a:lvl1pPr eaLnBrk="0" hangingPunct="0">
              <a:defRPr>
                <a:solidFill>
                  <a:schemeClr val="tx1"/>
                </a:solidFill>
                <a:latin typeface="Calibri" pitchFamily="34" charset="0"/>
                <a:ea typeface="MS PGothic" pitchFamily="34" charset="-128"/>
              </a:defRPr>
            </a:lvl1pPr>
            <a:lvl2pPr eaLnBrk="0" hangingPunct="0">
              <a:defRPr>
                <a:solidFill>
                  <a:schemeClr val="tx1"/>
                </a:solidFill>
                <a:latin typeface="Calibri" pitchFamily="34" charset="0"/>
                <a:ea typeface="MS PGothic" pitchFamily="34" charset="-128"/>
              </a:defRPr>
            </a:lvl2pPr>
            <a:lvl3pPr eaLnBrk="0" hangingPunct="0">
              <a:defRPr>
                <a:solidFill>
                  <a:schemeClr val="tx1"/>
                </a:solidFill>
                <a:latin typeface="Calibri" pitchFamily="34" charset="0"/>
                <a:ea typeface="MS PGothic" pitchFamily="34" charset="-128"/>
              </a:defRPr>
            </a:lvl3pPr>
            <a:lvl4pPr marL="1600200" indent="-341313" eaLnBrk="0" hangingPunct="0">
              <a:defRPr>
                <a:solidFill>
                  <a:schemeClr val="tx1"/>
                </a:solidFill>
                <a:latin typeface="Calibri" pitchFamily="34" charset="0"/>
                <a:ea typeface="MS PGothic" pitchFamily="34" charset="-128"/>
              </a:defRPr>
            </a:lvl4pPr>
            <a:lvl5pPr marL="2057400" indent="-341313" eaLnBrk="0" hangingPunct="0">
              <a:defRPr>
                <a:solidFill>
                  <a:schemeClr val="tx1"/>
                </a:solidFill>
                <a:latin typeface="Calibri" pitchFamily="34" charset="0"/>
                <a:ea typeface="MS PGothic" pitchFamily="34" charset="-128"/>
              </a:defRPr>
            </a:lvl5pPr>
            <a:lvl6pPr marL="2514600" indent="-341313"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341313"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341313"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341313"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lvl="0"/>
            <a:r>
              <a:rPr lang="vi-VN" sz="1200" b="1" dirty="0">
                <a:latin typeface="Arial" panose="020B0604020202020204" pitchFamily="34" charset="0"/>
                <a:cs typeface="Arial" panose="020B0604020202020204" pitchFamily="34" charset="0"/>
              </a:rPr>
              <a:t>B) Prihvatljivi  od datuma podnošenja projektnog prijedloga:</a:t>
            </a:r>
          </a:p>
          <a:p>
            <a:pPr marL="171450" lvl="0" indent="-171450">
              <a:buFont typeface="Arial" panose="020B0604020202020204" pitchFamily="34" charset="0"/>
              <a:buChar char="•"/>
            </a:pPr>
            <a:r>
              <a:rPr lang="hr-HR" sz="1200" dirty="0" err="1" smtClean="0">
                <a:latin typeface="Arial" panose="020B0604020202020204" pitchFamily="34" charset="0"/>
                <a:cs typeface="Arial" panose="020B0604020202020204" pitchFamily="34" charset="0"/>
              </a:rPr>
              <a:t>Tr</a:t>
            </a:r>
            <a:r>
              <a:rPr lang="vi-VN" sz="1200" dirty="0" smtClean="0">
                <a:latin typeface="Arial" panose="020B0604020202020204" pitchFamily="34" charset="0"/>
                <a:cs typeface="Arial" panose="020B0604020202020204" pitchFamily="34" charset="0"/>
              </a:rPr>
              <a:t>oškovi </a:t>
            </a:r>
            <a:r>
              <a:rPr lang="vi-VN" sz="1200" dirty="0">
                <a:latin typeface="Arial" panose="020B0604020202020204" pitchFamily="34" charset="0"/>
                <a:cs typeface="Arial" panose="020B0604020202020204" pitchFamily="34" charset="0"/>
              </a:rPr>
              <a:t>izgradnje i/ili opremanja zelenih </a:t>
            </a:r>
            <a:r>
              <a:rPr lang="vi-VN" sz="1200" dirty="0" smtClean="0">
                <a:latin typeface="Arial" panose="020B0604020202020204" pitchFamily="34" charset="0"/>
                <a:cs typeface="Arial" panose="020B0604020202020204" pitchFamily="34" charset="0"/>
              </a:rPr>
              <a:t>infrastruktura</a:t>
            </a:r>
            <a:endParaRPr lang="hr-HR" sz="1200" dirty="0" smtClean="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vi-VN"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hr-HR" sz="1200" dirty="0" smtClean="0">
                <a:latin typeface="Arial" panose="020B0604020202020204" pitchFamily="34" charset="0"/>
                <a:cs typeface="Arial" panose="020B0604020202020204" pitchFamily="34" charset="0"/>
              </a:rPr>
              <a:t>T</a:t>
            </a:r>
            <a:r>
              <a:rPr lang="vi-VN" sz="1200" dirty="0" smtClean="0">
                <a:latin typeface="Arial" panose="020B0604020202020204" pitchFamily="34" charset="0"/>
                <a:cs typeface="Arial" panose="020B0604020202020204" pitchFamily="34" charset="0"/>
              </a:rPr>
              <a:t>roškovi </a:t>
            </a:r>
            <a:r>
              <a:rPr lang="vi-VN" sz="1200" dirty="0">
                <a:latin typeface="Arial" panose="020B0604020202020204" pitchFamily="34" charset="0"/>
                <a:cs typeface="Arial" panose="020B0604020202020204" pitchFamily="34" charset="0"/>
              </a:rPr>
              <a:t>povezani s uslugom financijske revizije projekta čiji ukupno prihvatljivi troškovi projekta, sukladno iznosu ukupnih prihvatljivih troškova navedenom u odredbama Posebnih uvjeta Ugovora, premašuju 1.500.000,00 HRK </a:t>
            </a:r>
            <a:endParaRPr lang="hr-HR" sz="1200" dirty="0" smtClean="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hr-HR" sz="1200" dirty="0" smtClean="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hr-HR" sz="1200" dirty="0" smtClean="0">
                <a:latin typeface="Arial" panose="020B0604020202020204" pitchFamily="34" charset="0"/>
                <a:cs typeface="Arial" panose="020B0604020202020204" pitchFamily="34" charset="0"/>
              </a:rPr>
              <a:t>T</a:t>
            </a:r>
            <a:r>
              <a:rPr lang="vi-VN" sz="1200" dirty="0" smtClean="0">
                <a:latin typeface="Arial" panose="020B0604020202020204" pitchFamily="34" charset="0"/>
                <a:cs typeface="Arial" panose="020B0604020202020204" pitchFamily="34" charset="0"/>
              </a:rPr>
              <a:t>roškovi </a:t>
            </a:r>
            <a:r>
              <a:rPr lang="vi-VN" sz="1200" dirty="0">
                <a:latin typeface="Arial" panose="020B0604020202020204" pitchFamily="34" charset="0"/>
                <a:cs typeface="Arial" panose="020B0604020202020204" pitchFamily="34" charset="0"/>
              </a:rPr>
              <a:t>u svezi s ispunjavanjem uvjeta informiranja i vidljivosti, u skladu s točkom 5.7. ovih Uputa</a:t>
            </a:r>
            <a:r>
              <a:rPr lang="vi-VN" sz="1200" dirty="0" smtClean="0">
                <a:latin typeface="Arial" panose="020B0604020202020204" pitchFamily="34" charset="0"/>
                <a:cs typeface="Arial" panose="020B0604020202020204" pitchFamily="34" charset="0"/>
              </a:rPr>
              <a:t>.</a:t>
            </a:r>
            <a:endParaRPr lang="hr-HR" sz="1200" dirty="0" smtClean="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vi-VN"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vi-VN" sz="1200" dirty="0" smtClean="0">
                <a:latin typeface="Arial" panose="020B0604020202020204" pitchFamily="34" charset="0"/>
                <a:cs typeface="Arial" panose="020B0604020202020204" pitchFamily="34" charset="0"/>
              </a:rPr>
              <a:t>PDV </a:t>
            </a:r>
            <a:r>
              <a:rPr lang="vi-VN" sz="1200" dirty="0">
                <a:latin typeface="Arial" panose="020B0604020202020204" pitchFamily="34" charset="0"/>
                <a:cs typeface="Arial" panose="020B0604020202020204" pitchFamily="34" charset="0"/>
              </a:rPr>
              <a:t>na gore navedene izdatke za koji Korisnik nema pravo ostvariti odbitak</a:t>
            </a:r>
          </a:p>
        </p:txBody>
      </p:sp>
    </p:spTree>
    <p:extLst>
      <p:ext uri="{BB962C8B-B14F-4D97-AF65-F5344CB8AC3E}">
        <p14:creationId xmlns:p14="http://schemas.microsoft.com/office/powerpoint/2010/main" val="1373553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1"/>
          <p:cNvSpPr>
            <a:spLocks noGrp="1"/>
          </p:cNvSpPr>
          <p:nvPr>
            <p:ph type="title"/>
          </p:nvPr>
        </p:nvSpPr>
        <p:spPr>
          <a:xfrm>
            <a:off x="179512" y="15375"/>
            <a:ext cx="6051550" cy="373178"/>
          </a:xfrm>
        </p:spPr>
        <p:txBody>
          <a:bodyPr/>
          <a:lstStyle/>
          <a:p>
            <a:r>
              <a:rPr lang="hr-HR" altLang="sr-Latn-RS" sz="2000" b="1" dirty="0" smtClean="0">
                <a:solidFill>
                  <a:srgbClr val="000000"/>
                </a:solidFill>
                <a:latin typeface="VladaRHSans Med" charset="0"/>
                <a:cs typeface="VladaRHSans Med" charset="0"/>
              </a:rPr>
              <a:t>Neprihvatljivi izdaci </a:t>
            </a:r>
            <a:r>
              <a:rPr lang="hr-HR" altLang="sr-Latn-RS" dirty="0" smtClean="0">
                <a:latin typeface="VladaRHSans Med" charset="0"/>
                <a:cs typeface="VladaRHSans Med" charset="0"/>
              </a:rPr>
              <a:t/>
            </a:r>
            <a:br>
              <a:rPr lang="hr-HR" altLang="sr-Latn-RS" dirty="0" smtClean="0">
                <a:latin typeface="VladaRHSans Med" charset="0"/>
                <a:cs typeface="VladaRHSans Med" charset="0"/>
              </a:rPr>
            </a:br>
            <a:endParaRPr lang="hr-HR" altLang="sr-Latn-RS" dirty="0" smtClean="0">
              <a:latin typeface="VladaRHSans Med" charset="0"/>
              <a:cs typeface="VladaRHSans Med" charset="0"/>
            </a:endParaRPr>
          </a:p>
        </p:txBody>
      </p:sp>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47864" y="4654190"/>
            <a:ext cx="1419021" cy="201440"/>
          </a:xfrm>
          <a:prstGeom prst="rect">
            <a:avLst/>
          </a:prstGeom>
        </p:spPr>
      </p:pic>
      <p:pic>
        <p:nvPicPr>
          <p:cNvPr id="5" name="Picture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1720" y="4504859"/>
            <a:ext cx="1233288" cy="449202"/>
          </a:xfrm>
          <a:prstGeom prst="rect">
            <a:avLst/>
          </a:prstGeom>
        </p:spPr>
      </p:pic>
      <p:sp>
        <p:nvSpPr>
          <p:cNvPr id="6" name="Content Placeholder 4"/>
          <p:cNvSpPr txBox="1">
            <a:spLocks/>
          </p:cNvSpPr>
          <p:nvPr/>
        </p:nvSpPr>
        <p:spPr bwMode="auto">
          <a:xfrm>
            <a:off x="73034" y="388570"/>
            <a:ext cx="8997932" cy="4247317"/>
          </a:xfrm>
          <a:prstGeom prst="rect">
            <a:avLst/>
          </a:prstGeom>
          <a:noFill/>
          <a:ln>
            <a:noFill/>
          </a:ln>
          <a:extLst/>
        </p:spPr>
        <p:style>
          <a:lnRef idx="0">
            <a:scrgbClr r="0" g="0" b="0"/>
          </a:lnRef>
          <a:fillRef idx="0">
            <a:scrgbClr r="0" g="0" b="0"/>
          </a:fillRef>
          <a:effectRef idx="0">
            <a:scrgbClr r="0" g="0" b="0"/>
          </a:effectRef>
          <a:fontRef idx="minor">
            <a:schemeClr val="dk1"/>
          </a:fontRef>
        </p:style>
        <p:txBody>
          <a:bodyPr wrap="square" lIns="0" tIns="0" rIns="0" bIns="0">
            <a:spAutoFit/>
          </a:bodyPr>
          <a:lstStyle>
            <a:lvl1pPr eaLnBrk="0" hangingPunct="0">
              <a:defRPr>
                <a:solidFill>
                  <a:schemeClr val="tx1"/>
                </a:solidFill>
                <a:latin typeface="Calibri" pitchFamily="34" charset="0"/>
                <a:ea typeface="MS PGothic" pitchFamily="34" charset="-128"/>
              </a:defRPr>
            </a:lvl1pPr>
            <a:lvl2pPr eaLnBrk="0" hangingPunct="0">
              <a:defRPr>
                <a:solidFill>
                  <a:schemeClr val="tx1"/>
                </a:solidFill>
                <a:latin typeface="Calibri" pitchFamily="34" charset="0"/>
                <a:ea typeface="MS PGothic" pitchFamily="34" charset="-128"/>
              </a:defRPr>
            </a:lvl2pPr>
            <a:lvl3pPr eaLnBrk="0" hangingPunct="0">
              <a:defRPr>
                <a:solidFill>
                  <a:schemeClr val="tx1"/>
                </a:solidFill>
                <a:latin typeface="Calibri" pitchFamily="34" charset="0"/>
                <a:ea typeface="MS PGothic" pitchFamily="34" charset="-128"/>
              </a:defRPr>
            </a:lvl3pPr>
            <a:lvl4pPr marL="1600200" indent="-341313" eaLnBrk="0" hangingPunct="0">
              <a:defRPr>
                <a:solidFill>
                  <a:schemeClr val="tx1"/>
                </a:solidFill>
                <a:latin typeface="Calibri" pitchFamily="34" charset="0"/>
                <a:ea typeface="MS PGothic" pitchFamily="34" charset="-128"/>
              </a:defRPr>
            </a:lvl4pPr>
            <a:lvl5pPr marL="2057400" indent="-341313" eaLnBrk="0" hangingPunct="0">
              <a:defRPr>
                <a:solidFill>
                  <a:schemeClr val="tx1"/>
                </a:solidFill>
                <a:latin typeface="Calibri" pitchFamily="34" charset="0"/>
                <a:ea typeface="MS PGothic" pitchFamily="34" charset="-128"/>
              </a:defRPr>
            </a:lvl5pPr>
            <a:lvl6pPr marL="2514600" indent="-341313"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341313"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341313"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341313"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171450" lvl="0" indent="-171450">
              <a:buFont typeface="Arial" panose="020B0604020202020204" pitchFamily="34" charset="0"/>
              <a:buChar char="•"/>
            </a:pPr>
            <a:r>
              <a:rPr lang="vi-VN" sz="1200" dirty="0" smtClean="0">
                <a:latin typeface="Arial" panose="020B0604020202020204" pitchFamily="34" charset="0"/>
                <a:cs typeface="Arial" panose="020B0604020202020204" pitchFamily="34" charset="0"/>
              </a:rPr>
              <a:t>Troškovi </a:t>
            </a:r>
            <a:r>
              <a:rPr lang="vi-VN" sz="1200" dirty="0">
                <a:latin typeface="Arial" panose="020B0604020202020204" pitchFamily="34" charset="0"/>
                <a:cs typeface="Arial" panose="020B0604020202020204" pitchFamily="34" charset="0"/>
              </a:rPr>
              <a:t>zaposlenika (plaće); </a:t>
            </a:r>
          </a:p>
          <a:p>
            <a:pPr marL="171450" lvl="0" indent="-171450">
              <a:buFont typeface="Arial" panose="020B0604020202020204" pitchFamily="34" charset="0"/>
              <a:buChar char="•"/>
            </a:pPr>
            <a:r>
              <a:rPr lang="vi-VN" sz="1200" dirty="0" smtClean="0">
                <a:latin typeface="Arial" panose="020B0604020202020204" pitchFamily="34" charset="0"/>
                <a:cs typeface="Arial" panose="020B0604020202020204" pitchFamily="34" charset="0"/>
              </a:rPr>
              <a:t>Kupnja </a:t>
            </a:r>
            <a:r>
              <a:rPr lang="vi-VN" sz="1200" dirty="0">
                <a:latin typeface="Arial" panose="020B0604020202020204" pitchFamily="34" charset="0"/>
                <a:cs typeface="Arial" panose="020B0604020202020204" pitchFamily="34" charset="0"/>
              </a:rPr>
              <a:t>ili zakup zemljišta;</a:t>
            </a:r>
          </a:p>
          <a:p>
            <a:pPr marL="171450" lvl="0" indent="-171450">
              <a:buFont typeface="Arial" panose="020B0604020202020204" pitchFamily="34" charset="0"/>
              <a:buChar char="•"/>
            </a:pPr>
            <a:r>
              <a:rPr lang="vi-VN" sz="1200" dirty="0" smtClean="0">
                <a:latin typeface="Arial" panose="020B0604020202020204" pitchFamily="34" charset="0"/>
                <a:cs typeface="Arial" panose="020B0604020202020204" pitchFamily="34" charset="0"/>
              </a:rPr>
              <a:t>Kupnja </a:t>
            </a:r>
            <a:r>
              <a:rPr lang="vi-VN" sz="1200" dirty="0">
                <a:latin typeface="Arial" panose="020B0604020202020204" pitchFamily="34" charset="0"/>
                <a:cs typeface="Arial" panose="020B0604020202020204" pitchFamily="34" charset="0"/>
              </a:rPr>
              <a:t>ili zakup objekata;</a:t>
            </a:r>
          </a:p>
          <a:p>
            <a:pPr marL="171450" lvl="0" indent="-171450">
              <a:buFont typeface="Arial" panose="020B0604020202020204" pitchFamily="34" charset="0"/>
              <a:buChar char="•"/>
            </a:pPr>
            <a:r>
              <a:rPr lang="vi-VN" sz="1200" dirty="0" smtClean="0">
                <a:latin typeface="Arial" panose="020B0604020202020204" pitchFamily="34" charset="0"/>
                <a:cs typeface="Arial" panose="020B0604020202020204" pitchFamily="34" charset="0"/>
              </a:rPr>
              <a:t>Kupnja </a:t>
            </a:r>
            <a:r>
              <a:rPr lang="vi-VN" sz="1200" dirty="0">
                <a:latin typeface="Arial" panose="020B0604020202020204" pitchFamily="34" charset="0"/>
                <a:cs typeface="Arial" panose="020B0604020202020204" pitchFamily="34" charset="0"/>
              </a:rPr>
              <a:t>vozila i radnih strojeva;</a:t>
            </a:r>
          </a:p>
          <a:p>
            <a:pPr marL="171450" lvl="0" indent="-171450">
              <a:buFont typeface="Arial" panose="020B0604020202020204" pitchFamily="34" charset="0"/>
              <a:buChar char="•"/>
            </a:pPr>
            <a:r>
              <a:rPr lang="vi-VN" sz="1200" dirty="0" smtClean="0">
                <a:latin typeface="Arial" panose="020B0604020202020204" pitchFamily="34" charset="0"/>
                <a:cs typeface="Arial" panose="020B0604020202020204" pitchFamily="34" charset="0"/>
              </a:rPr>
              <a:t>Nadoknadiv </a:t>
            </a:r>
            <a:r>
              <a:rPr lang="vi-VN" sz="1200" dirty="0">
                <a:latin typeface="Arial" panose="020B0604020202020204" pitchFamily="34" charset="0"/>
                <a:cs typeface="Arial" panose="020B0604020202020204" pitchFamily="34" charset="0"/>
              </a:rPr>
              <a:t>PDV tj. porez na dodanu vrijednost za koji Prijavitelj/Korisnik ima pravo ostvariti  odbitak; </a:t>
            </a:r>
          </a:p>
          <a:p>
            <a:pPr marL="171450" lvl="0" indent="-171450">
              <a:buFont typeface="Arial" panose="020B0604020202020204" pitchFamily="34" charset="0"/>
              <a:buChar char="•"/>
            </a:pPr>
            <a:r>
              <a:rPr lang="vi-VN" sz="1200" dirty="0" smtClean="0">
                <a:latin typeface="Arial" panose="020B0604020202020204" pitchFamily="34" charset="0"/>
                <a:cs typeface="Arial" panose="020B0604020202020204" pitchFamily="34" charset="0"/>
              </a:rPr>
              <a:t>Kupnja</a:t>
            </a:r>
            <a:r>
              <a:rPr lang="vi-VN" sz="1200" dirty="0">
                <a:latin typeface="Arial" panose="020B0604020202020204" pitchFamily="34" charset="0"/>
                <a:cs typeface="Arial" panose="020B0604020202020204" pitchFamily="34" charset="0"/>
              </a:rPr>
              <a:t>, obnova, rekonstrukcija, modernizacija objekata za osobnu </a:t>
            </a:r>
            <a:r>
              <a:rPr lang="vi-VN" sz="1200" dirty="0" smtClean="0">
                <a:latin typeface="Arial" panose="020B0604020202020204" pitchFamily="34" charset="0"/>
                <a:cs typeface="Arial" panose="020B0604020202020204" pitchFamily="34" charset="0"/>
              </a:rPr>
              <a:t>uporabu</a:t>
            </a:r>
            <a:r>
              <a:rPr lang="hr-HR" sz="1200" dirty="0" smtClean="0">
                <a:latin typeface="Arial" panose="020B0604020202020204" pitchFamily="34" charset="0"/>
                <a:cs typeface="Arial" panose="020B0604020202020204" pitchFamily="34" charset="0"/>
              </a:rPr>
              <a:t> ili </a:t>
            </a:r>
            <a:r>
              <a:rPr lang="vi-VN" sz="1200" dirty="0" smtClean="0">
                <a:latin typeface="Arial" panose="020B0604020202020204" pitchFamily="34" charset="0"/>
                <a:cs typeface="Arial" panose="020B0604020202020204" pitchFamily="34" charset="0"/>
              </a:rPr>
              <a:t>stanovanje; </a:t>
            </a:r>
            <a:endParaRPr lang="vi-VN"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vi-VN" sz="1200" dirty="0" smtClean="0">
                <a:latin typeface="Arial" panose="020B0604020202020204" pitchFamily="34" charset="0"/>
                <a:cs typeface="Arial" panose="020B0604020202020204" pitchFamily="34" charset="0"/>
              </a:rPr>
              <a:t>Doprinosi </a:t>
            </a:r>
            <a:r>
              <a:rPr lang="vi-VN" sz="1200" dirty="0">
                <a:latin typeface="Arial" panose="020B0604020202020204" pitchFamily="34" charset="0"/>
                <a:cs typeface="Arial" panose="020B0604020202020204" pitchFamily="34" charset="0"/>
              </a:rPr>
              <a:t>u naravi u obliku izvršavanja radova ili osiguravanja robe, usluga, zemljišta i nekretnina za koje nije izvršeno plaćanje u gotovini, potkrijepljeno računima ili dokumentima iste dokazne vrijednosti; </a:t>
            </a:r>
          </a:p>
          <a:p>
            <a:pPr marL="171450" lvl="0" indent="-171450">
              <a:buFont typeface="Arial" panose="020B0604020202020204" pitchFamily="34" charset="0"/>
              <a:buChar char="•"/>
            </a:pPr>
            <a:r>
              <a:rPr lang="vi-VN" sz="1200" dirty="0" smtClean="0">
                <a:latin typeface="Arial" panose="020B0604020202020204" pitchFamily="34" charset="0"/>
                <a:cs typeface="Arial" panose="020B0604020202020204" pitchFamily="34" charset="0"/>
              </a:rPr>
              <a:t>Trošak </a:t>
            </a:r>
            <a:r>
              <a:rPr lang="vi-VN" sz="1200" dirty="0">
                <a:latin typeface="Arial" panose="020B0604020202020204" pitchFamily="34" charset="0"/>
                <a:cs typeface="Arial" panose="020B0604020202020204" pitchFamily="34" charset="0"/>
              </a:rPr>
              <a:t>povezan s ulaganjem u aerodromsku infrastrukturu; </a:t>
            </a:r>
          </a:p>
          <a:p>
            <a:pPr marL="171450" lvl="0" indent="-171450">
              <a:buFont typeface="Arial" panose="020B0604020202020204" pitchFamily="34" charset="0"/>
              <a:buChar char="•"/>
            </a:pPr>
            <a:r>
              <a:rPr lang="vi-VN" sz="1200" dirty="0" smtClean="0">
                <a:latin typeface="Arial" panose="020B0604020202020204" pitchFamily="34" charset="0"/>
                <a:cs typeface="Arial" panose="020B0604020202020204" pitchFamily="34" charset="0"/>
              </a:rPr>
              <a:t>Operativni </a:t>
            </a:r>
            <a:r>
              <a:rPr lang="vi-VN" sz="1200" dirty="0">
                <a:latin typeface="Arial" panose="020B0604020202020204" pitchFamily="34" charset="0"/>
                <a:cs typeface="Arial" panose="020B0604020202020204" pitchFamily="34" charset="0"/>
              </a:rPr>
              <a:t>troškovi (sirovine, energija, gorivo, telekomunikacije, grijanje, održavanje, upravljanje zgradom, itd.); </a:t>
            </a:r>
          </a:p>
          <a:p>
            <a:pPr marL="171450" lvl="0" indent="-171450">
              <a:buFont typeface="Arial" panose="020B0604020202020204" pitchFamily="34" charset="0"/>
              <a:buChar char="•"/>
            </a:pPr>
            <a:r>
              <a:rPr lang="vi-VN" sz="1200" dirty="0" smtClean="0">
                <a:latin typeface="Arial" panose="020B0604020202020204" pitchFamily="34" charset="0"/>
                <a:cs typeface="Arial" panose="020B0604020202020204" pitchFamily="34" charset="0"/>
              </a:rPr>
              <a:t>Kamate </a:t>
            </a:r>
            <a:r>
              <a:rPr lang="vi-VN" sz="1200" dirty="0">
                <a:latin typeface="Arial" panose="020B0604020202020204" pitchFamily="34" charset="0"/>
                <a:cs typeface="Arial" panose="020B0604020202020204" pitchFamily="34" charset="0"/>
              </a:rPr>
              <a:t>na dug; </a:t>
            </a:r>
          </a:p>
          <a:p>
            <a:pPr marL="171450" lvl="0" indent="-171450">
              <a:buFont typeface="Arial" panose="020B0604020202020204" pitchFamily="34" charset="0"/>
              <a:buChar char="•"/>
            </a:pPr>
            <a:r>
              <a:rPr lang="vi-VN" sz="1200" dirty="0" smtClean="0">
                <a:latin typeface="Arial" panose="020B0604020202020204" pitchFamily="34" charset="0"/>
                <a:cs typeface="Arial" panose="020B0604020202020204" pitchFamily="34" charset="0"/>
              </a:rPr>
              <a:t>Doprinosi </a:t>
            </a:r>
            <a:r>
              <a:rPr lang="vi-VN" sz="1200" dirty="0">
                <a:latin typeface="Arial" panose="020B0604020202020204" pitchFamily="34" charset="0"/>
                <a:cs typeface="Arial" panose="020B0604020202020204" pitchFamily="34" charset="0"/>
              </a:rPr>
              <a:t>za dobrovoljna zdravstvena ili mirovinska osiguranja koji nisu obvezni prema nacionalnom zakonodavstvu; </a:t>
            </a:r>
          </a:p>
          <a:p>
            <a:pPr marL="171450" lvl="0" indent="-171450">
              <a:buFont typeface="Arial" panose="020B0604020202020204" pitchFamily="34" charset="0"/>
              <a:buChar char="•"/>
            </a:pPr>
            <a:r>
              <a:rPr lang="vi-VN" sz="1200" dirty="0" smtClean="0">
                <a:latin typeface="Arial" panose="020B0604020202020204" pitchFamily="34" charset="0"/>
                <a:cs typeface="Arial" panose="020B0604020202020204" pitchFamily="34" charset="0"/>
              </a:rPr>
              <a:t>Kazne</a:t>
            </a:r>
            <a:r>
              <a:rPr lang="vi-VN" sz="1200" dirty="0">
                <a:latin typeface="Arial" panose="020B0604020202020204" pitchFamily="34" charset="0"/>
                <a:cs typeface="Arial" panose="020B0604020202020204" pitchFamily="34" charset="0"/>
              </a:rPr>
              <a:t>, financijske globe i troškovi sudskog spora; </a:t>
            </a:r>
          </a:p>
          <a:p>
            <a:pPr marL="171450" lvl="0" indent="-171450">
              <a:buFont typeface="Arial" panose="020B0604020202020204" pitchFamily="34" charset="0"/>
              <a:buChar char="•"/>
            </a:pPr>
            <a:r>
              <a:rPr lang="vi-VN" sz="1200" dirty="0" smtClean="0">
                <a:latin typeface="Arial" panose="020B0604020202020204" pitchFamily="34" charset="0"/>
                <a:cs typeface="Arial" panose="020B0604020202020204" pitchFamily="34" charset="0"/>
              </a:rPr>
              <a:t>Gubici </a:t>
            </a:r>
            <a:r>
              <a:rPr lang="vi-VN" sz="1200" dirty="0">
                <a:latin typeface="Arial" panose="020B0604020202020204" pitchFamily="34" charset="0"/>
                <a:cs typeface="Arial" panose="020B0604020202020204" pitchFamily="34" charset="0"/>
              </a:rPr>
              <a:t>zbog fluktuacija valutnih tečaja i provizija na valutni tečaj; </a:t>
            </a:r>
          </a:p>
          <a:p>
            <a:pPr marL="171450" lvl="0" indent="-171450">
              <a:buFont typeface="Arial" panose="020B0604020202020204" pitchFamily="34" charset="0"/>
              <a:buChar char="•"/>
            </a:pPr>
            <a:r>
              <a:rPr lang="vi-VN" sz="1200" dirty="0" smtClean="0">
                <a:latin typeface="Arial" panose="020B0604020202020204" pitchFamily="34" charset="0"/>
                <a:cs typeface="Arial" panose="020B0604020202020204" pitchFamily="34" charset="0"/>
              </a:rPr>
              <a:t>Plaćanja </a:t>
            </a:r>
            <a:r>
              <a:rPr lang="vi-VN" sz="1200" dirty="0">
                <a:latin typeface="Arial" panose="020B0604020202020204" pitchFamily="34" charset="0"/>
                <a:cs typeface="Arial" panose="020B0604020202020204" pitchFamily="34" charset="0"/>
              </a:rPr>
              <a:t>neoporezivih bonusa zaposlenima; </a:t>
            </a:r>
          </a:p>
          <a:p>
            <a:pPr marL="171450" lvl="0" indent="-171450">
              <a:buFont typeface="Arial" panose="020B0604020202020204" pitchFamily="34" charset="0"/>
              <a:buChar char="•"/>
            </a:pPr>
            <a:r>
              <a:rPr lang="vi-VN" sz="1200" dirty="0" smtClean="0">
                <a:latin typeface="Arial" panose="020B0604020202020204" pitchFamily="34" charset="0"/>
                <a:cs typeface="Arial" panose="020B0604020202020204" pitchFamily="34" charset="0"/>
              </a:rPr>
              <a:t>Bankovni </a:t>
            </a:r>
            <a:r>
              <a:rPr lang="vi-VN" sz="1200" dirty="0">
                <a:latin typeface="Arial" panose="020B0604020202020204" pitchFamily="34" charset="0"/>
                <a:cs typeface="Arial" panose="020B0604020202020204" pitchFamily="34" charset="0"/>
              </a:rPr>
              <a:t>troškovi za otvaranje i vođenje računa, naknade za financijske transfere i drugi troškovi u potpunosti financijske prirode; </a:t>
            </a:r>
          </a:p>
          <a:p>
            <a:pPr marL="171450" lvl="0" indent="-171450">
              <a:buFont typeface="Arial" panose="020B0604020202020204" pitchFamily="34" charset="0"/>
              <a:buChar char="•"/>
            </a:pPr>
            <a:r>
              <a:rPr lang="vi-VN" sz="1200" dirty="0" smtClean="0">
                <a:latin typeface="Arial" panose="020B0604020202020204" pitchFamily="34" charset="0"/>
                <a:cs typeface="Arial" panose="020B0604020202020204" pitchFamily="34" charset="0"/>
              </a:rPr>
              <a:t>Kamate </a:t>
            </a:r>
            <a:r>
              <a:rPr lang="vi-VN" sz="1200" dirty="0">
                <a:latin typeface="Arial" panose="020B0604020202020204" pitchFamily="34" charset="0"/>
                <a:cs typeface="Arial" panose="020B0604020202020204" pitchFamily="34" charset="0"/>
              </a:rPr>
              <a:t>i ostali financijski troškovi (garancije i sl.); </a:t>
            </a:r>
          </a:p>
          <a:p>
            <a:pPr marL="171450" lvl="0" indent="-171450">
              <a:buFont typeface="Arial" panose="020B0604020202020204" pitchFamily="34" charset="0"/>
              <a:buChar char="•"/>
            </a:pPr>
            <a:r>
              <a:rPr lang="vi-VN" sz="1200" dirty="0" smtClean="0">
                <a:latin typeface="Arial" panose="020B0604020202020204" pitchFamily="34" charset="0"/>
                <a:cs typeface="Arial" panose="020B0604020202020204" pitchFamily="34" charset="0"/>
              </a:rPr>
              <a:t>Trošak </a:t>
            </a:r>
            <a:r>
              <a:rPr lang="vi-VN" sz="1200" dirty="0">
                <a:latin typeface="Arial" panose="020B0604020202020204" pitchFamily="34" charset="0"/>
                <a:cs typeface="Arial" panose="020B0604020202020204" pitchFamily="34" charset="0"/>
              </a:rPr>
              <a:t>police osiguranja imovine (uključuje i imovinu nabavljenu iz projekta); </a:t>
            </a:r>
          </a:p>
          <a:p>
            <a:pPr marL="171450" lvl="0" indent="-171450">
              <a:buFont typeface="Arial" panose="020B0604020202020204" pitchFamily="34" charset="0"/>
              <a:buChar char="•"/>
            </a:pPr>
            <a:r>
              <a:rPr lang="vi-VN" sz="1200" dirty="0" smtClean="0">
                <a:latin typeface="Arial" panose="020B0604020202020204" pitchFamily="34" charset="0"/>
                <a:cs typeface="Arial" panose="020B0604020202020204" pitchFamily="34" charset="0"/>
              </a:rPr>
              <a:t>Trošak </a:t>
            </a:r>
            <a:r>
              <a:rPr lang="vi-VN" sz="1200" dirty="0">
                <a:latin typeface="Arial" panose="020B0604020202020204" pitchFamily="34" charset="0"/>
                <a:cs typeface="Arial" panose="020B0604020202020204" pitchFamily="34" charset="0"/>
              </a:rPr>
              <a:t>amortizacije imovine;</a:t>
            </a:r>
          </a:p>
          <a:p>
            <a:pPr marL="171450" lvl="0" indent="-171450">
              <a:buFont typeface="Arial" panose="020B0604020202020204" pitchFamily="34" charset="0"/>
              <a:buChar char="•"/>
            </a:pPr>
            <a:r>
              <a:rPr lang="vi-VN" sz="1200" dirty="0" smtClean="0">
                <a:latin typeface="Arial" panose="020B0604020202020204" pitchFamily="34" charset="0"/>
                <a:cs typeface="Arial" panose="020B0604020202020204" pitchFamily="34" charset="0"/>
              </a:rPr>
              <a:t>Neizravni </a:t>
            </a:r>
            <a:r>
              <a:rPr lang="vi-VN" sz="1200" dirty="0">
                <a:latin typeface="Arial" panose="020B0604020202020204" pitchFamily="34" charset="0"/>
                <a:cs typeface="Arial" panose="020B0604020202020204" pitchFamily="34" charset="0"/>
              </a:rPr>
              <a:t>troškovi (troškovi najma prostora, režijski troškovi koji uključuju grijanje/hlađenje, struju, vodu, odvoz otpada i telekomunikacije) nastali kao posljedica provedbe projekta kod Prijavitelja;</a:t>
            </a:r>
          </a:p>
          <a:p>
            <a:pPr marL="171450" lvl="0" indent="-171450">
              <a:buFont typeface="Arial" panose="020B0604020202020204" pitchFamily="34" charset="0"/>
              <a:buChar char="•"/>
            </a:pPr>
            <a:r>
              <a:rPr lang="vi-VN" sz="1200" dirty="0" smtClean="0">
                <a:latin typeface="Arial" panose="020B0604020202020204" pitchFamily="34" charset="0"/>
                <a:cs typeface="Arial" panose="020B0604020202020204" pitchFamily="34" charset="0"/>
              </a:rPr>
              <a:t>Ostali </a:t>
            </a:r>
            <a:r>
              <a:rPr lang="vi-VN" sz="1200" dirty="0">
                <a:latin typeface="Arial" panose="020B0604020202020204" pitchFamily="34" charset="0"/>
                <a:cs typeface="Arial" panose="020B0604020202020204" pitchFamily="34" charset="0"/>
              </a:rPr>
              <a:t>troškovi nespomenuti kao prihvatljivi;</a:t>
            </a:r>
          </a:p>
          <a:p>
            <a:pPr marL="171450" lvl="0" indent="-171450">
              <a:buFont typeface="Arial" panose="020B0604020202020204" pitchFamily="34" charset="0"/>
              <a:buChar char="•"/>
            </a:pPr>
            <a:r>
              <a:rPr lang="vi-VN" sz="1200" dirty="0" smtClean="0">
                <a:latin typeface="Arial" panose="020B0604020202020204" pitchFamily="34" charset="0"/>
                <a:cs typeface="Arial" panose="020B0604020202020204" pitchFamily="34" charset="0"/>
              </a:rPr>
              <a:t>Troškovi </a:t>
            </a:r>
            <a:r>
              <a:rPr lang="vi-VN" sz="1200" dirty="0">
                <a:latin typeface="Arial" panose="020B0604020202020204" pitchFamily="34" charset="0"/>
                <a:cs typeface="Arial" panose="020B0604020202020204" pitchFamily="34" charset="0"/>
              </a:rPr>
              <a:t>navedeni kao neprihvatljivi u Pravilniku o prihvatljivosti izdataka (NN 143/14).</a:t>
            </a:r>
          </a:p>
        </p:txBody>
      </p:sp>
    </p:spTree>
    <p:extLst>
      <p:ext uri="{BB962C8B-B14F-4D97-AF65-F5344CB8AC3E}">
        <p14:creationId xmlns:p14="http://schemas.microsoft.com/office/powerpoint/2010/main" val="26682373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47864" y="4654190"/>
            <a:ext cx="1419021" cy="201440"/>
          </a:xfrm>
          <a:prstGeom prst="rect">
            <a:avLst/>
          </a:prstGeom>
        </p:spPr>
      </p:pic>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1720" y="4504859"/>
            <a:ext cx="1233288" cy="449202"/>
          </a:xfrm>
          <a:prstGeom prst="rect">
            <a:avLst/>
          </a:prstGeom>
        </p:spPr>
      </p:pic>
      <p:sp>
        <p:nvSpPr>
          <p:cNvPr id="5" name="Rectangle 4"/>
          <p:cNvSpPr/>
          <p:nvPr/>
        </p:nvSpPr>
        <p:spPr>
          <a:xfrm>
            <a:off x="1763747" y="1287463"/>
            <a:ext cx="5400675" cy="271462"/>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defRPr/>
            </a:pPr>
            <a:r>
              <a:rPr lang="hr-HR" dirty="0">
                <a:solidFill>
                  <a:schemeClr val="tx1"/>
                </a:solidFill>
                <a:latin typeface="Gotham Book"/>
              </a:rPr>
              <a:t>1. Osnovne informacije</a:t>
            </a:r>
          </a:p>
        </p:txBody>
      </p:sp>
      <p:sp>
        <p:nvSpPr>
          <p:cNvPr id="6" name="Rectangle 5"/>
          <p:cNvSpPr/>
          <p:nvPr/>
        </p:nvSpPr>
        <p:spPr>
          <a:xfrm>
            <a:off x="1763747" y="1612917"/>
            <a:ext cx="5400675" cy="269875"/>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defRPr/>
            </a:pPr>
            <a:r>
              <a:rPr lang="hr-HR" dirty="0">
                <a:solidFill>
                  <a:schemeClr val="tx1"/>
                </a:solidFill>
                <a:latin typeface="Gotham Book"/>
              </a:rPr>
              <a:t>2. Sadržaj Uputa za prijavitelje</a:t>
            </a:r>
          </a:p>
        </p:txBody>
      </p:sp>
      <p:sp>
        <p:nvSpPr>
          <p:cNvPr id="7" name="Rectangle 6"/>
          <p:cNvSpPr/>
          <p:nvPr/>
        </p:nvSpPr>
        <p:spPr>
          <a:xfrm>
            <a:off x="1763747" y="1936767"/>
            <a:ext cx="5400675" cy="269875"/>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defRPr/>
            </a:pPr>
            <a:r>
              <a:rPr lang="hr-HR" dirty="0">
                <a:solidFill>
                  <a:schemeClr val="tx1"/>
                </a:solidFill>
                <a:latin typeface="Gotham Book"/>
              </a:rPr>
              <a:t>3. Uvjeti za prijavitelje</a:t>
            </a:r>
          </a:p>
        </p:txBody>
      </p:sp>
      <p:sp>
        <p:nvSpPr>
          <p:cNvPr id="8" name="Rectangle 7"/>
          <p:cNvSpPr/>
          <p:nvPr/>
        </p:nvSpPr>
        <p:spPr>
          <a:xfrm>
            <a:off x="1763747" y="2260617"/>
            <a:ext cx="5400675" cy="269875"/>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defRPr/>
            </a:pPr>
            <a:r>
              <a:rPr lang="hr-HR" dirty="0">
                <a:solidFill>
                  <a:schemeClr val="tx1"/>
                </a:solidFill>
                <a:latin typeface="Gotham Book"/>
              </a:rPr>
              <a:t>4. Uvjeti</a:t>
            </a:r>
            <a:r>
              <a:rPr lang="hr-HR" dirty="0">
                <a:solidFill>
                  <a:schemeClr val="tx1"/>
                </a:solidFill>
              </a:rPr>
              <a:t> </a:t>
            </a:r>
            <a:r>
              <a:rPr lang="hr-HR" dirty="0">
                <a:solidFill>
                  <a:schemeClr val="tx1"/>
                </a:solidFill>
                <a:latin typeface="Gotham Book"/>
              </a:rPr>
              <a:t>za projekte</a:t>
            </a:r>
          </a:p>
        </p:txBody>
      </p:sp>
      <p:sp>
        <p:nvSpPr>
          <p:cNvPr id="9" name="Rectangle 8"/>
          <p:cNvSpPr/>
          <p:nvPr/>
        </p:nvSpPr>
        <p:spPr>
          <a:xfrm>
            <a:off x="1763747" y="2584467"/>
            <a:ext cx="5400675" cy="269875"/>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defRPr/>
            </a:pPr>
            <a:r>
              <a:rPr lang="hr-HR" dirty="0">
                <a:solidFill>
                  <a:schemeClr val="tx1"/>
                </a:solidFill>
                <a:latin typeface="Gotham Book"/>
              </a:rPr>
              <a:t>5. Podnošenje projektnih prijava</a:t>
            </a:r>
          </a:p>
        </p:txBody>
      </p:sp>
      <p:sp>
        <p:nvSpPr>
          <p:cNvPr id="10" name="Rectangle 9"/>
          <p:cNvSpPr/>
          <p:nvPr/>
        </p:nvSpPr>
        <p:spPr>
          <a:xfrm>
            <a:off x="1763747" y="2927367"/>
            <a:ext cx="5400675" cy="269875"/>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defRPr/>
            </a:pPr>
            <a:r>
              <a:rPr lang="hr-HR" dirty="0">
                <a:solidFill>
                  <a:schemeClr val="tx1"/>
                </a:solidFill>
                <a:latin typeface="Gotham Book"/>
              </a:rPr>
              <a:t>6. Postupak dodjele</a:t>
            </a:r>
          </a:p>
        </p:txBody>
      </p:sp>
      <p:sp>
        <p:nvSpPr>
          <p:cNvPr id="11" name="Rectangle 10"/>
          <p:cNvSpPr/>
          <p:nvPr/>
        </p:nvSpPr>
        <p:spPr>
          <a:xfrm>
            <a:off x="1763747" y="3273425"/>
            <a:ext cx="5400675" cy="269875"/>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defRPr/>
            </a:pPr>
            <a:r>
              <a:rPr lang="hr-HR" dirty="0">
                <a:solidFill>
                  <a:schemeClr val="tx1"/>
                </a:solidFill>
                <a:latin typeface="Gotham Book"/>
              </a:rPr>
              <a:t>7. Ugovor o dodjeli bespovratnih sredstava</a:t>
            </a:r>
          </a:p>
        </p:txBody>
      </p:sp>
      <p:sp>
        <p:nvSpPr>
          <p:cNvPr id="12" name="Rectangle 11"/>
          <p:cNvSpPr/>
          <p:nvPr/>
        </p:nvSpPr>
        <p:spPr>
          <a:xfrm>
            <a:off x="1763747" y="3613150"/>
            <a:ext cx="5400675" cy="269875"/>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defRPr/>
            </a:pPr>
            <a:r>
              <a:rPr lang="hr-HR" dirty="0">
                <a:solidFill>
                  <a:schemeClr val="tx1"/>
                </a:solidFill>
                <a:latin typeface="Gotham Book"/>
              </a:rPr>
              <a:t>8. Provedba projekata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47864" y="4654190"/>
            <a:ext cx="1419021" cy="201440"/>
          </a:xfrm>
          <a:prstGeom prst="rect">
            <a:avLst/>
          </a:prstGeom>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1720" y="4504859"/>
            <a:ext cx="1233288" cy="449202"/>
          </a:xfrm>
          <a:prstGeom prst="rect">
            <a:avLst/>
          </a:prstGeom>
        </p:spPr>
      </p:pic>
      <p:sp>
        <p:nvSpPr>
          <p:cNvPr id="6" name="Title 1"/>
          <p:cNvSpPr>
            <a:spLocks noGrp="1"/>
          </p:cNvSpPr>
          <p:nvPr>
            <p:ph type="title"/>
          </p:nvPr>
        </p:nvSpPr>
        <p:spPr>
          <a:xfrm>
            <a:off x="804639" y="124289"/>
            <a:ext cx="6051550" cy="373178"/>
          </a:xfrm>
        </p:spPr>
        <p:txBody>
          <a:bodyPr/>
          <a:lstStyle/>
          <a:p>
            <a:r>
              <a:rPr lang="hr-HR" altLang="sr-Latn-RS" sz="2000" b="1" dirty="0">
                <a:solidFill>
                  <a:srgbClr val="000000"/>
                </a:solidFill>
                <a:latin typeface="VladaRHSans Med" charset="0"/>
                <a:cs typeface="VladaRHSans Med" charset="0"/>
              </a:rPr>
              <a:t>Izgled i sadržaj projektnog prijedloga</a:t>
            </a:r>
            <a:r>
              <a:rPr lang="hr-HR" altLang="sr-Latn-RS" dirty="0" smtClean="0">
                <a:latin typeface="VladaRHSans Med" charset="0"/>
                <a:cs typeface="VladaRHSans Med" charset="0"/>
              </a:rPr>
              <a:t/>
            </a:r>
            <a:br>
              <a:rPr lang="hr-HR" altLang="sr-Latn-RS" dirty="0" smtClean="0">
                <a:latin typeface="VladaRHSans Med" charset="0"/>
                <a:cs typeface="VladaRHSans Med" charset="0"/>
              </a:rPr>
            </a:br>
            <a:endParaRPr lang="hr-HR" altLang="sr-Latn-RS" dirty="0" smtClean="0">
              <a:latin typeface="VladaRHSans Med" charset="0"/>
              <a:cs typeface="VladaRHSans Med" charset="0"/>
            </a:endParaRPr>
          </a:p>
        </p:txBody>
      </p:sp>
      <p:graphicFrame>
        <p:nvGraphicFramePr>
          <p:cNvPr id="8" name="Table 7"/>
          <p:cNvGraphicFramePr>
            <a:graphicFrameLocks noGrp="1"/>
          </p:cNvGraphicFramePr>
          <p:nvPr>
            <p:extLst>
              <p:ext uri="{D42A27DB-BD31-4B8C-83A1-F6EECF244321}">
                <p14:modId xmlns:p14="http://schemas.microsoft.com/office/powerpoint/2010/main" val="4274987996"/>
              </p:ext>
            </p:extLst>
          </p:nvPr>
        </p:nvGraphicFramePr>
        <p:xfrm>
          <a:off x="823709" y="484312"/>
          <a:ext cx="7416824" cy="1846326"/>
        </p:xfrm>
        <a:graphic>
          <a:graphicData uri="http://schemas.openxmlformats.org/drawingml/2006/table">
            <a:tbl>
              <a:tblPr firstRow="1" firstCol="1" bandRow="1">
                <a:tableStyleId>{F2DE63D5-997A-4646-A377-4702673A728D}</a:tableStyleId>
              </a:tblPr>
              <a:tblGrid>
                <a:gridCol w="561689"/>
                <a:gridCol w="2245961"/>
                <a:gridCol w="1460074"/>
                <a:gridCol w="3149100"/>
              </a:tblGrid>
              <a:tr h="409194">
                <a:tc>
                  <a:txBody>
                    <a:bodyPr/>
                    <a:lstStyle/>
                    <a:p>
                      <a:pPr algn="just">
                        <a:lnSpc>
                          <a:spcPct val="115000"/>
                        </a:lnSpc>
                        <a:spcAft>
                          <a:spcPts val="600"/>
                        </a:spcAft>
                      </a:pPr>
                      <a:r>
                        <a:rPr lang="hr-HR" sz="800" dirty="0">
                          <a:effectLst/>
                          <a:latin typeface="Arial" panose="020B0604020202020204" pitchFamily="34" charset="0"/>
                          <a:cs typeface="Arial" panose="020B0604020202020204" pitchFamily="34" charset="0"/>
                        </a:rPr>
                        <a:t>REDNI BROJ</a:t>
                      </a:r>
                      <a:endParaRPr lang="hr-HR" sz="11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just">
                        <a:lnSpc>
                          <a:spcPct val="115000"/>
                        </a:lnSpc>
                        <a:spcAft>
                          <a:spcPts val="600"/>
                        </a:spcAft>
                      </a:pPr>
                      <a:r>
                        <a:rPr lang="hr-HR" sz="1100" dirty="0">
                          <a:effectLst/>
                          <a:latin typeface="Arial" panose="020B0604020202020204" pitchFamily="34" charset="0"/>
                          <a:cs typeface="Arial" panose="020B0604020202020204" pitchFamily="34" charset="0"/>
                        </a:rPr>
                        <a:t>DOKUMENT</a:t>
                      </a:r>
                      <a:endParaRPr lang="hr-HR" sz="11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lnSpc>
                          <a:spcPct val="115000"/>
                        </a:lnSpc>
                        <a:spcAft>
                          <a:spcPts val="600"/>
                        </a:spcAft>
                      </a:pPr>
                      <a:r>
                        <a:rPr lang="hr-HR" sz="1100">
                          <a:effectLst/>
                          <a:latin typeface="Arial" panose="020B0604020202020204" pitchFamily="34" charset="0"/>
                          <a:cs typeface="Arial" panose="020B0604020202020204" pitchFamily="34" charset="0"/>
                        </a:rPr>
                        <a:t>OBVEZNO</a:t>
                      </a:r>
                    </a:p>
                    <a:p>
                      <a:pPr algn="ctr">
                        <a:lnSpc>
                          <a:spcPct val="115000"/>
                        </a:lnSpc>
                        <a:spcAft>
                          <a:spcPts val="600"/>
                        </a:spcAft>
                      </a:pPr>
                      <a:r>
                        <a:rPr lang="hr-HR" sz="800">
                          <a:effectLst/>
                          <a:latin typeface="Arial" panose="020B0604020202020204" pitchFamily="34" charset="0"/>
                          <a:cs typeface="Arial" panose="020B0604020202020204" pitchFamily="34" charset="0"/>
                        </a:rPr>
                        <a:t>(da ili ako je primjenjivo)</a:t>
                      </a:r>
                      <a:endParaRPr lang="hr-HR" sz="11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just">
                        <a:lnSpc>
                          <a:spcPct val="115000"/>
                        </a:lnSpc>
                        <a:spcAft>
                          <a:spcPts val="600"/>
                        </a:spcAft>
                      </a:pPr>
                      <a:r>
                        <a:rPr lang="hr-HR" sz="1100" dirty="0">
                          <a:effectLst/>
                          <a:latin typeface="Arial" panose="020B0604020202020204" pitchFamily="34" charset="0"/>
                          <a:cs typeface="Arial" panose="020B0604020202020204" pitchFamily="34" charset="0"/>
                        </a:rPr>
                        <a:t>REFERENCA</a:t>
                      </a:r>
                      <a:endParaRPr lang="hr-HR" sz="1100" dirty="0">
                        <a:effectLst/>
                        <a:latin typeface="Arial" panose="020B0604020202020204" pitchFamily="34" charset="0"/>
                        <a:ea typeface="Times New Roman"/>
                        <a:cs typeface="Arial" panose="020B0604020202020204" pitchFamily="34" charset="0"/>
                      </a:endParaRPr>
                    </a:p>
                  </a:txBody>
                  <a:tcPr marL="68580" marR="68580" marT="0" marB="0"/>
                </a:tc>
              </a:tr>
              <a:tr h="350520">
                <a:tc>
                  <a:txBody>
                    <a:bodyPr/>
                    <a:lstStyle/>
                    <a:p>
                      <a:pPr>
                        <a:lnSpc>
                          <a:spcPct val="115000"/>
                        </a:lnSpc>
                        <a:spcAft>
                          <a:spcPts val="600"/>
                        </a:spcAft>
                      </a:pPr>
                      <a:r>
                        <a:rPr lang="hr-HR" sz="1100">
                          <a:effectLst/>
                          <a:latin typeface="Arial" panose="020B0604020202020204" pitchFamily="34" charset="0"/>
                          <a:cs typeface="Arial" panose="020B0604020202020204" pitchFamily="34" charset="0"/>
                        </a:rPr>
                        <a:t>1.</a:t>
                      </a:r>
                      <a:endParaRPr lang="hr-HR" sz="11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nSpc>
                          <a:spcPct val="115000"/>
                        </a:lnSpc>
                        <a:spcAft>
                          <a:spcPts val="600"/>
                        </a:spcAft>
                      </a:pPr>
                      <a:r>
                        <a:rPr lang="hr-HR" sz="1000">
                          <a:effectLst/>
                          <a:latin typeface="Arial" panose="020B0604020202020204" pitchFamily="34" charset="0"/>
                          <a:cs typeface="Arial" panose="020B0604020202020204" pitchFamily="34" charset="0"/>
                        </a:rPr>
                        <a:t>Prijavni obrazac A</a:t>
                      </a:r>
                      <a:endParaRPr lang="hr-HR" sz="11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lnSpc>
                          <a:spcPct val="115000"/>
                        </a:lnSpc>
                        <a:spcAft>
                          <a:spcPts val="600"/>
                        </a:spcAft>
                      </a:pPr>
                      <a:r>
                        <a:rPr lang="hr-HR" sz="1000">
                          <a:effectLst/>
                          <a:latin typeface="Arial" panose="020B0604020202020204" pitchFamily="34" charset="0"/>
                          <a:cs typeface="Arial" panose="020B0604020202020204" pitchFamily="34" charset="0"/>
                        </a:rPr>
                        <a:t>da</a:t>
                      </a:r>
                      <a:endParaRPr lang="hr-HR" sz="11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just">
                        <a:lnSpc>
                          <a:spcPct val="115000"/>
                        </a:lnSpc>
                        <a:spcAft>
                          <a:spcPts val="600"/>
                        </a:spcAft>
                      </a:pPr>
                      <a:r>
                        <a:rPr lang="hr-HR" sz="1000">
                          <a:effectLst/>
                          <a:latin typeface="Arial" panose="020B0604020202020204" pitchFamily="34" charset="0"/>
                          <a:cs typeface="Arial" panose="020B0604020202020204" pitchFamily="34" charset="0"/>
                        </a:rPr>
                        <a:t>Obrazac 1. (Obrazac je dostupan za popunjavanje u elektroničkom formatu na: </a:t>
                      </a:r>
                      <a:r>
                        <a:rPr lang="hr-HR" sz="1000" u="sng">
                          <a:effectLst/>
                          <a:latin typeface="Arial" panose="020B0604020202020204" pitchFamily="34" charset="0"/>
                          <a:cs typeface="Arial" panose="020B0604020202020204" pitchFamily="34" charset="0"/>
                          <a:hlinkClick r:id="rId4"/>
                        </a:rPr>
                        <a:t>https://esif-wf.mrrfeu.hr</a:t>
                      </a:r>
                      <a:r>
                        <a:rPr lang="hr-HR" sz="1000">
                          <a:effectLst/>
                          <a:latin typeface="Arial" panose="020B0604020202020204" pitchFamily="34" charset="0"/>
                          <a:cs typeface="Arial" panose="020B0604020202020204" pitchFamily="34" charset="0"/>
                        </a:rPr>
                        <a:t> )</a:t>
                      </a:r>
                      <a:endParaRPr lang="hr-HR" sz="1100">
                        <a:effectLst/>
                        <a:latin typeface="Arial" panose="020B0604020202020204" pitchFamily="34" charset="0"/>
                        <a:ea typeface="Times New Roman"/>
                        <a:cs typeface="Arial" panose="020B0604020202020204" pitchFamily="34" charset="0"/>
                      </a:endParaRPr>
                    </a:p>
                  </a:txBody>
                  <a:tcPr marL="68580" marR="68580" marT="0" marB="0"/>
                </a:tc>
              </a:tr>
              <a:tr h="192786">
                <a:tc>
                  <a:txBody>
                    <a:bodyPr/>
                    <a:lstStyle/>
                    <a:p>
                      <a:pPr>
                        <a:lnSpc>
                          <a:spcPct val="115000"/>
                        </a:lnSpc>
                        <a:spcAft>
                          <a:spcPts val="600"/>
                        </a:spcAft>
                      </a:pPr>
                      <a:r>
                        <a:rPr lang="hr-HR" sz="1100">
                          <a:effectLst/>
                          <a:latin typeface="Arial" panose="020B0604020202020204" pitchFamily="34" charset="0"/>
                          <a:cs typeface="Arial" panose="020B0604020202020204" pitchFamily="34" charset="0"/>
                        </a:rPr>
                        <a:t>2.</a:t>
                      </a:r>
                      <a:endParaRPr lang="hr-HR" sz="11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nSpc>
                          <a:spcPct val="115000"/>
                        </a:lnSpc>
                        <a:spcAft>
                          <a:spcPts val="600"/>
                        </a:spcAft>
                      </a:pPr>
                      <a:r>
                        <a:rPr lang="hr-HR" sz="1000">
                          <a:effectLst/>
                          <a:latin typeface="Arial" panose="020B0604020202020204" pitchFamily="34" charset="0"/>
                          <a:cs typeface="Arial" panose="020B0604020202020204" pitchFamily="34" charset="0"/>
                        </a:rPr>
                        <a:t>Investicijska studija</a:t>
                      </a:r>
                      <a:endParaRPr lang="hr-HR" sz="11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lnSpc>
                          <a:spcPct val="115000"/>
                        </a:lnSpc>
                        <a:spcAft>
                          <a:spcPts val="600"/>
                        </a:spcAft>
                      </a:pPr>
                      <a:r>
                        <a:rPr lang="hr-HR" sz="1000">
                          <a:effectLst/>
                          <a:latin typeface="Arial" panose="020B0604020202020204" pitchFamily="34" charset="0"/>
                          <a:cs typeface="Arial" panose="020B0604020202020204" pitchFamily="34" charset="0"/>
                        </a:rPr>
                        <a:t>da</a:t>
                      </a:r>
                      <a:endParaRPr lang="hr-HR" sz="11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just">
                        <a:lnSpc>
                          <a:spcPct val="115000"/>
                        </a:lnSpc>
                        <a:spcAft>
                          <a:spcPts val="600"/>
                        </a:spcAft>
                      </a:pPr>
                      <a:r>
                        <a:rPr lang="hr-HR" sz="1000">
                          <a:effectLst/>
                          <a:latin typeface="Arial" panose="020B0604020202020204" pitchFamily="34" charset="0"/>
                          <a:cs typeface="Arial" panose="020B0604020202020204" pitchFamily="34" charset="0"/>
                        </a:rPr>
                        <a:t>Obrazac 2.</a:t>
                      </a:r>
                      <a:endParaRPr lang="hr-HR" sz="1100">
                        <a:effectLst/>
                        <a:latin typeface="Arial" panose="020B0604020202020204" pitchFamily="34" charset="0"/>
                        <a:ea typeface="Times New Roman"/>
                        <a:cs typeface="Arial" panose="020B0604020202020204" pitchFamily="34" charset="0"/>
                      </a:endParaRPr>
                    </a:p>
                  </a:txBody>
                  <a:tcPr marL="68580" marR="68580" marT="0" marB="0"/>
                </a:tc>
              </a:tr>
              <a:tr h="192786">
                <a:tc>
                  <a:txBody>
                    <a:bodyPr/>
                    <a:lstStyle/>
                    <a:p>
                      <a:pPr>
                        <a:lnSpc>
                          <a:spcPct val="115000"/>
                        </a:lnSpc>
                        <a:spcAft>
                          <a:spcPts val="600"/>
                        </a:spcAft>
                      </a:pPr>
                      <a:r>
                        <a:rPr lang="hr-HR" sz="1100">
                          <a:effectLst/>
                          <a:latin typeface="Arial" panose="020B0604020202020204" pitchFamily="34" charset="0"/>
                          <a:cs typeface="Arial" panose="020B0604020202020204" pitchFamily="34" charset="0"/>
                        </a:rPr>
                        <a:t>3.</a:t>
                      </a:r>
                      <a:endParaRPr lang="hr-HR" sz="11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nSpc>
                          <a:spcPct val="115000"/>
                        </a:lnSpc>
                        <a:spcAft>
                          <a:spcPts val="600"/>
                        </a:spcAft>
                      </a:pPr>
                      <a:r>
                        <a:rPr lang="hr-HR" sz="1000">
                          <a:effectLst/>
                          <a:latin typeface="Arial" panose="020B0604020202020204" pitchFamily="34" charset="0"/>
                          <a:cs typeface="Arial" panose="020B0604020202020204" pitchFamily="34" charset="0"/>
                        </a:rPr>
                        <a:t>Izjava o usklađenosti s UZP-om </a:t>
                      </a:r>
                      <a:endParaRPr lang="hr-HR" sz="11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lnSpc>
                          <a:spcPct val="115000"/>
                        </a:lnSpc>
                        <a:spcAft>
                          <a:spcPts val="600"/>
                        </a:spcAft>
                      </a:pPr>
                      <a:r>
                        <a:rPr lang="hr-HR" sz="1000">
                          <a:effectLst/>
                          <a:latin typeface="Arial" panose="020B0604020202020204" pitchFamily="34" charset="0"/>
                          <a:cs typeface="Arial" panose="020B0604020202020204" pitchFamily="34" charset="0"/>
                        </a:rPr>
                        <a:t>da</a:t>
                      </a:r>
                      <a:endParaRPr lang="hr-HR" sz="11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just">
                        <a:lnSpc>
                          <a:spcPct val="115000"/>
                        </a:lnSpc>
                        <a:spcAft>
                          <a:spcPts val="600"/>
                        </a:spcAft>
                      </a:pPr>
                      <a:r>
                        <a:rPr lang="hr-HR" sz="1000">
                          <a:effectLst/>
                          <a:latin typeface="Arial" panose="020B0604020202020204" pitchFamily="34" charset="0"/>
                          <a:cs typeface="Arial" panose="020B0604020202020204" pitchFamily="34" charset="0"/>
                        </a:rPr>
                        <a:t>Obrazac 3. (koji je potpisala ovlaštena osoba)</a:t>
                      </a:r>
                      <a:endParaRPr lang="hr-HR" sz="1100">
                        <a:effectLst/>
                        <a:latin typeface="Arial" panose="020B0604020202020204" pitchFamily="34" charset="0"/>
                        <a:ea typeface="Times New Roman"/>
                        <a:cs typeface="Arial" panose="020B0604020202020204" pitchFamily="34" charset="0"/>
                      </a:endParaRPr>
                    </a:p>
                  </a:txBody>
                  <a:tcPr marL="68580" marR="68580" marT="0" marB="0"/>
                </a:tc>
              </a:tr>
              <a:tr h="350520">
                <a:tc>
                  <a:txBody>
                    <a:bodyPr/>
                    <a:lstStyle/>
                    <a:p>
                      <a:pPr>
                        <a:lnSpc>
                          <a:spcPct val="115000"/>
                        </a:lnSpc>
                        <a:spcAft>
                          <a:spcPts val="600"/>
                        </a:spcAft>
                      </a:pPr>
                      <a:r>
                        <a:rPr lang="hr-HR" sz="1100">
                          <a:effectLst/>
                          <a:latin typeface="Arial" panose="020B0604020202020204" pitchFamily="34" charset="0"/>
                          <a:cs typeface="Arial" panose="020B0604020202020204" pitchFamily="34" charset="0"/>
                        </a:rPr>
                        <a:t>4.</a:t>
                      </a:r>
                      <a:endParaRPr lang="hr-HR" sz="11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nSpc>
                          <a:spcPct val="115000"/>
                        </a:lnSpc>
                        <a:spcAft>
                          <a:spcPts val="600"/>
                        </a:spcAft>
                      </a:pPr>
                      <a:r>
                        <a:rPr lang="hr-HR" sz="1000">
                          <a:effectLst/>
                          <a:latin typeface="Arial" panose="020B0604020202020204" pitchFamily="34" charset="0"/>
                          <a:cs typeface="Arial" panose="020B0604020202020204" pitchFamily="34" charset="0"/>
                        </a:rPr>
                        <a:t>Infrastrukturna komponenta projekta</a:t>
                      </a:r>
                      <a:endParaRPr lang="hr-HR" sz="11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lnSpc>
                          <a:spcPct val="115000"/>
                        </a:lnSpc>
                        <a:spcAft>
                          <a:spcPts val="600"/>
                        </a:spcAft>
                      </a:pPr>
                      <a:r>
                        <a:rPr lang="hr-HR" sz="1000">
                          <a:effectLst/>
                          <a:latin typeface="Arial" panose="020B0604020202020204" pitchFamily="34" charset="0"/>
                          <a:cs typeface="Arial" panose="020B0604020202020204" pitchFamily="34" charset="0"/>
                        </a:rPr>
                        <a:t>da</a:t>
                      </a:r>
                      <a:endParaRPr lang="hr-HR" sz="11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just">
                        <a:lnSpc>
                          <a:spcPct val="115000"/>
                        </a:lnSpc>
                        <a:spcAft>
                          <a:spcPts val="600"/>
                        </a:spcAft>
                      </a:pPr>
                      <a:r>
                        <a:rPr lang="hr-HR" sz="1000">
                          <a:effectLst/>
                          <a:latin typeface="Arial" panose="020B0604020202020204" pitchFamily="34" charset="0"/>
                          <a:cs typeface="Arial" panose="020B0604020202020204" pitchFamily="34" charset="0"/>
                        </a:rPr>
                        <a:t>Obrazac 4. (uz Obrazac 4 Prijavitelj kao priloge obavezno dostavlja dokumentaciju navedenu u istom)</a:t>
                      </a:r>
                      <a:endParaRPr lang="hr-HR" sz="1100">
                        <a:effectLst/>
                        <a:latin typeface="Arial" panose="020B0604020202020204" pitchFamily="34" charset="0"/>
                        <a:ea typeface="Times New Roman"/>
                        <a:cs typeface="Arial" panose="020B0604020202020204" pitchFamily="34" charset="0"/>
                      </a:endParaRPr>
                    </a:p>
                  </a:txBody>
                  <a:tcPr marL="68580" marR="68580" marT="0" marB="0"/>
                </a:tc>
              </a:tr>
              <a:tr h="350520">
                <a:tc>
                  <a:txBody>
                    <a:bodyPr/>
                    <a:lstStyle/>
                    <a:p>
                      <a:pPr>
                        <a:lnSpc>
                          <a:spcPct val="115000"/>
                        </a:lnSpc>
                        <a:spcAft>
                          <a:spcPts val="600"/>
                        </a:spcAft>
                      </a:pPr>
                      <a:r>
                        <a:rPr lang="hr-HR" sz="1100">
                          <a:effectLst/>
                          <a:latin typeface="Arial" panose="020B0604020202020204" pitchFamily="34" charset="0"/>
                          <a:cs typeface="Arial" panose="020B0604020202020204" pitchFamily="34" charset="0"/>
                        </a:rPr>
                        <a:t>5.</a:t>
                      </a:r>
                      <a:endParaRPr lang="hr-HR" sz="11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nSpc>
                          <a:spcPct val="115000"/>
                        </a:lnSpc>
                        <a:spcAft>
                          <a:spcPts val="600"/>
                        </a:spcAft>
                      </a:pPr>
                      <a:r>
                        <a:rPr lang="hr-HR" sz="1000">
                          <a:effectLst/>
                          <a:latin typeface="Arial" panose="020B0604020202020204" pitchFamily="34" charset="0"/>
                          <a:cs typeface="Arial" panose="020B0604020202020204" pitchFamily="34" charset="0"/>
                        </a:rPr>
                        <a:t>Izjava o korištenim potporama/bespovratnim sredstvima </a:t>
                      </a:r>
                      <a:endParaRPr lang="hr-HR" sz="11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lnSpc>
                          <a:spcPct val="115000"/>
                        </a:lnSpc>
                        <a:spcAft>
                          <a:spcPts val="600"/>
                        </a:spcAft>
                      </a:pPr>
                      <a:r>
                        <a:rPr lang="hr-HR" sz="1000" dirty="0">
                          <a:effectLst/>
                          <a:latin typeface="Arial" panose="020B0604020202020204" pitchFamily="34" charset="0"/>
                          <a:cs typeface="Arial" panose="020B0604020202020204" pitchFamily="34" charset="0"/>
                        </a:rPr>
                        <a:t>da</a:t>
                      </a:r>
                      <a:endParaRPr lang="hr-HR" sz="11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just">
                        <a:lnSpc>
                          <a:spcPct val="115000"/>
                        </a:lnSpc>
                        <a:spcAft>
                          <a:spcPts val="600"/>
                        </a:spcAft>
                      </a:pPr>
                      <a:r>
                        <a:rPr lang="hr-HR" sz="1000" dirty="0">
                          <a:effectLst/>
                          <a:latin typeface="Arial" panose="020B0604020202020204" pitchFamily="34" charset="0"/>
                          <a:cs typeface="Arial" panose="020B0604020202020204" pitchFamily="34" charset="0"/>
                        </a:rPr>
                        <a:t>Obrazac 5.</a:t>
                      </a:r>
                      <a:r>
                        <a:rPr lang="hr-HR" sz="1100" dirty="0">
                          <a:effectLst/>
                          <a:latin typeface="Arial" panose="020B0604020202020204" pitchFamily="34" charset="0"/>
                          <a:cs typeface="Arial" panose="020B0604020202020204" pitchFamily="34" charset="0"/>
                        </a:rPr>
                        <a:t> </a:t>
                      </a:r>
                      <a:r>
                        <a:rPr lang="hr-HR" sz="1000" dirty="0">
                          <a:effectLst/>
                          <a:latin typeface="Arial" panose="020B0604020202020204" pitchFamily="34" charset="0"/>
                          <a:cs typeface="Arial" panose="020B0604020202020204" pitchFamily="34" charset="0"/>
                        </a:rPr>
                        <a:t>(koji je potpisala ovlaštena osoba)</a:t>
                      </a:r>
                      <a:endParaRPr lang="hr-HR" sz="1100" dirty="0">
                        <a:effectLst/>
                        <a:latin typeface="Arial" panose="020B0604020202020204" pitchFamily="34" charset="0"/>
                        <a:ea typeface="Times New Roman"/>
                        <a:cs typeface="Arial" panose="020B0604020202020204" pitchFamily="34" charset="0"/>
                      </a:endParaRPr>
                    </a:p>
                  </a:txBody>
                  <a:tcPr marL="68580" marR="68580" marT="0" marB="0"/>
                </a:tc>
              </a:tr>
            </a:tbl>
          </a:graphicData>
        </a:graphic>
      </p:graphicFrame>
      <p:sp>
        <p:nvSpPr>
          <p:cNvPr id="9" name="Rectangle 8"/>
          <p:cNvSpPr/>
          <p:nvPr/>
        </p:nvSpPr>
        <p:spPr>
          <a:xfrm>
            <a:off x="2411760" y="2445033"/>
            <a:ext cx="5832648" cy="400110"/>
          </a:xfrm>
          <a:prstGeom prst="rect">
            <a:avLst/>
          </a:prstGeom>
          <a:noFill/>
          <a:ln>
            <a:solidFill>
              <a:schemeClr val="accent3">
                <a:shade val="95000"/>
                <a:satMod val="10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a:spAutoFit/>
          </a:bodyPr>
          <a:lstStyle/>
          <a:p>
            <a:pPr eaLnBrk="1" hangingPunct="1">
              <a:defRPr/>
            </a:pPr>
            <a:r>
              <a:rPr lang="pl-PL" sz="1000" dirty="0">
                <a:solidFill>
                  <a:schemeClr val="tx1"/>
                </a:solidFill>
                <a:latin typeface="Arial" panose="020B0604020202020204" pitchFamily="34" charset="0"/>
                <a:cs typeface="Arial" panose="020B0604020202020204" pitchFamily="34" charset="0"/>
              </a:rPr>
              <a:t>Od </a:t>
            </a:r>
            <a:r>
              <a:rPr lang="pl-PL" sz="1000" b="1" dirty="0">
                <a:solidFill>
                  <a:schemeClr val="tx1"/>
                </a:solidFill>
                <a:latin typeface="Arial" panose="020B0604020202020204" pitchFamily="34" charset="0"/>
                <a:cs typeface="Arial" panose="020B0604020202020204" pitchFamily="34" charset="0"/>
              </a:rPr>
              <a:t>22. svibnja 2017. </a:t>
            </a:r>
            <a:r>
              <a:rPr lang="pl-PL" sz="1000" dirty="0">
                <a:solidFill>
                  <a:schemeClr val="tx1"/>
                </a:solidFill>
                <a:latin typeface="Arial" panose="020B0604020202020204" pitchFamily="34" charset="0"/>
                <a:cs typeface="Arial" panose="020B0604020202020204" pitchFamily="34" charset="0"/>
              </a:rPr>
              <a:t>do </a:t>
            </a:r>
            <a:r>
              <a:rPr lang="pl-PL" sz="1000" b="1" dirty="0">
                <a:solidFill>
                  <a:schemeClr val="tx1"/>
                </a:solidFill>
                <a:latin typeface="Arial" panose="020B0604020202020204" pitchFamily="34" charset="0"/>
                <a:cs typeface="Arial" panose="020B0604020202020204" pitchFamily="34" charset="0"/>
              </a:rPr>
              <a:t>22. rujna 2017</a:t>
            </a:r>
            <a:r>
              <a:rPr lang="pl-PL" sz="1000" dirty="0" smtClean="0">
                <a:solidFill>
                  <a:schemeClr val="tx1"/>
                </a:solidFill>
                <a:latin typeface="Arial" panose="020B0604020202020204" pitchFamily="34" charset="0"/>
                <a:cs typeface="Arial" panose="020B0604020202020204" pitchFamily="34" charset="0"/>
              </a:rPr>
              <a:t>.</a:t>
            </a:r>
          </a:p>
          <a:p>
            <a:pPr eaLnBrk="1" hangingPunct="1">
              <a:defRPr/>
            </a:pPr>
            <a:endParaRPr lang="hr-HR" sz="1000" b="1" dirty="0">
              <a:solidFill>
                <a:schemeClr val="tx1"/>
              </a:solidFill>
              <a:latin typeface="Arial" panose="020B0604020202020204" pitchFamily="34" charset="0"/>
              <a:cs typeface="Arial" panose="020B0604020202020204" pitchFamily="34" charset="0"/>
            </a:endParaRPr>
          </a:p>
        </p:txBody>
      </p:sp>
      <p:sp>
        <p:nvSpPr>
          <p:cNvPr id="10" name="Rectangle 19"/>
          <p:cNvSpPr/>
          <p:nvPr/>
        </p:nvSpPr>
        <p:spPr>
          <a:xfrm>
            <a:off x="845097" y="2953934"/>
            <a:ext cx="1398587" cy="3778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r>
              <a:rPr lang="hr-HR" sz="1000" dirty="0">
                <a:solidFill>
                  <a:schemeClr val="bg1"/>
                </a:solidFill>
                <a:effectLst>
                  <a:outerShdw blurRad="38100" dist="38100" dir="2700000" algn="tl">
                    <a:srgbClr val="000000">
                      <a:alpha val="43137"/>
                    </a:srgbClr>
                  </a:outerShdw>
                </a:effectLst>
                <a:latin typeface="VladaRHSans Med"/>
              </a:rPr>
              <a:t>GDJE?</a:t>
            </a:r>
          </a:p>
        </p:txBody>
      </p:sp>
      <p:sp>
        <p:nvSpPr>
          <p:cNvPr id="11" name="Rectangle 20"/>
          <p:cNvSpPr/>
          <p:nvPr/>
        </p:nvSpPr>
        <p:spPr>
          <a:xfrm>
            <a:off x="862034" y="3684524"/>
            <a:ext cx="1398587" cy="3778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r>
              <a:rPr lang="hr-HR" sz="1000" dirty="0">
                <a:solidFill>
                  <a:schemeClr val="bg1"/>
                </a:solidFill>
                <a:effectLst>
                  <a:outerShdw blurRad="38100" dist="38100" dir="2700000" algn="tl">
                    <a:srgbClr val="000000">
                      <a:alpha val="43137"/>
                    </a:srgbClr>
                  </a:outerShdw>
                </a:effectLst>
                <a:latin typeface="VladaRHSans Med"/>
              </a:rPr>
              <a:t>KAKO?</a:t>
            </a:r>
          </a:p>
        </p:txBody>
      </p:sp>
      <p:sp>
        <p:nvSpPr>
          <p:cNvPr id="12" name="Rectangle 11"/>
          <p:cNvSpPr/>
          <p:nvPr/>
        </p:nvSpPr>
        <p:spPr>
          <a:xfrm>
            <a:off x="2411760" y="2953917"/>
            <a:ext cx="5832648" cy="630942"/>
          </a:xfrm>
          <a:prstGeom prst="rect">
            <a:avLst/>
          </a:prstGeom>
          <a:ln>
            <a:solidFill>
              <a:schemeClr val="accent3">
                <a:shade val="95000"/>
                <a:satMod val="10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eaLnBrk="1" hangingPunct="1">
              <a:spcAft>
                <a:spcPts val="300"/>
              </a:spcAft>
              <a:tabLst>
                <a:tab pos="266700" algn="l"/>
              </a:tabLst>
              <a:defRPr/>
            </a:pPr>
            <a:r>
              <a:rPr lang="hr-HR" sz="1000" dirty="0">
                <a:solidFill>
                  <a:schemeClr val="tx1"/>
                </a:solidFill>
                <a:latin typeface="Arial" panose="020B0604020202020204" pitchFamily="34" charset="0"/>
                <a:cs typeface="Arial" panose="020B0604020202020204" pitchFamily="34" charset="0"/>
              </a:rPr>
              <a:t>Središnja agencija za financiranje i ugovaranje programa i projekata Europske unije</a:t>
            </a:r>
          </a:p>
          <a:p>
            <a:pPr eaLnBrk="1" hangingPunct="1">
              <a:spcAft>
                <a:spcPts val="300"/>
              </a:spcAft>
              <a:tabLst>
                <a:tab pos="266700" algn="l"/>
              </a:tabLst>
              <a:defRPr/>
            </a:pPr>
            <a:r>
              <a:rPr lang="hr-HR" sz="1000" dirty="0">
                <a:solidFill>
                  <a:schemeClr val="tx1"/>
                </a:solidFill>
                <a:latin typeface="Arial" panose="020B0604020202020204" pitchFamily="34" charset="0"/>
                <a:cs typeface="Arial" panose="020B0604020202020204" pitchFamily="34" charset="0"/>
              </a:rPr>
              <a:t>Ulica grada Vukovara 284 (objekt C) </a:t>
            </a:r>
          </a:p>
          <a:p>
            <a:pPr eaLnBrk="1" hangingPunct="1">
              <a:spcAft>
                <a:spcPts val="300"/>
              </a:spcAft>
              <a:tabLst>
                <a:tab pos="266700" algn="l"/>
              </a:tabLst>
              <a:defRPr/>
            </a:pPr>
            <a:r>
              <a:rPr lang="hr-HR" sz="1000" dirty="0">
                <a:solidFill>
                  <a:schemeClr val="tx1"/>
                </a:solidFill>
                <a:latin typeface="Arial" panose="020B0604020202020204" pitchFamily="34" charset="0"/>
                <a:cs typeface="Arial" panose="020B0604020202020204" pitchFamily="34" charset="0"/>
              </a:rPr>
              <a:t>10 000 Zagreb</a:t>
            </a:r>
          </a:p>
        </p:txBody>
      </p:sp>
      <p:sp>
        <p:nvSpPr>
          <p:cNvPr id="13" name="Rectangle 12"/>
          <p:cNvSpPr/>
          <p:nvPr/>
        </p:nvSpPr>
        <p:spPr>
          <a:xfrm>
            <a:off x="2411760" y="3693634"/>
            <a:ext cx="5832648" cy="823302"/>
          </a:xfrm>
          <a:prstGeom prst="rect">
            <a:avLst/>
          </a:prstGeom>
          <a:ln>
            <a:solidFill>
              <a:schemeClr val="accent3">
                <a:shade val="95000"/>
                <a:satMod val="10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285750" indent="-285750" eaLnBrk="1" hangingPunct="1">
              <a:spcAft>
                <a:spcPts val="300"/>
              </a:spcAft>
              <a:buFont typeface="Arial" panose="020B0604020202020204" pitchFamily="34" charset="0"/>
              <a:buChar char="•"/>
              <a:tabLst>
                <a:tab pos="633413" algn="l"/>
              </a:tabLst>
              <a:defRPr/>
            </a:pPr>
            <a:r>
              <a:rPr lang="hr-HR" sz="1000" dirty="0">
                <a:solidFill>
                  <a:schemeClr val="tx1"/>
                </a:solidFill>
                <a:latin typeface="Arial" panose="020B0604020202020204" pitchFamily="34" charset="0"/>
                <a:cs typeface="Arial" panose="020B0604020202020204" pitchFamily="34" charset="0"/>
              </a:rPr>
              <a:t>preporučenom poštanskom pošiljkom ili osobnom dostavom</a:t>
            </a:r>
          </a:p>
          <a:p>
            <a:pPr marL="285750" indent="-285750" eaLnBrk="1" hangingPunct="1">
              <a:spcAft>
                <a:spcPts val="300"/>
              </a:spcAft>
              <a:buFont typeface="Arial" panose="020B0604020202020204" pitchFamily="34" charset="0"/>
              <a:buChar char="•"/>
              <a:tabLst>
                <a:tab pos="633413" algn="l"/>
              </a:tabLst>
              <a:defRPr/>
            </a:pPr>
            <a:r>
              <a:rPr lang="hr-HR" sz="1000" dirty="0">
                <a:solidFill>
                  <a:schemeClr val="tx1"/>
                </a:solidFill>
                <a:latin typeface="Arial" panose="020B0604020202020204" pitchFamily="34" charset="0"/>
                <a:cs typeface="Arial" panose="020B0604020202020204" pitchFamily="34" charset="0"/>
              </a:rPr>
              <a:t>jedan zatvoren paket/omotnica </a:t>
            </a:r>
          </a:p>
          <a:p>
            <a:pPr marL="285750" indent="-285750" eaLnBrk="1" hangingPunct="1">
              <a:spcAft>
                <a:spcPts val="300"/>
              </a:spcAft>
              <a:buFont typeface="Arial" panose="020B0604020202020204" pitchFamily="34" charset="0"/>
              <a:buChar char="•"/>
              <a:tabLst>
                <a:tab pos="633413" algn="l"/>
              </a:tabLst>
              <a:defRPr/>
            </a:pPr>
            <a:r>
              <a:rPr lang="hr-HR" sz="1000" dirty="0">
                <a:solidFill>
                  <a:schemeClr val="tx1"/>
                </a:solidFill>
                <a:latin typeface="Arial" panose="020B0604020202020204" pitchFamily="34" charset="0"/>
                <a:cs typeface="Arial" panose="020B0604020202020204" pitchFamily="34" charset="0"/>
              </a:rPr>
              <a:t>1 primjerak </a:t>
            </a:r>
            <a:r>
              <a:rPr lang="hr-HR" sz="1000" dirty="0" smtClean="0">
                <a:solidFill>
                  <a:schemeClr val="tx1"/>
                </a:solidFill>
                <a:latin typeface="Arial" panose="020B0604020202020204" pitchFamily="34" charset="0"/>
                <a:cs typeface="Arial" panose="020B0604020202020204" pitchFamily="34" charset="0"/>
              </a:rPr>
              <a:t>projektnog prijedloga</a:t>
            </a:r>
          </a:p>
          <a:p>
            <a:pPr marL="285750" indent="-285750" eaLnBrk="1" hangingPunct="1">
              <a:spcAft>
                <a:spcPts val="300"/>
              </a:spcAft>
              <a:buFont typeface="Arial" panose="020B0604020202020204" pitchFamily="34" charset="0"/>
              <a:buChar char="•"/>
              <a:tabLst>
                <a:tab pos="633413" algn="l"/>
              </a:tabLst>
              <a:defRPr/>
            </a:pPr>
            <a:r>
              <a:rPr lang="hr-HR" sz="1000" dirty="0" smtClean="0">
                <a:solidFill>
                  <a:schemeClr val="tx1"/>
                </a:solidFill>
                <a:latin typeface="Arial" panose="020B0604020202020204" pitchFamily="34" charset="0"/>
                <a:cs typeface="Arial" panose="020B0604020202020204" pitchFamily="34" charset="0"/>
              </a:rPr>
              <a:t>1 </a:t>
            </a:r>
            <a:r>
              <a:rPr lang="hr-HR" sz="1000" dirty="0">
                <a:solidFill>
                  <a:schemeClr val="tx1"/>
                </a:solidFill>
                <a:latin typeface="Arial" panose="020B0604020202020204" pitchFamily="34" charset="0"/>
                <a:cs typeface="Arial" panose="020B0604020202020204" pitchFamily="34" charset="0"/>
              </a:rPr>
              <a:t>primjerak u elektroničkom formatu (CD/R, DVD/R) </a:t>
            </a:r>
          </a:p>
        </p:txBody>
      </p:sp>
      <p:sp>
        <p:nvSpPr>
          <p:cNvPr id="14" name="Rectangle 19"/>
          <p:cNvSpPr/>
          <p:nvPr/>
        </p:nvSpPr>
        <p:spPr>
          <a:xfrm>
            <a:off x="845097" y="2467258"/>
            <a:ext cx="1398587" cy="3778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r>
              <a:rPr lang="hr-HR" sz="1000" dirty="0">
                <a:solidFill>
                  <a:schemeClr val="bg1"/>
                </a:solidFill>
                <a:effectLst>
                  <a:outerShdw blurRad="38100" dist="38100" dir="2700000" algn="tl">
                    <a:srgbClr val="000000">
                      <a:alpha val="43137"/>
                    </a:srgbClr>
                  </a:outerShdw>
                </a:effectLst>
                <a:latin typeface="VladaRHSans Med"/>
              </a:rPr>
              <a:t>KADA?</a:t>
            </a:r>
          </a:p>
        </p:txBody>
      </p:sp>
    </p:spTree>
    <p:extLst>
      <p:ext uri="{BB962C8B-B14F-4D97-AF65-F5344CB8AC3E}">
        <p14:creationId xmlns:p14="http://schemas.microsoft.com/office/powerpoint/2010/main" val="4015033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47864" y="4654190"/>
            <a:ext cx="1419021" cy="201440"/>
          </a:xfrm>
          <a:prstGeom prst="rect">
            <a:avLst/>
          </a:prstGeom>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1720" y="4504859"/>
            <a:ext cx="1233288" cy="449202"/>
          </a:xfrm>
          <a:prstGeom prst="rect">
            <a:avLst/>
          </a:prstGeom>
        </p:spPr>
      </p:pic>
      <p:sp>
        <p:nvSpPr>
          <p:cNvPr id="6" name="Title 1"/>
          <p:cNvSpPr>
            <a:spLocks noGrp="1"/>
          </p:cNvSpPr>
          <p:nvPr>
            <p:ph type="title"/>
          </p:nvPr>
        </p:nvSpPr>
        <p:spPr>
          <a:xfrm>
            <a:off x="344522" y="36530"/>
            <a:ext cx="8099425" cy="857250"/>
          </a:xfrm>
        </p:spPr>
        <p:txBody>
          <a:bodyPr/>
          <a:lstStyle/>
          <a:p>
            <a:r>
              <a:rPr lang="hr-HR" altLang="sr-Latn-RS" sz="2000" b="1" dirty="0" smtClean="0">
                <a:latin typeface="Arial" panose="020B0604020202020204" pitchFamily="34" charset="0"/>
                <a:cs typeface="Arial" panose="020B0604020202020204" pitchFamily="34" charset="0"/>
              </a:rPr>
              <a:t>Postavljanje</a:t>
            </a:r>
            <a:r>
              <a:rPr lang="hr-HR" altLang="sr-Latn-RS" sz="2400" dirty="0" smtClean="0">
                <a:latin typeface="Arial" panose="020B0604020202020204" pitchFamily="34" charset="0"/>
                <a:cs typeface="Arial" panose="020B0604020202020204" pitchFamily="34" charset="0"/>
              </a:rPr>
              <a:t> </a:t>
            </a:r>
            <a:r>
              <a:rPr lang="hr-HR" altLang="sr-Latn-RS" sz="2000" b="1" dirty="0">
                <a:latin typeface="Arial" panose="020B0604020202020204" pitchFamily="34" charset="0"/>
                <a:cs typeface="Arial" panose="020B0604020202020204" pitchFamily="34" charset="0"/>
              </a:rPr>
              <a:t>pitanja </a:t>
            </a:r>
          </a:p>
        </p:txBody>
      </p:sp>
      <p:sp>
        <p:nvSpPr>
          <p:cNvPr id="7" name="Content Placeholder 2"/>
          <p:cNvSpPr>
            <a:spLocks noGrp="1"/>
          </p:cNvSpPr>
          <p:nvPr>
            <p:ph idx="1"/>
          </p:nvPr>
        </p:nvSpPr>
        <p:spPr>
          <a:xfrm>
            <a:off x="127000" y="719155"/>
            <a:ext cx="9017000" cy="4217987"/>
          </a:xfrm>
        </p:spPr>
        <p:txBody>
          <a:bodyPr/>
          <a:lstStyle/>
          <a:p>
            <a:pPr algn="ctr">
              <a:spcBef>
                <a:spcPts val="1200"/>
              </a:spcBef>
              <a:spcAft>
                <a:spcPts val="0"/>
              </a:spcAft>
              <a:defRPr/>
            </a:pPr>
            <a:r>
              <a:rPr lang="hr-HR" b="1" dirty="0"/>
              <a:t>Najkasnije do </a:t>
            </a:r>
            <a:r>
              <a:rPr lang="hr-HR" b="1" dirty="0" smtClean="0"/>
              <a:t>15. rujna 2017.</a:t>
            </a:r>
            <a:r>
              <a:rPr lang="hr-HR" dirty="0" smtClean="0"/>
              <a:t>,</a:t>
            </a:r>
            <a:r>
              <a:rPr lang="hr-HR" b="1" dirty="0" smtClean="0"/>
              <a:t> </a:t>
            </a:r>
          </a:p>
          <a:p>
            <a:pPr algn="ctr">
              <a:spcBef>
                <a:spcPts val="1200"/>
              </a:spcBef>
              <a:spcAft>
                <a:spcPts val="1200"/>
              </a:spcAft>
              <a:defRPr/>
            </a:pPr>
            <a:r>
              <a:rPr lang="hr-HR" sz="2000" b="1" i="1" u="sng" dirty="0" smtClean="0"/>
              <a:t>Isključivo</a:t>
            </a:r>
            <a:r>
              <a:rPr lang="hr-HR" sz="2000" b="1" i="1" dirty="0" smtClean="0"/>
              <a:t> </a:t>
            </a:r>
            <a:r>
              <a:rPr lang="hr-HR" sz="2000" b="1" i="1" dirty="0"/>
              <a:t>putem elektroničke pošte </a:t>
            </a:r>
            <a:endParaRPr lang="hr-HR" sz="2000" b="1" i="1" dirty="0" smtClean="0"/>
          </a:p>
          <a:p>
            <a:pPr algn="ctr">
              <a:spcBef>
                <a:spcPts val="1200"/>
              </a:spcBef>
              <a:spcAft>
                <a:spcPts val="1200"/>
              </a:spcAft>
              <a:defRPr/>
            </a:pPr>
            <a:r>
              <a:rPr lang="hr-HR" b="1" u="sng" dirty="0" smtClean="0">
                <a:hlinkClick r:id="rId4"/>
              </a:rPr>
              <a:t>P12-zone@</a:t>
            </a:r>
            <a:r>
              <a:rPr lang="hr-HR" b="1" u="sng" dirty="0" err="1" smtClean="0">
                <a:hlinkClick r:id="rId4"/>
              </a:rPr>
              <a:t>mingo.hr</a:t>
            </a:r>
            <a:endParaRPr lang="hr-HR" b="1" u="sng" dirty="0" smtClean="0"/>
          </a:p>
          <a:p>
            <a:pPr algn="ctr">
              <a:spcBef>
                <a:spcPts val="1200"/>
              </a:spcBef>
              <a:spcAft>
                <a:spcPts val="1200"/>
              </a:spcAft>
              <a:defRPr/>
            </a:pPr>
            <a:r>
              <a:rPr lang="hr-HR" sz="1600" dirty="0" smtClean="0"/>
              <a:t>Postavljeno </a:t>
            </a:r>
            <a:r>
              <a:rPr lang="hr-HR" sz="1600" dirty="0"/>
              <a:t>pitanje treba sadržavati potpis </a:t>
            </a:r>
            <a:r>
              <a:rPr lang="hr-HR" sz="1600" dirty="0" smtClean="0"/>
              <a:t>i </a:t>
            </a:r>
            <a:r>
              <a:rPr lang="hr-HR" sz="1600" dirty="0"/>
              <a:t>jasnu referencu na Poziv. </a:t>
            </a:r>
          </a:p>
          <a:p>
            <a:pPr marL="0" indent="0" algn="ctr">
              <a:lnSpc>
                <a:spcPct val="100000"/>
              </a:lnSpc>
              <a:spcBef>
                <a:spcPts val="0"/>
              </a:spcBef>
              <a:spcAft>
                <a:spcPts val="600"/>
              </a:spcAft>
              <a:defRPr/>
            </a:pPr>
            <a:r>
              <a:rPr lang="hr-HR" sz="1400" dirty="0" smtClean="0"/>
              <a:t>Odgovori </a:t>
            </a:r>
            <a:r>
              <a:rPr lang="hr-HR" sz="1400" dirty="0"/>
              <a:t>će se objaviti na mrežnoj stranici </a:t>
            </a:r>
            <a:r>
              <a:rPr lang="hr-HR" sz="1400" dirty="0">
                <a:hlinkClick r:id="rId5"/>
              </a:rPr>
              <a:t>www.strukturnifondovi.hr</a:t>
            </a:r>
            <a:r>
              <a:rPr lang="hr-HR" sz="1400" dirty="0"/>
              <a:t> najkasnije 7 (sedam) kalendarskih dana prije isteka roka za podnošenje projektnih prijedloga odnosno </a:t>
            </a:r>
            <a:r>
              <a:rPr lang="hr-HR" sz="1400" dirty="0" smtClean="0"/>
              <a:t>22. rujna 2017.</a:t>
            </a:r>
            <a:endParaRPr lang="hr-HR" sz="1400" dirty="0"/>
          </a:p>
          <a:p>
            <a:pPr marL="0" indent="0" algn="ctr">
              <a:lnSpc>
                <a:spcPct val="100000"/>
              </a:lnSpc>
              <a:spcBef>
                <a:spcPts val="0"/>
              </a:spcBef>
              <a:spcAft>
                <a:spcPts val="600"/>
              </a:spcAft>
              <a:defRPr/>
            </a:pPr>
            <a:r>
              <a:rPr lang="vi-VN" sz="1400" dirty="0" smtClean="0"/>
              <a:t>U </a:t>
            </a:r>
            <a:r>
              <a:rPr lang="vi-VN" sz="1400" dirty="0"/>
              <a:t>interesu jednakog tretmana, </a:t>
            </a:r>
            <a:r>
              <a:rPr lang="vi-VN" sz="1400" dirty="0" smtClean="0"/>
              <a:t>M</a:t>
            </a:r>
            <a:r>
              <a:rPr lang="hr-HR" sz="1400" dirty="0" smtClean="0"/>
              <a:t>GPO</a:t>
            </a:r>
            <a:r>
              <a:rPr lang="vi-VN" sz="1400" dirty="0" smtClean="0"/>
              <a:t> </a:t>
            </a:r>
            <a:r>
              <a:rPr lang="vi-VN" sz="1400" dirty="0"/>
              <a:t>ne može davati prethodno mišljenje vezano </a:t>
            </a:r>
            <a:r>
              <a:rPr lang="vi-VN" sz="1400" dirty="0" smtClean="0"/>
              <a:t>uz</a:t>
            </a:r>
            <a:r>
              <a:rPr lang="hr-HR" sz="1400" dirty="0" smtClean="0"/>
              <a:t> </a:t>
            </a:r>
            <a:r>
              <a:rPr lang="vi-VN" sz="1400" dirty="0" smtClean="0"/>
              <a:t>prihvatljivost</a:t>
            </a:r>
            <a:r>
              <a:rPr lang="hr-HR" sz="1400" dirty="0" smtClean="0"/>
              <a:t> </a:t>
            </a:r>
            <a:r>
              <a:rPr lang="vi-VN" sz="1400" dirty="0" smtClean="0"/>
              <a:t>prijavitelja</a:t>
            </a:r>
            <a:r>
              <a:rPr lang="vi-VN" sz="1400" dirty="0"/>
              <a:t>, projekta ili određenih aktivnosti i troškova</a:t>
            </a:r>
            <a:endParaRPr lang="hr-HR" sz="1400" dirty="0"/>
          </a:p>
        </p:txBody>
      </p:sp>
    </p:spTree>
    <p:extLst>
      <p:ext uri="{BB962C8B-B14F-4D97-AF65-F5344CB8AC3E}">
        <p14:creationId xmlns:p14="http://schemas.microsoft.com/office/powerpoint/2010/main" val="483182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47864" y="4654190"/>
            <a:ext cx="1419021" cy="201440"/>
          </a:xfrm>
          <a:prstGeom prst="rect">
            <a:avLst/>
          </a:prstGeom>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1720" y="4504859"/>
            <a:ext cx="1233288" cy="449202"/>
          </a:xfrm>
          <a:prstGeom prst="rect">
            <a:avLst/>
          </a:prstGeom>
        </p:spPr>
      </p:pic>
      <p:sp>
        <p:nvSpPr>
          <p:cNvPr id="6" name="Title 1"/>
          <p:cNvSpPr>
            <a:spLocks noGrp="1"/>
          </p:cNvSpPr>
          <p:nvPr>
            <p:ph type="title"/>
          </p:nvPr>
        </p:nvSpPr>
        <p:spPr>
          <a:xfrm>
            <a:off x="251538" y="124281"/>
            <a:ext cx="8099425" cy="447791"/>
          </a:xfrm>
        </p:spPr>
        <p:txBody>
          <a:bodyPr/>
          <a:lstStyle/>
          <a:p>
            <a:r>
              <a:rPr lang="hr-HR" altLang="sr-Latn-RS" sz="2000" b="1" dirty="0" smtClean="0">
                <a:latin typeface="Arial" panose="020B0604020202020204" pitchFamily="34" charset="0"/>
                <a:cs typeface="Arial" panose="020B0604020202020204" pitchFamily="34" charset="0"/>
              </a:rPr>
              <a:t>Postupak dodjele</a:t>
            </a:r>
            <a:endParaRPr lang="hr-HR" altLang="sr-Latn-RS" sz="2000" b="1" dirty="0">
              <a:latin typeface="Arial" panose="020B0604020202020204" pitchFamily="34" charset="0"/>
              <a:cs typeface="Arial" panose="020B0604020202020204" pitchFamily="34" charset="0"/>
            </a:endParaRPr>
          </a:p>
        </p:txBody>
      </p:sp>
      <p:sp>
        <p:nvSpPr>
          <p:cNvPr id="8" name="Pravokutnik 1"/>
          <p:cNvSpPr/>
          <p:nvPr/>
        </p:nvSpPr>
        <p:spPr>
          <a:xfrm>
            <a:off x="190500" y="739775"/>
            <a:ext cx="8763000" cy="1446550"/>
          </a:xfrm>
          <a:prstGeom prst="rect">
            <a:avLst/>
          </a:prstGeom>
        </p:spPr>
        <p:txBody>
          <a:bodyPr>
            <a:spAutoFit/>
          </a:bodyPr>
          <a:lstStyle/>
          <a:p>
            <a:pPr eaLnBrk="1" hangingPunct="1">
              <a:defRPr/>
            </a:pPr>
            <a:r>
              <a:rPr lang="hr-HR" sz="1400" dirty="0">
                <a:solidFill>
                  <a:schemeClr val="tx1"/>
                </a:solidFill>
                <a:latin typeface="Arial" panose="020B0604020202020204" pitchFamily="34" charset="0"/>
                <a:cs typeface="Arial" panose="020B0604020202020204" pitchFamily="34" charset="0"/>
              </a:rPr>
              <a:t>Poziv se vodi kao privremeni otvoreni Poziv</a:t>
            </a:r>
          </a:p>
          <a:p>
            <a:pPr eaLnBrk="1" hangingPunct="1">
              <a:defRPr/>
            </a:pPr>
            <a:endParaRPr lang="hr-HR" sz="1400" dirty="0">
              <a:solidFill>
                <a:schemeClr val="tx1"/>
              </a:solidFill>
              <a:latin typeface="Arial" panose="020B0604020202020204" pitchFamily="34" charset="0"/>
              <a:cs typeface="Arial" panose="020B0604020202020204" pitchFamily="34" charset="0"/>
            </a:endParaRPr>
          </a:p>
          <a:p>
            <a:pPr marL="285750" indent="-285750" eaLnBrk="1" hangingPunct="1">
              <a:buFont typeface="Arial" panose="020B0604020202020204" pitchFamily="34" charset="0"/>
              <a:buChar char="•"/>
              <a:defRPr/>
            </a:pPr>
            <a:r>
              <a:rPr lang="hr-HR" sz="1400" dirty="0">
                <a:solidFill>
                  <a:schemeClr val="tx1"/>
                </a:solidFill>
                <a:latin typeface="Arial" panose="020B0604020202020204" pitchFamily="34" charset="0"/>
                <a:cs typeface="Arial" panose="020B0604020202020204" pitchFamily="34" charset="0"/>
              </a:rPr>
              <a:t>postupak dodjele ne traje duže od 120 kalendarskih dana računajući od prvog sljedećeg dana od dana isteka roka za podnošenje projektnih prijedloga do dana donošenja Odluke o financiranju</a:t>
            </a:r>
          </a:p>
          <a:p>
            <a:pPr marL="285750" indent="-285750" eaLnBrk="1" hangingPunct="1">
              <a:buFont typeface="Arial" panose="020B0604020202020204" pitchFamily="34" charset="0"/>
              <a:buChar char="•"/>
              <a:defRPr/>
            </a:pPr>
            <a:r>
              <a:rPr lang="hr-HR" sz="1400" dirty="0">
                <a:solidFill>
                  <a:schemeClr val="tx1"/>
                </a:solidFill>
                <a:latin typeface="Arial" panose="020B0604020202020204" pitchFamily="34" charset="0"/>
                <a:cs typeface="Arial" panose="020B0604020202020204" pitchFamily="34" charset="0"/>
              </a:rPr>
              <a:t>Isključivo pisana komunikacija s prijaviteljima</a:t>
            </a:r>
          </a:p>
          <a:p>
            <a:pPr marL="285750" indent="-285750" eaLnBrk="1" hangingPunct="1">
              <a:buFont typeface="Arial" panose="020B0604020202020204" pitchFamily="34" charset="0"/>
              <a:buChar char="•"/>
              <a:defRPr/>
            </a:pPr>
            <a:endParaRPr lang="hr-HR" dirty="0">
              <a:solidFill>
                <a:schemeClr val="tx1"/>
              </a:solidFill>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030369673"/>
              </p:ext>
            </p:extLst>
          </p:nvPr>
        </p:nvGraphicFramePr>
        <p:xfrm>
          <a:off x="747725" y="2186334"/>
          <a:ext cx="7648575" cy="1944626"/>
        </p:xfrm>
        <a:graphic>
          <a:graphicData uri="http://schemas.openxmlformats.org/drawingml/2006/table">
            <a:tbl>
              <a:tblPr firstRow="1" bandRow="1">
                <a:tableStyleId>{1FECB4D8-DB02-4DC6-A0A2-4F2EBAE1DC90}</a:tableStyleId>
              </a:tblPr>
              <a:tblGrid>
                <a:gridCol w="1474186">
                  <a:extLst>
                    <a:ext uri="{9D8B030D-6E8A-4147-A177-3AD203B41FA5}"/>
                  </a:extLst>
                </a:gridCol>
                <a:gridCol w="6174389">
                  <a:extLst>
                    <a:ext uri="{9D8B030D-6E8A-4147-A177-3AD203B41FA5}"/>
                  </a:extLst>
                </a:gridCol>
              </a:tblGrid>
              <a:tr h="512364">
                <a:tc gridSpan="2">
                  <a:txBody>
                    <a:bodyPr/>
                    <a:lstStyle/>
                    <a:p>
                      <a:pPr algn="l"/>
                      <a:r>
                        <a:rPr lang="hr-HR" sz="1100" dirty="0">
                          <a:effectLst/>
                          <a:latin typeface="VladaRHSans Med"/>
                        </a:rPr>
                        <a:t>FAZE POSTUPKA DODJELE</a:t>
                      </a:r>
                      <a:endParaRPr lang="hr-HR" sz="1100" dirty="0">
                        <a:solidFill>
                          <a:schemeClr val="tx1"/>
                        </a:solidFill>
                        <a:effectLst/>
                        <a:latin typeface="VladaRHSans Med"/>
                      </a:endParaRPr>
                    </a:p>
                  </a:txBody>
                  <a:tcPr marL="68580" marR="68580" marT="34286" marB="34286" anchor="ctr"/>
                </a:tc>
                <a:tc hMerge="1">
                  <a:txBody>
                    <a:bodyPr/>
                    <a:lstStyle/>
                    <a:p>
                      <a:endParaRPr lang="hr-HR" dirty="0"/>
                    </a:p>
                  </a:txBody>
                  <a:tcPr/>
                </a:tc>
                <a:extLst>
                  <a:ext uri="{0D108BD9-81ED-4DB2-BD59-A6C34878D82A}"/>
                </a:extLst>
              </a:tr>
              <a:tr h="495423">
                <a:tc>
                  <a:txBody>
                    <a:bodyPr/>
                    <a:lstStyle/>
                    <a:p>
                      <a:pPr marL="0" indent="0" algn="ctr" defTabSz="914400" rtl="0" eaLnBrk="1" latinLnBrk="0" hangingPunct="1">
                        <a:buFont typeface="+mj-lt"/>
                        <a:buNone/>
                      </a:pPr>
                      <a:r>
                        <a:rPr lang="hr-HR" sz="1400" kern="1200" dirty="0">
                          <a:effectLst/>
                          <a:latin typeface="Arial" panose="020B0604020202020204" pitchFamily="34" charset="0"/>
                          <a:cs typeface="Arial" panose="020B0604020202020204" pitchFamily="34" charset="0"/>
                        </a:rPr>
                        <a:t>1. faza</a:t>
                      </a:r>
                      <a:endParaRPr lang="hr-HR" sz="1400" kern="1200" dirty="0">
                        <a:solidFill>
                          <a:schemeClr val="tx1"/>
                        </a:solidFill>
                        <a:effectLst/>
                        <a:latin typeface="Arial" panose="020B0604020202020204" pitchFamily="34" charset="0"/>
                        <a:ea typeface="+mn-ea"/>
                        <a:cs typeface="Arial" panose="020B0604020202020204" pitchFamily="34" charset="0"/>
                      </a:endParaRPr>
                    </a:p>
                  </a:txBody>
                  <a:tcPr marL="68580" marR="68580" marT="34286" marB="34286" anchor="ctr"/>
                </a:tc>
                <a:tc>
                  <a:txBody>
                    <a:bodyPr/>
                    <a:lstStyle/>
                    <a:p>
                      <a:pPr algn="l"/>
                      <a:r>
                        <a:rPr lang="hr-HR" sz="1400" dirty="0" smtClean="0">
                          <a:effectLst/>
                          <a:latin typeface="Arial" panose="020B0604020202020204" pitchFamily="34" charset="0"/>
                          <a:cs typeface="Arial" panose="020B0604020202020204" pitchFamily="34" charset="0"/>
                        </a:rPr>
                        <a:t>Zaprimanje, registracija, administrativna provjera i provjera prihvatljivosti Prijavitelja</a:t>
                      </a:r>
                      <a:endParaRPr lang="hr-HR" sz="1400" dirty="0">
                        <a:solidFill>
                          <a:schemeClr val="tx1"/>
                        </a:solidFill>
                        <a:effectLst/>
                        <a:latin typeface="Arial" panose="020B0604020202020204" pitchFamily="34" charset="0"/>
                        <a:cs typeface="Arial" panose="020B0604020202020204" pitchFamily="34" charset="0"/>
                      </a:endParaRPr>
                    </a:p>
                  </a:txBody>
                  <a:tcPr marL="68580" marR="68580" marT="34286" marB="34286" anchor="ctr"/>
                </a:tc>
                <a:extLst>
                  <a:ext uri="{0D108BD9-81ED-4DB2-BD59-A6C34878D82A}"/>
                </a:extLst>
              </a:tr>
              <a:tr h="495328">
                <a:tc>
                  <a:txBody>
                    <a:bodyPr/>
                    <a:lstStyle/>
                    <a:p>
                      <a:pPr marL="0" indent="0" algn="ctr" defTabSz="914400" rtl="0" eaLnBrk="1" latinLnBrk="0" hangingPunct="1">
                        <a:buFont typeface="+mj-lt"/>
                        <a:buNone/>
                      </a:pPr>
                      <a:r>
                        <a:rPr lang="hr-HR" sz="1400" kern="1200" dirty="0">
                          <a:effectLst/>
                          <a:latin typeface="Arial" panose="020B0604020202020204" pitchFamily="34" charset="0"/>
                          <a:cs typeface="Arial" panose="020B0604020202020204" pitchFamily="34" charset="0"/>
                        </a:rPr>
                        <a:t>2. faza</a:t>
                      </a:r>
                      <a:endParaRPr lang="hr-HR" sz="1400" kern="1200" dirty="0">
                        <a:solidFill>
                          <a:schemeClr val="tx1"/>
                        </a:solidFill>
                        <a:effectLst/>
                        <a:latin typeface="Arial" panose="020B0604020202020204" pitchFamily="34" charset="0"/>
                        <a:ea typeface="+mn-ea"/>
                        <a:cs typeface="Arial" panose="020B0604020202020204" pitchFamily="34" charset="0"/>
                      </a:endParaRPr>
                    </a:p>
                  </a:txBody>
                  <a:tcPr marL="68580" marR="68580" marT="34286" marB="34286"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hr-HR" sz="1400" kern="1200" dirty="0" smtClean="0">
                          <a:effectLst/>
                          <a:latin typeface="Arial" panose="020B0604020202020204" pitchFamily="34" charset="0"/>
                          <a:cs typeface="Arial" panose="020B0604020202020204" pitchFamily="34" charset="0"/>
                        </a:rPr>
                        <a:t>Provjera prihvatljivosti projekta, aktivnosti, izdataka te ocjena kvalitete</a:t>
                      </a:r>
                      <a:endParaRPr lang="hr-HR" sz="1400" dirty="0">
                        <a:solidFill>
                          <a:schemeClr val="tx1"/>
                        </a:solidFill>
                        <a:effectLst/>
                        <a:latin typeface="Arial" panose="020B0604020202020204" pitchFamily="34" charset="0"/>
                        <a:cs typeface="Arial" panose="020B0604020202020204" pitchFamily="34" charset="0"/>
                      </a:endParaRPr>
                    </a:p>
                  </a:txBody>
                  <a:tcPr marL="68580" marR="68580" marT="34286" marB="34286" anchor="ctr"/>
                </a:tc>
                <a:extLst>
                  <a:ext uri="{0D108BD9-81ED-4DB2-BD59-A6C34878D82A}"/>
                </a:extLst>
              </a:tr>
              <a:tr h="441511">
                <a:tc>
                  <a:txBody>
                    <a:bodyPr/>
                    <a:lstStyle/>
                    <a:p>
                      <a:pPr marL="0" indent="0" algn="ctr" defTabSz="914400" rtl="0" eaLnBrk="1" latinLnBrk="0" hangingPunct="1">
                        <a:buFont typeface="+mj-lt"/>
                        <a:buNone/>
                      </a:pPr>
                      <a:r>
                        <a:rPr lang="hr-HR" sz="1400" kern="1200" dirty="0">
                          <a:effectLst/>
                          <a:latin typeface="Arial" panose="020B0604020202020204" pitchFamily="34" charset="0"/>
                          <a:cs typeface="Arial" panose="020B0604020202020204" pitchFamily="34" charset="0"/>
                        </a:rPr>
                        <a:t>3. faza</a:t>
                      </a:r>
                      <a:endParaRPr lang="hr-HR" sz="1400" kern="1200" dirty="0">
                        <a:solidFill>
                          <a:schemeClr val="tx1"/>
                        </a:solidFill>
                        <a:effectLst/>
                        <a:latin typeface="Arial" panose="020B0604020202020204" pitchFamily="34" charset="0"/>
                        <a:ea typeface="+mn-ea"/>
                        <a:cs typeface="Arial" panose="020B0604020202020204" pitchFamily="34" charset="0"/>
                      </a:endParaRPr>
                    </a:p>
                  </a:txBody>
                  <a:tcPr marL="68580" marR="68580" marT="34286" marB="34286"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hr-HR" sz="1400" kern="1200" dirty="0">
                          <a:effectLst/>
                          <a:latin typeface="Arial" panose="020B0604020202020204" pitchFamily="34" charset="0"/>
                          <a:cs typeface="Arial" panose="020B0604020202020204" pitchFamily="34" charset="0"/>
                        </a:rPr>
                        <a:t>Donošenje Odluke o financiranju </a:t>
                      </a:r>
                      <a:endParaRPr lang="hr-HR" sz="1400" dirty="0">
                        <a:solidFill>
                          <a:schemeClr val="tx1"/>
                        </a:solidFill>
                        <a:effectLst/>
                        <a:latin typeface="Arial" panose="020B0604020202020204" pitchFamily="34" charset="0"/>
                        <a:cs typeface="Arial" panose="020B0604020202020204" pitchFamily="34" charset="0"/>
                      </a:endParaRPr>
                    </a:p>
                  </a:txBody>
                  <a:tcPr marL="68580" marR="68580" marT="34286" marB="34286" anchor="ctr"/>
                </a:tc>
                <a:extLst>
                  <a:ext uri="{0D108BD9-81ED-4DB2-BD59-A6C34878D82A}"/>
                </a:extLst>
              </a:tr>
            </a:tbl>
          </a:graphicData>
        </a:graphic>
      </p:graphicFrame>
    </p:spTree>
    <p:extLst>
      <p:ext uri="{BB962C8B-B14F-4D97-AF65-F5344CB8AC3E}">
        <p14:creationId xmlns:p14="http://schemas.microsoft.com/office/powerpoint/2010/main" val="2090395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47864" y="4654190"/>
            <a:ext cx="1419021" cy="201440"/>
          </a:xfrm>
          <a:prstGeom prst="rect">
            <a:avLst/>
          </a:prstGeom>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1720" y="4504859"/>
            <a:ext cx="1233288" cy="449202"/>
          </a:xfrm>
          <a:prstGeom prst="rect">
            <a:avLst/>
          </a:prstGeom>
        </p:spPr>
      </p:pic>
      <p:sp>
        <p:nvSpPr>
          <p:cNvPr id="6" name="Title 1"/>
          <p:cNvSpPr>
            <a:spLocks noGrp="1"/>
          </p:cNvSpPr>
          <p:nvPr>
            <p:ph type="title"/>
          </p:nvPr>
        </p:nvSpPr>
        <p:spPr>
          <a:xfrm>
            <a:off x="251538" y="124281"/>
            <a:ext cx="8099425" cy="447791"/>
          </a:xfrm>
        </p:spPr>
        <p:txBody>
          <a:bodyPr/>
          <a:lstStyle/>
          <a:p>
            <a:r>
              <a:rPr lang="hr-HR" altLang="sr-Latn-RS" sz="2000" b="1" dirty="0">
                <a:solidFill>
                  <a:srgbClr val="000000"/>
                </a:solidFill>
                <a:latin typeface="VladaRHSans Med" charset="0"/>
                <a:cs typeface="VladaRHSans Med" charset="0"/>
              </a:rPr>
              <a:t>Ocjenjivanje kvalitete</a:t>
            </a:r>
            <a:endParaRPr lang="hr-HR" altLang="sr-Latn-RS" sz="2000" b="1" dirty="0">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509675754"/>
              </p:ext>
            </p:extLst>
          </p:nvPr>
        </p:nvGraphicFramePr>
        <p:xfrm>
          <a:off x="249238" y="1336675"/>
          <a:ext cx="8661400" cy="2673206"/>
        </p:xfrm>
        <a:graphic>
          <a:graphicData uri="http://schemas.openxmlformats.org/drawingml/2006/table">
            <a:tbl>
              <a:tblPr firstRow="1" firstCol="1" bandRow="1">
                <a:tableStyleId>{1FECB4D8-DB02-4DC6-A0A2-4F2EBAE1DC90}</a:tableStyleId>
              </a:tblPr>
              <a:tblGrid>
                <a:gridCol w="5892464"/>
                <a:gridCol w="1371529"/>
                <a:gridCol w="1397407"/>
              </a:tblGrid>
              <a:tr h="443781">
                <a:tc>
                  <a:txBody>
                    <a:bodyPr/>
                    <a:lstStyle/>
                    <a:p>
                      <a:pPr algn="just">
                        <a:spcBef>
                          <a:spcPts val="600"/>
                        </a:spcBef>
                        <a:spcAft>
                          <a:spcPts val="600"/>
                        </a:spcAft>
                      </a:pPr>
                      <a:r>
                        <a:rPr lang="hr-HR" sz="1000" dirty="0">
                          <a:effectLst/>
                          <a:latin typeface="Arial" panose="020B0604020202020204" pitchFamily="34" charset="0"/>
                          <a:cs typeface="Arial" panose="020B0604020202020204" pitchFamily="34" charset="0"/>
                        </a:rPr>
                        <a:t>Kriteriji odabira</a:t>
                      </a:r>
                      <a:endParaRPr lang="hr-HR" sz="1000" dirty="0">
                        <a:effectLst/>
                        <a:latin typeface="Arial" panose="020B0604020202020204" pitchFamily="34" charset="0"/>
                        <a:ea typeface="Times New Roman"/>
                        <a:cs typeface="Arial" panose="020B0604020202020204" pitchFamily="34" charset="0"/>
                      </a:endParaRPr>
                    </a:p>
                  </a:txBody>
                  <a:tcPr marL="68576" marR="68576" marT="0" marB="0">
                    <a:lnR w="28575" cap="flat" cmpd="sng" algn="ctr">
                      <a:solidFill>
                        <a:schemeClr val="accent3">
                          <a:lumMod val="60000"/>
                          <a:lumOff val="40000"/>
                        </a:schemeClr>
                      </a:solidFill>
                      <a:prstDash val="solid"/>
                      <a:round/>
                      <a:headEnd type="none" w="med" len="med"/>
                      <a:tailEnd type="none" w="med" len="med"/>
                    </a:lnR>
                  </a:tcPr>
                </a:tc>
                <a:tc>
                  <a:txBody>
                    <a:bodyPr/>
                    <a:lstStyle/>
                    <a:p>
                      <a:pPr algn="just">
                        <a:spcBef>
                          <a:spcPts val="600"/>
                        </a:spcBef>
                        <a:spcAft>
                          <a:spcPts val="600"/>
                        </a:spcAft>
                      </a:pPr>
                      <a:r>
                        <a:rPr lang="hr-HR" sz="1000" dirty="0" smtClean="0">
                          <a:effectLst/>
                          <a:latin typeface="Arial" panose="020B0604020202020204" pitchFamily="34" charset="0"/>
                          <a:cs typeface="Arial" panose="020B0604020202020204" pitchFamily="34" charset="0"/>
                        </a:rPr>
                        <a:t>Maksimalan</a:t>
                      </a:r>
                      <a:r>
                        <a:rPr lang="hr-HR" sz="1000" baseline="0" dirty="0" smtClean="0">
                          <a:effectLst/>
                          <a:latin typeface="Arial" panose="020B0604020202020204" pitchFamily="34" charset="0"/>
                          <a:cs typeface="Arial" panose="020B0604020202020204" pitchFamily="34" charset="0"/>
                        </a:rPr>
                        <a:t> </a:t>
                      </a:r>
                      <a:r>
                        <a:rPr lang="hr-HR" sz="1000" dirty="0" smtClean="0">
                          <a:effectLst/>
                          <a:latin typeface="Arial" panose="020B0604020202020204" pitchFamily="34" charset="0"/>
                          <a:cs typeface="Arial" panose="020B0604020202020204" pitchFamily="34" charset="0"/>
                        </a:rPr>
                        <a:t>broj </a:t>
                      </a:r>
                      <a:r>
                        <a:rPr lang="hr-HR" sz="1000" dirty="0">
                          <a:effectLst/>
                          <a:latin typeface="Arial" panose="020B0604020202020204" pitchFamily="34" charset="0"/>
                          <a:cs typeface="Arial" panose="020B0604020202020204" pitchFamily="34" charset="0"/>
                        </a:rPr>
                        <a:t>bodova</a:t>
                      </a:r>
                      <a:endParaRPr lang="hr-HR" sz="1000" dirty="0">
                        <a:effectLst/>
                        <a:latin typeface="Arial" panose="020B0604020202020204" pitchFamily="34" charset="0"/>
                        <a:ea typeface="Times New Roman"/>
                        <a:cs typeface="Arial" panose="020B0604020202020204" pitchFamily="34" charset="0"/>
                      </a:endParaRPr>
                    </a:p>
                  </a:txBody>
                  <a:tcPr marL="68576" marR="68576" marT="0" marB="0">
                    <a:lnL w="28575" cap="flat" cmpd="sng" algn="ctr">
                      <a:solidFill>
                        <a:schemeClr val="accent3">
                          <a:lumMod val="60000"/>
                          <a:lumOff val="40000"/>
                        </a:schemeClr>
                      </a:solidFill>
                      <a:prstDash val="solid"/>
                      <a:round/>
                      <a:headEnd type="none" w="med" len="med"/>
                      <a:tailEnd type="none" w="med" len="med"/>
                    </a:lnL>
                    <a:lnR w="28575" cap="flat" cmpd="sng" algn="ctr">
                      <a:solidFill>
                        <a:schemeClr val="accent3">
                          <a:lumMod val="60000"/>
                          <a:lumOff val="40000"/>
                        </a:schemeClr>
                      </a:solidFill>
                      <a:prstDash val="solid"/>
                      <a:round/>
                      <a:headEnd type="none" w="med" len="med"/>
                      <a:tailEnd type="none" w="med" len="med"/>
                    </a:lnR>
                  </a:tcPr>
                </a:tc>
                <a:tc>
                  <a:txBody>
                    <a:bodyPr/>
                    <a:lstStyle/>
                    <a:p>
                      <a:pPr algn="just">
                        <a:spcBef>
                          <a:spcPts val="600"/>
                        </a:spcBef>
                        <a:spcAft>
                          <a:spcPts val="600"/>
                        </a:spcAft>
                      </a:pPr>
                      <a:r>
                        <a:rPr lang="hr-HR" sz="1000" b="1" kern="1200" dirty="0" smtClean="0">
                          <a:solidFill>
                            <a:schemeClr val="lt1"/>
                          </a:solidFill>
                          <a:effectLst/>
                          <a:latin typeface="Arial" panose="020B0604020202020204" pitchFamily="34" charset="0"/>
                          <a:ea typeface="+mn-ea"/>
                          <a:cs typeface="Arial" panose="020B0604020202020204" pitchFamily="34" charset="0"/>
                        </a:rPr>
                        <a:t>Minimalno potrebno ostvariti</a:t>
                      </a:r>
                      <a:endParaRPr lang="hr-HR" sz="1000" dirty="0">
                        <a:effectLst/>
                        <a:latin typeface="Arial" panose="020B0604020202020204" pitchFamily="34" charset="0"/>
                        <a:ea typeface="Times New Roman"/>
                        <a:cs typeface="Arial" panose="020B0604020202020204" pitchFamily="34" charset="0"/>
                      </a:endParaRPr>
                    </a:p>
                  </a:txBody>
                  <a:tcPr marL="68576" marR="68576" marT="0" marB="0">
                    <a:lnL w="28575" cap="flat" cmpd="sng" algn="ctr">
                      <a:solidFill>
                        <a:schemeClr val="accent3">
                          <a:lumMod val="60000"/>
                          <a:lumOff val="40000"/>
                        </a:schemeClr>
                      </a:solidFill>
                      <a:prstDash val="solid"/>
                      <a:round/>
                      <a:headEnd type="none" w="med" len="med"/>
                      <a:tailEnd type="none" w="med" len="med"/>
                    </a:lnL>
                  </a:tcPr>
                </a:tc>
              </a:tr>
              <a:tr h="288251">
                <a:tc>
                  <a:txBody>
                    <a:bodyPr/>
                    <a:lstStyle/>
                    <a:p>
                      <a:pPr marL="0" lvl="0" indent="0" algn="just">
                        <a:lnSpc>
                          <a:spcPct val="107000"/>
                        </a:lnSpc>
                        <a:spcBef>
                          <a:spcPts val="600"/>
                        </a:spcBef>
                        <a:spcAft>
                          <a:spcPts val="600"/>
                        </a:spcAft>
                        <a:buFont typeface="+mj-lt"/>
                        <a:buNone/>
                        <a:tabLst>
                          <a:tab pos="2743200" algn="ctr"/>
                          <a:tab pos="5486400" algn="r"/>
                        </a:tabLst>
                      </a:pPr>
                      <a:r>
                        <a:rPr lang="hr-HR" sz="1000" b="0" dirty="0">
                          <a:effectLst/>
                          <a:latin typeface="Arial" panose="020B0604020202020204" pitchFamily="34" charset="0"/>
                          <a:ea typeface="Times New Roman"/>
                          <a:cs typeface="Arial" panose="020B0604020202020204" pitchFamily="34" charset="0"/>
                        </a:rPr>
                        <a:t>Vrijednost za novac koju projekt nudi</a:t>
                      </a:r>
                      <a:endParaRPr lang="hr-HR" sz="1100" b="0" dirty="0">
                        <a:effectLst/>
                        <a:latin typeface="Arial" panose="020B0604020202020204" pitchFamily="34" charset="0"/>
                        <a:cs typeface="Arial" panose="020B0604020202020204" pitchFamily="34" charset="0"/>
                      </a:endParaRPr>
                    </a:p>
                  </a:txBody>
                  <a:tcPr marL="68580" marR="68580" marT="0" marB="0" anchor="ctr">
                    <a:lnR w="28575" cap="flat" cmpd="sng" algn="ctr">
                      <a:solidFill>
                        <a:schemeClr val="accent3">
                          <a:lumMod val="60000"/>
                          <a:lumOff val="40000"/>
                        </a:schemeClr>
                      </a:solidFill>
                      <a:prstDash val="solid"/>
                      <a:round/>
                      <a:headEnd type="none" w="med" len="med"/>
                      <a:tailEnd type="none" w="med" len="med"/>
                    </a:lnR>
                  </a:tcPr>
                </a:tc>
                <a:tc>
                  <a:txBody>
                    <a:bodyPr/>
                    <a:lstStyle/>
                    <a:p>
                      <a:pPr algn="ctr">
                        <a:lnSpc>
                          <a:spcPct val="115000"/>
                        </a:lnSpc>
                        <a:spcAft>
                          <a:spcPts val="600"/>
                        </a:spcAft>
                      </a:pPr>
                      <a:r>
                        <a:rPr lang="hr-HR" sz="1000" b="0">
                          <a:effectLst/>
                          <a:latin typeface="Arial" panose="020B0604020202020204" pitchFamily="34" charset="0"/>
                          <a:ea typeface="Times New Roman"/>
                          <a:cs typeface="Arial" panose="020B0604020202020204" pitchFamily="34" charset="0"/>
                        </a:rPr>
                        <a:t>17</a:t>
                      </a:r>
                      <a:endParaRPr lang="hr-HR" sz="1100" b="0">
                        <a:effectLst/>
                        <a:latin typeface="Arial" panose="020B0604020202020204" pitchFamily="34" charset="0"/>
                        <a:ea typeface="Times New Roman"/>
                        <a:cs typeface="Arial" panose="020B0604020202020204" pitchFamily="34" charset="0"/>
                      </a:endParaRPr>
                    </a:p>
                  </a:txBody>
                  <a:tcPr marL="68580" marR="68580" marT="0" marB="0" anchor="ctr">
                    <a:lnL w="28575" cap="flat" cmpd="sng" algn="ctr">
                      <a:solidFill>
                        <a:schemeClr val="accent3">
                          <a:lumMod val="60000"/>
                          <a:lumOff val="40000"/>
                        </a:schemeClr>
                      </a:solidFill>
                      <a:prstDash val="solid"/>
                      <a:round/>
                      <a:headEnd type="none" w="med" len="med"/>
                      <a:tailEnd type="none" w="med" len="med"/>
                    </a:lnL>
                    <a:lnR w="28575" cap="flat" cmpd="sng" algn="ctr">
                      <a:solidFill>
                        <a:schemeClr val="accent3">
                          <a:lumMod val="60000"/>
                          <a:lumOff val="40000"/>
                        </a:schemeClr>
                      </a:solidFill>
                      <a:prstDash val="solid"/>
                      <a:round/>
                      <a:headEnd type="none" w="med" len="med"/>
                      <a:tailEnd type="none" w="med" len="med"/>
                    </a:lnR>
                  </a:tcPr>
                </a:tc>
                <a:tc>
                  <a:txBody>
                    <a:bodyPr/>
                    <a:lstStyle/>
                    <a:p>
                      <a:pPr marL="0" algn="ctr" defTabSz="457200" rtl="0" eaLnBrk="1" latinLnBrk="0" hangingPunct="1">
                        <a:lnSpc>
                          <a:spcPct val="115000"/>
                        </a:lnSpc>
                        <a:spcBef>
                          <a:spcPts val="600"/>
                        </a:spcBef>
                        <a:spcAft>
                          <a:spcPts val="600"/>
                        </a:spcAft>
                      </a:pPr>
                      <a:r>
                        <a:rPr lang="hr-HR" sz="1000" b="0" kern="1200" dirty="0" smtClean="0">
                          <a:solidFill>
                            <a:schemeClr val="dk1"/>
                          </a:solidFill>
                          <a:effectLst/>
                          <a:latin typeface="Arial" panose="020B0604020202020204" pitchFamily="34" charset="0"/>
                          <a:ea typeface="Times New Roman"/>
                          <a:cs typeface="Arial" panose="020B0604020202020204" pitchFamily="34" charset="0"/>
                        </a:rPr>
                        <a:t>9</a:t>
                      </a:r>
                      <a:endParaRPr lang="hr-HR" sz="1000" b="0" kern="1200" dirty="0">
                        <a:solidFill>
                          <a:schemeClr val="dk1"/>
                        </a:solidFill>
                        <a:effectLst/>
                        <a:latin typeface="Arial" panose="020B0604020202020204" pitchFamily="34" charset="0"/>
                        <a:ea typeface="Times New Roman"/>
                        <a:cs typeface="Arial" panose="020B0604020202020204" pitchFamily="34" charset="0"/>
                      </a:endParaRPr>
                    </a:p>
                  </a:txBody>
                  <a:tcPr marL="68576" marR="68576" marT="0" marB="0" anchor="ctr">
                    <a:lnL w="28575" cap="flat" cmpd="sng" algn="ctr">
                      <a:solidFill>
                        <a:schemeClr val="accent3">
                          <a:lumMod val="60000"/>
                          <a:lumOff val="40000"/>
                        </a:schemeClr>
                      </a:solidFill>
                      <a:prstDash val="solid"/>
                      <a:round/>
                      <a:headEnd type="none" w="med" len="med"/>
                      <a:tailEnd type="none" w="med" len="med"/>
                    </a:lnL>
                  </a:tcPr>
                </a:tc>
              </a:tr>
              <a:tr h="319215">
                <a:tc>
                  <a:txBody>
                    <a:bodyPr/>
                    <a:lstStyle/>
                    <a:p>
                      <a:pPr marL="0" lvl="0" indent="0" algn="just">
                        <a:lnSpc>
                          <a:spcPct val="107000"/>
                        </a:lnSpc>
                        <a:spcBef>
                          <a:spcPts val="600"/>
                        </a:spcBef>
                        <a:spcAft>
                          <a:spcPts val="600"/>
                        </a:spcAft>
                        <a:buFont typeface="+mj-lt"/>
                        <a:buNone/>
                        <a:tabLst>
                          <a:tab pos="2743200" algn="ctr"/>
                          <a:tab pos="5486400" algn="r"/>
                        </a:tabLst>
                      </a:pPr>
                      <a:r>
                        <a:rPr lang="hr-HR" sz="1000" b="0" dirty="0">
                          <a:effectLst/>
                          <a:latin typeface="Arial" panose="020B0604020202020204" pitchFamily="34" charset="0"/>
                          <a:ea typeface="Times New Roman"/>
                          <a:cs typeface="Arial" panose="020B0604020202020204" pitchFamily="34" charset="0"/>
                        </a:rPr>
                        <a:t>Održivost projekta</a:t>
                      </a:r>
                      <a:endParaRPr lang="hr-HR" sz="1100" b="0" dirty="0">
                        <a:effectLst/>
                        <a:latin typeface="Arial" panose="020B0604020202020204" pitchFamily="34" charset="0"/>
                        <a:cs typeface="Arial" panose="020B0604020202020204" pitchFamily="34" charset="0"/>
                      </a:endParaRPr>
                    </a:p>
                  </a:txBody>
                  <a:tcPr marL="68580" marR="68580" marT="0" marB="0" anchor="ctr">
                    <a:lnR w="28575" cap="flat" cmpd="sng" algn="ctr">
                      <a:solidFill>
                        <a:schemeClr val="accent3">
                          <a:lumMod val="60000"/>
                          <a:lumOff val="40000"/>
                        </a:schemeClr>
                      </a:solidFill>
                      <a:prstDash val="solid"/>
                      <a:round/>
                      <a:headEnd type="none" w="med" len="med"/>
                      <a:tailEnd type="none" w="med" len="med"/>
                    </a:lnR>
                  </a:tcPr>
                </a:tc>
                <a:tc>
                  <a:txBody>
                    <a:bodyPr/>
                    <a:lstStyle/>
                    <a:p>
                      <a:pPr algn="ctr">
                        <a:lnSpc>
                          <a:spcPct val="115000"/>
                        </a:lnSpc>
                        <a:spcAft>
                          <a:spcPts val="600"/>
                        </a:spcAft>
                      </a:pPr>
                      <a:r>
                        <a:rPr lang="hr-HR" sz="1000" b="0">
                          <a:effectLst/>
                          <a:latin typeface="Arial" panose="020B0604020202020204" pitchFamily="34" charset="0"/>
                          <a:ea typeface="Times New Roman"/>
                          <a:cs typeface="Arial" panose="020B0604020202020204" pitchFamily="34" charset="0"/>
                        </a:rPr>
                        <a:t>15</a:t>
                      </a:r>
                      <a:endParaRPr lang="hr-HR" sz="1100" b="0">
                        <a:effectLst/>
                        <a:latin typeface="Arial" panose="020B0604020202020204" pitchFamily="34" charset="0"/>
                        <a:ea typeface="Times New Roman"/>
                        <a:cs typeface="Arial" panose="020B0604020202020204" pitchFamily="34" charset="0"/>
                      </a:endParaRPr>
                    </a:p>
                  </a:txBody>
                  <a:tcPr marL="68580" marR="68580" marT="0" marB="0" anchor="ctr">
                    <a:lnL w="28575" cap="flat" cmpd="sng" algn="ctr">
                      <a:solidFill>
                        <a:schemeClr val="accent3">
                          <a:lumMod val="60000"/>
                          <a:lumOff val="40000"/>
                        </a:schemeClr>
                      </a:solidFill>
                      <a:prstDash val="solid"/>
                      <a:round/>
                      <a:headEnd type="none" w="med" len="med"/>
                      <a:tailEnd type="none" w="med" len="med"/>
                    </a:lnL>
                    <a:lnR w="28575" cap="flat" cmpd="sng" algn="ctr">
                      <a:solidFill>
                        <a:schemeClr val="accent3">
                          <a:lumMod val="60000"/>
                          <a:lumOff val="40000"/>
                        </a:schemeClr>
                      </a:solidFill>
                      <a:prstDash val="solid"/>
                      <a:round/>
                      <a:headEnd type="none" w="med" len="med"/>
                      <a:tailEnd type="none" w="med" len="med"/>
                    </a:lnR>
                  </a:tcPr>
                </a:tc>
                <a:tc>
                  <a:txBody>
                    <a:bodyPr/>
                    <a:lstStyle/>
                    <a:p>
                      <a:pPr marL="0" algn="ctr" defTabSz="457200" rtl="0" eaLnBrk="1" latinLnBrk="0" hangingPunct="1">
                        <a:lnSpc>
                          <a:spcPct val="115000"/>
                        </a:lnSpc>
                        <a:spcBef>
                          <a:spcPts val="600"/>
                        </a:spcBef>
                        <a:spcAft>
                          <a:spcPts val="600"/>
                        </a:spcAft>
                      </a:pPr>
                      <a:r>
                        <a:rPr lang="hr-HR" sz="1000" b="0" kern="1200" dirty="0" smtClean="0">
                          <a:solidFill>
                            <a:schemeClr val="dk1"/>
                          </a:solidFill>
                          <a:effectLst/>
                          <a:latin typeface="Arial" panose="020B0604020202020204" pitchFamily="34" charset="0"/>
                          <a:ea typeface="Times New Roman"/>
                          <a:cs typeface="Arial" panose="020B0604020202020204" pitchFamily="34" charset="0"/>
                        </a:rPr>
                        <a:t>8</a:t>
                      </a:r>
                      <a:endParaRPr lang="hr-HR" sz="1000" b="0" kern="1200" dirty="0">
                        <a:solidFill>
                          <a:schemeClr val="dk1"/>
                        </a:solidFill>
                        <a:effectLst/>
                        <a:latin typeface="Arial" panose="020B0604020202020204" pitchFamily="34" charset="0"/>
                        <a:ea typeface="Times New Roman"/>
                        <a:cs typeface="Arial" panose="020B0604020202020204" pitchFamily="34" charset="0"/>
                      </a:endParaRPr>
                    </a:p>
                  </a:txBody>
                  <a:tcPr marL="68576" marR="68576" marT="0" marB="0" anchor="ctr">
                    <a:lnL w="28575" cap="flat" cmpd="sng" algn="ctr">
                      <a:solidFill>
                        <a:schemeClr val="accent3">
                          <a:lumMod val="60000"/>
                          <a:lumOff val="40000"/>
                        </a:schemeClr>
                      </a:solidFill>
                      <a:prstDash val="solid"/>
                      <a:round/>
                      <a:headEnd type="none" w="med" len="med"/>
                      <a:tailEnd type="none" w="med" len="med"/>
                    </a:lnL>
                  </a:tcPr>
                </a:tc>
              </a:tr>
              <a:tr h="276078">
                <a:tc>
                  <a:txBody>
                    <a:bodyPr/>
                    <a:lstStyle/>
                    <a:p>
                      <a:pPr marL="0" lvl="0" indent="0" algn="just">
                        <a:lnSpc>
                          <a:spcPct val="107000"/>
                        </a:lnSpc>
                        <a:spcBef>
                          <a:spcPts val="600"/>
                        </a:spcBef>
                        <a:spcAft>
                          <a:spcPts val="600"/>
                        </a:spcAft>
                        <a:buFont typeface="+mj-lt"/>
                        <a:buNone/>
                        <a:tabLst>
                          <a:tab pos="2743200" algn="ctr"/>
                          <a:tab pos="5486400" algn="r"/>
                        </a:tabLst>
                      </a:pPr>
                      <a:r>
                        <a:rPr lang="hr-HR" sz="1000" b="0" dirty="0">
                          <a:effectLst/>
                          <a:latin typeface="Arial" panose="020B0604020202020204" pitchFamily="34" charset="0"/>
                          <a:ea typeface="Times New Roman"/>
                          <a:cs typeface="Arial" panose="020B0604020202020204" pitchFamily="34" charset="0"/>
                        </a:rPr>
                        <a:t>Provedbeni kapaciteti</a:t>
                      </a:r>
                      <a:endParaRPr lang="hr-HR" sz="1100" b="0" dirty="0">
                        <a:effectLst/>
                        <a:latin typeface="Arial" panose="020B0604020202020204" pitchFamily="34" charset="0"/>
                        <a:cs typeface="Arial" panose="020B0604020202020204" pitchFamily="34" charset="0"/>
                      </a:endParaRPr>
                    </a:p>
                  </a:txBody>
                  <a:tcPr marL="68580" marR="68580" marT="0" marB="0" anchor="ctr">
                    <a:lnR w="28575" cap="flat" cmpd="sng" algn="ctr">
                      <a:solidFill>
                        <a:schemeClr val="accent3">
                          <a:lumMod val="60000"/>
                          <a:lumOff val="40000"/>
                        </a:schemeClr>
                      </a:solidFill>
                      <a:prstDash val="solid"/>
                      <a:round/>
                      <a:headEnd type="none" w="med" len="med"/>
                      <a:tailEnd type="none" w="med" len="med"/>
                    </a:lnR>
                  </a:tcPr>
                </a:tc>
                <a:tc>
                  <a:txBody>
                    <a:bodyPr/>
                    <a:lstStyle/>
                    <a:p>
                      <a:pPr algn="ctr">
                        <a:lnSpc>
                          <a:spcPct val="115000"/>
                        </a:lnSpc>
                        <a:spcAft>
                          <a:spcPts val="600"/>
                        </a:spcAft>
                      </a:pPr>
                      <a:r>
                        <a:rPr lang="hr-HR" sz="1000" b="0">
                          <a:effectLst/>
                          <a:latin typeface="Arial" panose="020B0604020202020204" pitchFamily="34" charset="0"/>
                          <a:ea typeface="Times New Roman"/>
                          <a:cs typeface="Arial" panose="020B0604020202020204" pitchFamily="34" charset="0"/>
                        </a:rPr>
                        <a:t>6</a:t>
                      </a:r>
                      <a:endParaRPr lang="hr-HR" sz="1100" b="0">
                        <a:effectLst/>
                        <a:latin typeface="Arial" panose="020B0604020202020204" pitchFamily="34" charset="0"/>
                        <a:ea typeface="Times New Roman"/>
                        <a:cs typeface="Arial" panose="020B0604020202020204" pitchFamily="34" charset="0"/>
                      </a:endParaRPr>
                    </a:p>
                  </a:txBody>
                  <a:tcPr marL="68580" marR="68580" marT="0" marB="0" anchor="ctr">
                    <a:lnL w="28575" cap="flat" cmpd="sng" algn="ctr">
                      <a:solidFill>
                        <a:schemeClr val="accent3">
                          <a:lumMod val="60000"/>
                          <a:lumOff val="40000"/>
                        </a:schemeClr>
                      </a:solidFill>
                      <a:prstDash val="solid"/>
                      <a:round/>
                      <a:headEnd type="none" w="med" len="med"/>
                      <a:tailEnd type="none" w="med" len="med"/>
                    </a:lnL>
                    <a:lnR w="28575" cap="flat" cmpd="sng" algn="ctr">
                      <a:solidFill>
                        <a:schemeClr val="accent3">
                          <a:lumMod val="60000"/>
                          <a:lumOff val="40000"/>
                        </a:schemeClr>
                      </a:solidFill>
                      <a:prstDash val="solid"/>
                      <a:round/>
                      <a:headEnd type="none" w="med" len="med"/>
                      <a:tailEnd type="none" w="med" len="med"/>
                    </a:lnR>
                  </a:tcPr>
                </a:tc>
                <a:tc>
                  <a:txBody>
                    <a:bodyPr/>
                    <a:lstStyle/>
                    <a:p>
                      <a:pPr marL="0" algn="ctr" defTabSz="457200" rtl="0" eaLnBrk="1" latinLnBrk="0" hangingPunct="1">
                        <a:lnSpc>
                          <a:spcPct val="115000"/>
                        </a:lnSpc>
                        <a:spcBef>
                          <a:spcPts val="600"/>
                        </a:spcBef>
                        <a:spcAft>
                          <a:spcPts val="600"/>
                        </a:spcAft>
                      </a:pPr>
                      <a:r>
                        <a:rPr lang="hr-HR" sz="1000" b="0" kern="1200" dirty="0" smtClean="0">
                          <a:solidFill>
                            <a:schemeClr val="dk1"/>
                          </a:solidFill>
                          <a:effectLst/>
                          <a:latin typeface="Arial" panose="020B0604020202020204" pitchFamily="34" charset="0"/>
                          <a:ea typeface="Times New Roman"/>
                          <a:cs typeface="Arial" panose="020B0604020202020204" pitchFamily="34" charset="0"/>
                        </a:rPr>
                        <a:t>4</a:t>
                      </a:r>
                      <a:endParaRPr lang="hr-HR" sz="1000" b="0" kern="1200" dirty="0">
                        <a:solidFill>
                          <a:schemeClr val="dk1"/>
                        </a:solidFill>
                        <a:effectLst/>
                        <a:latin typeface="Arial" panose="020B0604020202020204" pitchFamily="34" charset="0"/>
                        <a:ea typeface="Times New Roman"/>
                        <a:cs typeface="Arial" panose="020B0604020202020204" pitchFamily="34" charset="0"/>
                      </a:endParaRPr>
                    </a:p>
                  </a:txBody>
                  <a:tcPr marL="68576" marR="68576" marT="0" marB="0" anchor="ctr">
                    <a:lnL w="28575" cap="flat" cmpd="sng" algn="ctr">
                      <a:solidFill>
                        <a:schemeClr val="accent3">
                          <a:lumMod val="60000"/>
                          <a:lumOff val="40000"/>
                        </a:schemeClr>
                      </a:solidFill>
                      <a:prstDash val="solid"/>
                      <a:round/>
                      <a:headEnd type="none" w="med" len="med"/>
                      <a:tailEnd type="none" w="med" len="med"/>
                    </a:lnL>
                  </a:tcPr>
                </a:tc>
              </a:tr>
              <a:tr h="296893">
                <a:tc>
                  <a:txBody>
                    <a:bodyPr/>
                    <a:lstStyle/>
                    <a:p>
                      <a:pPr marL="0" lvl="0" indent="0" algn="just">
                        <a:lnSpc>
                          <a:spcPct val="107000"/>
                        </a:lnSpc>
                        <a:spcBef>
                          <a:spcPts val="600"/>
                        </a:spcBef>
                        <a:spcAft>
                          <a:spcPts val="600"/>
                        </a:spcAft>
                        <a:buFont typeface="+mj-lt"/>
                        <a:buNone/>
                        <a:tabLst>
                          <a:tab pos="2743200" algn="ctr"/>
                          <a:tab pos="5486400" algn="r"/>
                        </a:tabLst>
                      </a:pPr>
                      <a:r>
                        <a:rPr lang="hr-HR" sz="1000" b="0" dirty="0">
                          <a:effectLst/>
                          <a:latin typeface="Arial" panose="020B0604020202020204" pitchFamily="34" charset="0"/>
                          <a:ea typeface="Times New Roman"/>
                          <a:cs typeface="Arial" panose="020B0604020202020204" pitchFamily="34" charset="0"/>
                        </a:rPr>
                        <a:t>Dizajn i zrelost projekta</a:t>
                      </a:r>
                      <a:endParaRPr lang="hr-HR" sz="1100" b="0" dirty="0">
                        <a:effectLst/>
                        <a:latin typeface="Arial" panose="020B0604020202020204" pitchFamily="34" charset="0"/>
                        <a:cs typeface="Arial" panose="020B0604020202020204" pitchFamily="34" charset="0"/>
                      </a:endParaRPr>
                    </a:p>
                  </a:txBody>
                  <a:tcPr marL="68580" marR="68580" marT="0" marB="0" anchor="ctr">
                    <a:lnR w="28575" cap="flat" cmpd="sng" algn="ctr">
                      <a:solidFill>
                        <a:schemeClr val="accent3">
                          <a:lumMod val="60000"/>
                          <a:lumOff val="40000"/>
                        </a:schemeClr>
                      </a:solidFill>
                      <a:prstDash val="solid"/>
                      <a:round/>
                      <a:headEnd type="none" w="med" len="med"/>
                      <a:tailEnd type="none" w="med" len="med"/>
                    </a:lnR>
                  </a:tcPr>
                </a:tc>
                <a:tc>
                  <a:txBody>
                    <a:bodyPr/>
                    <a:lstStyle/>
                    <a:p>
                      <a:pPr algn="ctr">
                        <a:lnSpc>
                          <a:spcPct val="115000"/>
                        </a:lnSpc>
                        <a:spcAft>
                          <a:spcPts val="600"/>
                        </a:spcAft>
                      </a:pPr>
                      <a:r>
                        <a:rPr lang="hr-HR" sz="1000" b="0">
                          <a:effectLst/>
                          <a:latin typeface="Arial" panose="020B0604020202020204" pitchFamily="34" charset="0"/>
                          <a:ea typeface="Times New Roman"/>
                          <a:cs typeface="Arial" panose="020B0604020202020204" pitchFamily="34" charset="0"/>
                        </a:rPr>
                        <a:t>10</a:t>
                      </a:r>
                      <a:endParaRPr lang="hr-HR" sz="1100" b="0">
                        <a:effectLst/>
                        <a:latin typeface="Arial" panose="020B0604020202020204" pitchFamily="34" charset="0"/>
                        <a:ea typeface="Times New Roman"/>
                        <a:cs typeface="Arial" panose="020B0604020202020204" pitchFamily="34" charset="0"/>
                      </a:endParaRPr>
                    </a:p>
                  </a:txBody>
                  <a:tcPr marL="68580" marR="68580" marT="0" marB="0" anchor="ctr">
                    <a:lnL w="28575" cap="flat" cmpd="sng" algn="ctr">
                      <a:solidFill>
                        <a:schemeClr val="accent3">
                          <a:lumMod val="60000"/>
                          <a:lumOff val="40000"/>
                        </a:schemeClr>
                      </a:solidFill>
                      <a:prstDash val="solid"/>
                      <a:round/>
                      <a:headEnd type="none" w="med" len="med"/>
                      <a:tailEnd type="none" w="med" len="med"/>
                    </a:lnL>
                    <a:lnR w="28575" cap="flat" cmpd="sng" algn="ctr">
                      <a:solidFill>
                        <a:schemeClr val="accent3">
                          <a:lumMod val="60000"/>
                          <a:lumOff val="40000"/>
                        </a:schemeClr>
                      </a:solidFill>
                      <a:prstDash val="solid"/>
                      <a:round/>
                      <a:headEnd type="none" w="med" len="med"/>
                      <a:tailEnd type="none" w="med" len="med"/>
                    </a:lnR>
                  </a:tcPr>
                </a:tc>
                <a:tc>
                  <a:txBody>
                    <a:bodyPr/>
                    <a:lstStyle/>
                    <a:p>
                      <a:pPr marL="0" algn="ctr" defTabSz="457200" rtl="0" eaLnBrk="1" latinLnBrk="0" hangingPunct="1">
                        <a:lnSpc>
                          <a:spcPct val="115000"/>
                        </a:lnSpc>
                        <a:spcBef>
                          <a:spcPts val="600"/>
                        </a:spcBef>
                        <a:spcAft>
                          <a:spcPts val="600"/>
                        </a:spcAft>
                      </a:pPr>
                      <a:r>
                        <a:rPr lang="hr-HR" sz="1000" b="0" kern="1200" dirty="0" smtClean="0">
                          <a:solidFill>
                            <a:schemeClr val="dk1"/>
                          </a:solidFill>
                          <a:effectLst/>
                          <a:latin typeface="Arial" panose="020B0604020202020204" pitchFamily="34" charset="0"/>
                          <a:ea typeface="Times New Roman"/>
                          <a:cs typeface="Arial" panose="020B0604020202020204" pitchFamily="34" charset="0"/>
                        </a:rPr>
                        <a:t>6</a:t>
                      </a:r>
                      <a:endParaRPr lang="hr-HR" sz="1000" b="0" kern="1200" dirty="0">
                        <a:solidFill>
                          <a:schemeClr val="dk1"/>
                        </a:solidFill>
                        <a:effectLst/>
                        <a:latin typeface="Arial" panose="020B0604020202020204" pitchFamily="34" charset="0"/>
                        <a:ea typeface="Times New Roman"/>
                        <a:cs typeface="Arial" panose="020B0604020202020204" pitchFamily="34" charset="0"/>
                      </a:endParaRPr>
                    </a:p>
                  </a:txBody>
                  <a:tcPr marL="68576" marR="68576" marT="0" marB="0" anchor="ctr">
                    <a:lnL w="28575" cap="flat" cmpd="sng" algn="ctr">
                      <a:solidFill>
                        <a:schemeClr val="accent3">
                          <a:lumMod val="60000"/>
                          <a:lumOff val="40000"/>
                        </a:schemeClr>
                      </a:solidFill>
                      <a:prstDash val="solid"/>
                      <a:round/>
                      <a:headEnd type="none" w="med" len="med"/>
                      <a:tailEnd type="none" w="med" len="med"/>
                    </a:lnL>
                  </a:tcPr>
                </a:tc>
              </a:tr>
              <a:tr h="426771">
                <a:tc>
                  <a:txBody>
                    <a:bodyPr/>
                    <a:lstStyle/>
                    <a:p>
                      <a:pPr marL="0" lvl="0" indent="0" algn="just">
                        <a:lnSpc>
                          <a:spcPct val="107000"/>
                        </a:lnSpc>
                        <a:spcBef>
                          <a:spcPts val="600"/>
                        </a:spcBef>
                        <a:spcAft>
                          <a:spcPts val="600"/>
                        </a:spcAft>
                        <a:buFont typeface="+mj-lt"/>
                        <a:buNone/>
                        <a:tabLst>
                          <a:tab pos="2743200" algn="ctr"/>
                          <a:tab pos="5486400" algn="r"/>
                        </a:tabLst>
                      </a:pPr>
                      <a:r>
                        <a:rPr lang="hr-HR" sz="1000" b="0" dirty="0">
                          <a:effectLst/>
                          <a:latin typeface="Arial" panose="020B0604020202020204" pitchFamily="34" charset="0"/>
                          <a:ea typeface="Times New Roman"/>
                          <a:cs typeface="Arial" panose="020B0604020202020204" pitchFamily="34" charset="0"/>
                        </a:rPr>
                        <a:t>Horizontalna pitanja (promicanje jednakih mogućnosti i socijalne uključenosti/promicanje održivog razvoja)</a:t>
                      </a:r>
                      <a:endParaRPr lang="hr-HR" sz="1100" b="0" dirty="0">
                        <a:effectLst/>
                        <a:latin typeface="Arial" panose="020B0604020202020204" pitchFamily="34" charset="0"/>
                        <a:cs typeface="Arial" panose="020B0604020202020204" pitchFamily="34" charset="0"/>
                      </a:endParaRPr>
                    </a:p>
                  </a:txBody>
                  <a:tcPr marL="68580" marR="68580" marT="0" marB="0" anchor="ctr">
                    <a:lnR w="28575" cap="flat" cmpd="sng" algn="ctr">
                      <a:solidFill>
                        <a:schemeClr val="accent3">
                          <a:lumMod val="60000"/>
                          <a:lumOff val="40000"/>
                        </a:schemeClr>
                      </a:solidFill>
                      <a:prstDash val="solid"/>
                      <a:round/>
                      <a:headEnd type="none" w="med" len="med"/>
                      <a:tailEnd type="none" w="med" len="med"/>
                    </a:lnR>
                  </a:tcPr>
                </a:tc>
                <a:tc>
                  <a:txBody>
                    <a:bodyPr/>
                    <a:lstStyle/>
                    <a:p>
                      <a:pPr algn="ctr">
                        <a:lnSpc>
                          <a:spcPct val="115000"/>
                        </a:lnSpc>
                        <a:spcAft>
                          <a:spcPts val="600"/>
                        </a:spcAft>
                      </a:pPr>
                      <a:r>
                        <a:rPr lang="hr-HR" sz="1000" b="0">
                          <a:effectLst/>
                          <a:latin typeface="Arial" panose="020B0604020202020204" pitchFamily="34" charset="0"/>
                          <a:ea typeface="Times New Roman"/>
                          <a:cs typeface="Arial" panose="020B0604020202020204" pitchFamily="34" charset="0"/>
                        </a:rPr>
                        <a:t>6</a:t>
                      </a:r>
                      <a:endParaRPr lang="hr-HR" sz="1100" b="0">
                        <a:effectLst/>
                        <a:latin typeface="Arial" panose="020B0604020202020204" pitchFamily="34" charset="0"/>
                        <a:ea typeface="Times New Roman"/>
                        <a:cs typeface="Arial" panose="020B0604020202020204" pitchFamily="34" charset="0"/>
                      </a:endParaRPr>
                    </a:p>
                  </a:txBody>
                  <a:tcPr marL="68580" marR="68580" marT="0" marB="0" anchor="ctr">
                    <a:lnL w="28575" cap="flat" cmpd="sng" algn="ctr">
                      <a:solidFill>
                        <a:schemeClr val="accent3">
                          <a:lumMod val="60000"/>
                          <a:lumOff val="40000"/>
                        </a:schemeClr>
                      </a:solidFill>
                      <a:prstDash val="solid"/>
                      <a:round/>
                      <a:headEnd type="none" w="med" len="med"/>
                      <a:tailEnd type="none" w="med" len="med"/>
                    </a:lnL>
                    <a:lnR w="28575" cap="flat" cmpd="sng" algn="ctr">
                      <a:solidFill>
                        <a:schemeClr val="accent3">
                          <a:lumMod val="60000"/>
                          <a:lumOff val="40000"/>
                        </a:schemeClr>
                      </a:solidFill>
                      <a:prstDash val="solid"/>
                      <a:round/>
                      <a:headEnd type="none" w="med" len="med"/>
                      <a:tailEnd type="none" w="med" len="med"/>
                    </a:lnR>
                  </a:tcPr>
                </a:tc>
                <a:tc>
                  <a:txBody>
                    <a:bodyPr/>
                    <a:lstStyle/>
                    <a:p>
                      <a:pPr marL="0" algn="ctr" defTabSz="457200" rtl="0" eaLnBrk="1" latinLnBrk="0" hangingPunct="1">
                        <a:lnSpc>
                          <a:spcPct val="115000"/>
                        </a:lnSpc>
                        <a:spcBef>
                          <a:spcPts val="600"/>
                        </a:spcBef>
                        <a:spcAft>
                          <a:spcPts val="600"/>
                        </a:spcAft>
                      </a:pPr>
                      <a:r>
                        <a:rPr lang="hr-HR" sz="1000" b="0" kern="1200" dirty="0" smtClean="0">
                          <a:solidFill>
                            <a:schemeClr val="dk1"/>
                          </a:solidFill>
                          <a:effectLst/>
                          <a:latin typeface="Arial" panose="020B0604020202020204" pitchFamily="34" charset="0"/>
                          <a:ea typeface="Times New Roman"/>
                          <a:cs typeface="Arial" panose="020B0604020202020204" pitchFamily="34" charset="0"/>
                        </a:rPr>
                        <a:t>-</a:t>
                      </a:r>
                      <a:endParaRPr lang="hr-HR" sz="1000" b="0" kern="1200" dirty="0">
                        <a:solidFill>
                          <a:schemeClr val="dk1"/>
                        </a:solidFill>
                        <a:effectLst/>
                        <a:latin typeface="Arial" panose="020B0604020202020204" pitchFamily="34" charset="0"/>
                        <a:ea typeface="Times New Roman"/>
                        <a:cs typeface="Arial" panose="020B0604020202020204" pitchFamily="34" charset="0"/>
                      </a:endParaRPr>
                    </a:p>
                  </a:txBody>
                  <a:tcPr marL="68576" marR="68576" marT="0" marB="0" anchor="ctr">
                    <a:lnL w="28575" cap="flat" cmpd="sng" algn="ctr">
                      <a:solidFill>
                        <a:schemeClr val="accent3">
                          <a:lumMod val="60000"/>
                          <a:lumOff val="40000"/>
                        </a:schemeClr>
                      </a:solidFill>
                      <a:prstDash val="solid"/>
                      <a:round/>
                      <a:headEnd type="none" w="med" len="med"/>
                      <a:tailEnd type="none" w="med" len="med"/>
                    </a:lnL>
                  </a:tcPr>
                </a:tc>
              </a:tr>
              <a:tr h="294374">
                <a:tc>
                  <a:txBody>
                    <a:bodyPr/>
                    <a:lstStyle/>
                    <a:p>
                      <a:pPr marL="0" lvl="0" indent="0" algn="just">
                        <a:lnSpc>
                          <a:spcPct val="107000"/>
                        </a:lnSpc>
                        <a:spcBef>
                          <a:spcPts val="600"/>
                        </a:spcBef>
                        <a:spcAft>
                          <a:spcPts val="600"/>
                        </a:spcAft>
                        <a:buFont typeface="+mj-lt"/>
                        <a:buNone/>
                        <a:tabLst>
                          <a:tab pos="2743200" algn="ctr"/>
                          <a:tab pos="5486400" algn="r"/>
                        </a:tabLst>
                      </a:pPr>
                      <a:r>
                        <a:rPr lang="hr-HR" sz="1000" b="0" dirty="0">
                          <a:effectLst/>
                          <a:latin typeface="Arial" panose="020B0604020202020204" pitchFamily="34" charset="0"/>
                          <a:ea typeface="Times New Roman"/>
                          <a:cs typeface="Arial" panose="020B0604020202020204" pitchFamily="34" charset="0"/>
                        </a:rPr>
                        <a:t>Doprinos projekta ujednačenom regionalnom razvoju</a:t>
                      </a:r>
                      <a:endParaRPr lang="hr-HR" sz="1100" b="0" dirty="0">
                        <a:effectLst/>
                        <a:latin typeface="Arial" panose="020B0604020202020204" pitchFamily="34" charset="0"/>
                        <a:cs typeface="Arial" panose="020B0604020202020204" pitchFamily="34" charset="0"/>
                      </a:endParaRPr>
                    </a:p>
                  </a:txBody>
                  <a:tcPr marL="68580" marR="68580" marT="0" marB="0" anchor="ctr">
                    <a:lnR w="28575" cap="flat" cmpd="sng" algn="ctr">
                      <a:solidFill>
                        <a:schemeClr val="accent3">
                          <a:lumMod val="60000"/>
                          <a:lumOff val="40000"/>
                        </a:schemeClr>
                      </a:solidFill>
                      <a:prstDash val="solid"/>
                      <a:round/>
                      <a:headEnd type="none" w="med" len="med"/>
                      <a:tailEnd type="none" w="med" len="med"/>
                    </a:lnR>
                  </a:tcPr>
                </a:tc>
                <a:tc>
                  <a:txBody>
                    <a:bodyPr/>
                    <a:lstStyle/>
                    <a:p>
                      <a:pPr algn="ctr">
                        <a:lnSpc>
                          <a:spcPct val="115000"/>
                        </a:lnSpc>
                        <a:spcAft>
                          <a:spcPts val="600"/>
                        </a:spcAft>
                      </a:pPr>
                      <a:r>
                        <a:rPr lang="hr-HR" sz="1000" b="0" dirty="0">
                          <a:effectLst/>
                          <a:latin typeface="Arial" panose="020B0604020202020204" pitchFamily="34" charset="0"/>
                          <a:ea typeface="Times New Roman"/>
                          <a:cs typeface="Arial" panose="020B0604020202020204" pitchFamily="34" charset="0"/>
                        </a:rPr>
                        <a:t>6</a:t>
                      </a:r>
                      <a:endParaRPr lang="hr-HR" sz="1100" b="0" dirty="0">
                        <a:effectLst/>
                        <a:latin typeface="Arial" panose="020B0604020202020204" pitchFamily="34" charset="0"/>
                        <a:ea typeface="Times New Roman"/>
                        <a:cs typeface="Arial" panose="020B0604020202020204" pitchFamily="34" charset="0"/>
                      </a:endParaRPr>
                    </a:p>
                  </a:txBody>
                  <a:tcPr marL="68580" marR="68580" marT="0" marB="0" anchor="ctr">
                    <a:lnL w="28575" cap="flat" cmpd="sng" algn="ctr">
                      <a:solidFill>
                        <a:schemeClr val="accent3">
                          <a:lumMod val="60000"/>
                          <a:lumOff val="40000"/>
                        </a:schemeClr>
                      </a:solidFill>
                      <a:prstDash val="solid"/>
                      <a:round/>
                      <a:headEnd type="none" w="med" len="med"/>
                      <a:tailEnd type="none" w="med" len="med"/>
                    </a:lnL>
                    <a:lnR w="28575" cap="flat" cmpd="sng" algn="ctr">
                      <a:solidFill>
                        <a:schemeClr val="accent3">
                          <a:lumMod val="60000"/>
                          <a:lumOff val="40000"/>
                        </a:schemeClr>
                      </a:solidFill>
                      <a:prstDash val="solid"/>
                      <a:round/>
                      <a:headEnd type="none" w="med" len="med"/>
                      <a:tailEnd type="none" w="med" len="med"/>
                    </a:lnR>
                  </a:tcPr>
                </a:tc>
                <a:tc>
                  <a:txBody>
                    <a:bodyPr/>
                    <a:lstStyle/>
                    <a:p>
                      <a:pPr marL="0" algn="ctr" defTabSz="457200" rtl="0" eaLnBrk="1" latinLnBrk="0" hangingPunct="1">
                        <a:lnSpc>
                          <a:spcPct val="115000"/>
                        </a:lnSpc>
                        <a:spcBef>
                          <a:spcPts val="600"/>
                        </a:spcBef>
                        <a:spcAft>
                          <a:spcPts val="600"/>
                        </a:spcAft>
                      </a:pPr>
                      <a:r>
                        <a:rPr lang="hr-HR" sz="1000" b="0" kern="1200" dirty="0" smtClean="0">
                          <a:solidFill>
                            <a:schemeClr val="dk1"/>
                          </a:solidFill>
                          <a:effectLst/>
                          <a:latin typeface="Arial" panose="020B0604020202020204" pitchFamily="34" charset="0"/>
                          <a:ea typeface="Times New Roman"/>
                          <a:cs typeface="Arial" panose="020B0604020202020204" pitchFamily="34" charset="0"/>
                        </a:rPr>
                        <a:t>- </a:t>
                      </a:r>
                      <a:endParaRPr lang="hr-HR" sz="1000" b="0" kern="1200" dirty="0">
                        <a:solidFill>
                          <a:schemeClr val="dk1"/>
                        </a:solidFill>
                        <a:effectLst/>
                        <a:latin typeface="Arial" panose="020B0604020202020204" pitchFamily="34" charset="0"/>
                        <a:ea typeface="Times New Roman"/>
                        <a:cs typeface="Arial" panose="020B0604020202020204" pitchFamily="34" charset="0"/>
                      </a:endParaRPr>
                    </a:p>
                  </a:txBody>
                  <a:tcPr marL="68576" marR="68576" marT="0" marB="0" anchor="ctr">
                    <a:lnL w="28575" cap="flat" cmpd="sng" algn="ctr">
                      <a:solidFill>
                        <a:schemeClr val="accent3">
                          <a:lumMod val="60000"/>
                          <a:lumOff val="40000"/>
                        </a:schemeClr>
                      </a:solidFill>
                      <a:prstDash val="solid"/>
                      <a:round/>
                      <a:headEnd type="none" w="med" len="med"/>
                      <a:tailEnd type="none" w="med" len="med"/>
                    </a:lnL>
                  </a:tcPr>
                </a:tc>
              </a:tr>
              <a:tr h="327843">
                <a:tc>
                  <a:txBody>
                    <a:bodyPr/>
                    <a:lstStyle/>
                    <a:p>
                      <a:pPr algn="just">
                        <a:lnSpc>
                          <a:spcPct val="115000"/>
                        </a:lnSpc>
                        <a:spcAft>
                          <a:spcPts val="600"/>
                        </a:spcAft>
                      </a:pPr>
                      <a:r>
                        <a:rPr lang="hr-HR" sz="1000" b="1" dirty="0">
                          <a:effectLst/>
                          <a:latin typeface="Arial" panose="020B0604020202020204" pitchFamily="34" charset="0"/>
                          <a:ea typeface="Times New Roman"/>
                          <a:cs typeface="Arial" panose="020B0604020202020204" pitchFamily="34" charset="0"/>
                        </a:rPr>
                        <a:t>UKUPNO </a:t>
                      </a:r>
                      <a:endParaRPr lang="hr-HR" sz="1100" b="1" dirty="0">
                        <a:effectLst/>
                        <a:latin typeface="Arial" panose="020B0604020202020204" pitchFamily="34" charset="0"/>
                        <a:ea typeface="Times New Roman"/>
                        <a:cs typeface="Arial" panose="020B0604020202020204" pitchFamily="34" charset="0"/>
                      </a:endParaRPr>
                    </a:p>
                  </a:txBody>
                  <a:tcPr marL="68580" marR="68580" marT="0" marB="0" anchor="ctr">
                    <a:lnR w="28575" cap="flat" cmpd="sng" algn="ctr">
                      <a:solidFill>
                        <a:schemeClr val="accent3">
                          <a:lumMod val="60000"/>
                          <a:lumOff val="40000"/>
                        </a:schemeClr>
                      </a:solidFill>
                      <a:prstDash val="solid"/>
                      <a:round/>
                      <a:headEnd type="none" w="med" len="med"/>
                      <a:tailEnd type="none" w="med" len="med"/>
                    </a:lnR>
                  </a:tcPr>
                </a:tc>
                <a:tc>
                  <a:txBody>
                    <a:bodyPr/>
                    <a:lstStyle/>
                    <a:p>
                      <a:pPr algn="ctr">
                        <a:lnSpc>
                          <a:spcPct val="115000"/>
                        </a:lnSpc>
                        <a:spcAft>
                          <a:spcPts val="600"/>
                        </a:spcAft>
                      </a:pPr>
                      <a:r>
                        <a:rPr lang="hr-HR" sz="1000" b="1" dirty="0">
                          <a:effectLst/>
                          <a:latin typeface="Arial" panose="020B0604020202020204" pitchFamily="34" charset="0"/>
                          <a:ea typeface="Times New Roman"/>
                          <a:cs typeface="Arial" panose="020B0604020202020204" pitchFamily="34" charset="0"/>
                        </a:rPr>
                        <a:t>60</a:t>
                      </a:r>
                      <a:endParaRPr lang="hr-HR" sz="1100" b="1" dirty="0">
                        <a:effectLst/>
                        <a:latin typeface="Arial" panose="020B0604020202020204" pitchFamily="34" charset="0"/>
                        <a:ea typeface="Times New Roman"/>
                        <a:cs typeface="Arial" panose="020B0604020202020204" pitchFamily="34" charset="0"/>
                      </a:endParaRPr>
                    </a:p>
                  </a:txBody>
                  <a:tcPr marL="68580" marR="68580" marT="0" marB="0" anchor="ctr">
                    <a:lnL w="28575" cap="flat" cmpd="sng" algn="ctr">
                      <a:solidFill>
                        <a:schemeClr val="accent3">
                          <a:lumMod val="60000"/>
                          <a:lumOff val="40000"/>
                        </a:schemeClr>
                      </a:solidFill>
                      <a:prstDash val="solid"/>
                      <a:round/>
                      <a:headEnd type="none" w="med" len="med"/>
                      <a:tailEnd type="none" w="med" len="med"/>
                    </a:lnL>
                    <a:lnR w="28575" cap="flat" cmpd="sng" algn="ctr">
                      <a:solidFill>
                        <a:schemeClr val="accent3">
                          <a:lumMod val="60000"/>
                          <a:lumOff val="40000"/>
                        </a:schemeClr>
                      </a:solidFill>
                      <a:prstDash val="solid"/>
                      <a:round/>
                      <a:headEnd type="none" w="med" len="med"/>
                      <a:tailEnd type="none" w="med" len="med"/>
                    </a:lnR>
                  </a:tcPr>
                </a:tc>
                <a:tc>
                  <a:txBody>
                    <a:bodyPr/>
                    <a:lstStyle/>
                    <a:p>
                      <a:pPr marL="0" algn="ctr" defTabSz="457200" rtl="0" eaLnBrk="1" latinLnBrk="0" hangingPunct="1">
                        <a:lnSpc>
                          <a:spcPct val="115000"/>
                        </a:lnSpc>
                        <a:spcBef>
                          <a:spcPts val="600"/>
                        </a:spcBef>
                        <a:spcAft>
                          <a:spcPts val="600"/>
                        </a:spcAft>
                      </a:pPr>
                      <a:r>
                        <a:rPr lang="hr-HR" sz="1000" b="1" kern="1200" dirty="0" smtClean="0">
                          <a:solidFill>
                            <a:schemeClr val="dk1"/>
                          </a:solidFill>
                          <a:effectLst/>
                          <a:latin typeface="Arial" panose="020B0604020202020204" pitchFamily="34" charset="0"/>
                          <a:ea typeface="Times New Roman"/>
                          <a:cs typeface="Arial" panose="020B0604020202020204" pitchFamily="34" charset="0"/>
                        </a:rPr>
                        <a:t>38</a:t>
                      </a:r>
                      <a:endParaRPr lang="hr-HR" sz="1000" b="1" kern="1200" dirty="0">
                        <a:solidFill>
                          <a:schemeClr val="dk1"/>
                        </a:solidFill>
                        <a:effectLst/>
                        <a:latin typeface="Arial" panose="020B0604020202020204" pitchFamily="34" charset="0"/>
                        <a:ea typeface="Times New Roman"/>
                        <a:cs typeface="Arial" panose="020B0604020202020204" pitchFamily="34" charset="0"/>
                      </a:endParaRPr>
                    </a:p>
                  </a:txBody>
                  <a:tcPr marL="68576" marR="68576" marT="0" marB="0" anchor="ctr">
                    <a:lnL w="28575" cap="flat" cmpd="sng" algn="ctr">
                      <a:solidFill>
                        <a:schemeClr val="accent3">
                          <a:lumMod val="60000"/>
                          <a:lumOff val="40000"/>
                        </a:schemeClr>
                      </a:solidFill>
                      <a:prstDash val="solid"/>
                      <a:round/>
                      <a:headEnd type="none" w="med" len="med"/>
                      <a:tailEnd type="none" w="med" len="med"/>
                    </a:lnL>
                  </a:tcPr>
                </a:tc>
              </a:tr>
            </a:tbl>
          </a:graphicData>
        </a:graphic>
      </p:graphicFrame>
      <p:sp>
        <p:nvSpPr>
          <p:cNvPr id="10" name="Rectangle 5"/>
          <p:cNvSpPr>
            <a:spLocks noChangeArrowheads="1"/>
          </p:cNvSpPr>
          <p:nvPr/>
        </p:nvSpPr>
        <p:spPr bwMode="auto">
          <a:xfrm>
            <a:off x="251520" y="728663"/>
            <a:ext cx="77581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1pPr>
            <a:lvl2pPr marL="742950" indent="-28575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2pPr>
            <a:lvl3pPr marL="1143000" indent="-22860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3pPr>
            <a:lvl4pPr marL="1600200" indent="-22860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4pPr>
            <a:lvl5pPr marL="2057400" indent="-22860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9pPr>
          </a:lstStyle>
          <a:p>
            <a:pPr>
              <a:lnSpc>
                <a:spcPct val="100000"/>
              </a:lnSpc>
              <a:spcBef>
                <a:spcPct val="0"/>
              </a:spcBef>
              <a:buClrTx/>
            </a:pPr>
            <a:r>
              <a:rPr lang="hr-HR" altLang="sr-Latn-RS" sz="1200" dirty="0">
                <a:latin typeface="Arial" pitchFamily="34" charset="0"/>
                <a:cs typeface="Arial" pitchFamily="34" charset="0"/>
              </a:rPr>
              <a:t>Kvalitativna procjena </a:t>
            </a:r>
            <a:r>
              <a:rPr lang="hr-HR" altLang="sr-Latn-RS" sz="1200" dirty="0" smtClean="0">
                <a:latin typeface="Arial" pitchFamily="34" charset="0"/>
                <a:cs typeface="Arial" pitchFamily="34" charset="0"/>
              </a:rPr>
              <a:t>projektnog prijedloga </a:t>
            </a:r>
            <a:r>
              <a:rPr lang="hr-HR" altLang="sr-Latn-RS" sz="1200" dirty="0">
                <a:latin typeface="Arial" pitchFamily="34" charset="0"/>
                <a:cs typeface="Arial" pitchFamily="34" charset="0"/>
              </a:rPr>
              <a:t>izvršit će se sukladno kriterijima odabira utvrđenima u nastavku i detaljnije razrađenim u Prilogu 3. </a:t>
            </a:r>
            <a:r>
              <a:rPr lang="hr-HR" altLang="sr-Latn-RS" sz="1200" i="1" dirty="0">
                <a:latin typeface="Arial" pitchFamily="34" charset="0"/>
                <a:cs typeface="Arial" pitchFamily="34" charset="0"/>
              </a:rPr>
              <a:t>Postupak dodjele bespovratnih sredstava</a:t>
            </a:r>
            <a:r>
              <a:rPr lang="hr-HR" altLang="sr-Latn-RS" sz="1200" dirty="0">
                <a:latin typeface="Arial" pitchFamily="34" charset="0"/>
                <a:cs typeface="Arial" pitchFamily="34" charset="0"/>
              </a:rPr>
              <a:t>.</a:t>
            </a:r>
          </a:p>
        </p:txBody>
      </p:sp>
    </p:spTree>
    <p:extLst>
      <p:ext uri="{BB962C8B-B14F-4D97-AF65-F5344CB8AC3E}">
        <p14:creationId xmlns:p14="http://schemas.microsoft.com/office/powerpoint/2010/main" val="2691679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1476375" y="254593"/>
            <a:ext cx="6191250" cy="414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107950">
              <a:lnSpc>
                <a:spcPts val="3400"/>
              </a:lnSpc>
              <a:spcBef>
                <a:spcPts val="575"/>
              </a:spcBef>
              <a:buClr>
                <a:srgbClr val="FFED00"/>
              </a:buCl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400">
                <a:solidFill>
                  <a:schemeClr val="tx1"/>
                </a:solidFill>
                <a:latin typeface="VladaRHSans Reg" charset="0"/>
                <a:ea typeface="MS PGothic" pitchFamily="34" charset="-128"/>
                <a:cs typeface="VladaRHSans Reg" charset="0"/>
              </a:defRPr>
            </a:lvl1pPr>
            <a:lvl2pPr marL="742950" indent="-285750">
              <a:lnSpc>
                <a:spcPts val="3400"/>
              </a:lnSpc>
              <a:spcBef>
                <a:spcPts val="575"/>
              </a:spcBef>
              <a:buClr>
                <a:srgbClr val="FFED00"/>
              </a:buCl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400">
                <a:solidFill>
                  <a:schemeClr val="tx1"/>
                </a:solidFill>
                <a:latin typeface="VladaRHSans Reg" charset="0"/>
                <a:ea typeface="MS PGothic" pitchFamily="34" charset="-128"/>
                <a:cs typeface="VladaRHSans Reg" charset="0"/>
              </a:defRPr>
            </a:lvl2pPr>
            <a:lvl3pPr marL="1143000" indent="-228600">
              <a:lnSpc>
                <a:spcPts val="3400"/>
              </a:lnSpc>
              <a:spcBef>
                <a:spcPts val="575"/>
              </a:spcBef>
              <a:buClr>
                <a:srgbClr val="FFED00"/>
              </a:buCl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400">
                <a:solidFill>
                  <a:schemeClr val="tx1"/>
                </a:solidFill>
                <a:latin typeface="VladaRHSans Reg" charset="0"/>
                <a:ea typeface="MS PGothic" pitchFamily="34" charset="-128"/>
                <a:cs typeface="VladaRHSans Reg" charset="0"/>
              </a:defRPr>
            </a:lvl3pPr>
            <a:lvl4pPr marL="1600200" indent="-228600">
              <a:lnSpc>
                <a:spcPts val="3400"/>
              </a:lnSpc>
              <a:spcBef>
                <a:spcPts val="575"/>
              </a:spcBef>
              <a:buClr>
                <a:srgbClr val="FFED00"/>
              </a:buCl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400">
                <a:solidFill>
                  <a:schemeClr val="tx1"/>
                </a:solidFill>
                <a:latin typeface="VladaRHSans Reg" charset="0"/>
                <a:ea typeface="MS PGothic" pitchFamily="34" charset="-128"/>
                <a:cs typeface="VladaRHSans Reg" charset="0"/>
              </a:defRPr>
            </a:lvl4pPr>
            <a:lvl5pPr marL="2057400" indent="-228600">
              <a:lnSpc>
                <a:spcPts val="3400"/>
              </a:lnSpc>
              <a:spcBef>
                <a:spcPts val="575"/>
              </a:spcBef>
              <a:buClr>
                <a:srgbClr val="FFED00"/>
              </a:buCl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400">
                <a:solidFill>
                  <a:schemeClr val="tx1"/>
                </a:solidFill>
                <a:latin typeface="VladaRHSans Reg" charset="0"/>
                <a:ea typeface="MS PGothic"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400">
                <a:solidFill>
                  <a:schemeClr val="tx1"/>
                </a:solidFill>
                <a:latin typeface="VladaRHSans Reg" charset="0"/>
                <a:ea typeface="MS PGothic"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400">
                <a:solidFill>
                  <a:schemeClr val="tx1"/>
                </a:solidFill>
                <a:latin typeface="VladaRHSans Reg" charset="0"/>
                <a:ea typeface="MS PGothic"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400">
                <a:solidFill>
                  <a:schemeClr val="tx1"/>
                </a:solidFill>
                <a:latin typeface="VladaRHSans Reg" charset="0"/>
                <a:ea typeface="MS PGothic"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400">
                <a:solidFill>
                  <a:schemeClr val="tx1"/>
                </a:solidFill>
                <a:latin typeface="VladaRHSans Reg" charset="0"/>
                <a:ea typeface="MS PGothic" pitchFamily="34" charset="-128"/>
                <a:cs typeface="VladaRHSans Reg" charset="0"/>
              </a:defRPr>
            </a:lvl9pPr>
          </a:lstStyle>
          <a:p>
            <a:pPr eaLnBrk="1" hangingPunct="1">
              <a:lnSpc>
                <a:spcPct val="100000"/>
              </a:lnSpc>
              <a:spcBef>
                <a:spcPct val="0"/>
              </a:spcBef>
              <a:buClrTx/>
            </a:pPr>
            <a:r>
              <a:rPr lang="hr-HR" altLang="sr-Latn-RS" b="1" dirty="0">
                <a:latin typeface="Arial" pitchFamily="34" charset="0"/>
              </a:rPr>
              <a:t>Ugovor o dodijeli bespovratnih sredstava</a:t>
            </a:r>
            <a:endParaRPr lang="hr-HR" altLang="sr-Latn-RS" sz="1200" b="1" dirty="0">
              <a:latin typeface="Arial" pitchFamily="34" charset="0"/>
            </a:endParaRPr>
          </a:p>
          <a:p>
            <a:pPr eaLnBrk="1" hangingPunct="1">
              <a:lnSpc>
                <a:spcPct val="100000"/>
              </a:lnSpc>
              <a:spcBef>
                <a:spcPct val="0"/>
              </a:spcBef>
              <a:buClrTx/>
            </a:pPr>
            <a:r>
              <a:rPr lang="hr-HR" altLang="sr-Latn-RS" sz="1200" dirty="0">
                <a:latin typeface="VladaRHSans Med" charset="0"/>
              </a:rPr>
              <a:t> </a:t>
            </a:r>
            <a:endParaRPr lang="hr-HR" altLang="sr-Latn-RS" sz="1200" b="1" dirty="0">
              <a:latin typeface="Arial" pitchFamily="34" charset="0"/>
            </a:endParaRPr>
          </a:p>
          <a:p>
            <a:pPr eaLnBrk="1" hangingPunct="1">
              <a:lnSpc>
                <a:spcPct val="100000"/>
              </a:lnSpc>
              <a:spcBef>
                <a:spcPct val="0"/>
              </a:spcBef>
              <a:buClrTx/>
            </a:pPr>
            <a:endParaRPr lang="hr-HR" altLang="sr-Latn-RS" b="1" dirty="0">
              <a:latin typeface="Arial" pitchFamily="34" charset="0"/>
            </a:endParaRPr>
          </a:p>
        </p:txBody>
      </p:sp>
      <p:graphicFrame>
        <p:nvGraphicFramePr>
          <p:cNvPr id="5" name="Dijagram 2"/>
          <p:cNvGraphicFramePr/>
          <p:nvPr>
            <p:extLst>
              <p:ext uri="{D42A27DB-BD31-4B8C-83A1-F6EECF244321}">
                <p14:modId xmlns:p14="http://schemas.microsoft.com/office/powerpoint/2010/main" val="1116804744"/>
              </p:ext>
            </p:extLst>
          </p:nvPr>
        </p:nvGraphicFramePr>
        <p:xfrm>
          <a:off x="1219202" y="730259"/>
          <a:ext cx="6693692" cy="3355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47864" y="4654190"/>
            <a:ext cx="1419021" cy="201440"/>
          </a:xfrm>
          <a:prstGeom prst="rect">
            <a:avLst/>
          </a:prstGeom>
        </p:spPr>
      </p:pic>
      <p:pic>
        <p:nvPicPr>
          <p:cNvPr id="7" name="Picture 6"/>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1720" y="4504859"/>
            <a:ext cx="1233288" cy="449202"/>
          </a:xfrm>
          <a:prstGeom prst="rect">
            <a:avLst/>
          </a:prstGeom>
        </p:spPr>
      </p:pic>
    </p:spTree>
    <p:extLst>
      <p:ext uri="{BB962C8B-B14F-4D97-AF65-F5344CB8AC3E}">
        <p14:creationId xmlns:p14="http://schemas.microsoft.com/office/powerpoint/2010/main" val="2896315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14363" y="362062"/>
            <a:ext cx="8099425" cy="701892"/>
          </a:xfrm>
        </p:spPr>
        <p:txBody>
          <a:bodyPr/>
          <a:lstStyle/>
          <a:p>
            <a:pPr eaLnBrk="1" hangingPunct="1"/>
            <a:r>
              <a:rPr lang="hr-HR" altLang="sr-Latn-RS" sz="3200" dirty="0" smtClean="0">
                <a:latin typeface="VladaRHSans Med" charset="0"/>
                <a:cs typeface="VladaRHSans Med" charset="0"/>
              </a:rPr>
              <a:t>Provedba projekta</a:t>
            </a:r>
            <a:br>
              <a:rPr lang="hr-HR" altLang="sr-Latn-RS" sz="3200" dirty="0" smtClean="0">
                <a:latin typeface="VladaRHSans Med" charset="0"/>
                <a:cs typeface="VladaRHSans Med" charset="0"/>
              </a:rPr>
            </a:br>
            <a:r>
              <a:rPr lang="hr-HR" altLang="sr-Latn-RS" sz="2400" dirty="0" smtClean="0">
                <a:latin typeface="VladaRHSans Med" charset="0"/>
                <a:cs typeface="VladaRHSans Med" charset="0"/>
              </a:rPr>
              <a:t>Sadržaj:</a:t>
            </a:r>
            <a:r>
              <a:rPr lang="hr-HR" altLang="sr-Latn-RS" sz="3200" dirty="0" smtClean="0">
                <a:latin typeface="VladaRHSans Med" charset="0"/>
                <a:cs typeface="VladaRHSans Med" charset="0"/>
              </a:rPr>
              <a:t/>
            </a:r>
            <a:br>
              <a:rPr lang="hr-HR" altLang="sr-Latn-RS" sz="3200" dirty="0" smtClean="0">
                <a:latin typeface="VladaRHSans Med" charset="0"/>
                <a:cs typeface="VladaRHSans Med" charset="0"/>
              </a:rPr>
            </a:br>
            <a:endParaRPr lang="en-US" altLang="sr-Latn-RS" sz="3200" dirty="0" smtClean="0">
              <a:latin typeface="VladaRHSans Med" charset="0"/>
              <a:cs typeface="VladaRHSans Med" charset="0"/>
            </a:endParaRPr>
          </a:p>
        </p:txBody>
      </p:sp>
      <p:sp>
        <p:nvSpPr>
          <p:cNvPr id="7171" name="Content Placeholder 2"/>
          <p:cNvSpPr>
            <a:spLocks noGrp="1"/>
          </p:cNvSpPr>
          <p:nvPr>
            <p:ph idx="1"/>
          </p:nvPr>
        </p:nvSpPr>
        <p:spPr>
          <a:xfrm>
            <a:off x="522287" y="1420416"/>
            <a:ext cx="8099425" cy="2839326"/>
          </a:xfrm>
        </p:spPr>
        <p:txBody>
          <a:bodyPr/>
          <a:lstStyle/>
          <a:p>
            <a:pPr eaLnBrk="1" hangingPunct="1">
              <a:lnSpc>
                <a:spcPct val="100000"/>
              </a:lnSpc>
              <a:spcBef>
                <a:spcPct val="0"/>
              </a:spcBef>
              <a:defRPr/>
            </a:pPr>
            <a:r>
              <a:rPr lang="hr-HR" altLang="sr-Latn-RS" sz="1800" dirty="0" smtClean="0">
                <a:latin typeface="VladaRHSans Med" charset="0"/>
                <a:cs typeface="VladaRHSans Reg" charset="0"/>
                <a:sym typeface="Wingdings 2" pitchFamily="18" charset="2"/>
              </a:rPr>
              <a:t>Izvršenje ugovornih obveza</a:t>
            </a:r>
          </a:p>
          <a:p>
            <a:pPr eaLnBrk="1" hangingPunct="1">
              <a:lnSpc>
                <a:spcPct val="100000"/>
              </a:lnSpc>
              <a:spcBef>
                <a:spcPct val="0"/>
              </a:spcBef>
              <a:defRPr/>
            </a:pPr>
            <a:endParaRPr lang="hr-HR" altLang="sr-Latn-RS" sz="1800" dirty="0" smtClean="0">
              <a:latin typeface="VladaRHSans Med" charset="0"/>
              <a:cs typeface="VladaRHSans Reg" charset="0"/>
              <a:sym typeface="Wingdings 2" pitchFamily="18" charset="2"/>
            </a:endParaRPr>
          </a:p>
          <a:p>
            <a:pPr marL="1028700" lvl="1" indent="-571500" eaLnBrk="1" hangingPunct="1">
              <a:lnSpc>
                <a:spcPct val="100000"/>
              </a:lnSpc>
              <a:spcBef>
                <a:spcPct val="0"/>
              </a:spcBef>
              <a:buClrTx/>
              <a:buFont typeface="Calibri" pitchFamily="34" charset="0"/>
              <a:buAutoNum type="romanLcPeriod"/>
              <a:defRPr/>
            </a:pPr>
            <a:r>
              <a:rPr lang="hr-HR" altLang="sr-Latn-RS" sz="1800" dirty="0" smtClean="0">
                <a:latin typeface="VladaRHSans Med" charset="0"/>
                <a:cs typeface="VladaRHSans Reg" charset="0"/>
                <a:sym typeface="Wingdings 2" pitchFamily="18" charset="2"/>
              </a:rPr>
              <a:t>Osnovni pojmovi</a:t>
            </a:r>
          </a:p>
          <a:p>
            <a:pPr marL="1028700" lvl="1" indent="-571500" eaLnBrk="1" hangingPunct="1">
              <a:lnSpc>
                <a:spcPct val="100000"/>
              </a:lnSpc>
              <a:spcBef>
                <a:spcPct val="0"/>
              </a:spcBef>
              <a:buClrTx/>
              <a:buFont typeface="Calibri" pitchFamily="34" charset="0"/>
              <a:buAutoNum type="romanLcPeriod"/>
              <a:defRPr/>
            </a:pPr>
            <a:r>
              <a:rPr lang="hr-HR" altLang="sr-Latn-RS" sz="1800" dirty="0" smtClean="0">
                <a:latin typeface="VladaRHSans Med" charset="0"/>
                <a:cs typeface="VladaRHSans Reg" charset="0"/>
                <a:sym typeface="Wingdings 2" pitchFamily="18" charset="2"/>
              </a:rPr>
              <a:t>Ugovor o dodjeli bespovratnih sredstava</a:t>
            </a:r>
          </a:p>
          <a:p>
            <a:pPr marL="1028700" lvl="1" indent="-571500" eaLnBrk="1" hangingPunct="1">
              <a:lnSpc>
                <a:spcPct val="100000"/>
              </a:lnSpc>
              <a:spcBef>
                <a:spcPct val="0"/>
              </a:spcBef>
              <a:buClrTx/>
              <a:buFont typeface="Calibri" pitchFamily="34" charset="0"/>
              <a:buAutoNum type="romanLcPeriod"/>
              <a:defRPr/>
            </a:pPr>
            <a:r>
              <a:rPr lang="hr-HR" altLang="sr-Latn-RS" sz="1800" dirty="0" smtClean="0">
                <a:latin typeface="VladaRHSans Med" charset="0"/>
                <a:cs typeface="VladaRHSans Reg" charset="0"/>
                <a:sym typeface="Wingdings 2" pitchFamily="18" charset="2"/>
              </a:rPr>
              <a:t>Obveze korisnika i Posredničkih tijela</a:t>
            </a:r>
          </a:p>
          <a:p>
            <a:pPr marL="457200" lvl="1" eaLnBrk="1" hangingPunct="1">
              <a:lnSpc>
                <a:spcPct val="100000"/>
              </a:lnSpc>
              <a:spcBef>
                <a:spcPct val="0"/>
              </a:spcBef>
              <a:buClrTx/>
              <a:defRPr/>
            </a:pPr>
            <a:endParaRPr lang="hr-HR" altLang="sr-Latn-RS" sz="1800" dirty="0" smtClean="0">
              <a:latin typeface="VladaRHSans Med" charset="0"/>
              <a:cs typeface="VladaRHSans Reg" charset="0"/>
              <a:sym typeface="Wingdings 2" pitchFamily="18" charset="2"/>
            </a:endParaRPr>
          </a:p>
        </p:txBody>
      </p:sp>
      <p:sp>
        <p:nvSpPr>
          <p:cNvPr id="7172"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200"/>
              </a:lnSpc>
              <a:spcBef>
                <a:spcPct val="20000"/>
              </a:spcBef>
              <a:buChar char="•"/>
              <a:defRPr sz="2400">
                <a:solidFill>
                  <a:schemeClr val="tx1"/>
                </a:solidFill>
                <a:latin typeface="VladaRHSans Reg" charset="0"/>
                <a:ea typeface="MS PGothic" pitchFamily="34" charset="-128"/>
                <a:cs typeface="VladaRHSans Reg" charset="0"/>
              </a:defRPr>
            </a:lvl1pPr>
            <a:lvl2pPr marL="742950" indent="-28575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2pPr>
            <a:lvl3pPr marL="11430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3pPr>
            <a:lvl4pPr marL="16002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4pPr>
            <a:lvl5pPr marL="20574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9pPr>
          </a:lstStyle>
          <a:p>
            <a:pPr>
              <a:lnSpc>
                <a:spcPct val="100000"/>
              </a:lnSpc>
              <a:spcBef>
                <a:spcPct val="0"/>
              </a:spcBef>
              <a:buFontTx/>
              <a:buNone/>
            </a:pPr>
            <a:fld id="{24715B46-35EB-4AA4-AB0D-5F8D1C19F7F1}" type="slidenum">
              <a:rPr lang="en-US" altLang="sr-Latn-RS" sz="900" smtClean="0">
                <a:solidFill>
                  <a:prstClr val="white"/>
                </a:solidFill>
              </a:rPr>
              <a:pPr>
                <a:lnSpc>
                  <a:spcPct val="100000"/>
                </a:lnSpc>
                <a:spcBef>
                  <a:spcPct val="0"/>
                </a:spcBef>
                <a:buFontTx/>
                <a:buNone/>
              </a:pPr>
              <a:t>25</a:t>
            </a:fld>
            <a:endParaRPr lang="en-US" altLang="sr-Latn-RS" sz="900" smtClean="0">
              <a:solidFill>
                <a:prstClr val="white"/>
              </a:solidFill>
            </a:endParaRP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19672" y="4504859"/>
            <a:ext cx="1233288" cy="449202"/>
          </a:xfrm>
          <a:prstGeom prst="rect">
            <a:avLst/>
          </a:prstGeom>
        </p:spPr>
      </p:pic>
    </p:spTree>
    <p:extLst>
      <p:ext uri="{BB962C8B-B14F-4D97-AF65-F5344CB8AC3E}">
        <p14:creationId xmlns:p14="http://schemas.microsoft.com/office/powerpoint/2010/main" val="42888830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14363" y="381118"/>
            <a:ext cx="8099425" cy="682836"/>
          </a:xfrm>
        </p:spPr>
        <p:txBody>
          <a:bodyPr/>
          <a:lstStyle/>
          <a:p>
            <a:pPr eaLnBrk="1" hangingPunct="1"/>
            <a:r>
              <a:rPr lang="hr-HR" altLang="sr-Latn-RS" sz="3200" smtClean="0">
                <a:latin typeface="VladaRHSans Med" charset="0"/>
                <a:cs typeface="VladaRHSans Med" charset="0"/>
              </a:rPr>
              <a:t>i. Osnovni pojmovi</a:t>
            </a:r>
          </a:p>
        </p:txBody>
      </p:sp>
      <p:sp>
        <p:nvSpPr>
          <p:cNvPr id="819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200"/>
              </a:lnSpc>
              <a:spcBef>
                <a:spcPct val="20000"/>
              </a:spcBef>
              <a:buChar char="•"/>
              <a:defRPr sz="2400">
                <a:solidFill>
                  <a:schemeClr val="tx1"/>
                </a:solidFill>
                <a:latin typeface="VladaRHSans Reg" charset="0"/>
                <a:ea typeface="MS PGothic" pitchFamily="34" charset="-128"/>
                <a:cs typeface="VladaRHSans Reg" charset="0"/>
              </a:defRPr>
            </a:lvl1pPr>
            <a:lvl2pPr marL="742950" indent="-28575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2pPr>
            <a:lvl3pPr marL="11430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3pPr>
            <a:lvl4pPr marL="16002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4pPr>
            <a:lvl5pPr marL="20574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9pPr>
          </a:lstStyle>
          <a:p>
            <a:pPr>
              <a:lnSpc>
                <a:spcPct val="100000"/>
              </a:lnSpc>
              <a:spcBef>
                <a:spcPct val="0"/>
              </a:spcBef>
              <a:buFontTx/>
              <a:buNone/>
            </a:pPr>
            <a:fld id="{C5CAE884-641B-4E73-8FD2-9710E00F6824}" type="slidenum">
              <a:rPr lang="en-US" altLang="sr-Latn-RS" sz="900" smtClean="0">
                <a:solidFill>
                  <a:prstClr val="white"/>
                </a:solidFill>
              </a:rPr>
              <a:pPr>
                <a:lnSpc>
                  <a:spcPct val="100000"/>
                </a:lnSpc>
                <a:spcBef>
                  <a:spcPct val="0"/>
                </a:spcBef>
                <a:buFontTx/>
                <a:buNone/>
              </a:pPr>
              <a:t>26</a:t>
            </a:fld>
            <a:endParaRPr lang="en-US" altLang="sr-Latn-RS" sz="900" smtClean="0">
              <a:solidFill>
                <a:prstClr val="white"/>
              </a:solidFill>
            </a:endParaRPr>
          </a:p>
        </p:txBody>
      </p:sp>
      <p:pic>
        <p:nvPicPr>
          <p:cNvPr id="8196"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47913" y="1376788"/>
            <a:ext cx="4632325" cy="2312114"/>
          </a:xfrm>
          <a:noFill/>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19672" y="4504859"/>
            <a:ext cx="1233288" cy="449202"/>
          </a:xfrm>
          <a:prstGeom prst="rect">
            <a:avLst/>
          </a:prstGeom>
        </p:spPr>
      </p:pic>
    </p:spTree>
    <p:extLst>
      <p:ext uri="{BB962C8B-B14F-4D97-AF65-F5344CB8AC3E}">
        <p14:creationId xmlns:p14="http://schemas.microsoft.com/office/powerpoint/2010/main" val="27612391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14350" y="343006"/>
            <a:ext cx="6667500" cy="720948"/>
          </a:xfrm>
        </p:spPr>
        <p:txBody>
          <a:bodyPr/>
          <a:lstStyle/>
          <a:p>
            <a:r>
              <a:rPr lang="hr-HR" altLang="sr-Latn-RS" sz="3200" smtClean="0">
                <a:latin typeface="VladaRHSans Med" charset="0"/>
                <a:cs typeface="VladaRHSans Med" charset="0"/>
              </a:rPr>
              <a:t>Osnovni pojmovi – razdoblje provedbe projekta</a:t>
            </a:r>
          </a:p>
        </p:txBody>
      </p:sp>
      <p:sp>
        <p:nvSpPr>
          <p:cNvPr id="12291" name="Content Placeholder 2"/>
          <p:cNvSpPr>
            <a:spLocks noGrp="1"/>
          </p:cNvSpPr>
          <p:nvPr>
            <p:ph idx="1"/>
          </p:nvPr>
        </p:nvSpPr>
        <p:spPr>
          <a:xfrm>
            <a:off x="333380" y="1657863"/>
            <a:ext cx="8280401" cy="2982245"/>
          </a:xfrm>
          <a:ln>
            <a:miter lim="800000"/>
            <a:headEnd/>
            <a:tailEnd/>
          </a:ln>
          <a:extLst/>
        </p:spPr>
        <p:txBody>
          <a:bodyPr/>
          <a:lstStyle/>
          <a:p>
            <a:pPr indent="-341313">
              <a:lnSpc>
                <a:spcPct val="100000"/>
              </a:lnSpc>
              <a:spcBef>
                <a:spcPts val="575"/>
              </a:spcBef>
              <a:buClr>
                <a:srgbClr val="008FFF"/>
              </a:buClr>
              <a:buFont typeface="Wingdings" pitchFamily="2" charset="2"/>
              <a:buChar char="ü"/>
              <a:defRPr/>
            </a:pPr>
            <a:r>
              <a:rPr lang="vi-VN" altLang="sr-Latn-RS" sz="1800" dirty="0" smtClean="0">
                <a:latin typeface="VladaRHSans Reg" charset="0"/>
                <a:cs typeface="VladaRHSans Reg" charset="0"/>
              </a:rPr>
              <a:t>navedeno </a:t>
            </a:r>
            <a:r>
              <a:rPr lang="vi-VN" altLang="sr-Latn-RS" sz="1800" dirty="0">
                <a:latin typeface="VladaRHSans Reg" charset="0"/>
                <a:cs typeface="VladaRHSans Reg" charset="0"/>
              </a:rPr>
              <a:t>je u </a:t>
            </a:r>
            <a:r>
              <a:rPr lang="hr-HR" altLang="sr-Latn-RS" sz="1800" dirty="0" smtClean="0">
                <a:latin typeface="VladaRHSans Reg" charset="0"/>
                <a:cs typeface="VladaRHSans Reg" charset="0"/>
              </a:rPr>
              <a:t>P</a:t>
            </a:r>
            <a:r>
              <a:rPr lang="vi-VN" altLang="sr-Latn-RS" sz="1800" dirty="0" smtClean="0">
                <a:latin typeface="VladaRHSans Reg" charset="0"/>
                <a:cs typeface="VladaRHSans Reg" charset="0"/>
              </a:rPr>
              <a:t>osebnim </a:t>
            </a:r>
            <a:r>
              <a:rPr lang="vi-VN" altLang="sr-Latn-RS" sz="1800" dirty="0">
                <a:latin typeface="VladaRHSans Reg" charset="0"/>
                <a:cs typeface="VladaRHSans Reg" charset="0"/>
              </a:rPr>
              <a:t>uvjetima ugovora (čl. 2.2.)</a:t>
            </a:r>
          </a:p>
          <a:p>
            <a:pPr indent="-341313">
              <a:lnSpc>
                <a:spcPct val="100000"/>
              </a:lnSpc>
              <a:spcBef>
                <a:spcPts val="575"/>
              </a:spcBef>
              <a:buClr>
                <a:srgbClr val="008FFF"/>
              </a:buClr>
              <a:buFont typeface="Wingdings" pitchFamily="2" charset="2"/>
              <a:buChar char="ü"/>
              <a:defRPr/>
            </a:pPr>
            <a:r>
              <a:rPr lang="vi-VN" altLang="sr-Latn-RS" sz="1800" dirty="0" smtClean="0">
                <a:latin typeface="VladaRHSans Reg" charset="0"/>
                <a:cs typeface="VladaRHSans Reg" charset="0"/>
              </a:rPr>
              <a:t>započinje početkom obavljanja aktivnosti projekta te </a:t>
            </a:r>
          </a:p>
          <a:p>
            <a:pPr indent="-341313">
              <a:lnSpc>
                <a:spcPct val="100000"/>
              </a:lnSpc>
              <a:spcBef>
                <a:spcPts val="575"/>
              </a:spcBef>
              <a:buClr>
                <a:srgbClr val="008FFF"/>
              </a:buClr>
              <a:buFont typeface="Wingdings" pitchFamily="2" charset="2"/>
              <a:buChar char="ü"/>
              <a:defRPr/>
            </a:pPr>
            <a:r>
              <a:rPr lang="vi-VN" altLang="sr-Latn-RS" sz="1800" dirty="0" smtClean="0">
                <a:latin typeface="VladaRHSans Reg" charset="0"/>
                <a:cs typeface="VladaRHSans Reg" charset="0"/>
              </a:rPr>
              <a:t>istječe završetkom obavljanja predmetnih aktivnosti</a:t>
            </a:r>
            <a:endParaRPr lang="hr-HR" altLang="sr-Latn-RS" sz="1800" dirty="0" smtClean="0">
              <a:latin typeface="VladaRHSans Reg" charset="0"/>
              <a:cs typeface="VladaRHSans Reg" charset="0"/>
            </a:endParaRPr>
          </a:p>
          <a:p>
            <a:pPr marL="342900" lvl="5" indent="-341313" eaLnBrk="0" fontAlgn="base" hangingPunct="0">
              <a:spcBef>
                <a:spcPts val="575"/>
              </a:spcBef>
              <a:spcAft>
                <a:spcPct val="0"/>
              </a:spcAft>
              <a:buClr>
                <a:srgbClr val="008FFF"/>
              </a:buClr>
              <a:buFont typeface="Wingdings" pitchFamily="2" charset="2"/>
              <a:buChar char="ü"/>
              <a:defRPr/>
            </a:pPr>
            <a:r>
              <a:rPr lang="hr-HR" sz="1800" dirty="0">
                <a:latin typeface="VladaRHSans Reg" charset="0"/>
                <a:ea typeface="MS PGothic" pitchFamily="34" charset="-128"/>
                <a:cs typeface="VladaRHSans Reg" charset="0"/>
              </a:rPr>
              <a:t>može započeti datumom kada nastaje prvi trošak naveden na listi prihvatljivih troškova u točki 2.13 (B) </a:t>
            </a:r>
            <a:r>
              <a:rPr lang="hr-HR" sz="1800" dirty="0" err="1">
                <a:latin typeface="VladaRHSans Reg" charset="0"/>
                <a:ea typeface="MS PGothic" pitchFamily="34" charset="-128"/>
                <a:cs typeface="VladaRHSans Reg" charset="0"/>
              </a:rPr>
              <a:t>UzP</a:t>
            </a:r>
            <a:r>
              <a:rPr lang="hr-HR" sz="1800" dirty="0">
                <a:latin typeface="VladaRHSans Reg" charset="0"/>
                <a:ea typeface="MS PGothic" pitchFamily="34" charset="-128"/>
                <a:cs typeface="VladaRHSans Reg" charset="0"/>
              </a:rPr>
              <a:t>-a, ili ranije, ali ne </a:t>
            </a:r>
            <a:r>
              <a:rPr lang="hr-HR" sz="1800" dirty="0" smtClean="0">
                <a:latin typeface="VladaRHSans Reg" charset="0"/>
                <a:ea typeface="MS PGothic" pitchFamily="34" charset="-128"/>
                <a:cs typeface="VladaRHSans Reg" charset="0"/>
              </a:rPr>
              <a:t>ranije </a:t>
            </a:r>
            <a:r>
              <a:rPr lang="hr-HR" sz="1800" dirty="0">
                <a:latin typeface="VladaRHSans Reg" charset="0"/>
                <a:ea typeface="MS PGothic" pitchFamily="34" charset="-128"/>
                <a:cs typeface="VladaRHSans Reg" charset="0"/>
              </a:rPr>
              <a:t>od </a:t>
            </a:r>
            <a:r>
              <a:rPr lang="hr-HR" sz="1800" dirty="0" smtClean="0">
                <a:latin typeface="VladaRHSans Reg" charset="0"/>
                <a:ea typeface="MS PGothic" pitchFamily="34" charset="-128"/>
                <a:cs typeface="VladaRHSans Reg" charset="0"/>
              </a:rPr>
              <a:t>datuma </a:t>
            </a:r>
            <a:r>
              <a:rPr lang="hr-HR" sz="1800" dirty="0">
                <a:latin typeface="VladaRHSans Reg" charset="0"/>
                <a:ea typeface="MS PGothic" pitchFamily="34" charset="-128"/>
                <a:cs typeface="VladaRHSans Reg" charset="0"/>
              </a:rPr>
              <a:t>podnošenja projektnog prijedloga</a:t>
            </a:r>
          </a:p>
          <a:p>
            <a:pPr marL="342900" lvl="5" indent="-341313" eaLnBrk="0" fontAlgn="base" hangingPunct="0">
              <a:spcBef>
                <a:spcPts val="575"/>
              </a:spcBef>
              <a:spcAft>
                <a:spcPct val="0"/>
              </a:spcAft>
              <a:buClr>
                <a:srgbClr val="008FFF"/>
              </a:buClr>
              <a:buFont typeface="Wingdings" pitchFamily="2" charset="2"/>
              <a:buChar char="ü"/>
              <a:defRPr/>
            </a:pPr>
            <a:r>
              <a:rPr lang="hr-HR" sz="1800" dirty="0" smtClean="0">
                <a:latin typeface="VladaRHSans Reg" charset="0"/>
                <a:ea typeface="MS PGothic" pitchFamily="34" charset="-128"/>
                <a:cs typeface="VladaRHSans Reg" charset="0"/>
              </a:rPr>
              <a:t>najviše </a:t>
            </a:r>
            <a:r>
              <a:rPr lang="hr-HR" sz="1800" dirty="0">
                <a:latin typeface="VladaRHSans Reg" charset="0"/>
                <a:ea typeface="MS PGothic" pitchFamily="34" charset="-128"/>
                <a:cs typeface="VladaRHSans Reg" charset="0"/>
              </a:rPr>
              <a:t>36 mjeseci od dana predaje projektnog </a:t>
            </a:r>
            <a:r>
              <a:rPr lang="hr-HR" sz="1800" dirty="0" smtClean="0">
                <a:latin typeface="VladaRHSans Reg" charset="0"/>
                <a:ea typeface="MS PGothic" pitchFamily="34" charset="-128"/>
                <a:cs typeface="VladaRHSans Reg" charset="0"/>
              </a:rPr>
              <a:t>prijedloga*</a:t>
            </a:r>
          </a:p>
          <a:p>
            <a:pPr marL="1587" lvl="5" indent="0" eaLnBrk="0" fontAlgn="base" hangingPunct="0">
              <a:spcBef>
                <a:spcPts val="575"/>
              </a:spcBef>
              <a:spcAft>
                <a:spcPct val="0"/>
              </a:spcAft>
              <a:buClr>
                <a:srgbClr val="008FFF"/>
              </a:buClr>
              <a:buFont typeface="Arial"/>
              <a:buNone/>
              <a:defRPr/>
            </a:pPr>
            <a:r>
              <a:rPr lang="hr-HR" sz="1800" dirty="0" smtClean="0">
                <a:latin typeface="VladaRHSans Reg" charset="0"/>
                <a:ea typeface="MS PGothic" pitchFamily="34" charset="-128"/>
                <a:cs typeface="VladaRHSans Reg" charset="0"/>
              </a:rPr>
              <a:t>*priprema tehničke dokumentacije, dokumentacije projektnog prijedloga i dokumentacije o nabavi ne smatra se početkom provedbe Projekta </a:t>
            </a:r>
          </a:p>
          <a:p>
            <a:pPr indent="-341313">
              <a:lnSpc>
                <a:spcPct val="100000"/>
              </a:lnSpc>
              <a:spcBef>
                <a:spcPts val="575"/>
              </a:spcBef>
              <a:buClr>
                <a:srgbClr val="008FFF"/>
              </a:buClr>
              <a:buFont typeface="Wingdings" pitchFamily="2" charset="2"/>
              <a:buChar char="ü"/>
              <a:defRPr/>
            </a:pPr>
            <a:endParaRPr lang="vi-VN" altLang="sr-Latn-RS" sz="1800" dirty="0" smtClean="0">
              <a:latin typeface="VladaRHSans Reg" charset="0"/>
              <a:cs typeface="VladaRHSans Reg" charset="0"/>
            </a:endParaRPr>
          </a:p>
          <a:p>
            <a:pPr indent="-341313">
              <a:lnSpc>
                <a:spcPct val="100000"/>
              </a:lnSpc>
              <a:spcBef>
                <a:spcPts val="575"/>
              </a:spcBef>
              <a:buFontTx/>
              <a:buNone/>
              <a:defRPr/>
            </a:pPr>
            <a:endParaRPr lang="hr-HR" altLang="sr-Latn-RS" sz="1800" dirty="0" smtClean="0">
              <a:latin typeface="VladaRHSans Reg" charset="0"/>
              <a:cs typeface="VladaRHSans Reg" charset="0"/>
            </a:endParaRPr>
          </a:p>
        </p:txBody>
      </p:sp>
      <p:sp>
        <p:nvSpPr>
          <p:cNvPr id="922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1pPr>
            <a:lvl2pPr marL="742950" indent="-28575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2pPr>
            <a:lvl3pPr marL="11430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3pPr>
            <a:lvl4pPr marL="16002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4pPr>
            <a:lvl5pPr marL="20574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9pPr>
          </a:lstStyle>
          <a:p>
            <a:pPr>
              <a:lnSpc>
                <a:spcPct val="100000"/>
              </a:lnSpc>
              <a:spcBef>
                <a:spcPct val="0"/>
              </a:spcBef>
              <a:buClrTx/>
              <a:buFontTx/>
              <a:buNone/>
            </a:pPr>
            <a:fld id="{F787D0DC-C84C-4CCC-9B8E-893D662EA9FF}" type="slidenum">
              <a:rPr lang="en-US" altLang="sr-Latn-RS" sz="900" smtClean="0">
                <a:solidFill>
                  <a:prstClr val="black"/>
                </a:solidFill>
              </a:rPr>
              <a:pPr>
                <a:lnSpc>
                  <a:spcPct val="100000"/>
                </a:lnSpc>
                <a:spcBef>
                  <a:spcPct val="0"/>
                </a:spcBef>
                <a:buClrTx/>
                <a:buFontTx/>
                <a:buNone/>
              </a:pPr>
              <a:t>27</a:t>
            </a:fld>
            <a:endParaRPr lang="en-US" altLang="sr-Latn-RS" sz="900" smtClean="0">
              <a:solidFill>
                <a:prstClr val="black"/>
              </a:solidFill>
            </a:endParaRP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19672" y="4504859"/>
            <a:ext cx="1233288" cy="449202"/>
          </a:xfrm>
          <a:prstGeom prst="rect">
            <a:avLst/>
          </a:prstGeom>
        </p:spPr>
      </p:pic>
    </p:spTree>
    <p:extLst>
      <p:ext uri="{BB962C8B-B14F-4D97-AF65-F5344CB8AC3E}">
        <p14:creationId xmlns:p14="http://schemas.microsoft.com/office/powerpoint/2010/main" val="32415682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514350" y="371590"/>
            <a:ext cx="7086600" cy="692364"/>
          </a:xfrm>
        </p:spPr>
        <p:txBody>
          <a:bodyPr/>
          <a:lstStyle/>
          <a:p>
            <a:r>
              <a:rPr lang="hr-HR" altLang="sr-Latn-RS" sz="3200" smtClean="0">
                <a:latin typeface="VladaRHSans Med" charset="0"/>
                <a:cs typeface="VladaRHSans Med" charset="0"/>
              </a:rPr>
              <a:t>Osnovni pojmovi – razdoblje prihvatljivosti </a:t>
            </a:r>
            <a:r>
              <a:rPr lang="hr-HR" altLang="sr-Latn-RS" sz="3200" b="1" smtClean="0">
                <a:latin typeface="VladaRHSans Med" charset="0"/>
                <a:cs typeface="VladaRHSans Med" charset="0"/>
              </a:rPr>
              <a:t>izdataka</a:t>
            </a:r>
            <a:r>
              <a:rPr lang="hr-HR" altLang="sr-Latn-RS" sz="3200" smtClean="0">
                <a:latin typeface="VladaRHSans Med" charset="0"/>
                <a:cs typeface="VladaRHSans Med" charset="0"/>
              </a:rPr>
              <a:t> </a:t>
            </a:r>
          </a:p>
        </p:txBody>
      </p:sp>
      <p:sp>
        <p:nvSpPr>
          <p:cNvPr id="10243" name="Content Placeholder 2"/>
          <p:cNvSpPr>
            <a:spLocks noGrp="1"/>
          </p:cNvSpPr>
          <p:nvPr>
            <p:ph idx="1"/>
          </p:nvPr>
        </p:nvSpPr>
        <p:spPr>
          <a:xfrm>
            <a:off x="361955" y="1476833"/>
            <a:ext cx="8251825" cy="3075937"/>
          </a:xfrm>
        </p:spPr>
        <p:txBody>
          <a:bodyPr/>
          <a:lstStyle/>
          <a:p>
            <a:pPr indent="-341313">
              <a:lnSpc>
                <a:spcPct val="100000"/>
              </a:lnSpc>
              <a:spcBef>
                <a:spcPts val="575"/>
              </a:spcBef>
              <a:buFontTx/>
              <a:buNone/>
            </a:pPr>
            <a:r>
              <a:rPr lang="hr-HR" altLang="sr-Latn-RS" sz="1800" smtClean="0">
                <a:latin typeface="VladaRHSans Reg" charset="0"/>
                <a:cs typeface="VladaRHSans Reg" charset="0"/>
              </a:rPr>
              <a:t>- razdoblje unutar kojeg </a:t>
            </a:r>
            <a:r>
              <a:rPr lang="hr-HR" altLang="sr-Latn-RS" sz="1800" b="1" smtClean="0">
                <a:latin typeface="VladaRHSans Reg" charset="0"/>
                <a:cs typeface="VladaRHSans Reg" charset="0"/>
              </a:rPr>
              <a:t>izdatak</a:t>
            </a:r>
            <a:r>
              <a:rPr lang="hr-HR" altLang="sr-Latn-RS" sz="1800" smtClean="0">
                <a:latin typeface="VladaRHSans Reg" charset="0"/>
                <a:cs typeface="VladaRHSans Reg" charset="0"/>
              </a:rPr>
              <a:t> mora nastati da bi bio prihvatljiv za sufinanciranje</a:t>
            </a:r>
          </a:p>
          <a:p>
            <a:pPr indent="-341313">
              <a:lnSpc>
                <a:spcPct val="100000"/>
              </a:lnSpc>
              <a:spcBef>
                <a:spcPts val="575"/>
              </a:spcBef>
              <a:buFontTx/>
              <a:buNone/>
            </a:pPr>
            <a:r>
              <a:rPr lang="hr-HR" altLang="sr-Latn-RS" sz="1800" smtClean="0">
                <a:latin typeface="VladaRHSans Reg" charset="0"/>
                <a:cs typeface="VladaRHSans Reg" charset="0"/>
              </a:rPr>
              <a:t>Na razini projekta:</a:t>
            </a:r>
          </a:p>
          <a:p>
            <a:pPr indent="-341313">
              <a:lnSpc>
                <a:spcPct val="100000"/>
              </a:lnSpc>
              <a:spcBef>
                <a:spcPts val="575"/>
              </a:spcBef>
              <a:buClr>
                <a:srgbClr val="008FFF"/>
              </a:buClr>
              <a:buFont typeface="Wingdings" pitchFamily="2" charset="2"/>
              <a:buChar char="ü"/>
            </a:pPr>
            <a:r>
              <a:rPr lang="hr-HR" altLang="sr-Latn-RS" sz="1800" smtClean="0">
                <a:latin typeface="VladaRHSans Reg" charset="0"/>
                <a:cs typeface="VladaRHSans Reg" charset="0"/>
              </a:rPr>
              <a:t>za izdatke povezane s troškovima u okviru aktivnosti iz točke 2.13. A UzP-a (priprema tehničke dokumentacije, dokumentacije projektnog prijedloga i dokumentacije o nabavi): </a:t>
            </a:r>
            <a:r>
              <a:rPr lang="hr-HR" altLang="sr-Latn-RS" sz="1800" b="1" smtClean="0">
                <a:latin typeface="VladaRHSans Reg" charset="0"/>
                <a:cs typeface="VladaRHSans Reg" charset="0"/>
              </a:rPr>
              <a:t>najranije od 1. siječnja 2015. godine </a:t>
            </a:r>
          </a:p>
          <a:p>
            <a:pPr indent="-341313">
              <a:lnSpc>
                <a:spcPct val="100000"/>
              </a:lnSpc>
              <a:spcBef>
                <a:spcPts val="575"/>
              </a:spcBef>
              <a:buClr>
                <a:srgbClr val="008FFF"/>
              </a:buClr>
              <a:buFont typeface="Wingdings" pitchFamily="2" charset="2"/>
              <a:buChar char="ü"/>
            </a:pPr>
            <a:r>
              <a:rPr lang="hr-HR" altLang="sr-Latn-RS" sz="1800" smtClean="0">
                <a:latin typeface="VladaRHSans Reg" charset="0"/>
                <a:cs typeface="VladaRHSans Reg" charset="0"/>
              </a:rPr>
              <a:t>za ostale troškove: od početka razdoblja provedbe projekta</a:t>
            </a:r>
          </a:p>
          <a:p>
            <a:pPr indent="-341313">
              <a:lnSpc>
                <a:spcPct val="100000"/>
              </a:lnSpc>
              <a:spcBef>
                <a:spcPts val="575"/>
              </a:spcBef>
              <a:buClr>
                <a:srgbClr val="008FFF"/>
              </a:buClr>
              <a:buFont typeface="Wingdings" pitchFamily="2" charset="2"/>
              <a:buChar char="ü"/>
            </a:pPr>
            <a:r>
              <a:rPr lang="hr-HR" altLang="sr-Latn-RS" sz="1800" smtClean="0">
                <a:latin typeface="VladaRHSans Reg" charset="0"/>
                <a:cs typeface="VladaRHSans Reg" charset="0"/>
              </a:rPr>
              <a:t>najkasnije do roka za dostavu Završnog izvješća i Završnog ZNS-a (30 dana od završetka razdoblja provedbe projekta)</a:t>
            </a:r>
          </a:p>
        </p:txBody>
      </p:sp>
      <p:sp>
        <p:nvSpPr>
          <p:cNvPr id="1024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1pPr>
            <a:lvl2pPr marL="742950" indent="-28575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2pPr>
            <a:lvl3pPr marL="11430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3pPr>
            <a:lvl4pPr marL="16002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4pPr>
            <a:lvl5pPr marL="20574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9pPr>
          </a:lstStyle>
          <a:p>
            <a:pPr>
              <a:lnSpc>
                <a:spcPct val="100000"/>
              </a:lnSpc>
              <a:spcBef>
                <a:spcPct val="0"/>
              </a:spcBef>
              <a:buClrTx/>
              <a:buFontTx/>
              <a:buNone/>
            </a:pPr>
            <a:fld id="{79241071-EAD9-44A4-9A5E-28E8755EA7D9}" type="slidenum">
              <a:rPr lang="en-US" altLang="sr-Latn-RS" sz="900" smtClean="0">
                <a:solidFill>
                  <a:prstClr val="black"/>
                </a:solidFill>
              </a:rPr>
              <a:pPr>
                <a:lnSpc>
                  <a:spcPct val="100000"/>
                </a:lnSpc>
                <a:spcBef>
                  <a:spcPct val="0"/>
                </a:spcBef>
                <a:buClrTx/>
                <a:buFontTx/>
                <a:buNone/>
              </a:pPr>
              <a:t>28</a:t>
            </a:fld>
            <a:endParaRPr lang="en-US" altLang="sr-Latn-RS" sz="900" smtClean="0">
              <a:solidFill>
                <a:prstClr val="black"/>
              </a:solidFill>
            </a:endParaRP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19672" y="4504859"/>
            <a:ext cx="1233288" cy="449202"/>
          </a:xfrm>
          <a:prstGeom prst="rect">
            <a:avLst/>
          </a:prstGeom>
        </p:spPr>
      </p:pic>
    </p:spTree>
    <p:extLst>
      <p:ext uri="{BB962C8B-B14F-4D97-AF65-F5344CB8AC3E}">
        <p14:creationId xmlns:p14="http://schemas.microsoft.com/office/powerpoint/2010/main" val="12998068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14350" y="316010"/>
            <a:ext cx="7448550" cy="747943"/>
          </a:xfrm>
        </p:spPr>
        <p:txBody>
          <a:bodyPr/>
          <a:lstStyle/>
          <a:p>
            <a:pPr eaLnBrk="1" hangingPunct="1"/>
            <a:r>
              <a:rPr lang="hr-HR" altLang="sr-Latn-RS" sz="2800" smtClean="0">
                <a:latin typeface="VladaRHSans Med" charset="0"/>
                <a:cs typeface="VladaRHSans Med" charset="0"/>
              </a:rPr>
              <a:t>ii. Ugovor o dodjeli bespovratnih sredstava</a:t>
            </a:r>
            <a:r>
              <a:rPr lang="hr-HR" altLang="sr-Latn-RS" smtClean="0">
                <a:latin typeface="VladaRHSans Med" charset="0"/>
                <a:cs typeface="VladaRHSans Med" charset="0"/>
              </a:rPr>
              <a:t/>
            </a:r>
            <a:br>
              <a:rPr lang="hr-HR" altLang="sr-Latn-RS" smtClean="0">
                <a:latin typeface="VladaRHSans Med" charset="0"/>
                <a:cs typeface="VladaRHSans Med" charset="0"/>
              </a:rPr>
            </a:br>
            <a:endParaRPr lang="hr-HR" altLang="sr-Latn-RS" smtClean="0">
              <a:latin typeface="VladaRHSans Med" charset="0"/>
              <a:cs typeface="VladaRHSans Med" charset="0"/>
            </a:endParaRPr>
          </a:p>
        </p:txBody>
      </p:sp>
      <p:sp>
        <p:nvSpPr>
          <p:cNvPr id="11267"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200"/>
              </a:lnSpc>
              <a:spcBef>
                <a:spcPct val="20000"/>
              </a:spcBef>
              <a:buChar char="•"/>
              <a:defRPr sz="2400">
                <a:solidFill>
                  <a:schemeClr val="tx1"/>
                </a:solidFill>
                <a:latin typeface="VladaRHSans Reg" charset="0"/>
                <a:ea typeface="MS PGothic" pitchFamily="34" charset="-128"/>
                <a:cs typeface="VladaRHSans Reg" charset="0"/>
              </a:defRPr>
            </a:lvl1pPr>
            <a:lvl2pPr marL="742950" indent="-28575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2pPr>
            <a:lvl3pPr marL="11430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3pPr>
            <a:lvl4pPr marL="16002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4pPr>
            <a:lvl5pPr marL="20574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9pPr>
          </a:lstStyle>
          <a:p>
            <a:pPr>
              <a:lnSpc>
                <a:spcPct val="100000"/>
              </a:lnSpc>
              <a:spcBef>
                <a:spcPct val="0"/>
              </a:spcBef>
              <a:buFontTx/>
              <a:buNone/>
            </a:pPr>
            <a:fld id="{9BB2E1EC-8759-40A9-83CA-CD3CA7169334}" type="slidenum">
              <a:rPr lang="en-US" altLang="sr-Latn-RS" sz="900" smtClean="0">
                <a:solidFill>
                  <a:prstClr val="white"/>
                </a:solidFill>
              </a:rPr>
              <a:pPr>
                <a:lnSpc>
                  <a:spcPct val="100000"/>
                </a:lnSpc>
                <a:spcBef>
                  <a:spcPct val="0"/>
                </a:spcBef>
                <a:buFontTx/>
                <a:buNone/>
              </a:pPr>
              <a:t>29</a:t>
            </a:fld>
            <a:endParaRPr lang="en-US" altLang="sr-Latn-RS" sz="900" smtClean="0">
              <a:solidFill>
                <a:prstClr val="white"/>
              </a:solidFill>
            </a:endParaRPr>
          </a:p>
        </p:txBody>
      </p:sp>
      <p:pic>
        <p:nvPicPr>
          <p:cNvPr id="11268"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40005" y="1387906"/>
            <a:ext cx="4048125" cy="2690055"/>
          </a:xfrm>
          <a:noFill/>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19672" y="4504859"/>
            <a:ext cx="1233288" cy="449202"/>
          </a:xfrm>
          <a:prstGeom prst="rect">
            <a:avLst/>
          </a:prstGeom>
        </p:spPr>
      </p:pic>
    </p:spTree>
    <p:extLst>
      <p:ext uri="{BB962C8B-B14F-4D97-AF65-F5344CB8AC3E}">
        <p14:creationId xmlns:p14="http://schemas.microsoft.com/office/powerpoint/2010/main" val="3502682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47864" y="4654190"/>
            <a:ext cx="1419021" cy="201440"/>
          </a:xfrm>
          <a:prstGeom prst="rect">
            <a:avLst/>
          </a:prstGeom>
        </p:spPr>
      </p:pic>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1720" y="4504859"/>
            <a:ext cx="1233288" cy="449202"/>
          </a:xfrm>
          <a:prstGeom prst="rect">
            <a:avLst/>
          </a:prstGeom>
        </p:spPr>
      </p:pic>
      <p:sp>
        <p:nvSpPr>
          <p:cNvPr id="5" name="Title 1"/>
          <p:cNvSpPr txBox="1">
            <a:spLocks/>
          </p:cNvSpPr>
          <p:nvPr/>
        </p:nvSpPr>
        <p:spPr>
          <a:xfrm>
            <a:off x="522300" y="266700"/>
            <a:ext cx="8099425" cy="685800"/>
          </a:xfrm>
          <a:prstGeom prst="rect">
            <a:avLst/>
          </a:prstGeom>
        </p:spPr>
        <p:txBody>
          <a:bodyPr/>
          <a:lstStyle>
            <a:lvl1pPr algn="l" defTabSz="457200" rtl="0" eaLnBrk="0" fontAlgn="base" hangingPunct="0">
              <a:spcBef>
                <a:spcPct val="0"/>
              </a:spcBef>
              <a:spcAft>
                <a:spcPct val="0"/>
              </a:spcAft>
              <a:defRPr sz="3600" kern="1200">
                <a:solidFill>
                  <a:schemeClr val="tx1"/>
                </a:solidFill>
                <a:latin typeface="VladaRHSans Med"/>
                <a:ea typeface="MS PGothic" pitchFamily="34" charset="-128"/>
                <a:cs typeface="VladaRHSans Med"/>
              </a:defRPr>
            </a:lvl1pPr>
            <a:lvl2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2pPr>
            <a:lvl3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3pPr>
            <a:lvl4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4pPr>
            <a:lvl5pPr algn="l" defTabSz="457200" rtl="0" eaLnBrk="0" fontAlgn="base" hangingPunct="0">
              <a:spcBef>
                <a:spcPct val="0"/>
              </a:spcBef>
              <a:spcAft>
                <a:spcPct val="0"/>
              </a:spcAft>
              <a:defRPr sz="3600">
                <a:solidFill>
                  <a:schemeClr val="tx1"/>
                </a:solidFill>
                <a:latin typeface="VladaRHSans Med" charset="0"/>
                <a:ea typeface="MS PGothic" pitchFamily="34" charset="-128"/>
                <a:cs typeface="VladaRHSans Med" charset="0"/>
              </a:defRPr>
            </a:lvl5pPr>
            <a:lvl6pPr marL="4572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9pPr>
          </a:lstStyle>
          <a:p>
            <a:pPr algn="ctr"/>
            <a:r>
              <a:rPr lang="hr-HR" altLang="sr-Latn-RS" sz="2000" b="1" smtClean="0">
                <a:solidFill>
                  <a:srgbClr val="000000"/>
                </a:solidFill>
                <a:latin typeface="VladaRHSans Med" charset="0"/>
                <a:cs typeface="VladaRHSans Med" charset="0"/>
              </a:rPr>
              <a:t>Prioritetna os 3 – Poslovna konkurentnost</a:t>
            </a:r>
            <a:r>
              <a:rPr lang="hr-HR" altLang="sr-Latn-RS" smtClean="0">
                <a:solidFill>
                  <a:srgbClr val="000000"/>
                </a:solidFill>
                <a:latin typeface="VladaRHSans Med" charset="0"/>
                <a:cs typeface="VladaRHSans Med" charset="0"/>
              </a:rPr>
              <a:t/>
            </a:r>
            <a:br>
              <a:rPr lang="hr-HR" altLang="sr-Latn-RS" smtClean="0">
                <a:solidFill>
                  <a:srgbClr val="000000"/>
                </a:solidFill>
                <a:latin typeface="VladaRHSans Med" charset="0"/>
                <a:cs typeface="VladaRHSans Med" charset="0"/>
              </a:rPr>
            </a:br>
            <a:endParaRPr lang="hr-HR" altLang="sr-Latn-RS" dirty="0" smtClean="0">
              <a:latin typeface="VladaRHSans Med" charset="0"/>
              <a:cs typeface="VladaRHSans Med" charset="0"/>
            </a:endParaRPr>
          </a:p>
        </p:txBody>
      </p:sp>
      <p:sp>
        <p:nvSpPr>
          <p:cNvPr id="6" name="Rezervirano mjesto sadržaja 2"/>
          <p:cNvSpPr txBox="1">
            <a:spLocks/>
          </p:cNvSpPr>
          <p:nvPr/>
        </p:nvSpPr>
        <p:spPr>
          <a:xfrm>
            <a:off x="457200" y="685800"/>
            <a:ext cx="8229600" cy="3543300"/>
          </a:xfrm>
          <a:prstGeom prst="rect">
            <a:avLst/>
          </a:prstGeom>
          <a:solidFill>
            <a:schemeClr val="bg1">
              <a:alpha val="30000"/>
            </a:schemeClr>
          </a:solidFill>
        </p:spPr>
        <p:txBody>
          <a:bodyPr>
            <a:normAutofit/>
          </a:bodyPr>
          <a:lstStyle>
            <a:lvl1pPr marL="342900" indent="-3429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1pPr>
            <a:lvl2pPr marL="742950" indent="-28575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2pPr>
            <a:lvl3pPr marL="1143000" indent="-2286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3pPr>
            <a:lvl4pPr marL="1600200" indent="-2286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4pPr>
            <a:lvl5pPr marL="2057400" indent="-228600"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MS PGothic" pitchFamily="34" charset="-128"/>
                <a:cs typeface="VladaRHSans Reg"/>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00000"/>
              </a:lnSpc>
              <a:spcBef>
                <a:spcPts val="0"/>
              </a:spcBef>
              <a:defRPr/>
            </a:pPr>
            <a:endParaRPr lang="hr-HR" sz="1800" kern="1000" dirty="0" smtClean="0"/>
          </a:p>
          <a:p>
            <a:pPr algn="ctr">
              <a:lnSpc>
                <a:spcPct val="100000"/>
              </a:lnSpc>
              <a:spcBef>
                <a:spcPts val="0"/>
              </a:spcBef>
              <a:defRPr/>
            </a:pPr>
            <a:r>
              <a:rPr lang="hr-HR" sz="1800" b="1" kern="1000" dirty="0" smtClean="0"/>
              <a:t>EFRR: </a:t>
            </a:r>
            <a:r>
              <a:rPr lang="hr-HR" sz="1800" kern="1000" dirty="0" smtClean="0"/>
              <a:t>7,39 milijardi kn (970 milijuna € )</a:t>
            </a:r>
          </a:p>
          <a:p>
            <a:pPr algn="ctr">
              <a:lnSpc>
                <a:spcPct val="100000"/>
              </a:lnSpc>
              <a:spcBef>
                <a:spcPts val="0"/>
              </a:spcBef>
              <a:defRPr/>
            </a:pPr>
            <a:r>
              <a:rPr lang="hr-HR" sz="1800" b="1" kern="1000" dirty="0" smtClean="0"/>
              <a:t>Nacionalno sufinanciranje: </a:t>
            </a:r>
            <a:r>
              <a:rPr lang="hr-HR" sz="1800" kern="1000" dirty="0" smtClean="0"/>
              <a:t>1,3 milijardi  kn (171 milijun €)</a:t>
            </a:r>
          </a:p>
          <a:p>
            <a:pPr algn="ctr">
              <a:lnSpc>
                <a:spcPct val="100000"/>
              </a:lnSpc>
              <a:spcBef>
                <a:spcPts val="0"/>
              </a:spcBef>
              <a:defRPr/>
            </a:pPr>
            <a:r>
              <a:rPr lang="hr-HR" sz="1800" b="1" kern="1000" dirty="0" smtClean="0"/>
              <a:t>Ukupna ulaganja:</a:t>
            </a:r>
            <a:r>
              <a:rPr lang="hr-HR" sz="1800" b="1" kern="1000" dirty="0" smtClean="0">
                <a:solidFill>
                  <a:schemeClr val="accent1">
                    <a:lumMod val="60000"/>
                    <a:lumOff val="40000"/>
                  </a:schemeClr>
                </a:solidFill>
              </a:rPr>
              <a:t> </a:t>
            </a:r>
            <a:r>
              <a:rPr lang="hr-HR" sz="1800" kern="1000" dirty="0" smtClean="0"/>
              <a:t>8,69 milijardi kn (1,141 milijardi €)</a:t>
            </a:r>
          </a:p>
          <a:p>
            <a:pPr algn="ctr">
              <a:lnSpc>
                <a:spcPct val="100000"/>
              </a:lnSpc>
              <a:spcBef>
                <a:spcPts val="0"/>
              </a:spcBef>
              <a:defRPr/>
            </a:pPr>
            <a:endParaRPr lang="hr-HR" sz="800" kern="1000" dirty="0" smtClean="0"/>
          </a:p>
          <a:p>
            <a:pPr algn="ctr">
              <a:lnSpc>
                <a:spcPct val="100000"/>
              </a:lnSpc>
              <a:spcBef>
                <a:spcPts val="0"/>
              </a:spcBef>
              <a:defRPr/>
            </a:pPr>
            <a:endParaRPr lang="hr-HR" sz="800" kern="1000" dirty="0" smtClean="0"/>
          </a:p>
          <a:p>
            <a:pPr algn="ctr">
              <a:lnSpc>
                <a:spcPct val="100000"/>
              </a:lnSpc>
              <a:defRPr/>
            </a:pPr>
            <a:r>
              <a:rPr lang="hr-HR" sz="1800" dirty="0" smtClean="0"/>
              <a:t>4 specifična cilja – P8 u okviru cilja 3a2</a:t>
            </a:r>
          </a:p>
          <a:p>
            <a:pPr>
              <a:defRPr/>
            </a:pPr>
            <a:r>
              <a:rPr lang="hr-HR" sz="2800" b="1" dirty="0" smtClean="0">
                <a:solidFill>
                  <a:schemeClr val="tx2"/>
                </a:solidFill>
              </a:rPr>
              <a:t>			</a:t>
            </a:r>
            <a:endParaRPr lang="hr-HR" sz="2800" b="1" dirty="0">
              <a:solidFill>
                <a:schemeClr val="tx1">
                  <a:lumMod val="75000"/>
                  <a:lumOff val="25000"/>
                </a:schemeClr>
              </a:solidFill>
            </a:endParaRPr>
          </a:p>
        </p:txBody>
      </p:sp>
      <p:graphicFrame>
        <p:nvGraphicFramePr>
          <p:cNvPr id="7" name="Diagram 6"/>
          <p:cNvGraphicFramePr/>
          <p:nvPr/>
        </p:nvGraphicFramePr>
        <p:xfrm>
          <a:off x="523876" y="2458869"/>
          <a:ext cx="8162924" cy="18940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268631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14355" y="154038"/>
            <a:ext cx="8099425" cy="549445"/>
          </a:xfrm>
        </p:spPr>
        <p:txBody>
          <a:bodyPr/>
          <a:lstStyle/>
          <a:p>
            <a:r>
              <a:rPr lang="hr-HR" altLang="sr-Latn-RS" sz="3200" smtClean="0">
                <a:latin typeface="VladaRHSans Med" charset="0"/>
                <a:cs typeface="VladaRHSans Med" charset="0"/>
              </a:rPr>
              <a:t>Ugovor o dodjeli bespovratnih sredstava (I)</a:t>
            </a:r>
          </a:p>
        </p:txBody>
      </p:sp>
      <p:sp>
        <p:nvSpPr>
          <p:cNvPr id="3" name="Content Placeholder 2"/>
          <p:cNvSpPr>
            <a:spLocks noGrp="1"/>
          </p:cNvSpPr>
          <p:nvPr>
            <p:ph idx="1"/>
          </p:nvPr>
        </p:nvSpPr>
        <p:spPr>
          <a:xfrm>
            <a:off x="428630" y="736830"/>
            <a:ext cx="8099425" cy="3661905"/>
          </a:xfrm>
        </p:spPr>
        <p:txBody>
          <a:bodyPr/>
          <a:lstStyle/>
          <a:p>
            <a:pPr marL="286650" indent="-285750">
              <a:lnSpc>
                <a:spcPct val="100000"/>
              </a:lnSpc>
              <a:buClr>
                <a:srgbClr val="0093DD"/>
              </a:buClr>
              <a:buFont typeface="Wingdings" panose="05000000000000000000" pitchFamily="2" charset="2"/>
              <a:buChar char="§"/>
              <a:defRPr/>
            </a:pPr>
            <a:r>
              <a:rPr lang="hr-HR" sz="1800" dirty="0" smtClean="0"/>
              <a:t>Posebni </a:t>
            </a:r>
            <a:r>
              <a:rPr lang="hr-HR" sz="1800" dirty="0"/>
              <a:t>uvjeti</a:t>
            </a:r>
          </a:p>
          <a:p>
            <a:pPr marL="900" indent="0">
              <a:lnSpc>
                <a:spcPct val="100000"/>
              </a:lnSpc>
              <a:buClr>
                <a:srgbClr val="0093DD"/>
              </a:buClr>
              <a:buFontTx/>
              <a:buNone/>
              <a:defRPr/>
            </a:pPr>
            <a:r>
              <a:rPr lang="hr-HR" sz="1800" dirty="0" smtClean="0"/>
              <a:t>     Prilozi </a:t>
            </a:r>
            <a:r>
              <a:rPr lang="hr-HR" sz="1800" dirty="0"/>
              <a:t>Posebnim uvjetima:</a:t>
            </a:r>
          </a:p>
          <a:p>
            <a:pPr>
              <a:lnSpc>
                <a:spcPct val="100000"/>
              </a:lnSpc>
              <a:buClr>
                <a:srgbClr val="008FFF"/>
              </a:buClr>
              <a:buFont typeface="Wingdings" panose="05000000000000000000" pitchFamily="2" charset="2"/>
              <a:buChar char="ü"/>
              <a:defRPr/>
            </a:pPr>
            <a:r>
              <a:rPr lang="hr-HR" sz="1800" dirty="0" smtClean="0"/>
              <a:t>Prilog A. </a:t>
            </a:r>
            <a:r>
              <a:rPr lang="hr-HR" sz="1800" dirty="0"/>
              <a:t>Opći </a:t>
            </a:r>
            <a:r>
              <a:rPr lang="hr-HR" sz="1800" dirty="0" smtClean="0"/>
              <a:t>uvjeti koji se primjenjuju na projekte financiranje iz Europskih strukturnih i investicijskih fondova u financijskom razdoblju 2014.-2020.</a:t>
            </a:r>
            <a:endParaRPr lang="hr-HR" sz="1800" dirty="0"/>
          </a:p>
          <a:p>
            <a:pPr>
              <a:lnSpc>
                <a:spcPct val="100000"/>
              </a:lnSpc>
              <a:buClr>
                <a:srgbClr val="008FFF"/>
              </a:buClr>
              <a:buFont typeface="Wingdings" panose="05000000000000000000" pitchFamily="2" charset="2"/>
              <a:buChar char="ü"/>
              <a:defRPr/>
            </a:pPr>
            <a:r>
              <a:rPr lang="hr-HR" sz="1800" dirty="0" smtClean="0"/>
              <a:t>Prilog B. Opis </a:t>
            </a:r>
            <a:r>
              <a:rPr lang="hr-HR" sz="1800" dirty="0"/>
              <a:t>i proračun </a:t>
            </a:r>
            <a:r>
              <a:rPr lang="hr-HR" sz="1800" dirty="0" smtClean="0"/>
              <a:t>projekta (</a:t>
            </a:r>
            <a:r>
              <a:rPr lang="hr-HR" sz="1800" i="1" dirty="0" smtClean="0"/>
              <a:t>Prijavni obrazac A. dio)</a:t>
            </a:r>
            <a:endParaRPr lang="hr-HR" sz="1800" dirty="0"/>
          </a:p>
          <a:p>
            <a:pPr>
              <a:lnSpc>
                <a:spcPct val="100000"/>
              </a:lnSpc>
              <a:buClr>
                <a:srgbClr val="008FFF"/>
              </a:buClr>
              <a:buFont typeface="Wingdings" panose="05000000000000000000" pitchFamily="2" charset="2"/>
              <a:buChar char="ü"/>
              <a:defRPr/>
            </a:pPr>
            <a:r>
              <a:rPr lang="hr-HR" sz="1800" dirty="0" smtClean="0"/>
              <a:t>Prilog C. Investicijska studija</a:t>
            </a:r>
            <a:endParaRPr lang="hr-HR" sz="1800" dirty="0"/>
          </a:p>
          <a:p>
            <a:pPr>
              <a:lnSpc>
                <a:spcPct val="100000"/>
              </a:lnSpc>
              <a:buClr>
                <a:srgbClr val="008FFF"/>
              </a:buClr>
              <a:buFont typeface="Wingdings" panose="05000000000000000000" pitchFamily="2" charset="2"/>
              <a:buChar char="ü"/>
              <a:defRPr/>
            </a:pPr>
            <a:r>
              <a:rPr lang="hr-HR" sz="1800" dirty="0" smtClean="0"/>
              <a:t>Prilog D. Plan nabave</a:t>
            </a:r>
          </a:p>
          <a:p>
            <a:pPr>
              <a:lnSpc>
                <a:spcPct val="100000"/>
              </a:lnSpc>
              <a:buClr>
                <a:srgbClr val="008FFF"/>
              </a:buClr>
              <a:buFont typeface="Wingdings" panose="05000000000000000000" pitchFamily="2" charset="2"/>
              <a:buChar char="ü"/>
              <a:defRPr/>
            </a:pPr>
            <a:r>
              <a:rPr lang="hr-HR" sz="1800" dirty="0" smtClean="0"/>
              <a:t>Prilog E. Zahtjev za predujam</a:t>
            </a:r>
            <a:endParaRPr lang="hr-HR" sz="1800" dirty="0"/>
          </a:p>
          <a:p>
            <a:pPr>
              <a:lnSpc>
                <a:spcPct val="100000"/>
              </a:lnSpc>
              <a:buClr>
                <a:srgbClr val="008FFF"/>
              </a:buClr>
              <a:buFont typeface="Wingdings" panose="05000000000000000000" pitchFamily="2" charset="2"/>
              <a:buChar char="ü"/>
              <a:defRPr/>
            </a:pPr>
            <a:r>
              <a:rPr lang="hr-HR" sz="1800" dirty="0" smtClean="0"/>
              <a:t>Prilog F. </a:t>
            </a:r>
            <a:r>
              <a:rPr lang="hr-HR" sz="1800" dirty="0"/>
              <a:t>Zahtjev za nadoknadom sredstava</a:t>
            </a:r>
          </a:p>
          <a:p>
            <a:pPr>
              <a:lnSpc>
                <a:spcPct val="100000"/>
              </a:lnSpc>
              <a:buClr>
                <a:srgbClr val="008FFF"/>
              </a:buClr>
              <a:buFont typeface="Wingdings" panose="05000000000000000000" pitchFamily="2" charset="2"/>
              <a:buChar char="ü"/>
              <a:defRPr/>
            </a:pPr>
            <a:r>
              <a:rPr lang="hr-HR" sz="1800" dirty="0" smtClean="0"/>
              <a:t>Prilog G. </a:t>
            </a:r>
            <a:r>
              <a:rPr lang="hr-HR" sz="1800" dirty="0"/>
              <a:t>Završno izvješće o provedbi</a:t>
            </a:r>
          </a:p>
          <a:p>
            <a:pPr>
              <a:lnSpc>
                <a:spcPct val="100000"/>
              </a:lnSpc>
              <a:buClr>
                <a:srgbClr val="008FFF"/>
              </a:buClr>
              <a:buFont typeface="Wingdings" panose="05000000000000000000" pitchFamily="2" charset="2"/>
              <a:buChar char="ü"/>
              <a:defRPr/>
            </a:pPr>
            <a:r>
              <a:rPr lang="hr-HR" sz="1800" dirty="0" smtClean="0"/>
              <a:t>Prilog H. </a:t>
            </a:r>
            <a:r>
              <a:rPr lang="hr-HR" sz="1800" dirty="0"/>
              <a:t>Izvješće nakon provedbe projekta</a:t>
            </a:r>
          </a:p>
          <a:p>
            <a:pPr>
              <a:lnSpc>
                <a:spcPct val="100000"/>
              </a:lnSpc>
              <a:buFontTx/>
              <a:buNone/>
              <a:defRPr/>
            </a:pPr>
            <a:endParaRPr lang="hr-HR" sz="1800" dirty="0"/>
          </a:p>
          <a:p>
            <a:pPr>
              <a:lnSpc>
                <a:spcPct val="100000"/>
              </a:lnSpc>
              <a:buFontTx/>
              <a:buNone/>
              <a:defRPr/>
            </a:pPr>
            <a:endParaRPr lang="hr-HR" sz="1800" dirty="0"/>
          </a:p>
        </p:txBody>
      </p:sp>
      <p:sp>
        <p:nvSpPr>
          <p:cNvPr id="1229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1pPr>
            <a:lvl2pPr marL="742950" indent="-28575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2pPr>
            <a:lvl3pPr marL="11430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3pPr>
            <a:lvl4pPr marL="16002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4pPr>
            <a:lvl5pPr marL="20574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9pPr>
          </a:lstStyle>
          <a:p>
            <a:pPr>
              <a:lnSpc>
                <a:spcPct val="100000"/>
              </a:lnSpc>
              <a:spcBef>
                <a:spcPct val="0"/>
              </a:spcBef>
              <a:buClrTx/>
              <a:buFontTx/>
              <a:buNone/>
            </a:pPr>
            <a:fld id="{0D97C160-2CBF-4540-91BB-AF0E1A68DDB9}" type="slidenum">
              <a:rPr lang="en-US" altLang="sr-Latn-RS" sz="900" smtClean="0">
                <a:solidFill>
                  <a:prstClr val="black"/>
                </a:solidFill>
              </a:rPr>
              <a:pPr>
                <a:lnSpc>
                  <a:spcPct val="100000"/>
                </a:lnSpc>
                <a:spcBef>
                  <a:spcPct val="0"/>
                </a:spcBef>
                <a:buClrTx/>
                <a:buFontTx/>
                <a:buNone/>
              </a:pPr>
              <a:t>30</a:t>
            </a:fld>
            <a:endParaRPr lang="en-US" altLang="sr-Latn-RS" sz="900" smtClean="0">
              <a:solidFill>
                <a:prstClr val="black"/>
              </a:solidFill>
            </a:endParaRP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19672" y="4504859"/>
            <a:ext cx="1233288" cy="449202"/>
          </a:xfrm>
          <a:prstGeom prst="rect">
            <a:avLst/>
          </a:prstGeom>
        </p:spPr>
      </p:pic>
    </p:spTree>
    <p:extLst>
      <p:ext uri="{BB962C8B-B14F-4D97-AF65-F5344CB8AC3E}">
        <p14:creationId xmlns:p14="http://schemas.microsoft.com/office/powerpoint/2010/main" val="15932119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14355" y="514511"/>
            <a:ext cx="8099425" cy="549445"/>
          </a:xfrm>
        </p:spPr>
        <p:txBody>
          <a:bodyPr/>
          <a:lstStyle/>
          <a:p>
            <a:r>
              <a:rPr lang="pt-BR" altLang="sr-Latn-RS" sz="3200" smtClean="0">
                <a:latin typeface="VladaRHSans Med" charset="0"/>
                <a:cs typeface="VladaRHSans Med" charset="0"/>
              </a:rPr>
              <a:t>Ugovor o bespovratnim sredstvima (II)</a:t>
            </a:r>
          </a:p>
        </p:txBody>
      </p:sp>
      <p:sp>
        <p:nvSpPr>
          <p:cNvPr id="3" name="Content Placeholder 2"/>
          <p:cNvSpPr>
            <a:spLocks noGrp="1"/>
          </p:cNvSpPr>
          <p:nvPr>
            <p:ph idx="1"/>
          </p:nvPr>
        </p:nvSpPr>
        <p:spPr>
          <a:xfrm>
            <a:off x="514355" y="1276747"/>
            <a:ext cx="8099425" cy="2867910"/>
          </a:xfrm>
        </p:spPr>
        <p:txBody>
          <a:bodyPr/>
          <a:lstStyle/>
          <a:p>
            <a:pPr marL="286650" indent="-285750">
              <a:lnSpc>
                <a:spcPct val="100000"/>
              </a:lnSpc>
              <a:buClr>
                <a:srgbClr val="0093DD"/>
              </a:buClr>
              <a:buFont typeface="Wingdings" panose="05000000000000000000" pitchFamily="2" charset="2"/>
              <a:buChar char="§"/>
              <a:defRPr/>
            </a:pPr>
            <a:endParaRPr lang="vi-VN" sz="1800" dirty="0"/>
          </a:p>
          <a:p>
            <a:pPr marL="286650" indent="-285750">
              <a:lnSpc>
                <a:spcPct val="100000"/>
              </a:lnSpc>
              <a:buClr>
                <a:srgbClr val="0093DD"/>
              </a:buClr>
              <a:buFont typeface="Wingdings" panose="05000000000000000000" pitchFamily="2" charset="2"/>
              <a:buChar char="§"/>
              <a:defRPr/>
            </a:pPr>
            <a:r>
              <a:rPr lang="vi-VN" sz="1800" dirty="0"/>
              <a:t>U slučaju neslaganja između:</a:t>
            </a:r>
          </a:p>
          <a:p>
            <a:pPr marL="900" indent="0">
              <a:lnSpc>
                <a:spcPct val="100000"/>
              </a:lnSpc>
              <a:buClr>
                <a:srgbClr val="0093DD"/>
              </a:buClr>
              <a:buFontTx/>
              <a:buNone/>
              <a:defRPr/>
            </a:pPr>
            <a:r>
              <a:rPr lang="vi-VN" sz="1800" dirty="0"/>
              <a:t>odredbi Posebnih uvjeta i bilo kojeg povezanog </a:t>
            </a:r>
            <a:r>
              <a:rPr lang="hr-HR" sz="1800" dirty="0" smtClean="0"/>
              <a:t>Prilog</a:t>
            </a:r>
            <a:r>
              <a:rPr lang="vi-VN" sz="1800" dirty="0" smtClean="0"/>
              <a:t>a</a:t>
            </a:r>
            <a:r>
              <a:rPr lang="vi-VN" sz="1800" dirty="0"/>
              <a:t>, primjenjuju se odredbe Posebnih uvjeta. </a:t>
            </a:r>
          </a:p>
          <a:p>
            <a:pPr marL="286650" indent="-285750">
              <a:lnSpc>
                <a:spcPct val="100000"/>
              </a:lnSpc>
              <a:buClr>
                <a:srgbClr val="0093DD"/>
              </a:buClr>
              <a:buFont typeface="Wingdings" panose="05000000000000000000" pitchFamily="2" charset="2"/>
              <a:buChar char="§"/>
              <a:defRPr/>
            </a:pPr>
            <a:endParaRPr lang="vi-VN" sz="1800" dirty="0"/>
          </a:p>
          <a:p>
            <a:pPr marL="286650" indent="-285750">
              <a:lnSpc>
                <a:spcPct val="100000"/>
              </a:lnSpc>
              <a:buClr>
                <a:srgbClr val="0093DD"/>
              </a:buClr>
              <a:buFont typeface="Wingdings" panose="05000000000000000000" pitchFamily="2" charset="2"/>
              <a:buChar char="§"/>
              <a:defRPr/>
            </a:pPr>
            <a:r>
              <a:rPr lang="vi-VN" sz="1800" dirty="0"/>
              <a:t>U slučaju neslaganja između:</a:t>
            </a:r>
          </a:p>
          <a:p>
            <a:pPr marL="900" indent="0">
              <a:lnSpc>
                <a:spcPct val="100000"/>
              </a:lnSpc>
              <a:buClr>
                <a:srgbClr val="0093DD"/>
              </a:buClr>
              <a:buFontTx/>
              <a:buNone/>
              <a:defRPr/>
            </a:pPr>
            <a:r>
              <a:rPr lang="vi-VN" sz="1800" dirty="0"/>
              <a:t>odredbi </a:t>
            </a:r>
            <a:r>
              <a:rPr lang="hr-HR" sz="1800" dirty="0" smtClean="0"/>
              <a:t>Priloga A </a:t>
            </a:r>
            <a:r>
              <a:rPr lang="vi-VN" sz="1800" dirty="0" smtClean="0"/>
              <a:t>(Opći </a:t>
            </a:r>
            <a:r>
              <a:rPr lang="vi-VN" sz="1800" dirty="0"/>
              <a:t>uvjeti) i onih iz drugih </a:t>
            </a:r>
            <a:r>
              <a:rPr lang="hr-HR" sz="1800" dirty="0" smtClean="0"/>
              <a:t>Priloga</a:t>
            </a:r>
            <a:r>
              <a:rPr lang="vi-VN" sz="1800" dirty="0" smtClean="0"/>
              <a:t>, </a:t>
            </a:r>
            <a:r>
              <a:rPr lang="vi-VN" sz="1800" dirty="0"/>
              <a:t>odredbe </a:t>
            </a:r>
            <a:r>
              <a:rPr lang="hr-HR" sz="1800" dirty="0" smtClean="0"/>
              <a:t>Priloga A </a:t>
            </a:r>
            <a:r>
              <a:rPr lang="vi-VN" sz="1800" dirty="0" smtClean="0"/>
              <a:t>imat </a:t>
            </a:r>
            <a:r>
              <a:rPr lang="vi-VN" sz="1800" dirty="0"/>
              <a:t>će prvenstvo.</a:t>
            </a:r>
          </a:p>
          <a:p>
            <a:pPr>
              <a:lnSpc>
                <a:spcPct val="100000"/>
              </a:lnSpc>
              <a:buFontTx/>
              <a:buNone/>
              <a:defRPr/>
            </a:pPr>
            <a:endParaRPr lang="hr-HR" sz="1800" dirty="0"/>
          </a:p>
          <a:p>
            <a:pPr>
              <a:lnSpc>
                <a:spcPct val="100000"/>
              </a:lnSpc>
              <a:buFontTx/>
              <a:buNone/>
              <a:defRPr/>
            </a:pPr>
            <a:endParaRPr lang="hr-HR" sz="1800" dirty="0"/>
          </a:p>
        </p:txBody>
      </p:sp>
      <p:sp>
        <p:nvSpPr>
          <p:cNvPr id="1331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1pPr>
            <a:lvl2pPr marL="742950" indent="-28575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2pPr>
            <a:lvl3pPr marL="11430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3pPr>
            <a:lvl4pPr marL="16002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4pPr>
            <a:lvl5pPr marL="20574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9pPr>
          </a:lstStyle>
          <a:p>
            <a:pPr>
              <a:lnSpc>
                <a:spcPct val="100000"/>
              </a:lnSpc>
              <a:spcBef>
                <a:spcPct val="0"/>
              </a:spcBef>
              <a:buClrTx/>
              <a:buFontTx/>
              <a:buNone/>
            </a:pPr>
            <a:fld id="{89F7983C-CB0D-4595-BEB0-56B426D8C096}" type="slidenum">
              <a:rPr lang="en-US" altLang="sr-Latn-RS" sz="900" smtClean="0">
                <a:solidFill>
                  <a:prstClr val="black"/>
                </a:solidFill>
              </a:rPr>
              <a:pPr>
                <a:lnSpc>
                  <a:spcPct val="100000"/>
                </a:lnSpc>
                <a:spcBef>
                  <a:spcPct val="0"/>
                </a:spcBef>
                <a:buClrTx/>
                <a:buFontTx/>
                <a:buNone/>
              </a:pPr>
              <a:t>31</a:t>
            </a:fld>
            <a:endParaRPr lang="en-US" altLang="sr-Latn-RS" sz="900" smtClean="0">
              <a:solidFill>
                <a:prstClr val="black"/>
              </a:solidFill>
            </a:endParaRP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19672" y="4504859"/>
            <a:ext cx="1233288" cy="449202"/>
          </a:xfrm>
          <a:prstGeom prst="rect">
            <a:avLst/>
          </a:prstGeom>
        </p:spPr>
      </p:pic>
    </p:spTree>
    <p:extLst>
      <p:ext uri="{BB962C8B-B14F-4D97-AF65-F5344CB8AC3E}">
        <p14:creationId xmlns:p14="http://schemas.microsoft.com/office/powerpoint/2010/main" val="33714095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96880" y="154038"/>
            <a:ext cx="8099425" cy="549445"/>
          </a:xfrm>
        </p:spPr>
        <p:txBody>
          <a:bodyPr/>
          <a:lstStyle/>
          <a:p>
            <a:r>
              <a:rPr lang="pt-BR" altLang="sr-Latn-RS" sz="2800" smtClean="0">
                <a:latin typeface="VladaRHSans Med" charset="0"/>
                <a:cs typeface="VladaRHSans Med" charset="0"/>
              </a:rPr>
              <a:t>Posebni uvjeti </a:t>
            </a:r>
            <a:r>
              <a:rPr lang="hr-HR" altLang="sr-Latn-RS" sz="2800" smtClean="0">
                <a:latin typeface="VladaRHSans Med" charset="0"/>
                <a:cs typeface="VladaRHSans Med" charset="0"/>
              </a:rPr>
              <a:t>definiraju:</a:t>
            </a:r>
            <a:endParaRPr lang="pt-BR" altLang="sr-Latn-RS" sz="2800" smtClean="0">
              <a:latin typeface="VladaRHSans Med" charset="0"/>
              <a:cs typeface="VladaRHSans Med" charset="0"/>
            </a:endParaRPr>
          </a:p>
        </p:txBody>
      </p:sp>
      <p:sp>
        <p:nvSpPr>
          <p:cNvPr id="14339" name="Content Placeholder 2"/>
          <p:cNvSpPr>
            <a:spLocks noGrp="1"/>
          </p:cNvSpPr>
          <p:nvPr>
            <p:ph idx="1"/>
          </p:nvPr>
        </p:nvSpPr>
        <p:spPr>
          <a:xfrm>
            <a:off x="390530" y="636787"/>
            <a:ext cx="8105775" cy="3936627"/>
          </a:xfrm>
        </p:spPr>
        <p:txBody>
          <a:bodyPr/>
          <a:lstStyle/>
          <a:p>
            <a:pPr indent="-341313">
              <a:lnSpc>
                <a:spcPct val="100000"/>
              </a:lnSpc>
              <a:spcBef>
                <a:spcPts val="575"/>
              </a:spcBef>
              <a:buClr>
                <a:srgbClr val="008FFF"/>
              </a:buClr>
              <a:buFont typeface="Wingdings" pitchFamily="2" charset="2"/>
              <a:buChar char="ü"/>
            </a:pPr>
            <a:r>
              <a:rPr lang="hr-HR" altLang="sr-Latn-RS" sz="1800" smtClean="0">
                <a:latin typeface="VladaRHSans Reg" charset="0"/>
                <a:cs typeface="VladaRHSans Reg" charset="0"/>
              </a:rPr>
              <a:t>Svrhu projekta</a:t>
            </a:r>
          </a:p>
          <a:p>
            <a:pPr indent="-341313">
              <a:lnSpc>
                <a:spcPct val="100000"/>
              </a:lnSpc>
              <a:spcBef>
                <a:spcPts val="575"/>
              </a:spcBef>
              <a:buClr>
                <a:srgbClr val="008FFF"/>
              </a:buClr>
              <a:buFont typeface="Wingdings" pitchFamily="2" charset="2"/>
              <a:buChar char="ü"/>
            </a:pPr>
            <a:r>
              <a:rPr lang="hr-HR" altLang="sr-Latn-RS" sz="1800" smtClean="0">
                <a:latin typeface="VladaRHSans Reg" charset="0"/>
                <a:cs typeface="VladaRHSans Reg" charset="0"/>
              </a:rPr>
              <a:t>Provedbu i financijsko razdoblje Projekta</a:t>
            </a:r>
          </a:p>
          <a:p>
            <a:pPr indent="-341313">
              <a:lnSpc>
                <a:spcPct val="100000"/>
              </a:lnSpc>
              <a:spcBef>
                <a:spcPts val="575"/>
              </a:spcBef>
              <a:buClr>
                <a:srgbClr val="008FFF"/>
              </a:buClr>
              <a:buFont typeface="Wingdings" pitchFamily="2" charset="2"/>
              <a:buChar char="ü"/>
            </a:pPr>
            <a:r>
              <a:rPr lang="hr-HR" altLang="sr-Latn-RS" sz="1800" smtClean="0">
                <a:latin typeface="VladaRHSans Reg" charset="0"/>
                <a:cs typeface="VladaRHSans Reg" charset="0"/>
              </a:rPr>
              <a:t>Iznos bespovratnih sredstava, postotak financiranja i uređenje plaćanja</a:t>
            </a:r>
          </a:p>
          <a:p>
            <a:pPr indent="-341313">
              <a:lnSpc>
                <a:spcPct val="100000"/>
              </a:lnSpc>
              <a:spcBef>
                <a:spcPts val="575"/>
              </a:spcBef>
              <a:buClr>
                <a:srgbClr val="008FFF"/>
              </a:buClr>
              <a:buFont typeface="Wingdings" pitchFamily="2" charset="2"/>
              <a:buChar char="ü"/>
            </a:pPr>
            <a:r>
              <a:rPr lang="hr-HR" altLang="sr-Latn-RS" sz="1800" smtClean="0">
                <a:latin typeface="VladaRHSans Reg" charset="0"/>
                <a:cs typeface="VladaRHSans Reg" charset="0"/>
              </a:rPr>
              <a:t>Trajnost projekta</a:t>
            </a:r>
          </a:p>
          <a:p>
            <a:pPr indent="-341313">
              <a:lnSpc>
                <a:spcPct val="100000"/>
              </a:lnSpc>
              <a:spcBef>
                <a:spcPts val="575"/>
              </a:spcBef>
              <a:buClr>
                <a:srgbClr val="008FFF"/>
              </a:buClr>
              <a:buFont typeface="Wingdings" pitchFamily="2" charset="2"/>
              <a:buChar char="ü"/>
            </a:pPr>
            <a:r>
              <a:rPr lang="hr-HR" altLang="sr-Latn-RS" sz="1800" smtClean="0">
                <a:latin typeface="VladaRHSans Reg" charset="0"/>
                <a:cs typeface="VladaRHSans Reg" charset="0"/>
              </a:rPr>
              <a:t>Neprihvatljive izdatke</a:t>
            </a:r>
          </a:p>
          <a:p>
            <a:pPr indent="-341313">
              <a:lnSpc>
                <a:spcPct val="100000"/>
              </a:lnSpc>
              <a:spcBef>
                <a:spcPts val="575"/>
              </a:spcBef>
              <a:buClr>
                <a:srgbClr val="008FFF"/>
              </a:buClr>
              <a:buFont typeface="Wingdings" pitchFamily="2" charset="2"/>
              <a:buChar char="ü"/>
            </a:pPr>
            <a:r>
              <a:rPr lang="hr-HR" altLang="sr-Latn-RS" sz="1800" smtClean="0">
                <a:latin typeface="VladaRHSans Reg" charset="0"/>
                <a:cs typeface="VladaRHSans Reg" charset="0"/>
              </a:rPr>
              <a:t>Mjere osiguravanja javnosti i vidljivosti</a:t>
            </a:r>
          </a:p>
          <a:p>
            <a:pPr indent="-341313">
              <a:lnSpc>
                <a:spcPct val="100000"/>
              </a:lnSpc>
              <a:spcBef>
                <a:spcPts val="575"/>
              </a:spcBef>
              <a:buClr>
                <a:srgbClr val="008FFF"/>
              </a:buClr>
              <a:buFont typeface="Wingdings" pitchFamily="2" charset="2"/>
              <a:buChar char="ü"/>
            </a:pPr>
            <a:r>
              <a:rPr lang="hr-HR" altLang="sr-Latn-RS" sz="1800" smtClean="0">
                <a:latin typeface="VladaRHSans Reg" charset="0"/>
                <a:cs typeface="VladaRHSans Reg" charset="0"/>
              </a:rPr>
              <a:t>Upravljanje projektnom imovinom</a:t>
            </a:r>
          </a:p>
          <a:p>
            <a:pPr indent="-341313">
              <a:lnSpc>
                <a:spcPct val="100000"/>
              </a:lnSpc>
              <a:spcBef>
                <a:spcPts val="575"/>
              </a:spcBef>
              <a:buClr>
                <a:srgbClr val="008FFF"/>
              </a:buClr>
              <a:buFont typeface="Wingdings" pitchFamily="2" charset="2"/>
              <a:buChar char="ü"/>
            </a:pPr>
            <a:r>
              <a:rPr lang="hr-HR" altLang="sr-Latn-RS" sz="1800" smtClean="0">
                <a:latin typeface="VladaRHSans Reg" charset="0"/>
                <a:cs typeface="VladaRHSans Reg" charset="0"/>
              </a:rPr>
              <a:t>Ostale uvjete </a:t>
            </a:r>
          </a:p>
          <a:p>
            <a:pPr indent="-341313">
              <a:lnSpc>
                <a:spcPct val="100000"/>
              </a:lnSpc>
              <a:spcBef>
                <a:spcPts val="575"/>
              </a:spcBef>
              <a:buClr>
                <a:srgbClr val="008FFF"/>
              </a:buClr>
              <a:buFont typeface="Wingdings" pitchFamily="2" charset="2"/>
              <a:buChar char="ü"/>
            </a:pPr>
            <a:r>
              <a:rPr lang="hr-HR" altLang="sr-Latn-RS" sz="1800" smtClean="0">
                <a:latin typeface="VladaRHSans Reg" charset="0"/>
                <a:cs typeface="VladaRHSans Reg" charset="0"/>
              </a:rPr>
              <a:t>Adrese za kontakt i priloge</a:t>
            </a:r>
          </a:p>
          <a:p>
            <a:pPr indent="-341313">
              <a:lnSpc>
                <a:spcPct val="100000"/>
              </a:lnSpc>
              <a:spcBef>
                <a:spcPts val="575"/>
              </a:spcBef>
              <a:buClr>
                <a:srgbClr val="008FFF"/>
              </a:buClr>
              <a:buFont typeface="Wingdings" pitchFamily="2" charset="2"/>
              <a:buChar char="ü"/>
            </a:pPr>
            <a:endParaRPr lang="hr-HR" altLang="sr-Latn-RS" sz="1800" smtClean="0">
              <a:latin typeface="VladaRHSans Reg" charset="0"/>
              <a:cs typeface="VladaRHSans Reg" charset="0"/>
            </a:endParaRPr>
          </a:p>
          <a:p>
            <a:pPr indent="-341313">
              <a:lnSpc>
                <a:spcPct val="100000"/>
              </a:lnSpc>
              <a:spcBef>
                <a:spcPts val="575"/>
              </a:spcBef>
              <a:buFontTx/>
              <a:buNone/>
            </a:pPr>
            <a:endParaRPr lang="hr-HR" altLang="sr-Latn-RS" sz="1800" smtClean="0">
              <a:latin typeface="VladaRHSans Reg" charset="0"/>
              <a:cs typeface="VladaRHSans Reg" charset="0"/>
            </a:endParaRPr>
          </a:p>
        </p:txBody>
      </p:sp>
      <p:sp>
        <p:nvSpPr>
          <p:cNvPr id="1434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1pPr>
            <a:lvl2pPr marL="742950" indent="-28575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2pPr>
            <a:lvl3pPr marL="11430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3pPr>
            <a:lvl4pPr marL="16002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4pPr>
            <a:lvl5pPr marL="20574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9pPr>
          </a:lstStyle>
          <a:p>
            <a:pPr>
              <a:lnSpc>
                <a:spcPct val="100000"/>
              </a:lnSpc>
              <a:spcBef>
                <a:spcPct val="0"/>
              </a:spcBef>
              <a:buClrTx/>
              <a:buFontTx/>
              <a:buNone/>
            </a:pPr>
            <a:fld id="{49135920-12AC-40E9-B38C-828E204A7322}" type="slidenum">
              <a:rPr lang="en-US" altLang="sr-Latn-RS" sz="900" smtClean="0">
                <a:solidFill>
                  <a:prstClr val="black"/>
                </a:solidFill>
              </a:rPr>
              <a:pPr>
                <a:lnSpc>
                  <a:spcPct val="100000"/>
                </a:lnSpc>
                <a:spcBef>
                  <a:spcPct val="0"/>
                </a:spcBef>
                <a:buClrTx/>
                <a:buFontTx/>
                <a:buNone/>
              </a:pPr>
              <a:t>32</a:t>
            </a:fld>
            <a:endParaRPr lang="en-US" altLang="sr-Latn-RS" sz="900" smtClean="0">
              <a:solidFill>
                <a:prstClr val="black"/>
              </a:solidFill>
            </a:endParaRP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19672" y="4504859"/>
            <a:ext cx="1233288" cy="449202"/>
          </a:xfrm>
          <a:prstGeom prst="rect">
            <a:avLst/>
          </a:prstGeom>
        </p:spPr>
      </p:pic>
    </p:spTree>
    <p:extLst>
      <p:ext uri="{BB962C8B-B14F-4D97-AF65-F5344CB8AC3E}">
        <p14:creationId xmlns:p14="http://schemas.microsoft.com/office/powerpoint/2010/main" val="2718113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14355" y="514511"/>
            <a:ext cx="8099425" cy="549445"/>
          </a:xfrm>
        </p:spPr>
        <p:txBody>
          <a:bodyPr/>
          <a:lstStyle/>
          <a:p>
            <a:r>
              <a:rPr lang="pl-PL" altLang="sr-Latn-RS" sz="3200" smtClean="0">
                <a:latin typeface="VladaRHSans Med" charset="0"/>
                <a:cs typeface="VladaRHSans Med" charset="0"/>
              </a:rPr>
              <a:t>Prilog A. Opći uvjeti</a:t>
            </a:r>
            <a:endParaRPr lang="pt-BR" altLang="sr-Latn-RS" sz="3200" smtClean="0">
              <a:latin typeface="VladaRHSans Med" charset="0"/>
              <a:cs typeface="VladaRHSans Med" charset="0"/>
            </a:endParaRPr>
          </a:p>
        </p:txBody>
      </p:sp>
      <p:sp>
        <p:nvSpPr>
          <p:cNvPr id="3" name="Content Placeholder 2"/>
          <p:cNvSpPr>
            <a:spLocks noGrp="1"/>
          </p:cNvSpPr>
          <p:nvPr>
            <p:ph idx="1"/>
          </p:nvPr>
        </p:nvSpPr>
        <p:spPr>
          <a:xfrm>
            <a:off x="514350" y="1286272"/>
            <a:ext cx="7981950" cy="2934606"/>
          </a:xfrm>
        </p:spPr>
        <p:txBody>
          <a:bodyPr/>
          <a:lstStyle/>
          <a:p>
            <a:pPr marL="900" indent="0">
              <a:lnSpc>
                <a:spcPct val="100000"/>
              </a:lnSpc>
              <a:buClr>
                <a:srgbClr val="0093DD"/>
              </a:buClr>
              <a:buFontTx/>
              <a:buNone/>
              <a:defRPr/>
            </a:pPr>
            <a:r>
              <a:rPr lang="vi-VN" sz="1800" b="1" u="sng" dirty="0">
                <a:hlinkClick r:id="rId2" action="ppaction://hlinkfile"/>
              </a:rPr>
              <a:t>Opći uvjeti </a:t>
            </a:r>
            <a:r>
              <a:rPr lang="vi-VN" sz="1800" dirty="0"/>
              <a:t>koji se primjenjuju na projekte financirane iz Fondova u financijskom razdoblju 2014.–2020. definiraju:</a:t>
            </a:r>
          </a:p>
          <a:p>
            <a:pPr marL="286650" indent="-285750">
              <a:lnSpc>
                <a:spcPct val="100000"/>
              </a:lnSpc>
              <a:buClr>
                <a:srgbClr val="0093DD"/>
              </a:buClr>
              <a:buFont typeface="Wingdings" panose="05000000000000000000" pitchFamily="2" charset="2"/>
              <a:buChar char="ü"/>
              <a:defRPr/>
            </a:pPr>
            <a:r>
              <a:rPr lang="vi-VN" sz="1800" dirty="0"/>
              <a:t>Obveze korisnika (odgovornost, informiranje, javnost i vidljivost, vlaništvo i trajnost)</a:t>
            </a:r>
          </a:p>
          <a:p>
            <a:pPr marL="286650" indent="-285750">
              <a:lnSpc>
                <a:spcPct val="100000"/>
              </a:lnSpc>
              <a:buClr>
                <a:srgbClr val="0093DD"/>
              </a:buClr>
              <a:buFont typeface="Wingdings" panose="05000000000000000000" pitchFamily="2" charset="2"/>
              <a:buChar char="ü"/>
              <a:defRPr/>
            </a:pPr>
            <a:r>
              <a:rPr lang="vi-VN" sz="1800" dirty="0"/>
              <a:t>Razdoblje provedbe projekta i obustava</a:t>
            </a:r>
          </a:p>
          <a:p>
            <a:pPr marL="286650" indent="-285750">
              <a:lnSpc>
                <a:spcPct val="100000"/>
              </a:lnSpc>
              <a:buClr>
                <a:srgbClr val="0093DD"/>
              </a:buClr>
              <a:buFont typeface="Wingdings" panose="05000000000000000000" pitchFamily="2" charset="2"/>
              <a:buChar char="ü"/>
              <a:defRPr/>
            </a:pPr>
            <a:r>
              <a:rPr lang="vi-VN" sz="1800" dirty="0"/>
              <a:t>Plaćanja (prihvatljivi troškovi, izvješća, predujam, računovodstveno evidentiranje, povrat)</a:t>
            </a:r>
          </a:p>
          <a:p>
            <a:pPr marL="286650" indent="-285750">
              <a:lnSpc>
                <a:spcPct val="100000"/>
              </a:lnSpc>
              <a:buClr>
                <a:srgbClr val="0093DD"/>
              </a:buClr>
              <a:buFont typeface="Wingdings" panose="05000000000000000000" pitchFamily="2" charset="2"/>
              <a:buChar char="ü"/>
              <a:defRPr/>
            </a:pPr>
            <a:r>
              <a:rPr lang="vi-VN" sz="1800" dirty="0"/>
              <a:t>Izmjene i prijenos ugovora</a:t>
            </a:r>
          </a:p>
          <a:p>
            <a:pPr marL="286650" indent="-285750">
              <a:lnSpc>
                <a:spcPct val="100000"/>
              </a:lnSpc>
              <a:buClr>
                <a:srgbClr val="0093DD"/>
              </a:buClr>
              <a:buFont typeface="Wingdings" panose="05000000000000000000" pitchFamily="2" charset="2"/>
              <a:buChar char="ü"/>
              <a:defRPr/>
            </a:pPr>
            <a:r>
              <a:rPr lang="vi-VN" sz="1800" dirty="0"/>
              <a:t>Odgovornost za štetu, raskid ugovora i viša sila</a:t>
            </a:r>
          </a:p>
          <a:p>
            <a:pPr marL="900" indent="0">
              <a:lnSpc>
                <a:spcPct val="100000"/>
              </a:lnSpc>
              <a:buClr>
                <a:srgbClr val="0093DD"/>
              </a:buClr>
              <a:buFontTx/>
              <a:buNone/>
              <a:defRPr/>
            </a:pPr>
            <a:endParaRPr lang="vi-VN" sz="1800" dirty="0"/>
          </a:p>
          <a:p>
            <a:pPr marL="900" indent="0">
              <a:lnSpc>
                <a:spcPct val="100000"/>
              </a:lnSpc>
              <a:buClr>
                <a:srgbClr val="0093DD"/>
              </a:buClr>
              <a:buFontTx/>
              <a:buNone/>
              <a:defRPr/>
            </a:pPr>
            <a:endParaRPr lang="vi-VN" sz="1800" dirty="0"/>
          </a:p>
          <a:p>
            <a:pPr marL="900" indent="0">
              <a:lnSpc>
                <a:spcPct val="100000"/>
              </a:lnSpc>
              <a:buClr>
                <a:srgbClr val="0093DD"/>
              </a:buClr>
              <a:buFontTx/>
              <a:buNone/>
              <a:defRPr/>
            </a:pPr>
            <a:endParaRPr lang="vi-VN" sz="1800" dirty="0"/>
          </a:p>
          <a:p>
            <a:pPr marL="900" indent="0">
              <a:lnSpc>
                <a:spcPct val="100000"/>
              </a:lnSpc>
              <a:buClr>
                <a:srgbClr val="0093DD"/>
              </a:buClr>
              <a:buFontTx/>
              <a:buNone/>
              <a:defRPr/>
            </a:pPr>
            <a:endParaRPr lang="vi-VN" sz="1800" dirty="0"/>
          </a:p>
          <a:p>
            <a:pPr>
              <a:lnSpc>
                <a:spcPct val="100000"/>
              </a:lnSpc>
              <a:buFontTx/>
              <a:buNone/>
              <a:defRPr/>
            </a:pPr>
            <a:endParaRPr lang="hr-HR" sz="1800" dirty="0"/>
          </a:p>
          <a:p>
            <a:pPr>
              <a:lnSpc>
                <a:spcPct val="100000"/>
              </a:lnSpc>
              <a:buFontTx/>
              <a:buNone/>
              <a:defRPr/>
            </a:pPr>
            <a:endParaRPr lang="hr-HR" sz="1800" dirty="0"/>
          </a:p>
        </p:txBody>
      </p:sp>
      <p:sp>
        <p:nvSpPr>
          <p:cNvPr id="1536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1pPr>
            <a:lvl2pPr marL="742950" indent="-28575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2pPr>
            <a:lvl3pPr marL="11430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3pPr>
            <a:lvl4pPr marL="16002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4pPr>
            <a:lvl5pPr marL="20574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9pPr>
          </a:lstStyle>
          <a:p>
            <a:pPr>
              <a:lnSpc>
                <a:spcPct val="100000"/>
              </a:lnSpc>
              <a:spcBef>
                <a:spcPct val="0"/>
              </a:spcBef>
              <a:buClrTx/>
              <a:buFontTx/>
              <a:buNone/>
            </a:pPr>
            <a:fld id="{F6C5AFDE-8132-4EC7-B86E-69B07C6739F1}" type="slidenum">
              <a:rPr lang="en-US" altLang="sr-Latn-RS" sz="900" smtClean="0">
                <a:solidFill>
                  <a:prstClr val="black"/>
                </a:solidFill>
              </a:rPr>
              <a:pPr>
                <a:lnSpc>
                  <a:spcPct val="100000"/>
                </a:lnSpc>
                <a:spcBef>
                  <a:spcPct val="0"/>
                </a:spcBef>
                <a:buClrTx/>
                <a:buFontTx/>
                <a:buNone/>
              </a:pPr>
              <a:t>33</a:t>
            </a:fld>
            <a:endParaRPr lang="en-US" altLang="sr-Latn-RS" sz="900" smtClean="0">
              <a:solidFill>
                <a:prstClr val="black"/>
              </a:solidFill>
            </a:endParaRPr>
          </a:p>
        </p:txBody>
      </p:sp>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19672" y="4504859"/>
            <a:ext cx="1233288" cy="449202"/>
          </a:xfrm>
          <a:prstGeom prst="rect">
            <a:avLst/>
          </a:prstGeom>
        </p:spPr>
      </p:pic>
    </p:spTree>
    <p:extLst>
      <p:ext uri="{BB962C8B-B14F-4D97-AF65-F5344CB8AC3E}">
        <p14:creationId xmlns:p14="http://schemas.microsoft.com/office/powerpoint/2010/main" val="1367598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14355" y="428757"/>
            <a:ext cx="6543675" cy="635196"/>
          </a:xfrm>
        </p:spPr>
        <p:txBody>
          <a:bodyPr/>
          <a:lstStyle/>
          <a:p>
            <a:pPr eaLnBrk="1" hangingPunct="1"/>
            <a:r>
              <a:rPr lang="hr-HR" altLang="sr-Latn-RS" sz="3200" smtClean="0">
                <a:latin typeface="VladaRHSans Med" charset="0"/>
                <a:cs typeface="VladaRHSans Med" charset="0"/>
              </a:rPr>
              <a:t>iii. Obveze korisnika i Posredničkih tijela </a:t>
            </a:r>
            <a:br>
              <a:rPr lang="hr-HR" altLang="sr-Latn-RS" sz="3200" smtClean="0">
                <a:latin typeface="VladaRHSans Med" charset="0"/>
                <a:cs typeface="VladaRHSans Med" charset="0"/>
              </a:rPr>
            </a:br>
            <a:endParaRPr lang="hr-HR" altLang="sr-Latn-RS" sz="3200" smtClean="0">
              <a:latin typeface="VladaRHSans Med" charset="0"/>
              <a:cs typeface="VladaRHSans Med" charset="0"/>
            </a:endParaRPr>
          </a:p>
        </p:txBody>
      </p:sp>
      <p:sp>
        <p:nvSpPr>
          <p:cNvPr id="16387"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200"/>
              </a:lnSpc>
              <a:spcBef>
                <a:spcPct val="20000"/>
              </a:spcBef>
              <a:buChar char="•"/>
              <a:defRPr sz="2400">
                <a:solidFill>
                  <a:schemeClr val="tx1"/>
                </a:solidFill>
                <a:latin typeface="VladaRHSans Reg" charset="0"/>
                <a:ea typeface="MS PGothic" pitchFamily="34" charset="-128"/>
                <a:cs typeface="VladaRHSans Reg" charset="0"/>
              </a:defRPr>
            </a:lvl1pPr>
            <a:lvl2pPr marL="742950" indent="-28575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2pPr>
            <a:lvl3pPr marL="11430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3pPr>
            <a:lvl4pPr marL="16002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4pPr>
            <a:lvl5pPr marL="20574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9pPr>
          </a:lstStyle>
          <a:p>
            <a:pPr>
              <a:lnSpc>
                <a:spcPct val="100000"/>
              </a:lnSpc>
              <a:spcBef>
                <a:spcPct val="0"/>
              </a:spcBef>
              <a:buFontTx/>
              <a:buNone/>
            </a:pPr>
            <a:fld id="{2614ABA2-8DCF-4AA3-BC73-D7D1A4A20D41}" type="slidenum">
              <a:rPr lang="en-US" altLang="sr-Latn-RS" sz="900" smtClean="0">
                <a:solidFill>
                  <a:prstClr val="white"/>
                </a:solidFill>
              </a:rPr>
              <a:pPr>
                <a:lnSpc>
                  <a:spcPct val="100000"/>
                </a:lnSpc>
                <a:spcBef>
                  <a:spcPct val="0"/>
                </a:spcBef>
                <a:buFontTx/>
                <a:buNone/>
              </a:pPr>
              <a:t>34</a:t>
            </a:fld>
            <a:endParaRPr lang="en-US" altLang="sr-Latn-RS" sz="900" smtClean="0">
              <a:solidFill>
                <a:prstClr val="white"/>
              </a:solidFill>
            </a:endParaRPr>
          </a:p>
        </p:txBody>
      </p:sp>
      <p:pic>
        <p:nvPicPr>
          <p:cNvPr id="1638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11555" y="1275157"/>
            <a:ext cx="2105025" cy="2839326"/>
          </a:xfrm>
          <a:noFill/>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19672" y="4504859"/>
            <a:ext cx="1233288" cy="449202"/>
          </a:xfrm>
          <a:prstGeom prst="rect">
            <a:avLst/>
          </a:prstGeom>
        </p:spPr>
      </p:pic>
    </p:spTree>
    <p:extLst>
      <p:ext uri="{BB962C8B-B14F-4D97-AF65-F5344CB8AC3E}">
        <p14:creationId xmlns:p14="http://schemas.microsoft.com/office/powerpoint/2010/main" val="22002350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47675" y="193737"/>
            <a:ext cx="8166100" cy="643137"/>
          </a:xfrm>
        </p:spPr>
        <p:txBody>
          <a:bodyPr/>
          <a:lstStyle/>
          <a:p>
            <a:r>
              <a:rPr lang="hr-HR" altLang="sr-Latn-RS" sz="3200" smtClean="0">
                <a:latin typeface="VladaRHSans Med" charset="0"/>
                <a:cs typeface="VladaRHSans Med" charset="0"/>
              </a:rPr>
              <a:t>Ugovor stupa na snagu:</a:t>
            </a:r>
          </a:p>
        </p:txBody>
      </p:sp>
      <p:sp>
        <p:nvSpPr>
          <p:cNvPr id="3" name="Content Placeholder 2"/>
          <p:cNvSpPr>
            <a:spLocks noGrp="1"/>
          </p:cNvSpPr>
          <p:nvPr>
            <p:ph idx="1"/>
          </p:nvPr>
        </p:nvSpPr>
        <p:spPr>
          <a:xfrm>
            <a:off x="371476" y="836871"/>
            <a:ext cx="8242300" cy="3993795"/>
          </a:xfrm>
          <a:ln>
            <a:miter lim="800000"/>
            <a:headEnd/>
            <a:tailEnd/>
          </a:ln>
          <a:extLst/>
        </p:spPr>
        <p:txBody>
          <a:bodyPr/>
          <a:lstStyle/>
          <a:p>
            <a:pPr marL="343800" indent="-342900">
              <a:buClr>
                <a:srgbClr val="008FFF"/>
              </a:buClr>
              <a:buFont typeface="Wingdings" pitchFamily="2" charset="2"/>
              <a:buChar char="ü"/>
              <a:defRPr/>
            </a:pPr>
            <a:r>
              <a:rPr lang="hr-HR" sz="1800" dirty="0" smtClean="0"/>
              <a:t>danom potpisa posljednje ugovorne strane</a:t>
            </a:r>
          </a:p>
          <a:p>
            <a:pPr marL="285750" lvl="5" indent="-285750" fontAlgn="base">
              <a:spcBef>
                <a:spcPct val="0"/>
              </a:spcBef>
              <a:spcAft>
                <a:spcPct val="0"/>
              </a:spcAft>
              <a:buClr>
                <a:srgbClr val="0070C0"/>
              </a:buClr>
              <a:buFont typeface="Wingdings" pitchFamily="2" charset="2"/>
              <a:buChar char="ü"/>
              <a:defRPr/>
            </a:pPr>
            <a:r>
              <a:rPr lang="hr-HR" sz="1800" dirty="0" smtClean="0">
                <a:latin typeface="Arial" panose="020B0604020202020204" pitchFamily="34" charset="0"/>
                <a:cs typeface="Arial" panose="020B0604020202020204" pitchFamily="34" charset="0"/>
              </a:rPr>
              <a:t>primitak obrazaca za provedbu</a:t>
            </a:r>
            <a:r>
              <a:rPr lang="hr-HR" sz="1800" dirty="0">
                <a:latin typeface="Arial" panose="020B0604020202020204" pitchFamily="34" charset="0"/>
                <a:cs typeface="Arial" panose="020B0604020202020204" pitchFamily="34" charset="0"/>
              </a:rPr>
              <a:t>:</a:t>
            </a:r>
          </a:p>
          <a:p>
            <a:pPr marL="0" lvl="5" indent="0" fontAlgn="base">
              <a:spcBef>
                <a:spcPct val="0"/>
              </a:spcBef>
              <a:spcAft>
                <a:spcPct val="0"/>
              </a:spcAft>
              <a:buClr>
                <a:srgbClr val="0070C0"/>
              </a:buClr>
              <a:buFont typeface="Arial"/>
              <a:buNone/>
              <a:defRPr/>
            </a:pPr>
            <a:endParaRPr lang="hr-HR" sz="1800" dirty="0">
              <a:latin typeface="Arial" panose="020B0604020202020204" pitchFamily="34" charset="0"/>
              <a:cs typeface="Arial" panose="020B0604020202020204" pitchFamily="34" charset="0"/>
            </a:endParaRPr>
          </a:p>
          <a:p>
            <a:pPr marL="800100" lvl="6" indent="-342900" fontAlgn="base">
              <a:spcBef>
                <a:spcPct val="0"/>
              </a:spcBef>
              <a:spcAft>
                <a:spcPct val="0"/>
              </a:spcAft>
              <a:buClr>
                <a:srgbClr val="0070C0"/>
              </a:buClr>
              <a:buFont typeface="Wingdings" panose="05000000000000000000" pitchFamily="2" charset="2"/>
              <a:buChar char="ü"/>
              <a:defRPr/>
            </a:pPr>
            <a:r>
              <a:rPr lang="hr-HR" sz="1800" dirty="0">
                <a:latin typeface="Arial" panose="020B0604020202020204" pitchFamily="34" charset="0"/>
                <a:cs typeface="Arial" panose="020B0604020202020204" pitchFamily="34" charset="0"/>
              </a:rPr>
              <a:t>Zahtjev za predujam</a:t>
            </a:r>
          </a:p>
          <a:p>
            <a:pPr marL="800100" lvl="6" indent="-342900" fontAlgn="base">
              <a:spcBef>
                <a:spcPct val="0"/>
              </a:spcBef>
              <a:spcAft>
                <a:spcPct val="0"/>
              </a:spcAft>
              <a:buClr>
                <a:srgbClr val="0070C0"/>
              </a:buClr>
              <a:buFont typeface="Wingdings" panose="05000000000000000000" pitchFamily="2" charset="2"/>
              <a:buChar char="ü"/>
              <a:defRPr/>
            </a:pPr>
            <a:r>
              <a:rPr lang="hr-HR" sz="1800" dirty="0">
                <a:latin typeface="Arial" panose="020B0604020202020204" pitchFamily="34" charset="0"/>
                <a:cs typeface="Arial" panose="020B0604020202020204" pitchFamily="34" charset="0"/>
              </a:rPr>
              <a:t>Plan nabave</a:t>
            </a:r>
            <a:r>
              <a:rPr lang="hr-HR" sz="1800" dirty="0">
                <a:solidFill>
                  <a:srgbClr val="FF0000"/>
                </a:solidFill>
                <a:latin typeface="Arial" panose="020B0604020202020204" pitchFamily="34" charset="0"/>
                <a:cs typeface="Arial" panose="020B0604020202020204" pitchFamily="34" charset="0"/>
              </a:rPr>
              <a:t>*</a:t>
            </a:r>
          </a:p>
          <a:p>
            <a:pPr marL="800100" lvl="6" indent="-342900" fontAlgn="base">
              <a:spcBef>
                <a:spcPct val="0"/>
              </a:spcBef>
              <a:spcAft>
                <a:spcPct val="0"/>
              </a:spcAft>
              <a:buClr>
                <a:srgbClr val="0070C0"/>
              </a:buClr>
              <a:buFont typeface="Wingdings" panose="05000000000000000000" pitchFamily="2" charset="2"/>
              <a:buChar char="ü"/>
              <a:defRPr/>
            </a:pPr>
            <a:r>
              <a:rPr lang="hr-HR" sz="1800" dirty="0">
                <a:latin typeface="Arial" panose="020B0604020202020204" pitchFamily="34" charset="0"/>
                <a:cs typeface="Arial" panose="020B0604020202020204" pitchFamily="34" charset="0"/>
              </a:rPr>
              <a:t>Početni plan dostave ZNS-ova</a:t>
            </a:r>
            <a:r>
              <a:rPr lang="hr-HR" sz="1800" dirty="0">
                <a:solidFill>
                  <a:srgbClr val="FF0000"/>
                </a:solidFill>
                <a:latin typeface="Arial" panose="020B0604020202020204" pitchFamily="34" charset="0"/>
                <a:cs typeface="Arial" panose="020B0604020202020204" pitchFamily="34" charset="0"/>
              </a:rPr>
              <a:t>*</a:t>
            </a:r>
          </a:p>
          <a:p>
            <a:pPr marL="800100" lvl="6" indent="-342900" fontAlgn="base">
              <a:spcBef>
                <a:spcPct val="0"/>
              </a:spcBef>
              <a:spcAft>
                <a:spcPct val="0"/>
              </a:spcAft>
              <a:buClr>
                <a:srgbClr val="0070C0"/>
              </a:buClr>
              <a:buFont typeface="Wingdings" panose="05000000000000000000" pitchFamily="2" charset="2"/>
              <a:buChar char="ü"/>
              <a:defRPr/>
            </a:pPr>
            <a:r>
              <a:rPr lang="hr-HR" sz="1800" dirty="0">
                <a:latin typeface="Arial" panose="020B0604020202020204" pitchFamily="34" charset="0"/>
                <a:cs typeface="Arial" panose="020B0604020202020204" pitchFamily="34" charset="0"/>
              </a:rPr>
              <a:t>Obavijest o izmjeni manjeg značaja </a:t>
            </a:r>
          </a:p>
          <a:p>
            <a:pPr marL="457200" lvl="6" indent="0" fontAlgn="base">
              <a:spcBef>
                <a:spcPct val="0"/>
              </a:spcBef>
              <a:spcAft>
                <a:spcPct val="0"/>
              </a:spcAft>
              <a:buClr>
                <a:srgbClr val="0070C0"/>
              </a:buClr>
              <a:buFont typeface="Arial"/>
              <a:buNone/>
              <a:defRPr/>
            </a:pPr>
            <a:r>
              <a:rPr lang="hr-HR" sz="1800" dirty="0">
                <a:latin typeface="Arial" panose="020B0604020202020204" pitchFamily="34" charset="0"/>
                <a:cs typeface="Arial" panose="020B0604020202020204" pitchFamily="34" charset="0"/>
              </a:rPr>
              <a:t>	+ tablica preraspodjele sredstava</a:t>
            </a:r>
          </a:p>
          <a:p>
            <a:pPr marL="800100" lvl="6" indent="-342900" fontAlgn="base">
              <a:spcBef>
                <a:spcPct val="0"/>
              </a:spcBef>
              <a:spcAft>
                <a:spcPct val="0"/>
              </a:spcAft>
              <a:buClr>
                <a:srgbClr val="0070C0"/>
              </a:buClr>
              <a:buFont typeface="Wingdings" panose="05000000000000000000" pitchFamily="2" charset="2"/>
              <a:buChar char="ü"/>
              <a:defRPr/>
            </a:pPr>
            <a:r>
              <a:rPr lang="hr-HR" sz="1800" dirty="0">
                <a:latin typeface="Arial" panose="020B0604020202020204" pitchFamily="34" charset="0"/>
                <a:cs typeface="Arial" panose="020B0604020202020204" pitchFamily="34" charset="0"/>
              </a:rPr>
              <a:t>Zahtjev za izmjenom ugovora</a:t>
            </a:r>
          </a:p>
          <a:p>
            <a:pPr marL="800100" lvl="6" indent="-342900" fontAlgn="base">
              <a:spcBef>
                <a:spcPct val="0"/>
              </a:spcBef>
              <a:spcAft>
                <a:spcPct val="0"/>
              </a:spcAft>
              <a:buClr>
                <a:srgbClr val="0070C0"/>
              </a:buClr>
              <a:buFont typeface="Wingdings" panose="05000000000000000000" pitchFamily="2" charset="2"/>
              <a:buChar char="ü"/>
              <a:defRPr/>
            </a:pPr>
            <a:r>
              <a:rPr lang="hr-HR" sz="1800" dirty="0">
                <a:latin typeface="Arial" panose="020B0604020202020204" pitchFamily="34" charset="0"/>
                <a:cs typeface="Arial" panose="020B0604020202020204" pitchFamily="34" charset="0"/>
              </a:rPr>
              <a:t>Zahtjev za nadoknadom sredstava </a:t>
            </a:r>
          </a:p>
          <a:p>
            <a:pPr marL="0" lvl="5" indent="0" fontAlgn="base">
              <a:spcBef>
                <a:spcPct val="0"/>
              </a:spcBef>
              <a:spcAft>
                <a:spcPct val="0"/>
              </a:spcAft>
              <a:buClr>
                <a:srgbClr val="0070C0"/>
              </a:buClr>
              <a:buFont typeface="Arial"/>
              <a:buNone/>
              <a:defRPr/>
            </a:pPr>
            <a:endParaRPr lang="hr-HR" sz="1800" dirty="0">
              <a:latin typeface="Arial" panose="020B0604020202020204" pitchFamily="34" charset="0"/>
              <a:cs typeface="Arial" panose="020B0604020202020204" pitchFamily="34" charset="0"/>
            </a:endParaRPr>
          </a:p>
          <a:p>
            <a:pPr marL="0" lvl="5" indent="0" fontAlgn="base">
              <a:spcBef>
                <a:spcPct val="0"/>
              </a:spcBef>
              <a:spcAft>
                <a:spcPct val="0"/>
              </a:spcAft>
              <a:buClr>
                <a:srgbClr val="0070C0"/>
              </a:buClr>
              <a:buFont typeface="Arial"/>
              <a:buNone/>
              <a:defRPr/>
            </a:pPr>
            <a:r>
              <a:rPr lang="hr-HR" sz="1800" dirty="0" smtClean="0">
                <a:solidFill>
                  <a:srgbClr val="FF0000"/>
                </a:solidFill>
                <a:latin typeface="Arial" panose="020B0604020202020204" pitchFamily="34" charset="0"/>
                <a:cs typeface="Arial" panose="020B0604020202020204" pitchFamily="34" charset="0"/>
              </a:rPr>
              <a:t>* </a:t>
            </a:r>
            <a:r>
              <a:rPr lang="hr-HR" sz="1800" dirty="0">
                <a:latin typeface="Arial" panose="020B0604020202020204" pitchFamily="34" charset="0"/>
                <a:cs typeface="Arial" panose="020B0604020202020204" pitchFamily="34" charset="0"/>
              </a:rPr>
              <a:t>rokovi za dostavu </a:t>
            </a:r>
            <a:r>
              <a:rPr lang="hr-HR" sz="1800" dirty="0" smtClean="0">
                <a:latin typeface="Arial" panose="020B0604020202020204" pitchFamily="34" charset="0"/>
                <a:cs typeface="Arial" panose="020B0604020202020204" pitchFamily="34" charset="0"/>
              </a:rPr>
              <a:t>projektnog </a:t>
            </a:r>
            <a:r>
              <a:rPr lang="hr-HR" sz="1800" dirty="0">
                <a:latin typeface="Arial" panose="020B0604020202020204" pitchFamily="34" charset="0"/>
                <a:cs typeface="Arial" panose="020B0604020202020204" pitchFamily="34" charset="0"/>
              </a:rPr>
              <a:t>Plana nabave (PPN) i Početnog plana dostave ZNS-ova</a:t>
            </a:r>
          </a:p>
          <a:p>
            <a:pPr marL="343800" indent="-342900">
              <a:buClr>
                <a:srgbClr val="008FFF"/>
              </a:buClr>
              <a:buFont typeface="Wingdings" pitchFamily="2" charset="2"/>
              <a:buChar char="ü"/>
              <a:defRPr/>
            </a:pPr>
            <a:endParaRPr lang="vi-VN" dirty="0"/>
          </a:p>
          <a:p>
            <a:pPr>
              <a:buFontTx/>
              <a:buNone/>
              <a:defRPr/>
            </a:pPr>
            <a:endParaRPr lang="hr-HR" dirty="0"/>
          </a:p>
        </p:txBody>
      </p:sp>
      <p:sp>
        <p:nvSpPr>
          <p:cNvPr id="1741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1pPr>
            <a:lvl2pPr marL="742950" indent="-28575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2pPr>
            <a:lvl3pPr marL="11430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3pPr>
            <a:lvl4pPr marL="16002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4pPr>
            <a:lvl5pPr marL="20574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9pPr>
          </a:lstStyle>
          <a:p>
            <a:pPr>
              <a:lnSpc>
                <a:spcPct val="100000"/>
              </a:lnSpc>
              <a:spcBef>
                <a:spcPct val="0"/>
              </a:spcBef>
              <a:buClrTx/>
              <a:buFontTx/>
              <a:buNone/>
            </a:pPr>
            <a:fld id="{A536EA2F-D793-4422-B87B-F3BAD6F17EE0}" type="slidenum">
              <a:rPr lang="en-US" altLang="sr-Latn-RS" sz="900" smtClean="0">
                <a:solidFill>
                  <a:prstClr val="black"/>
                </a:solidFill>
              </a:rPr>
              <a:pPr>
                <a:lnSpc>
                  <a:spcPct val="100000"/>
                </a:lnSpc>
                <a:spcBef>
                  <a:spcPct val="0"/>
                </a:spcBef>
                <a:buClrTx/>
                <a:buFontTx/>
                <a:buNone/>
              </a:pPr>
              <a:t>35</a:t>
            </a:fld>
            <a:endParaRPr lang="en-US" altLang="sr-Latn-RS" sz="900" smtClean="0">
              <a:solidFill>
                <a:prstClr val="black"/>
              </a:solidFill>
            </a:endParaRP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19672" y="4504859"/>
            <a:ext cx="1233288" cy="449202"/>
          </a:xfrm>
          <a:prstGeom prst="rect">
            <a:avLst/>
          </a:prstGeom>
        </p:spPr>
      </p:pic>
    </p:spTree>
    <p:extLst>
      <p:ext uri="{BB962C8B-B14F-4D97-AF65-F5344CB8AC3E}">
        <p14:creationId xmlns:p14="http://schemas.microsoft.com/office/powerpoint/2010/main" val="36664262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14355" y="239789"/>
            <a:ext cx="8099425" cy="549445"/>
          </a:xfrm>
        </p:spPr>
        <p:txBody>
          <a:bodyPr/>
          <a:lstStyle/>
          <a:p>
            <a:r>
              <a:rPr lang="pl-PL" altLang="sr-Latn-RS" sz="3200" smtClean="0">
                <a:latin typeface="VladaRHSans Med" charset="0"/>
                <a:cs typeface="VladaRHSans Med" charset="0"/>
              </a:rPr>
              <a:t>Plan nabave (I)</a:t>
            </a:r>
            <a:endParaRPr lang="pt-BR" altLang="sr-Latn-RS" sz="3200" smtClean="0">
              <a:latin typeface="VladaRHSans Med" charset="0"/>
              <a:cs typeface="VladaRHSans Med" charset="0"/>
            </a:endParaRPr>
          </a:p>
        </p:txBody>
      </p:sp>
      <p:sp>
        <p:nvSpPr>
          <p:cNvPr id="3" name="Content Placeholder 2"/>
          <p:cNvSpPr>
            <a:spLocks noGrp="1"/>
          </p:cNvSpPr>
          <p:nvPr>
            <p:ph idx="1"/>
          </p:nvPr>
        </p:nvSpPr>
        <p:spPr>
          <a:xfrm>
            <a:off x="366713" y="789232"/>
            <a:ext cx="7677150" cy="3711132"/>
          </a:xfrm>
        </p:spPr>
        <p:txBody>
          <a:bodyPr/>
          <a:lstStyle/>
          <a:p>
            <a:pPr marL="900" indent="0">
              <a:lnSpc>
                <a:spcPct val="100000"/>
              </a:lnSpc>
              <a:buClr>
                <a:srgbClr val="0093DD"/>
              </a:buClr>
              <a:buFontTx/>
              <a:buNone/>
              <a:defRPr/>
            </a:pPr>
            <a:r>
              <a:rPr lang="vi-VN" sz="1800" dirty="0"/>
              <a:t>Korisnik dostavlja </a:t>
            </a:r>
            <a:r>
              <a:rPr lang="vi-VN" sz="1800" b="1" dirty="0">
                <a:hlinkClick r:id="rId2" action="ppaction://hlinkfile"/>
              </a:rPr>
              <a:t>projektni plan nabave</a:t>
            </a:r>
            <a:r>
              <a:rPr lang="vi-VN" sz="1800" dirty="0"/>
              <a:t>:</a:t>
            </a:r>
          </a:p>
          <a:p>
            <a:pPr marL="286650" indent="-285750">
              <a:lnSpc>
                <a:spcPct val="100000"/>
              </a:lnSpc>
              <a:buClr>
                <a:srgbClr val="0093DD"/>
              </a:buClr>
              <a:buFont typeface="Wingdings" panose="05000000000000000000" pitchFamily="2" charset="2"/>
              <a:buChar char="ü"/>
              <a:defRPr/>
            </a:pPr>
            <a:r>
              <a:rPr lang="vi-VN" sz="1800" dirty="0" smtClean="0"/>
              <a:t>u </a:t>
            </a:r>
            <a:r>
              <a:rPr lang="vi-VN" sz="1800" dirty="0"/>
              <a:t>papirnatom </a:t>
            </a:r>
            <a:r>
              <a:rPr lang="vi-VN" sz="1800" dirty="0" smtClean="0"/>
              <a:t>obliku</a:t>
            </a:r>
            <a:r>
              <a:rPr lang="hr-HR" sz="1800" dirty="0" smtClean="0"/>
              <a:t>, ovjeren o strane Korisnika</a:t>
            </a:r>
            <a:r>
              <a:rPr lang="vi-VN" sz="1800" dirty="0" smtClean="0"/>
              <a:t> </a:t>
            </a:r>
            <a:r>
              <a:rPr lang="vi-VN" sz="1800" b="1" dirty="0">
                <a:solidFill>
                  <a:srgbClr val="92D050"/>
                </a:solidFill>
              </a:rPr>
              <a:t>u roku od 10 radnih dana </a:t>
            </a:r>
            <a:r>
              <a:rPr lang="vi-VN" sz="1800" dirty="0"/>
              <a:t>od dana stupanja Ugovora na snagu</a:t>
            </a:r>
          </a:p>
          <a:p>
            <a:pPr marL="286650" indent="-285750">
              <a:lnSpc>
                <a:spcPct val="100000"/>
              </a:lnSpc>
              <a:buClr>
                <a:srgbClr val="0093DD"/>
              </a:buClr>
              <a:buFont typeface="Wingdings" panose="05000000000000000000" pitchFamily="2" charset="2"/>
              <a:buChar char="ü"/>
              <a:defRPr/>
            </a:pPr>
            <a:r>
              <a:rPr lang="vi-VN" sz="1800" dirty="0" smtClean="0"/>
              <a:t>sadrži </a:t>
            </a:r>
            <a:r>
              <a:rPr lang="vi-VN" sz="1800" dirty="0"/>
              <a:t>informacije o svakoj nabavi potrebnoj za </a:t>
            </a:r>
            <a:r>
              <a:rPr lang="vi-VN" sz="1800" dirty="0" smtClean="0"/>
              <a:t>provedbu </a:t>
            </a:r>
            <a:r>
              <a:rPr lang="vi-VN" sz="1800" dirty="0"/>
              <a:t>projekta</a:t>
            </a:r>
          </a:p>
          <a:p>
            <a:pPr marL="286650" indent="-285750">
              <a:lnSpc>
                <a:spcPct val="100000"/>
              </a:lnSpc>
              <a:buClr>
                <a:srgbClr val="0093DD"/>
              </a:buClr>
              <a:buFont typeface="Wingdings" panose="05000000000000000000" pitchFamily="2" charset="2"/>
              <a:buChar char="ü"/>
              <a:defRPr/>
            </a:pPr>
            <a:r>
              <a:rPr lang="vi-VN" sz="1800" dirty="0" smtClean="0"/>
              <a:t>u </a:t>
            </a:r>
            <a:r>
              <a:rPr lang="vi-VN" sz="1800" dirty="0"/>
              <a:t>slučaju potrebe </a:t>
            </a:r>
            <a:r>
              <a:rPr lang="hr-HR" sz="1800" dirty="0" smtClean="0"/>
              <a:t>PT-u 2 se </a:t>
            </a:r>
            <a:r>
              <a:rPr lang="hr-HR" sz="1800" dirty="0"/>
              <a:t>bez odgode</a:t>
            </a:r>
            <a:r>
              <a:rPr lang="vi-VN" sz="1800" dirty="0"/>
              <a:t> </a:t>
            </a:r>
            <a:r>
              <a:rPr lang="vi-VN" sz="1800" dirty="0" smtClean="0"/>
              <a:t>dostavlja izmijenjeni plan nabave</a:t>
            </a:r>
            <a:endParaRPr lang="hr-HR" sz="1800" dirty="0" smtClean="0"/>
          </a:p>
          <a:p>
            <a:pPr marL="286650" indent="-285750">
              <a:lnSpc>
                <a:spcPct val="100000"/>
              </a:lnSpc>
              <a:buClr>
                <a:srgbClr val="0093DD"/>
              </a:buClr>
              <a:buFontTx/>
              <a:buNone/>
              <a:defRPr/>
            </a:pPr>
            <a:endParaRPr lang="hr-HR" sz="1800" dirty="0" smtClean="0"/>
          </a:p>
          <a:p>
            <a:pPr marL="900" indent="0">
              <a:lnSpc>
                <a:spcPct val="100000"/>
              </a:lnSpc>
              <a:buClr>
                <a:srgbClr val="0093DD"/>
              </a:buClr>
              <a:buFontTx/>
              <a:buNone/>
              <a:defRPr/>
            </a:pPr>
            <a:r>
              <a:rPr lang="vi-VN" sz="1800" dirty="0" smtClean="0"/>
              <a:t>PT2 dostavlja Korisniku:</a:t>
            </a:r>
          </a:p>
          <a:p>
            <a:pPr marL="286650" indent="-285750">
              <a:lnSpc>
                <a:spcPct val="100000"/>
              </a:lnSpc>
              <a:buClr>
                <a:srgbClr val="0093DD"/>
              </a:buClr>
              <a:buFont typeface="Wingdings" panose="05000000000000000000" pitchFamily="2" charset="2"/>
              <a:buChar char="ü"/>
              <a:defRPr/>
            </a:pPr>
            <a:r>
              <a:rPr lang="vi-VN" sz="1800" dirty="0" smtClean="0"/>
              <a:t>Popis nabava odabranih za ex-ante provjeru</a:t>
            </a:r>
          </a:p>
          <a:p>
            <a:pPr marL="286650" indent="-285750">
              <a:lnSpc>
                <a:spcPct val="100000"/>
              </a:lnSpc>
              <a:buClr>
                <a:srgbClr val="0093DD"/>
              </a:buClr>
              <a:buFont typeface="Wingdings" panose="05000000000000000000" pitchFamily="2" charset="2"/>
              <a:buChar char="ü"/>
              <a:defRPr/>
            </a:pPr>
            <a:r>
              <a:rPr lang="vi-VN" sz="1800" dirty="0" smtClean="0"/>
              <a:t>dodatne </a:t>
            </a:r>
            <a:r>
              <a:rPr lang="vi-VN" sz="1800" i="1" u="sng" dirty="0" smtClean="0"/>
              <a:t>preporuke</a:t>
            </a:r>
            <a:r>
              <a:rPr lang="vi-VN" sz="1800" dirty="0" smtClean="0"/>
              <a:t>, ako ih ima </a:t>
            </a:r>
          </a:p>
          <a:p>
            <a:pPr marL="286650" indent="-285750">
              <a:lnSpc>
                <a:spcPct val="100000"/>
              </a:lnSpc>
              <a:buClr>
                <a:srgbClr val="0093DD"/>
              </a:buClr>
              <a:buFont typeface="Wingdings" panose="05000000000000000000" pitchFamily="2" charset="2"/>
              <a:buChar char="ü"/>
              <a:defRPr/>
            </a:pPr>
            <a:endParaRPr lang="vi-VN" sz="1800" dirty="0"/>
          </a:p>
          <a:p>
            <a:pPr marL="286650" indent="-285750">
              <a:lnSpc>
                <a:spcPct val="100000"/>
              </a:lnSpc>
              <a:buClr>
                <a:srgbClr val="0093DD"/>
              </a:buClr>
              <a:buFont typeface="Wingdings" panose="05000000000000000000" pitchFamily="2" charset="2"/>
              <a:buChar char="ü"/>
              <a:defRPr/>
            </a:pPr>
            <a:endParaRPr lang="vi-VN" sz="1800" dirty="0"/>
          </a:p>
          <a:p>
            <a:pPr marL="286650" indent="-285750">
              <a:lnSpc>
                <a:spcPct val="100000"/>
              </a:lnSpc>
              <a:buClr>
                <a:srgbClr val="0093DD"/>
              </a:buClr>
              <a:buFont typeface="Wingdings" panose="05000000000000000000" pitchFamily="2" charset="2"/>
              <a:buChar char="ü"/>
              <a:defRPr/>
            </a:pPr>
            <a:endParaRPr lang="vi-VN" sz="1800" dirty="0"/>
          </a:p>
        </p:txBody>
      </p:sp>
      <p:sp>
        <p:nvSpPr>
          <p:cNvPr id="1843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1pPr>
            <a:lvl2pPr marL="742950" indent="-28575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2pPr>
            <a:lvl3pPr marL="11430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3pPr>
            <a:lvl4pPr marL="16002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4pPr>
            <a:lvl5pPr marL="20574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9pPr>
          </a:lstStyle>
          <a:p>
            <a:pPr>
              <a:lnSpc>
                <a:spcPct val="100000"/>
              </a:lnSpc>
              <a:spcBef>
                <a:spcPct val="0"/>
              </a:spcBef>
              <a:buClrTx/>
              <a:buFontTx/>
              <a:buNone/>
            </a:pPr>
            <a:fld id="{69DBF9B6-0E43-488D-AE3E-CBCB5D961150}" type="slidenum">
              <a:rPr lang="en-US" altLang="sr-Latn-RS" sz="900" smtClean="0">
                <a:solidFill>
                  <a:prstClr val="black"/>
                </a:solidFill>
              </a:rPr>
              <a:pPr>
                <a:lnSpc>
                  <a:spcPct val="100000"/>
                </a:lnSpc>
                <a:spcBef>
                  <a:spcPct val="0"/>
                </a:spcBef>
                <a:buClrTx/>
                <a:buFontTx/>
                <a:buNone/>
              </a:pPr>
              <a:t>36</a:t>
            </a:fld>
            <a:endParaRPr lang="en-US" altLang="sr-Latn-RS" sz="900" smtClean="0">
              <a:solidFill>
                <a:prstClr val="black"/>
              </a:solidFill>
            </a:endParaRPr>
          </a:p>
        </p:txBody>
      </p:sp>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19672" y="4504859"/>
            <a:ext cx="1233288" cy="449202"/>
          </a:xfrm>
          <a:prstGeom prst="rect">
            <a:avLst/>
          </a:prstGeom>
        </p:spPr>
      </p:pic>
    </p:spTree>
    <p:extLst>
      <p:ext uri="{BB962C8B-B14F-4D97-AF65-F5344CB8AC3E}">
        <p14:creationId xmlns:p14="http://schemas.microsoft.com/office/powerpoint/2010/main" val="27178594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14355" y="514511"/>
            <a:ext cx="8099425" cy="549445"/>
          </a:xfrm>
        </p:spPr>
        <p:txBody>
          <a:bodyPr/>
          <a:lstStyle/>
          <a:p>
            <a:r>
              <a:rPr lang="pl-PL" altLang="sr-Latn-RS" sz="3200" smtClean="0">
                <a:latin typeface="VladaRHSans Med" charset="0"/>
                <a:cs typeface="VladaRHSans Med" charset="0"/>
              </a:rPr>
              <a:t>Početni plan ZNS-ova</a:t>
            </a:r>
            <a:endParaRPr lang="pt-BR" altLang="sr-Latn-RS" sz="3200" smtClean="0">
              <a:latin typeface="VladaRHSans Med" charset="0"/>
              <a:cs typeface="VladaRHSans Med" charset="0"/>
            </a:endParaRPr>
          </a:p>
        </p:txBody>
      </p:sp>
      <p:sp>
        <p:nvSpPr>
          <p:cNvPr id="3" name="Content Placeholder 2"/>
          <p:cNvSpPr>
            <a:spLocks noGrp="1"/>
          </p:cNvSpPr>
          <p:nvPr>
            <p:ph idx="1"/>
          </p:nvPr>
        </p:nvSpPr>
        <p:spPr>
          <a:xfrm>
            <a:off x="514350" y="1286272"/>
            <a:ext cx="7677150" cy="2258122"/>
          </a:xfrm>
        </p:spPr>
        <p:txBody>
          <a:bodyPr/>
          <a:lstStyle/>
          <a:p>
            <a:pPr marL="900" indent="0">
              <a:lnSpc>
                <a:spcPct val="100000"/>
              </a:lnSpc>
              <a:buClr>
                <a:srgbClr val="0093DD"/>
              </a:buClr>
              <a:buFontTx/>
              <a:buNone/>
              <a:defRPr/>
            </a:pPr>
            <a:r>
              <a:rPr lang="vi-VN" sz="1800" dirty="0"/>
              <a:t>Dostava </a:t>
            </a:r>
            <a:r>
              <a:rPr lang="vi-VN" sz="1800" b="1" dirty="0">
                <a:hlinkClick r:id="rId2" action="ppaction://hlinkfile"/>
              </a:rPr>
              <a:t>početnog plana zahtjeva za nadoknadom sredstava </a:t>
            </a:r>
            <a:endParaRPr lang="vi-VN" sz="1800" b="1" dirty="0"/>
          </a:p>
          <a:p>
            <a:pPr marL="286650" indent="-285750">
              <a:lnSpc>
                <a:spcPct val="100000"/>
              </a:lnSpc>
              <a:buClr>
                <a:srgbClr val="0093DD"/>
              </a:buClr>
              <a:buFont typeface="Wingdings" panose="05000000000000000000" pitchFamily="2" charset="2"/>
              <a:buChar char="ü"/>
              <a:defRPr/>
            </a:pPr>
            <a:r>
              <a:rPr lang="vi-VN" sz="1800" dirty="0" smtClean="0"/>
              <a:t>10 </a:t>
            </a:r>
            <a:r>
              <a:rPr lang="vi-VN" sz="1800" dirty="0"/>
              <a:t>dana po zaprimanju obrasca od </a:t>
            </a:r>
            <a:r>
              <a:rPr lang="vi-VN" sz="1800" dirty="0" smtClean="0"/>
              <a:t>PT2</a:t>
            </a:r>
            <a:endParaRPr lang="vi-VN" sz="1800" dirty="0"/>
          </a:p>
          <a:p>
            <a:pPr marL="286650" indent="-285750">
              <a:lnSpc>
                <a:spcPct val="100000"/>
              </a:lnSpc>
              <a:buClr>
                <a:srgbClr val="0093DD"/>
              </a:buClr>
              <a:buFont typeface="Wingdings" panose="05000000000000000000" pitchFamily="2" charset="2"/>
              <a:buChar char="ü"/>
              <a:defRPr/>
            </a:pPr>
            <a:r>
              <a:rPr lang="vi-VN" sz="1800" dirty="0"/>
              <a:t>Sadrži iznose i planirane rokove za podnošenje  Zahtjeva za nadoknadu sredstava za </a:t>
            </a:r>
            <a:r>
              <a:rPr lang="vi-VN" sz="1800" dirty="0" smtClean="0"/>
              <a:t>PT2</a:t>
            </a:r>
            <a:endParaRPr lang="vi-VN" sz="1800" dirty="0"/>
          </a:p>
          <a:p>
            <a:pPr marL="286650" indent="-285750">
              <a:lnSpc>
                <a:spcPct val="100000"/>
              </a:lnSpc>
              <a:buClr>
                <a:srgbClr val="0093DD"/>
              </a:buClr>
              <a:buFont typeface="Wingdings" panose="05000000000000000000" pitchFamily="2" charset="2"/>
              <a:buChar char="ü"/>
              <a:defRPr/>
            </a:pPr>
            <a:r>
              <a:rPr lang="vi-VN" sz="1800" dirty="0"/>
              <a:t>Vrijeme i iznosi navode se na temelju </a:t>
            </a:r>
            <a:r>
              <a:rPr lang="vi-VN" sz="1800" dirty="0" smtClean="0"/>
              <a:t>planiranog</a:t>
            </a:r>
            <a:r>
              <a:rPr lang="hr-HR" sz="1800" dirty="0" smtClean="0"/>
              <a:t> </a:t>
            </a:r>
            <a:r>
              <a:rPr lang="vi-VN" sz="1800" dirty="0" smtClean="0"/>
              <a:t>trenutka </a:t>
            </a:r>
            <a:r>
              <a:rPr lang="vi-VN" sz="1800" dirty="0"/>
              <a:t>podnošenja, a ne trenutka </a:t>
            </a:r>
            <a:r>
              <a:rPr lang="vi-VN" sz="1800" dirty="0" smtClean="0"/>
              <a:t>nastanka</a:t>
            </a:r>
            <a:r>
              <a:rPr lang="hr-HR" sz="1800" dirty="0" smtClean="0"/>
              <a:t> </a:t>
            </a:r>
            <a:r>
              <a:rPr lang="vi-VN" sz="1800" dirty="0" smtClean="0"/>
              <a:t>troška</a:t>
            </a:r>
            <a:endParaRPr lang="vi-VN" sz="1800" dirty="0"/>
          </a:p>
          <a:p>
            <a:pPr marL="286650" indent="-285750">
              <a:lnSpc>
                <a:spcPct val="100000"/>
              </a:lnSpc>
              <a:buClr>
                <a:srgbClr val="0093DD"/>
              </a:buClr>
              <a:buFont typeface="Wingdings" panose="05000000000000000000" pitchFamily="2" charset="2"/>
              <a:buChar char="ü"/>
              <a:defRPr/>
            </a:pPr>
            <a:endParaRPr lang="vi-VN" sz="1800" dirty="0"/>
          </a:p>
          <a:p>
            <a:pPr marL="286650" indent="-285750">
              <a:lnSpc>
                <a:spcPct val="100000"/>
              </a:lnSpc>
              <a:buClr>
                <a:srgbClr val="0093DD"/>
              </a:buClr>
              <a:buFont typeface="Wingdings" panose="05000000000000000000" pitchFamily="2" charset="2"/>
              <a:buChar char="ü"/>
              <a:defRPr/>
            </a:pPr>
            <a:endParaRPr lang="vi-VN" sz="1800" dirty="0"/>
          </a:p>
        </p:txBody>
      </p:sp>
      <p:sp>
        <p:nvSpPr>
          <p:cNvPr id="1946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1pPr>
            <a:lvl2pPr marL="742950" indent="-28575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2pPr>
            <a:lvl3pPr marL="11430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3pPr>
            <a:lvl4pPr marL="16002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4pPr>
            <a:lvl5pPr marL="20574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9pPr>
          </a:lstStyle>
          <a:p>
            <a:pPr>
              <a:lnSpc>
                <a:spcPct val="100000"/>
              </a:lnSpc>
              <a:spcBef>
                <a:spcPct val="0"/>
              </a:spcBef>
              <a:buClrTx/>
              <a:buFontTx/>
              <a:buNone/>
            </a:pPr>
            <a:fld id="{6489AA95-6240-43D8-B6FB-8D7A1D61B5E6}" type="slidenum">
              <a:rPr lang="en-US" altLang="sr-Latn-RS" sz="900" smtClean="0">
                <a:solidFill>
                  <a:prstClr val="black"/>
                </a:solidFill>
              </a:rPr>
              <a:pPr>
                <a:lnSpc>
                  <a:spcPct val="100000"/>
                </a:lnSpc>
                <a:spcBef>
                  <a:spcPct val="0"/>
                </a:spcBef>
                <a:buClrTx/>
                <a:buFontTx/>
                <a:buNone/>
              </a:pPr>
              <a:t>37</a:t>
            </a:fld>
            <a:endParaRPr lang="en-US" altLang="sr-Latn-RS" sz="900" smtClean="0">
              <a:solidFill>
                <a:prstClr val="black"/>
              </a:solidFill>
            </a:endParaRPr>
          </a:p>
        </p:txBody>
      </p:sp>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19672" y="4504859"/>
            <a:ext cx="1233288" cy="449202"/>
          </a:xfrm>
          <a:prstGeom prst="rect">
            <a:avLst/>
          </a:prstGeom>
        </p:spPr>
      </p:pic>
    </p:spTree>
    <p:extLst>
      <p:ext uri="{BB962C8B-B14F-4D97-AF65-F5344CB8AC3E}">
        <p14:creationId xmlns:p14="http://schemas.microsoft.com/office/powerpoint/2010/main" val="40417093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38155" y="68286"/>
            <a:ext cx="8099425" cy="549445"/>
          </a:xfrm>
        </p:spPr>
        <p:txBody>
          <a:bodyPr/>
          <a:lstStyle/>
          <a:p>
            <a:r>
              <a:rPr lang="pl-PL" altLang="sr-Latn-RS" sz="3200" smtClean="0">
                <a:latin typeface="VladaRHSans Med" charset="0"/>
                <a:cs typeface="VladaRHSans Med" charset="0"/>
              </a:rPr>
              <a:t>Izvješća</a:t>
            </a:r>
            <a:endParaRPr lang="pt-BR" altLang="sr-Latn-RS" sz="3200" smtClean="0">
              <a:latin typeface="VladaRHSans Med" charset="0"/>
              <a:cs typeface="VladaRHSans Med" charset="0"/>
            </a:endParaRPr>
          </a:p>
        </p:txBody>
      </p:sp>
      <p:sp>
        <p:nvSpPr>
          <p:cNvPr id="3" name="Content Placeholder 2"/>
          <p:cNvSpPr>
            <a:spLocks noGrp="1"/>
          </p:cNvSpPr>
          <p:nvPr>
            <p:ph idx="1"/>
          </p:nvPr>
        </p:nvSpPr>
        <p:spPr>
          <a:xfrm>
            <a:off x="438155" y="617731"/>
            <a:ext cx="8099425" cy="4039847"/>
          </a:xfrm>
        </p:spPr>
        <p:txBody>
          <a:bodyPr/>
          <a:lstStyle/>
          <a:p>
            <a:pPr marL="900" indent="0">
              <a:lnSpc>
                <a:spcPct val="100000"/>
              </a:lnSpc>
              <a:buClr>
                <a:srgbClr val="0093DD"/>
              </a:buClr>
              <a:buFontTx/>
              <a:buNone/>
              <a:defRPr/>
            </a:pPr>
            <a:r>
              <a:rPr lang="vi-VN" sz="1800" dirty="0"/>
              <a:t>Korisnik tijekom izvršavanja Ugovora podnosi PT-u 2: </a:t>
            </a:r>
          </a:p>
          <a:p>
            <a:pPr marL="286650" indent="-285750">
              <a:lnSpc>
                <a:spcPct val="100000"/>
              </a:lnSpc>
              <a:buClr>
                <a:srgbClr val="0093DD"/>
              </a:buClr>
              <a:buFont typeface="Wingdings" pitchFamily="2" charset="2"/>
              <a:buChar char="ü"/>
              <a:defRPr/>
            </a:pPr>
            <a:r>
              <a:rPr lang="vi-VN" sz="1800" b="1" dirty="0">
                <a:solidFill>
                  <a:srgbClr val="008FFF"/>
                </a:solidFill>
              </a:rPr>
              <a:t>Izvješća o napretku </a:t>
            </a:r>
            <a:r>
              <a:rPr lang="vi-VN" sz="1800" dirty="0"/>
              <a:t>= </a:t>
            </a:r>
            <a:r>
              <a:rPr lang="vi-VN" sz="1800" b="1" dirty="0"/>
              <a:t>Zahtjevi za nadoknadom sredstava (</a:t>
            </a:r>
            <a:r>
              <a:rPr lang="vi-VN" sz="1800" b="1" dirty="0" smtClean="0"/>
              <a:t>ZNS)</a:t>
            </a:r>
            <a:r>
              <a:rPr lang="hr-HR" sz="1800" b="1" dirty="0" smtClean="0"/>
              <a:t> </a:t>
            </a:r>
            <a:r>
              <a:rPr lang="vi-VN" sz="1800" dirty="0" smtClean="0"/>
              <a:t>u </a:t>
            </a:r>
            <a:r>
              <a:rPr lang="vi-VN" sz="1800" dirty="0"/>
              <a:t>roku od 15 dana od isteka </a:t>
            </a:r>
            <a:r>
              <a:rPr lang="vi-VN" sz="1800" b="1" dirty="0"/>
              <a:t>svaka tri mjeseca </a:t>
            </a:r>
            <a:r>
              <a:rPr lang="vi-VN" sz="1800" dirty="0" smtClean="0"/>
              <a:t>od</a:t>
            </a:r>
            <a:r>
              <a:rPr lang="hr-HR" sz="1800" dirty="0" smtClean="0"/>
              <a:t> </a:t>
            </a:r>
            <a:r>
              <a:rPr lang="vi-VN" sz="1800" dirty="0" smtClean="0"/>
              <a:t>sklapanja Ugovora</a:t>
            </a:r>
            <a:r>
              <a:rPr lang="hr-HR" sz="1800" dirty="0" smtClean="0"/>
              <a:t> (</a:t>
            </a:r>
            <a:r>
              <a:rPr lang="hr-HR" sz="1800" i="1" dirty="0" smtClean="0"/>
              <a:t>može i češće ako se ukaže potreba za istim</a:t>
            </a:r>
            <a:r>
              <a:rPr lang="hr-HR" sz="1800" dirty="0" smtClean="0"/>
              <a:t>)</a:t>
            </a:r>
            <a:endParaRPr lang="vi-VN" sz="1800" dirty="0"/>
          </a:p>
          <a:p>
            <a:pPr marL="286650" indent="-285750">
              <a:lnSpc>
                <a:spcPct val="100000"/>
              </a:lnSpc>
              <a:buClr>
                <a:srgbClr val="0093DD"/>
              </a:buClr>
              <a:buFont typeface="Wingdings" pitchFamily="2" charset="2"/>
              <a:buChar char="ü"/>
              <a:defRPr/>
            </a:pPr>
            <a:endParaRPr lang="vi-VN" sz="1800" dirty="0"/>
          </a:p>
          <a:p>
            <a:pPr marL="286650" indent="-285750">
              <a:lnSpc>
                <a:spcPct val="100000"/>
              </a:lnSpc>
              <a:buClr>
                <a:srgbClr val="0093DD"/>
              </a:buClr>
              <a:buFont typeface="Wingdings" pitchFamily="2" charset="2"/>
              <a:buChar char="ü"/>
              <a:defRPr/>
            </a:pPr>
            <a:r>
              <a:rPr lang="vi-VN" sz="1800" b="1" dirty="0">
                <a:solidFill>
                  <a:srgbClr val="008FFF"/>
                </a:solidFill>
              </a:rPr>
              <a:t>Završno izvješće o provedbi projekta </a:t>
            </a:r>
            <a:r>
              <a:rPr lang="vi-VN" sz="1800" dirty="0"/>
              <a:t>u roku od 30 dana od isteka razdoblja provedbe projekta (zajedno sa završnim ZNS-om) </a:t>
            </a:r>
          </a:p>
          <a:p>
            <a:pPr marL="286650" indent="-285750">
              <a:lnSpc>
                <a:spcPct val="100000"/>
              </a:lnSpc>
              <a:buClr>
                <a:srgbClr val="0093DD"/>
              </a:buClr>
              <a:buFont typeface="Wingdings" pitchFamily="2" charset="2"/>
              <a:buChar char="ü"/>
              <a:defRPr/>
            </a:pPr>
            <a:endParaRPr lang="vi-VN" sz="1800" dirty="0"/>
          </a:p>
          <a:p>
            <a:pPr marL="286650" indent="-285750">
              <a:lnSpc>
                <a:spcPct val="100000"/>
              </a:lnSpc>
              <a:buClr>
                <a:srgbClr val="0093DD"/>
              </a:buClr>
              <a:buFont typeface="Wingdings" pitchFamily="2" charset="2"/>
              <a:buChar char="ü"/>
              <a:defRPr/>
            </a:pPr>
            <a:r>
              <a:rPr lang="vi-VN" sz="1800" b="1" dirty="0">
                <a:solidFill>
                  <a:srgbClr val="008FFF"/>
                </a:solidFill>
              </a:rPr>
              <a:t>Izvješća nakon provedbe </a:t>
            </a:r>
            <a:r>
              <a:rPr lang="vi-VN" sz="1800" b="1" dirty="0" smtClean="0">
                <a:solidFill>
                  <a:srgbClr val="008FFF"/>
                </a:solidFill>
              </a:rPr>
              <a:t>projekta </a:t>
            </a:r>
            <a:r>
              <a:rPr lang="hr-HR" sz="1800" dirty="0"/>
              <a:t>u razdoblju od 5 godina nakon završetka provedbe </a:t>
            </a:r>
            <a:r>
              <a:rPr lang="hr-HR" sz="1800" dirty="0" smtClean="0"/>
              <a:t>projekta; </a:t>
            </a:r>
            <a:r>
              <a:rPr lang="hr-HR" sz="1800" dirty="0"/>
              <a:t>rok za dostavu: </a:t>
            </a:r>
            <a:r>
              <a:rPr lang="vi-VN" sz="1800" dirty="0" smtClean="0"/>
              <a:t>30 </a:t>
            </a:r>
            <a:r>
              <a:rPr lang="vi-VN" sz="1800" dirty="0"/>
              <a:t>dana nakon isteka svake godine </a:t>
            </a:r>
            <a:r>
              <a:rPr lang="hr-HR" sz="1800" dirty="0" smtClean="0"/>
              <a:t>od datuma odobrenja prethodnog Izvješća</a:t>
            </a:r>
            <a:endParaRPr lang="vi-VN" sz="1800" dirty="0"/>
          </a:p>
          <a:p>
            <a:pPr marL="900" indent="0">
              <a:lnSpc>
                <a:spcPct val="100000"/>
              </a:lnSpc>
              <a:buClr>
                <a:srgbClr val="0093DD"/>
              </a:buClr>
              <a:buFontTx/>
              <a:buNone/>
              <a:defRPr/>
            </a:pPr>
            <a:r>
              <a:rPr lang="hr-HR" sz="1600" dirty="0" smtClean="0"/>
              <a:t>Dostava: </a:t>
            </a:r>
            <a:r>
              <a:rPr lang="vi-VN" sz="1600" dirty="0" smtClean="0"/>
              <a:t>u izvorniku </a:t>
            </a:r>
            <a:r>
              <a:rPr lang="vi-VN" sz="1600" u="sng" dirty="0" smtClean="0"/>
              <a:t>u tiskanom obliku</a:t>
            </a:r>
            <a:r>
              <a:rPr lang="vi-VN" sz="1600" dirty="0" smtClean="0"/>
              <a:t>, potpisan od ovlaštene osobe Korisnika </a:t>
            </a:r>
            <a:r>
              <a:rPr lang="hr-HR" sz="1600" dirty="0" smtClean="0"/>
              <a:t>te elektronička verzija</a:t>
            </a:r>
            <a:endParaRPr lang="vi-VN" sz="1600" dirty="0" smtClean="0"/>
          </a:p>
          <a:p>
            <a:pPr marL="900" indent="0">
              <a:lnSpc>
                <a:spcPct val="100000"/>
              </a:lnSpc>
              <a:buClr>
                <a:srgbClr val="0093DD"/>
              </a:buClr>
              <a:buFontTx/>
              <a:buNone/>
              <a:defRPr/>
            </a:pPr>
            <a:endParaRPr lang="vi-VN" sz="1800" dirty="0" smtClean="0"/>
          </a:p>
          <a:p>
            <a:pPr marL="286650" indent="-285750">
              <a:lnSpc>
                <a:spcPct val="100000"/>
              </a:lnSpc>
              <a:buClr>
                <a:srgbClr val="0093DD"/>
              </a:buClr>
              <a:buFont typeface="Wingdings" panose="05000000000000000000" pitchFamily="2" charset="2"/>
              <a:buChar char="ü"/>
              <a:defRPr/>
            </a:pPr>
            <a:endParaRPr lang="vi-VN" sz="1800" dirty="0"/>
          </a:p>
          <a:p>
            <a:pPr marL="286650" indent="-285750">
              <a:lnSpc>
                <a:spcPct val="100000"/>
              </a:lnSpc>
              <a:buClr>
                <a:srgbClr val="0093DD"/>
              </a:buClr>
              <a:buFont typeface="Wingdings" panose="05000000000000000000" pitchFamily="2" charset="2"/>
              <a:buChar char="ü"/>
              <a:defRPr/>
            </a:pPr>
            <a:endParaRPr lang="vi-VN" sz="1800" dirty="0"/>
          </a:p>
        </p:txBody>
      </p:sp>
      <p:sp>
        <p:nvSpPr>
          <p:cNvPr id="2048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1pPr>
            <a:lvl2pPr marL="742950" indent="-28575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2pPr>
            <a:lvl3pPr marL="11430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3pPr>
            <a:lvl4pPr marL="16002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4pPr>
            <a:lvl5pPr marL="20574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9pPr>
          </a:lstStyle>
          <a:p>
            <a:pPr>
              <a:lnSpc>
                <a:spcPct val="100000"/>
              </a:lnSpc>
              <a:spcBef>
                <a:spcPct val="0"/>
              </a:spcBef>
              <a:buClrTx/>
              <a:buFontTx/>
              <a:buNone/>
            </a:pPr>
            <a:fld id="{3BC21876-99E7-43DF-A30F-358C2EFA0098}" type="slidenum">
              <a:rPr lang="en-US" altLang="sr-Latn-RS" sz="900" smtClean="0">
                <a:solidFill>
                  <a:prstClr val="black"/>
                </a:solidFill>
              </a:rPr>
              <a:pPr>
                <a:lnSpc>
                  <a:spcPct val="100000"/>
                </a:lnSpc>
                <a:spcBef>
                  <a:spcPct val="0"/>
                </a:spcBef>
                <a:buClrTx/>
                <a:buFontTx/>
                <a:buNone/>
              </a:pPr>
              <a:t>38</a:t>
            </a:fld>
            <a:endParaRPr lang="en-US" altLang="sr-Latn-RS" sz="900" smtClean="0">
              <a:solidFill>
                <a:prstClr val="black"/>
              </a:solidFill>
            </a:endParaRP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19672" y="4504859"/>
            <a:ext cx="1233288" cy="449202"/>
          </a:xfrm>
          <a:prstGeom prst="rect">
            <a:avLst/>
          </a:prstGeom>
        </p:spPr>
      </p:pic>
    </p:spTree>
    <p:extLst>
      <p:ext uri="{BB962C8B-B14F-4D97-AF65-F5344CB8AC3E}">
        <p14:creationId xmlns:p14="http://schemas.microsoft.com/office/powerpoint/2010/main" val="23116773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514355" y="154036"/>
            <a:ext cx="8099425" cy="606612"/>
          </a:xfrm>
        </p:spPr>
        <p:txBody>
          <a:bodyPr/>
          <a:lstStyle/>
          <a:p>
            <a:r>
              <a:rPr lang="pl-PL" altLang="sr-Latn-RS" sz="2800" smtClean="0">
                <a:latin typeface="VladaRHSans Med" charset="0"/>
                <a:cs typeface="VladaRHSans Med" charset="0"/>
              </a:rPr>
              <a:t>Provedba kontrole postupaka nabave</a:t>
            </a:r>
          </a:p>
        </p:txBody>
      </p:sp>
      <p:sp>
        <p:nvSpPr>
          <p:cNvPr id="3" name="Content Placeholder 2"/>
          <p:cNvSpPr>
            <a:spLocks noGrp="1"/>
          </p:cNvSpPr>
          <p:nvPr>
            <p:ph idx="1"/>
          </p:nvPr>
        </p:nvSpPr>
        <p:spPr>
          <a:xfrm>
            <a:off x="357188" y="630435"/>
            <a:ext cx="7834312" cy="3722249"/>
          </a:xfrm>
        </p:spPr>
        <p:txBody>
          <a:bodyPr/>
          <a:lstStyle/>
          <a:p>
            <a:pPr marL="900" indent="0">
              <a:lnSpc>
                <a:spcPct val="100000"/>
              </a:lnSpc>
              <a:buClr>
                <a:srgbClr val="0093DD"/>
              </a:buClr>
              <a:buFontTx/>
              <a:buNone/>
              <a:defRPr/>
            </a:pPr>
            <a:r>
              <a:rPr lang="vi-VN" sz="1800" dirty="0"/>
              <a:t>Korisnici su obavezni provoditi nabave sukladno </a:t>
            </a:r>
            <a:r>
              <a:rPr lang="vi-VN" sz="1800" b="1" dirty="0" smtClean="0"/>
              <a:t>Zakonu </a:t>
            </a:r>
            <a:r>
              <a:rPr lang="vi-VN" sz="1800" b="1" dirty="0"/>
              <a:t>o javnoj </a:t>
            </a:r>
            <a:r>
              <a:rPr lang="vi-VN" sz="1800" b="1" dirty="0" smtClean="0"/>
              <a:t>nabavi</a:t>
            </a:r>
            <a:endParaRPr lang="hr-HR" sz="1800" b="1" dirty="0" smtClean="0"/>
          </a:p>
          <a:p>
            <a:pPr marL="900" indent="0">
              <a:lnSpc>
                <a:spcPct val="100000"/>
              </a:lnSpc>
              <a:buClr>
                <a:srgbClr val="0093DD"/>
              </a:buClr>
              <a:buFontTx/>
              <a:buNone/>
              <a:defRPr/>
            </a:pPr>
            <a:endParaRPr lang="hr-HR" sz="1800" dirty="0" smtClean="0"/>
          </a:p>
          <a:p>
            <a:pPr marL="900" indent="0">
              <a:lnSpc>
                <a:spcPct val="100000"/>
              </a:lnSpc>
              <a:buClr>
                <a:srgbClr val="0093DD"/>
              </a:buClr>
              <a:buFontTx/>
              <a:buNone/>
              <a:defRPr/>
            </a:pPr>
            <a:r>
              <a:rPr lang="vi-VN" sz="1800" dirty="0" smtClean="0"/>
              <a:t>Vrste </a:t>
            </a:r>
            <a:r>
              <a:rPr lang="vi-VN" sz="1800" dirty="0"/>
              <a:t>kontrole postupaka nabave koje obavlja PT2</a:t>
            </a:r>
            <a:r>
              <a:rPr lang="vi-VN" sz="1800" dirty="0" smtClean="0"/>
              <a:t>:</a:t>
            </a:r>
            <a:endParaRPr lang="hr-HR" sz="1800" dirty="0" smtClean="0"/>
          </a:p>
          <a:p>
            <a:pPr marL="285750" indent="-285750">
              <a:lnSpc>
                <a:spcPct val="100000"/>
              </a:lnSpc>
              <a:spcBef>
                <a:spcPts val="575"/>
              </a:spcBef>
              <a:buClr>
                <a:srgbClr val="0093DD"/>
              </a:buClr>
              <a:buFont typeface="Wingdings" panose="05000000000000000000" pitchFamily="2" charset="2"/>
              <a:buChar char="ü"/>
              <a:defRPr/>
            </a:pPr>
            <a:r>
              <a:rPr lang="vi-VN" sz="1800" b="1" dirty="0" smtClean="0"/>
              <a:t>Ex-ante </a:t>
            </a:r>
            <a:r>
              <a:rPr lang="vi-VN" sz="1800" b="1" dirty="0"/>
              <a:t>provjera dokumentacije </a:t>
            </a:r>
            <a:r>
              <a:rPr lang="hr-HR" sz="1800" b="1" dirty="0" smtClean="0"/>
              <a:t>o nabavi</a:t>
            </a:r>
            <a:endParaRPr lang="vi-VN" altLang="sr-Latn-RS" sz="1800" u="sng" dirty="0" smtClean="0">
              <a:latin typeface="VladaRHSans Reg" charset="0"/>
              <a:cs typeface="VladaRHSans Reg" charset="0"/>
            </a:endParaRPr>
          </a:p>
          <a:p>
            <a:pPr marL="685800" lvl="1" indent="-285750">
              <a:lnSpc>
                <a:spcPct val="100000"/>
              </a:lnSpc>
              <a:spcBef>
                <a:spcPts val="575"/>
              </a:spcBef>
              <a:buClr>
                <a:srgbClr val="0093DD"/>
              </a:buClr>
              <a:buFont typeface="Wingdings" panose="05000000000000000000" pitchFamily="2" charset="2"/>
              <a:buChar char="ü"/>
              <a:defRPr/>
            </a:pPr>
            <a:r>
              <a:rPr lang="vi-VN" altLang="sr-Latn-RS" sz="1800" b="1" dirty="0" smtClean="0">
                <a:latin typeface="VladaRHSans Reg" charset="0"/>
                <a:cs typeface="VladaRHSans Reg" charset="0"/>
              </a:rPr>
              <a:t>Svrha provjere</a:t>
            </a:r>
            <a:r>
              <a:rPr lang="vi-VN" altLang="sr-Latn-RS" sz="1800" dirty="0" smtClean="0">
                <a:latin typeface="VladaRHSans Reg" charset="0"/>
                <a:cs typeface="VladaRHSans Reg" charset="0"/>
              </a:rPr>
              <a:t>: pregled i prema potrebi dostava komentara za poboljšanje dokumentacije </a:t>
            </a:r>
            <a:r>
              <a:rPr lang="hr-HR" altLang="sr-Latn-RS" sz="1800" dirty="0" smtClean="0">
                <a:latin typeface="VladaRHSans Reg" charset="0"/>
                <a:cs typeface="VladaRHSans Reg" charset="0"/>
              </a:rPr>
              <a:t>o nabavi </a:t>
            </a:r>
            <a:r>
              <a:rPr lang="vi-VN" altLang="sr-Latn-RS" sz="1800" dirty="0" smtClean="0">
                <a:latin typeface="VladaRHSans Reg" charset="0"/>
                <a:cs typeface="VladaRHSans Reg" charset="0"/>
              </a:rPr>
              <a:t>(korisnik je sam odgovoran za kvalitetu i valjanost postupka nabave)</a:t>
            </a:r>
          </a:p>
          <a:p>
            <a:pPr marL="286650" indent="-285750">
              <a:lnSpc>
                <a:spcPct val="100000"/>
              </a:lnSpc>
              <a:buClr>
                <a:srgbClr val="0093DD"/>
              </a:buClr>
              <a:buFont typeface="Wingdings" panose="05000000000000000000" pitchFamily="2" charset="2"/>
              <a:buChar char="ü"/>
              <a:defRPr/>
            </a:pPr>
            <a:r>
              <a:rPr lang="vi-VN" sz="1800" b="1" dirty="0" smtClean="0"/>
              <a:t>Ex-post </a:t>
            </a:r>
            <a:r>
              <a:rPr lang="vi-VN" sz="1800" b="1" dirty="0"/>
              <a:t>provjera provedenog postupka nabave</a:t>
            </a:r>
          </a:p>
          <a:p>
            <a:pPr marL="686700" lvl="1" indent="-285750">
              <a:lnSpc>
                <a:spcPct val="100000"/>
              </a:lnSpc>
              <a:buClr>
                <a:srgbClr val="0093DD"/>
              </a:buClr>
              <a:buFont typeface="Wingdings" panose="05000000000000000000" pitchFamily="2" charset="2"/>
              <a:buChar char="ü"/>
              <a:defRPr/>
            </a:pPr>
            <a:r>
              <a:rPr lang="pl-PL" altLang="sr-Latn-RS" sz="1800" b="1" dirty="0" smtClean="0">
                <a:latin typeface="VladaRHSans Reg" charset="0"/>
                <a:cs typeface="VladaRHSans Reg" charset="0"/>
              </a:rPr>
              <a:t>Svrha provjere</a:t>
            </a:r>
            <a:r>
              <a:rPr lang="pl-PL" altLang="sr-Latn-RS" sz="1800" dirty="0" smtClean="0">
                <a:latin typeface="VladaRHSans Reg" charset="0"/>
                <a:cs typeface="VladaRHSans Reg" charset="0"/>
              </a:rPr>
              <a:t>: ocijeniti jesu li izdaci iskazani u ZNS-ovima prihvatljivi i sukladni s ugovorom o dodjeli bespovratnih sredstava i Zakonom o javnoj nabavi  </a:t>
            </a:r>
          </a:p>
          <a:p>
            <a:pPr marL="686700" lvl="1" indent="-285750">
              <a:lnSpc>
                <a:spcPct val="100000"/>
              </a:lnSpc>
              <a:buClr>
                <a:srgbClr val="0093DD"/>
              </a:buClr>
              <a:buFont typeface="Wingdings" panose="05000000000000000000" pitchFamily="2" charset="2"/>
              <a:buChar char="ü"/>
              <a:defRPr/>
            </a:pPr>
            <a:endParaRPr lang="vi-VN" sz="1800" dirty="0"/>
          </a:p>
        </p:txBody>
      </p:sp>
      <p:sp>
        <p:nvSpPr>
          <p:cNvPr id="2150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1pPr>
            <a:lvl2pPr marL="742950" indent="-28575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2pPr>
            <a:lvl3pPr marL="11430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3pPr>
            <a:lvl4pPr marL="16002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4pPr>
            <a:lvl5pPr marL="20574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9pPr>
          </a:lstStyle>
          <a:p>
            <a:pPr>
              <a:lnSpc>
                <a:spcPct val="100000"/>
              </a:lnSpc>
              <a:spcBef>
                <a:spcPct val="0"/>
              </a:spcBef>
              <a:buClrTx/>
              <a:buFontTx/>
              <a:buNone/>
            </a:pPr>
            <a:fld id="{365396D9-6F01-4D15-B8E1-467E5A422DDF}" type="slidenum">
              <a:rPr lang="en-US" altLang="sr-Latn-RS" sz="900" smtClean="0">
                <a:solidFill>
                  <a:prstClr val="black"/>
                </a:solidFill>
              </a:rPr>
              <a:pPr>
                <a:lnSpc>
                  <a:spcPct val="100000"/>
                </a:lnSpc>
                <a:spcBef>
                  <a:spcPct val="0"/>
                </a:spcBef>
                <a:buClrTx/>
                <a:buFontTx/>
                <a:buNone/>
              </a:pPr>
              <a:t>39</a:t>
            </a:fld>
            <a:endParaRPr lang="en-US" altLang="sr-Latn-RS" sz="900" smtClean="0">
              <a:solidFill>
                <a:prstClr val="black"/>
              </a:solidFill>
            </a:endParaRP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19672" y="4504859"/>
            <a:ext cx="1233288" cy="449202"/>
          </a:xfrm>
          <a:prstGeom prst="rect">
            <a:avLst/>
          </a:prstGeom>
        </p:spPr>
      </p:pic>
    </p:spTree>
    <p:extLst>
      <p:ext uri="{BB962C8B-B14F-4D97-AF65-F5344CB8AC3E}">
        <p14:creationId xmlns:p14="http://schemas.microsoft.com/office/powerpoint/2010/main" val="1880662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1pPr>
            <a:lvl2pPr marL="742950" indent="-28575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2pPr>
            <a:lvl3pPr marL="1143000" indent="-22860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3pPr>
            <a:lvl4pPr marL="1600200" indent="-22860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4pPr>
            <a:lvl5pPr marL="2057400" indent="-22860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9pPr>
          </a:lstStyle>
          <a:p>
            <a:pPr>
              <a:lnSpc>
                <a:spcPct val="100000"/>
              </a:lnSpc>
              <a:spcBef>
                <a:spcPct val="0"/>
              </a:spcBef>
              <a:buClrTx/>
            </a:pPr>
            <a:fld id="{767D1430-C99A-4B68-8EB8-17BA70643589}" type="slidenum">
              <a:rPr lang="en-US" altLang="sr-Latn-RS" sz="900" smtClean="0"/>
              <a:pPr>
                <a:lnSpc>
                  <a:spcPct val="100000"/>
                </a:lnSpc>
                <a:spcBef>
                  <a:spcPct val="0"/>
                </a:spcBef>
                <a:buClrTx/>
              </a:pPr>
              <a:t>4</a:t>
            </a:fld>
            <a:endParaRPr lang="en-US" altLang="sr-Latn-RS" sz="900" smtClean="0"/>
          </a:p>
        </p:txBody>
      </p:sp>
      <p:sp>
        <p:nvSpPr>
          <p:cNvPr id="5" name="Rectangle 4"/>
          <p:cNvSpPr/>
          <p:nvPr/>
        </p:nvSpPr>
        <p:spPr>
          <a:xfrm>
            <a:off x="4783160" y="1324384"/>
            <a:ext cx="3436937" cy="360474"/>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hr-HR" sz="1600" dirty="0">
                <a:solidFill>
                  <a:schemeClr val="tx1"/>
                </a:solidFill>
                <a:latin typeface="Gotham Book"/>
              </a:rPr>
              <a:t>PRILOZI</a:t>
            </a:r>
          </a:p>
        </p:txBody>
      </p:sp>
      <p:sp>
        <p:nvSpPr>
          <p:cNvPr id="6" name="Rectangle 5"/>
          <p:cNvSpPr/>
          <p:nvPr/>
        </p:nvSpPr>
        <p:spPr>
          <a:xfrm>
            <a:off x="906463" y="1325990"/>
            <a:ext cx="3436937" cy="358886"/>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hr-HR" sz="1600" dirty="0">
                <a:solidFill>
                  <a:schemeClr val="tx1"/>
                </a:solidFill>
                <a:latin typeface="Gotham Book"/>
              </a:rPr>
              <a:t>OBRASCI</a:t>
            </a:r>
          </a:p>
        </p:txBody>
      </p:sp>
      <p:sp>
        <p:nvSpPr>
          <p:cNvPr id="7" name="Rectangle 6"/>
          <p:cNvSpPr/>
          <p:nvPr/>
        </p:nvSpPr>
        <p:spPr>
          <a:xfrm>
            <a:off x="179388" y="1819855"/>
            <a:ext cx="4392612" cy="2667823"/>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marL="285750" indent="-285750">
              <a:spcAft>
                <a:spcPts val="0"/>
              </a:spcAft>
              <a:buFont typeface="Arial" panose="020B0604020202020204" pitchFamily="34" charset="0"/>
              <a:buChar char="•"/>
            </a:pPr>
            <a:r>
              <a:rPr lang="hr-HR" sz="1200" dirty="0">
                <a:latin typeface="Arial" panose="020B0604020202020204" pitchFamily="34" charset="0"/>
                <a:ea typeface="Times New Roman"/>
                <a:cs typeface="Arial" panose="020B0604020202020204" pitchFamily="34" charset="0"/>
              </a:rPr>
              <a:t>Obrazac 1. Prijavni obrazac A. dio - elektronska verzija </a:t>
            </a:r>
            <a:r>
              <a:rPr lang="hr-HR" sz="1200" u="sng" dirty="0">
                <a:solidFill>
                  <a:srgbClr val="0563C1"/>
                </a:solidFill>
                <a:latin typeface="Arial" panose="020B0604020202020204" pitchFamily="34" charset="0"/>
                <a:ea typeface="Times New Roman"/>
                <a:cs typeface="Arial" panose="020B0604020202020204" pitchFamily="34" charset="0"/>
                <a:hlinkClick r:id="rId3"/>
              </a:rPr>
              <a:t>https://esif-wf.mrrfeu.hr</a:t>
            </a:r>
            <a:r>
              <a:rPr lang="hr-HR" sz="1200" dirty="0">
                <a:latin typeface="Arial" panose="020B0604020202020204" pitchFamily="34" charset="0"/>
                <a:ea typeface="Times New Roman"/>
                <a:cs typeface="Arial" panose="020B0604020202020204" pitchFamily="34" charset="0"/>
              </a:rPr>
              <a:t>;</a:t>
            </a:r>
          </a:p>
          <a:p>
            <a:pPr marL="285750" indent="-285750">
              <a:spcAft>
                <a:spcPts val="0"/>
              </a:spcAft>
              <a:buFont typeface="Arial" panose="020B0604020202020204" pitchFamily="34" charset="0"/>
              <a:buChar char="•"/>
            </a:pPr>
            <a:r>
              <a:rPr lang="hr-HR" sz="1200" dirty="0">
                <a:latin typeface="Arial" panose="020B0604020202020204" pitchFamily="34" charset="0"/>
                <a:ea typeface="Times New Roman"/>
                <a:cs typeface="Arial" panose="020B0604020202020204" pitchFamily="34" charset="0"/>
              </a:rPr>
              <a:t>Obrazac 2. Investicijska studija</a:t>
            </a:r>
          </a:p>
          <a:p>
            <a:pPr marL="285750" indent="-285750">
              <a:spcAft>
                <a:spcPts val="0"/>
              </a:spcAft>
              <a:buFont typeface="Arial" panose="020B0604020202020204" pitchFamily="34" charset="0"/>
              <a:buChar char="•"/>
            </a:pPr>
            <a:r>
              <a:rPr lang="hr-HR" sz="1200" dirty="0">
                <a:latin typeface="Arial" panose="020B0604020202020204" pitchFamily="34" charset="0"/>
                <a:ea typeface="Times New Roman"/>
                <a:cs typeface="Arial" panose="020B0604020202020204" pitchFamily="34" charset="0"/>
              </a:rPr>
              <a:t>Obrazac 3. Izjava o usklađenosti s UZP-om </a:t>
            </a:r>
          </a:p>
          <a:p>
            <a:pPr marL="285750" indent="-285750">
              <a:spcAft>
                <a:spcPts val="0"/>
              </a:spcAft>
              <a:buFont typeface="Arial" panose="020B0604020202020204" pitchFamily="34" charset="0"/>
              <a:buChar char="•"/>
            </a:pPr>
            <a:r>
              <a:rPr lang="hr-HR" sz="1200" dirty="0">
                <a:latin typeface="Arial" panose="020B0604020202020204" pitchFamily="34" charset="0"/>
                <a:ea typeface="Times New Roman"/>
                <a:cs typeface="Arial" panose="020B0604020202020204" pitchFamily="34" charset="0"/>
              </a:rPr>
              <a:t>Obrazac 4. Infrastrukturna komponenta projekta</a:t>
            </a:r>
          </a:p>
          <a:p>
            <a:pPr marL="285750" indent="-285750">
              <a:spcAft>
                <a:spcPts val="0"/>
              </a:spcAft>
              <a:buFont typeface="Arial" panose="020B0604020202020204" pitchFamily="34" charset="0"/>
              <a:buChar char="•"/>
            </a:pPr>
            <a:r>
              <a:rPr lang="hr-HR" sz="1200" dirty="0">
                <a:latin typeface="Arial" panose="020B0604020202020204" pitchFamily="34" charset="0"/>
                <a:ea typeface="Times New Roman"/>
                <a:cs typeface="Arial" panose="020B0604020202020204" pitchFamily="34" charset="0"/>
              </a:rPr>
              <a:t>Obrazac 5. Izjava o korištenim potporama/bespovratnim sredstvima za razvoj infrastrukture zona</a:t>
            </a:r>
          </a:p>
        </p:txBody>
      </p:sp>
      <p:sp>
        <p:nvSpPr>
          <p:cNvPr id="8" name="Rectangle 7"/>
          <p:cNvSpPr/>
          <p:nvPr/>
        </p:nvSpPr>
        <p:spPr>
          <a:xfrm>
            <a:off x="4589491" y="1819854"/>
            <a:ext cx="4410075" cy="2667823"/>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marL="0" lvl="1" defTabSz="1022350">
              <a:spcAft>
                <a:spcPts val="0"/>
              </a:spcAft>
              <a:buFont typeface="Arial" panose="020B0604020202020204" pitchFamily="34" charset="0"/>
              <a:buChar char="•"/>
              <a:tabLst>
                <a:tab pos="266700" algn="l"/>
              </a:tabLst>
              <a:defRPr/>
            </a:pPr>
            <a:r>
              <a:rPr lang="hr-HR" sz="1200" dirty="0">
                <a:solidFill>
                  <a:schemeClr val="tx1"/>
                </a:solidFill>
                <a:latin typeface="Arial" panose="020B0604020202020204" pitchFamily="34" charset="0"/>
                <a:cs typeface="Arial" panose="020B0604020202020204" pitchFamily="34" charset="0"/>
              </a:rPr>
              <a:t>Prilog 1. Opći uvjeti koji se primjenjuju na projekte </a:t>
            </a:r>
            <a:r>
              <a:rPr lang="hr-HR" sz="1200" dirty="0" smtClean="0">
                <a:solidFill>
                  <a:schemeClr val="tx1"/>
                </a:solidFill>
                <a:latin typeface="Arial" panose="020B0604020202020204" pitchFamily="34" charset="0"/>
                <a:cs typeface="Arial" panose="020B0604020202020204" pitchFamily="34" charset="0"/>
              </a:rPr>
              <a:t>   	financirane </a:t>
            </a:r>
            <a:r>
              <a:rPr lang="hr-HR" sz="1200" dirty="0">
                <a:solidFill>
                  <a:schemeClr val="tx1"/>
                </a:solidFill>
                <a:latin typeface="Arial" panose="020B0604020202020204" pitchFamily="34" charset="0"/>
                <a:cs typeface="Arial" panose="020B0604020202020204" pitchFamily="34" charset="0"/>
              </a:rPr>
              <a:t>iz Europskih strukturnih i investicijskih </a:t>
            </a:r>
            <a:r>
              <a:rPr lang="hr-HR" sz="1200" dirty="0" smtClean="0">
                <a:solidFill>
                  <a:schemeClr val="tx1"/>
                </a:solidFill>
                <a:latin typeface="Arial" panose="020B0604020202020204" pitchFamily="34" charset="0"/>
                <a:cs typeface="Arial" panose="020B0604020202020204" pitchFamily="34" charset="0"/>
              </a:rPr>
              <a:t>	fondova u </a:t>
            </a:r>
            <a:r>
              <a:rPr lang="hr-HR" sz="1200" dirty="0">
                <a:solidFill>
                  <a:schemeClr val="tx1"/>
                </a:solidFill>
                <a:latin typeface="Arial" panose="020B0604020202020204" pitchFamily="34" charset="0"/>
                <a:cs typeface="Arial" panose="020B0604020202020204" pitchFamily="34" charset="0"/>
              </a:rPr>
              <a:t>financijskom razdoblju 2014.–2020.</a:t>
            </a:r>
          </a:p>
          <a:p>
            <a:pPr marL="0" lvl="1" defTabSz="1022350">
              <a:spcAft>
                <a:spcPts val="0"/>
              </a:spcAft>
              <a:buFont typeface="Arial" panose="020B0604020202020204" pitchFamily="34" charset="0"/>
              <a:buChar char="•"/>
              <a:tabLst>
                <a:tab pos="266700" algn="l"/>
              </a:tabLst>
              <a:defRPr/>
            </a:pPr>
            <a:r>
              <a:rPr lang="hr-HR" sz="1200" dirty="0">
                <a:solidFill>
                  <a:schemeClr val="tx1"/>
                </a:solidFill>
                <a:latin typeface="Arial" panose="020B0604020202020204" pitchFamily="34" charset="0"/>
                <a:cs typeface="Arial" panose="020B0604020202020204" pitchFamily="34" charset="0"/>
              </a:rPr>
              <a:t>Prilog 2. Posebni uvjeti Nacrt ugovora </a:t>
            </a:r>
          </a:p>
          <a:p>
            <a:pPr marL="0" lvl="1" defTabSz="1022350">
              <a:spcAft>
                <a:spcPts val="0"/>
              </a:spcAft>
              <a:buFont typeface="Arial" panose="020B0604020202020204" pitchFamily="34" charset="0"/>
              <a:buChar char="•"/>
              <a:tabLst>
                <a:tab pos="266700" algn="l"/>
              </a:tabLst>
              <a:defRPr/>
            </a:pPr>
            <a:r>
              <a:rPr lang="hr-HR" sz="1200" dirty="0">
                <a:solidFill>
                  <a:schemeClr val="tx1"/>
                </a:solidFill>
                <a:latin typeface="Arial" panose="020B0604020202020204" pitchFamily="34" charset="0"/>
                <a:cs typeface="Arial" panose="020B0604020202020204" pitchFamily="34" charset="0"/>
              </a:rPr>
              <a:t>Prilog 3. Postupak dodjele bespovratnih sredstava</a:t>
            </a:r>
          </a:p>
          <a:p>
            <a:pPr marL="0" lvl="1" defTabSz="1022350">
              <a:spcAft>
                <a:spcPts val="0"/>
              </a:spcAft>
              <a:buFont typeface="Arial" panose="020B0604020202020204" pitchFamily="34" charset="0"/>
              <a:buChar char="•"/>
              <a:tabLst>
                <a:tab pos="266700" algn="l"/>
              </a:tabLst>
              <a:defRPr/>
            </a:pPr>
            <a:r>
              <a:rPr lang="hr-HR" sz="1200" dirty="0">
                <a:solidFill>
                  <a:schemeClr val="tx1"/>
                </a:solidFill>
                <a:latin typeface="Arial" panose="020B0604020202020204" pitchFamily="34" charset="0"/>
                <a:cs typeface="Arial" panose="020B0604020202020204" pitchFamily="34" charset="0"/>
              </a:rPr>
              <a:t>Prilog 4. Plan nabave</a:t>
            </a:r>
          </a:p>
          <a:p>
            <a:pPr marL="0" lvl="1" defTabSz="1022350">
              <a:spcAft>
                <a:spcPts val="0"/>
              </a:spcAft>
              <a:buFont typeface="Arial" panose="020B0604020202020204" pitchFamily="34" charset="0"/>
              <a:buChar char="•"/>
              <a:tabLst>
                <a:tab pos="266700" algn="l"/>
              </a:tabLst>
              <a:defRPr/>
            </a:pPr>
            <a:r>
              <a:rPr lang="hr-HR" sz="1200" dirty="0">
                <a:solidFill>
                  <a:schemeClr val="tx1"/>
                </a:solidFill>
                <a:latin typeface="Arial" panose="020B0604020202020204" pitchFamily="34" charset="0"/>
                <a:cs typeface="Arial" panose="020B0604020202020204" pitchFamily="34" charset="0"/>
              </a:rPr>
              <a:t>Prilog 5. Zahtjev za predujam</a:t>
            </a:r>
          </a:p>
          <a:p>
            <a:pPr marL="0" lvl="1" defTabSz="1022350">
              <a:spcAft>
                <a:spcPts val="0"/>
              </a:spcAft>
              <a:buFont typeface="Arial" panose="020B0604020202020204" pitchFamily="34" charset="0"/>
              <a:buChar char="•"/>
              <a:tabLst>
                <a:tab pos="266700" algn="l"/>
              </a:tabLst>
              <a:defRPr/>
            </a:pPr>
            <a:r>
              <a:rPr lang="hr-HR" sz="1200" dirty="0">
                <a:solidFill>
                  <a:schemeClr val="tx1"/>
                </a:solidFill>
                <a:latin typeface="Arial" panose="020B0604020202020204" pitchFamily="34" charset="0"/>
                <a:cs typeface="Arial" panose="020B0604020202020204" pitchFamily="34" charset="0"/>
              </a:rPr>
              <a:t>Prilog 6. Zahtjev za nadoknadom sredstava</a:t>
            </a:r>
          </a:p>
          <a:p>
            <a:pPr marL="0" lvl="1" defTabSz="1022350">
              <a:spcAft>
                <a:spcPts val="0"/>
              </a:spcAft>
              <a:buFont typeface="Arial" panose="020B0604020202020204" pitchFamily="34" charset="0"/>
              <a:buChar char="•"/>
              <a:tabLst>
                <a:tab pos="266700" algn="l"/>
              </a:tabLst>
              <a:defRPr/>
            </a:pPr>
            <a:r>
              <a:rPr lang="hr-HR" sz="1200" dirty="0">
                <a:solidFill>
                  <a:schemeClr val="tx1"/>
                </a:solidFill>
                <a:latin typeface="Arial" panose="020B0604020202020204" pitchFamily="34" charset="0"/>
                <a:cs typeface="Arial" panose="020B0604020202020204" pitchFamily="34" charset="0"/>
              </a:rPr>
              <a:t>Prilog 7. Završno izvješće i kontrolna lista</a:t>
            </a:r>
          </a:p>
          <a:p>
            <a:pPr marL="0" lvl="1" defTabSz="1022350">
              <a:spcAft>
                <a:spcPts val="0"/>
              </a:spcAft>
              <a:buFont typeface="Arial" panose="020B0604020202020204" pitchFamily="34" charset="0"/>
              <a:buChar char="•"/>
              <a:tabLst>
                <a:tab pos="266700" algn="l"/>
              </a:tabLst>
              <a:defRPr/>
            </a:pPr>
            <a:r>
              <a:rPr lang="hr-HR" sz="1200" dirty="0">
                <a:solidFill>
                  <a:schemeClr val="tx1"/>
                </a:solidFill>
                <a:latin typeface="Arial" panose="020B0604020202020204" pitchFamily="34" charset="0"/>
                <a:cs typeface="Arial" panose="020B0604020202020204" pitchFamily="34" charset="0"/>
              </a:rPr>
              <a:t>Prilog 8. Izvješće nakon provedbe projekta i kontrolna </a:t>
            </a:r>
            <a:r>
              <a:rPr lang="hr-HR" sz="1200" dirty="0" smtClean="0">
                <a:solidFill>
                  <a:schemeClr val="tx1"/>
                </a:solidFill>
                <a:latin typeface="Arial" panose="020B0604020202020204" pitchFamily="34" charset="0"/>
                <a:cs typeface="Arial" panose="020B0604020202020204" pitchFamily="34" charset="0"/>
              </a:rPr>
              <a:t>	lista</a:t>
            </a:r>
            <a:endParaRPr lang="hr-HR" sz="1200" dirty="0">
              <a:solidFill>
                <a:schemeClr val="tx1"/>
              </a:solidFill>
              <a:latin typeface="Arial" panose="020B0604020202020204" pitchFamily="34" charset="0"/>
              <a:cs typeface="Arial" panose="020B0604020202020204" pitchFamily="34" charset="0"/>
            </a:endParaRPr>
          </a:p>
          <a:p>
            <a:pPr marL="0" lvl="1" defTabSz="1022350">
              <a:spcAft>
                <a:spcPts val="0"/>
              </a:spcAft>
              <a:buFont typeface="Arial" panose="020B0604020202020204" pitchFamily="34" charset="0"/>
              <a:buChar char="•"/>
              <a:tabLst>
                <a:tab pos="266700" algn="l"/>
              </a:tabLst>
              <a:defRPr/>
            </a:pPr>
            <a:r>
              <a:rPr lang="hr-HR" sz="1200" dirty="0">
                <a:solidFill>
                  <a:schemeClr val="tx1"/>
                </a:solidFill>
                <a:latin typeface="Arial" panose="020B0604020202020204" pitchFamily="34" charset="0"/>
                <a:cs typeface="Arial" panose="020B0604020202020204" pitchFamily="34" charset="0"/>
              </a:rPr>
              <a:t>Prilog 9. Obrazac izjave Prijavitelja o odricanju od </a:t>
            </a:r>
            <a:r>
              <a:rPr lang="hr-HR" sz="1200" dirty="0" smtClean="0">
                <a:solidFill>
                  <a:schemeClr val="tx1"/>
                </a:solidFill>
                <a:latin typeface="Arial" panose="020B0604020202020204" pitchFamily="34" charset="0"/>
                <a:cs typeface="Arial" panose="020B0604020202020204" pitchFamily="34" charset="0"/>
              </a:rPr>
              <a:t>	prava </a:t>
            </a:r>
            <a:r>
              <a:rPr lang="hr-HR" sz="1200" dirty="0">
                <a:solidFill>
                  <a:schemeClr val="tx1"/>
                </a:solidFill>
                <a:latin typeface="Arial" panose="020B0604020202020204" pitchFamily="34" charset="0"/>
                <a:cs typeface="Arial" panose="020B0604020202020204" pitchFamily="34" charset="0"/>
              </a:rPr>
              <a:t>na </a:t>
            </a:r>
            <a:r>
              <a:rPr lang="hr-HR" sz="1200" dirty="0" smtClean="0">
                <a:solidFill>
                  <a:schemeClr val="tx1"/>
                </a:solidFill>
                <a:latin typeface="Arial" panose="020B0604020202020204" pitchFamily="34" charset="0"/>
                <a:cs typeface="Arial" panose="020B0604020202020204" pitchFamily="34" charset="0"/>
              </a:rPr>
              <a:t>prigovor</a:t>
            </a:r>
            <a:endParaRPr lang="hr-HR" sz="1200" dirty="0">
              <a:solidFill>
                <a:schemeClr val="tx1"/>
              </a:solidFill>
              <a:latin typeface="Arial" panose="020B0604020202020204" pitchFamily="34" charset="0"/>
              <a:cs typeface="Arial" panose="020B0604020202020204" pitchFamily="34" charset="0"/>
            </a:endParaRPr>
          </a:p>
        </p:txBody>
      </p:sp>
      <p:sp>
        <p:nvSpPr>
          <p:cNvPr id="9" name="TextBox 8"/>
          <p:cNvSpPr txBox="1"/>
          <p:nvPr/>
        </p:nvSpPr>
        <p:spPr>
          <a:xfrm>
            <a:off x="1611313" y="797171"/>
            <a:ext cx="5713412" cy="323950"/>
          </a:xfrm>
          <a:prstGeom prst="rect">
            <a:avLst/>
          </a:prstGeom>
        </p:spPr>
        <p:style>
          <a:lnRef idx="2">
            <a:schemeClr val="accent1"/>
          </a:lnRef>
          <a:fillRef idx="1">
            <a:schemeClr val="lt1"/>
          </a:fillRef>
          <a:effectRef idx="0">
            <a:schemeClr val="accent1"/>
          </a:effectRef>
          <a:fontRef idx="minor">
            <a:schemeClr val="dk1"/>
          </a:fontRef>
        </p:style>
        <p:txBody>
          <a:bodyPr anchor="ctr"/>
          <a:lstStyle>
            <a:defPPr>
              <a:defRPr lang="en-US"/>
            </a:defPPr>
            <a:lvl1pPr>
              <a:defRPr>
                <a:solidFill>
                  <a:schemeClr val="lt1"/>
                </a:solidFill>
              </a:defRPr>
            </a:lvl1pPr>
            <a:lvl2pPr marL="0" lvl="1" defTabSz="1022350">
              <a:spcAft>
                <a:spcPts val="0"/>
              </a:spcAft>
              <a:defRPr b="0">
                <a:solidFill>
                  <a:srgbClr val="002060"/>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defRPr/>
            </a:pPr>
            <a:r>
              <a:rPr lang="hr-HR" sz="1600" dirty="0" smtClean="0">
                <a:solidFill>
                  <a:schemeClr val="tx1"/>
                </a:solidFill>
                <a:latin typeface="Gotham Book"/>
              </a:rPr>
              <a:t>Upute za prijavitelje; Sažetak</a:t>
            </a:r>
            <a:endParaRPr lang="hr-HR" sz="1600" dirty="0">
              <a:solidFill>
                <a:schemeClr val="tx1"/>
              </a:solidFill>
              <a:latin typeface="Gotham Book"/>
            </a:endParaRPr>
          </a:p>
        </p:txBody>
      </p:sp>
      <p:sp>
        <p:nvSpPr>
          <p:cNvPr id="10" name="Rectangle 9"/>
          <p:cNvSpPr/>
          <p:nvPr/>
        </p:nvSpPr>
        <p:spPr>
          <a:xfrm>
            <a:off x="2870999" y="409719"/>
            <a:ext cx="3436937" cy="358886"/>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hr-HR" sz="1600" dirty="0">
                <a:solidFill>
                  <a:schemeClr val="tx1"/>
                </a:solidFill>
                <a:latin typeface="Gotham Book"/>
              </a:rPr>
              <a:t>UPUTE ZA PRIJAVITELJE</a:t>
            </a:r>
          </a:p>
        </p:txBody>
      </p:sp>
      <p:pic>
        <p:nvPicPr>
          <p:cNvPr id="11" name="Picture 10"/>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47864" y="4654190"/>
            <a:ext cx="1419021" cy="201440"/>
          </a:xfrm>
          <a:prstGeom prst="rect">
            <a:avLst/>
          </a:prstGeom>
        </p:spPr>
      </p:pic>
      <p:pic>
        <p:nvPicPr>
          <p:cNvPr id="12" name="Picture 11"/>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1720" y="4504859"/>
            <a:ext cx="1233288" cy="449202"/>
          </a:xfrm>
          <a:prstGeom prst="rect">
            <a:avLst/>
          </a:prstGeom>
        </p:spPr>
      </p:pic>
    </p:spTree>
    <p:extLst>
      <p:ext uri="{BB962C8B-B14F-4D97-AF65-F5344CB8AC3E}">
        <p14:creationId xmlns:p14="http://schemas.microsoft.com/office/powerpoint/2010/main" val="35691030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514355" y="457344"/>
            <a:ext cx="8099425" cy="606612"/>
          </a:xfrm>
        </p:spPr>
        <p:txBody>
          <a:bodyPr/>
          <a:lstStyle/>
          <a:p>
            <a:r>
              <a:rPr lang="pl-PL" altLang="sr-Latn-RS" sz="2800" smtClean="0">
                <a:latin typeface="VladaRHSans Med" charset="0"/>
                <a:cs typeface="VladaRHSans Med" charset="0"/>
              </a:rPr>
              <a:t>Izmjene ugovora (I)</a:t>
            </a:r>
          </a:p>
        </p:txBody>
      </p:sp>
      <p:sp>
        <p:nvSpPr>
          <p:cNvPr id="3" name="Content Placeholder 2"/>
          <p:cNvSpPr>
            <a:spLocks noGrp="1"/>
          </p:cNvSpPr>
          <p:nvPr>
            <p:ph idx="1"/>
          </p:nvPr>
        </p:nvSpPr>
        <p:spPr>
          <a:xfrm>
            <a:off x="514350" y="1171939"/>
            <a:ext cx="7677150" cy="3020357"/>
          </a:xfrm>
        </p:spPr>
        <p:txBody>
          <a:bodyPr/>
          <a:lstStyle/>
          <a:p>
            <a:pPr marL="900" indent="0">
              <a:lnSpc>
                <a:spcPct val="100000"/>
              </a:lnSpc>
              <a:buClr>
                <a:srgbClr val="0093DD"/>
              </a:buClr>
              <a:buFontTx/>
              <a:buNone/>
              <a:defRPr/>
            </a:pPr>
            <a:r>
              <a:rPr lang="vi-VN" sz="1800" dirty="0"/>
              <a:t>Izmjena ili dopuna Ugovoru kojom se </a:t>
            </a:r>
            <a:r>
              <a:rPr lang="vi-VN" sz="1800" u="sng" dirty="0"/>
              <a:t>uvodi nova/mijenja postojeća aktivnost i </a:t>
            </a:r>
            <a:r>
              <a:rPr lang="vi-VN" sz="1800" b="1" u="sng" dirty="0"/>
              <a:t>povezani troškovi</a:t>
            </a:r>
            <a:r>
              <a:rPr lang="vi-VN" sz="1800" dirty="0"/>
              <a:t> moguća je kada su kumulativno ispunjeni uvjeti:</a:t>
            </a:r>
          </a:p>
          <a:p>
            <a:pPr marL="286650" indent="-285750">
              <a:lnSpc>
                <a:spcPct val="100000"/>
              </a:lnSpc>
              <a:buClr>
                <a:srgbClr val="0093DD"/>
              </a:buClr>
              <a:buFont typeface="Wingdings" panose="05000000000000000000" pitchFamily="2" charset="2"/>
              <a:buChar char="ü"/>
              <a:defRPr/>
            </a:pPr>
            <a:endParaRPr lang="vi-VN" sz="1800" dirty="0"/>
          </a:p>
          <a:p>
            <a:pPr marL="286650" indent="-285750">
              <a:lnSpc>
                <a:spcPct val="100000"/>
              </a:lnSpc>
              <a:buClr>
                <a:srgbClr val="0093DD"/>
              </a:buClr>
              <a:buFont typeface="Wingdings" panose="05000000000000000000" pitchFamily="2" charset="2"/>
              <a:buChar char="ü"/>
              <a:defRPr/>
            </a:pPr>
            <a:r>
              <a:rPr lang="vi-VN" sz="1800" dirty="0"/>
              <a:t>izmjene su nastale zbog </a:t>
            </a:r>
            <a:r>
              <a:rPr lang="vi-VN" sz="1800" b="1" dirty="0"/>
              <a:t>nepredvidljivih okolnosti </a:t>
            </a:r>
            <a:r>
              <a:rPr lang="vi-VN" sz="1800" dirty="0"/>
              <a:t>koje su nastupile </a:t>
            </a:r>
            <a:r>
              <a:rPr lang="vi-VN" sz="1800" u="sng" dirty="0"/>
              <a:t>nakon predaje projektne prijave </a:t>
            </a:r>
            <a:r>
              <a:rPr lang="vi-VN" sz="1800" dirty="0"/>
              <a:t>na temelju koje je sklopljen Ugovor</a:t>
            </a:r>
          </a:p>
          <a:p>
            <a:pPr marL="286650" indent="-285750">
              <a:lnSpc>
                <a:spcPct val="100000"/>
              </a:lnSpc>
              <a:buClr>
                <a:srgbClr val="0093DD"/>
              </a:buClr>
              <a:buFont typeface="Wingdings" panose="05000000000000000000" pitchFamily="2" charset="2"/>
              <a:buChar char="ü"/>
              <a:defRPr/>
            </a:pPr>
            <a:endParaRPr lang="vi-VN" sz="1800" dirty="0"/>
          </a:p>
          <a:p>
            <a:pPr marL="286650" indent="-285750">
              <a:lnSpc>
                <a:spcPct val="100000"/>
              </a:lnSpc>
              <a:buClr>
                <a:srgbClr val="0093DD"/>
              </a:buClr>
              <a:buFont typeface="Wingdings" panose="05000000000000000000" pitchFamily="2" charset="2"/>
              <a:buChar char="ü"/>
              <a:defRPr/>
            </a:pPr>
            <a:r>
              <a:rPr lang="vi-VN" sz="1800" b="1" dirty="0"/>
              <a:t>izmjene su nužne za uredno izvršenje Ugovora</a:t>
            </a:r>
          </a:p>
          <a:p>
            <a:pPr marL="900" indent="0">
              <a:lnSpc>
                <a:spcPct val="100000"/>
              </a:lnSpc>
              <a:buClr>
                <a:srgbClr val="0093DD"/>
              </a:buClr>
              <a:buFontTx/>
              <a:buNone/>
              <a:defRPr/>
            </a:pPr>
            <a:endParaRPr lang="vi-VN" sz="1800" dirty="0"/>
          </a:p>
        </p:txBody>
      </p:sp>
      <p:sp>
        <p:nvSpPr>
          <p:cNvPr id="2253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1pPr>
            <a:lvl2pPr marL="742950" indent="-28575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2pPr>
            <a:lvl3pPr marL="11430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3pPr>
            <a:lvl4pPr marL="16002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4pPr>
            <a:lvl5pPr marL="20574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9pPr>
          </a:lstStyle>
          <a:p>
            <a:pPr>
              <a:lnSpc>
                <a:spcPct val="100000"/>
              </a:lnSpc>
              <a:spcBef>
                <a:spcPct val="0"/>
              </a:spcBef>
              <a:buClrTx/>
              <a:buFontTx/>
              <a:buNone/>
            </a:pPr>
            <a:fld id="{31BDFCEE-9B78-40C4-AA17-014E62AFF943}" type="slidenum">
              <a:rPr lang="en-US" altLang="sr-Latn-RS" sz="900" smtClean="0">
                <a:solidFill>
                  <a:prstClr val="black"/>
                </a:solidFill>
              </a:rPr>
              <a:pPr>
                <a:lnSpc>
                  <a:spcPct val="100000"/>
                </a:lnSpc>
                <a:spcBef>
                  <a:spcPct val="0"/>
                </a:spcBef>
                <a:buClrTx/>
                <a:buFontTx/>
                <a:buNone/>
              </a:pPr>
              <a:t>40</a:t>
            </a:fld>
            <a:endParaRPr lang="en-US" altLang="sr-Latn-RS" sz="900" smtClean="0">
              <a:solidFill>
                <a:prstClr val="black"/>
              </a:solidFill>
            </a:endParaRP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19672" y="4504859"/>
            <a:ext cx="1233288" cy="449202"/>
          </a:xfrm>
          <a:prstGeom prst="rect">
            <a:avLst/>
          </a:prstGeom>
        </p:spPr>
      </p:pic>
    </p:spTree>
    <p:extLst>
      <p:ext uri="{BB962C8B-B14F-4D97-AF65-F5344CB8AC3E}">
        <p14:creationId xmlns:p14="http://schemas.microsoft.com/office/powerpoint/2010/main" val="28454963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14355" y="457344"/>
            <a:ext cx="8099425" cy="606612"/>
          </a:xfrm>
        </p:spPr>
        <p:txBody>
          <a:bodyPr/>
          <a:lstStyle/>
          <a:p>
            <a:r>
              <a:rPr lang="pl-PL" altLang="sr-Latn-RS" sz="2800" smtClean="0">
                <a:latin typeface="VladaRHSans Med" charset="0"/>
                <a:cs typeface="VladaRHSans Med" charset="0"/>
              </a:rPr>
              <a:t>Izmjene ugovora (II)</a:t>
            </a:r>
          </a:p>
        </p:txBody>
      </p:sp>
      <p:sp>
        <p:nvSpPr>
          <p:cNvPr id="3" name="Content Placeholder 2"/>
          <p:cNvSpPr>
            <a:spLocks noGrp="1"/>
          </p:cNvSpPr>
          <p:nvPr>
            <p:ph idx="1"/>
          </p:nvPr>
        </p:nvSpPr>
        <p:spPr>
          <a:xfrm>
            <a:off x="514355" y="1171939"/>
            <a:ext cx="7381875" cy="3296667"/>
          </a:xfrm>
        </p:spPr>
        <p:txBody>
          <a:bodyPr/>
          <a:lstStyle/>
          <a:p>
            <a:pPr marL="286650" indent="-285750">
              <a:lnSpc>
                <a:spcPct val="100000"/>
              </a:lnSpc>
              <a:buClr>
                <a:srgbClr val="0093DD"/>
              </a:buClr>
              <a:buFont typeface="Wingdings" panose="05000000000000000000" pitchFamily="2" charset="2"/>
              <a:buChar char="ü"/>
              <a:defRPr/>
            </a:pPr>
            <a:r>
              <a:rPr lang="vi-VN" sz="1800" dirty="0"/>
              <a:t>povezani troškovi ne smiju prijeći ukupne prihvatljive troškove navedene u Posebnim uvjetima</a:t>
            </a:r>
          </a:p>
          <a:p>
            <a:pPr marL="286650" indent="-285750">
              <a:lnSpc>
                <a:spcPct val="100000"/>
              </a:lnSpc>
              <a:buClr>
                <a:srgbClr val="0093DD"/>
              </a:buClr>
              <a:buFont typeface="Wingdings" panose="05000000000000000000" pitchFamily="2" charset="2"/>
              <a:buChar char="ü"/>
              <a:defRPr/>
            </a:pPr>
            <a:r>
              <a:rPr lang="vi-VN" sz="1800" dirty="0"/>
              <a:t>za okolnosti koje su dovele do potrebe za uvođenjem izmjene nije odgovorna niti jedna strana.</a:t>
            </a:r>
          </a:p>
          <a:p>
            <a:pPr marL="900" indent="0">
              <a:lnSpc>
                <a:spcPct val="100000"/>
              </a:lnSpc>
              <a:buClr>
                <a:srgbClr val="0093DD"/>
              </a:buClr>
              <a:buFontTx/>
              <a:buNone/>
              <a:defRPr/>
            </a:pPr>
            <a:endParaRPr lang="vi-VN" sz="1800" dirty="0"/>
          </a:p>
          <a:p>
            <a:pPr marL="900" indent="0">
              <a:lnSpc>
                <a:spcPct val="100000"/>
              </a:lnSpc>
              <a:buClr>
                <a:srgbClr val="0093DD"/>
              </a:buClr>
              <a:buFontTx/>
              <a:buNone/>
              <a:defRPr/>
            </a:pPr>
            <a:r>
              <a:rPr lang="vi-VN" sz="1800" dirty="0"/>
              <a:t>Ostale izmjene koje su </a:t>
            </a:r>
            <a:r>
              <a:rPr lang="vi-VN" sz="1800" b="1" dirty="0"/>
              <a:t>nužne</a:t>
            </a:r>
            <a:r>
              <a:rPr lang="vi-VN" sz="1800" dirty="0"/>
              <a:t> za izvršenje Ugovora, a </a:t>
            </a:r>
            <a:r>
              <a:rPr lang="vi-VN" sz="1800" u="sng" dirty="0"/>
              <a:t>ne ispunjavaju </a:t>
            </a:r>
            <a:r>
              <a:rPr lang="vi-VN" sz="1800" dirty="0"/>
              <a:t>kumulativno uvjete iz prethodne točke, dopuštene su ako troškove povezane s izmjenom </a:t>
            </a:r>
            <a:r>
              <a:rPr lang="vi-VN" sz="1800" b="1" dirty="0"/>
              <a:t>snosi </a:t>
            </a:r>
            <a:r>
              <a:rPr lang="vi-VN" sz="1800" b="1" dirty="0" smtClean="0"/>
              <a:t>Korisnik</a:t>
            </a:r>
            <a:endParaRPr lang="hr-HR" sz="1800" b="1" dirty="0" smtClean="0"/>
          </a:p>
          <a:p>
            <a:pPr marL="900" indent="0">
              <a:lnSpc>
                <a:spcPct val="100000"/>
              </a:lnSpc>
              <a:buClr>
                <a:srgbClr val="0093DD"/>
              </a:buClr>
              <a:buFontTx/>
              <a:buNone/>
              <a:defRPr/>
            </a:pPr>
            <a:endParaRPr lang="hr-HR" sz="1800" b="1" dirty="0"/>
          </a:p>
          <a:p>
            <a:pPr marL="900" indent="0">
              <a:lnSpc>
                <a:spcPct val="100000"/>
              </a:lnSpc>
              <a:buClr>
                <a:srgbClr val="0093DD"/>
              </a:buClr>
              <a:buFontTx/>
              <a:buNone/>
              <a:defRPr/>
            </a:pPr>
            <a:endParaRPr lang="vi-VN" sz="1800" b="1" dirty="0"/>
          </a:p>
          <a:p>
            <a:pPr marL="900" indent="0">
              <a:lnSpc>
                <a:spcPct val="100000"/>
              </a:lnSpc>
              <a:buClr>
                <a:srgbClr val="0093DD"/>
              </a:buClr>
              <a:buFontTx/>
              <a:buNone/>
              <a:defRPr/>
            </a:pPr>
            <a:endParaRPr lang="vi-VN" sz="1800" dirty="0"/>
          </a:p>
        </p:txBody>
      </p:sp>
      <p:sp>
        <p:nvSpPr>
          <p:cNvPr id="2355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1pPr>
            <a:lvl2pPr marL="742950" indent="-28575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2pPr>
            <a:lvl3pPr marL="11430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3pPr>
            <a:lvl4pPr marL="16002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4pPr>
            <a:lvl5pPr marL="20574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9pPr>
          </a:lstStyle>
          <a:p>
            <a:pPr>
              <a:lnSpc>
                <a:spcPct val="100000"/>
              </a:lnSpc>
              <a:spcBef>
                <a:spcPct val="0"/>
              </a:spcBef>
              <a:buClrTx/>
              <a:buFontTx/>
              <a:buNone/>
            </a:pPr>
            <a:fld id="{3C320069-050A-42F1-B94C-47F05F64FC90}" type="slidenum">
              <a:rPr lang="en-US" altLang="sr-Latn-RS" sz="900" smtClean="0">
                <a:solidFill>
                  <a:prstClr val="black"/>
                </a:solidFill>
              </a:rPr>
              <a:pPr>
                <a:lnSpc>
                  <a:spcPct val="100000"/>
                </a:lnSpc>
                <a:spcBef>
                  <a:spcPct val="0"/>
                </a:spcBef>
                <a:buClrTx/>
                <a:buFontTx/>
                <a:buNone/>
              </a:pPr>
              <a:t>41</a:t>
            </a:fld>
            <a:endParaRPr lang="en-US" altLang="sr-Latn-RS" sz="900" smtClean="0">
              <a:solidFill>
                <a:prstClr val="black"/>
              </a:solidFill>
            </a:endParaRP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19672" y="4504859"/>
            <a:ext cx="1233288" cy="449202"/>
          </a:xfrm>
          <a:prstGeom prst="rect">
            <a:avLst/>
          </a:prstGeom>
        </p:spPr>
      </p:pic>
    </p:spTree>
    <p:extLst>
      <p:ext uri="{BB962C8B-B14F-4D97-AF65-F5344CB8AC3E}">
        <p14:creationId xmlns:p14="http://schemas.microsoft.com/office/powerpoint/2010/main" val="37620005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14355" y="154036"/>
            <a:ext cx="8099425" cy="606612"/>
          </a:xfrm>
        </p:spPr>
        <p:txBody>
          <a:bodyPr/>
          <a:lstStyle/>
          <a:p>
            <a:r>
              <a:rPr lang="pl-PL" altLang="sr-Latn-RS" sz="2800" smtClean="0">
                <a:latin typeface="VladaRHSans Med" charset="0"/>
                <a:cs typeface="VladaRHSans Med" charset="0"/>
              </a:rPr>
              <a:t>Izmjene ugovora – manje izmjene</a:t>
            </a:r>
          </a:p>
        </p:txBody>
      </p:sp>
      <p:sp>
        <p:nvSpPr>
          <p:cNvPr id="3" name="Content Placeholder 2"/>
          <p:cNvSpPr>
            <a:spLocks noGrp="1"/>
          </p:cNvSpPr>
          <p:nvPr>
            <p:ph idx="1"/>
          </p:nvPr>
        </p:nvSpPr>
        <p:spPr>
          <a:xfrm>
            <a:off x="514355" y="630433"/>
            <a:ext cx="7381875" cy="3795296"/>
          </a:xfrm>
        </p:spPr>
        <p:txBody>
          <a:bodyPr/>
          <a:lstStyle/>
          <a:p>
            <a:pPr marL="900" indent="0">
              <a:lnSpc>
                <a:spcPct val="100000"/>
              </a:lnSpc>
              <a:buClr>
                <a:srgbClr val="0093DD"/>
              </a:buClr>
              <a:buFontTx/>
              <a:buNone/>
              <a:defRPr/>
            </a:pPr>
            <a:r>
              <a:rPr lang="vi-VN" sz="1800" dirty="0"/>
              <a:t>Manje izmjene ne zahtijevaju potpisivanje dodatka ugovoru</a:t>
            </a:r>
            <a:r>
              <a:rPr lang="vi-VN" sz="1800" dirty="0" smtClean="0"/>
              <a:t>:</a:t>
            </a:r>
            <a:endParaRPr lang="vi-VN" sz="1800" dirty="0"/>
          </a:p>
          <a:p>
            <a:pPr marL="286650" indent="-285750">
              <a:lnSpc>
                <a:spcPct val="100000"/>
              </a:lnSpc>
              <a:buClr>
                <a:srgbClr val="0093DD"/>
              </a:buClr>
              <a:buFont typeface="Wingdings" pitchFamily="2" charset="2"/>
              <a:buChar char="ü"/>
              <a:defRPr/>
            </a:pPr>
            <a:r>
              <a:rPr lang="vi-VN" sz="1800" b="1" dirty="0"/>
              <a:t>Promjene naziva korisnika, adrese, bankovnog računa,informacija za kontakt</a:t>
            </a:r>
          </a:p>
          <a:p>
            <a:pPr marL="286650" indent="-285750">
              <a:lnSpc>
                <a:spcPct val="100000"/>
              </a:lnSpc>
              <a:buClr>
                <a:srgbClr val="0093DD"/>
              </a:buClr>
              <a:buFont typeface="Wingdings" pitchFamily="2" charset="2"/>
              <a:buChar char="ü"/>
              <a:defRPr/>
            </a:pPr>
            <a:r>
              <a:rPr lang="vi-VN" sz="1800" b="1" dirty="0"/>
              <a:t>Sve izmjene za koje nije potrebno pripremati Dodatak Ugovoru te nemaju značajan utjecaj na opseg projekta i </a:t>
            </a:r>
            <a:r>
              <a:rPr lang="vi-VN" sz="1800" b="1" dirty="0" smtClean="0"/>
              <a:t>ciljeve</a:t>
            </a:r>
            <a:endParaRPr lang="hr-HR" sz="1800" b="1" dirty="0" smtClean="0"/>
          </a:p>
          <a:p>
            <a:pPr marL="286650" indent="-285750">
              <a:lnSpc>
                <a:spcPct val="100000"/>
              </a:lnSpc>
              <a:buClr>
                <a:srgbClr val="0093DD"/>
              </a:buClr>
              <a:buFont typeface="Wingdings" pitchFamily="2" charset="2"/>
              <a:buChar char="ü"/>
              <a:defRPr/>
            </a:pPr>
            <a:r>
              <a:rPr lang="vi-VN" sz="1800" dirty="0" smtClean="0">
                <a:latin typeface="VladaRHSans Reg" charset="0"/>
                <a:cs typeface="VladaRHSans Reg" charset="0"/>
              </a:rPr>
              <a:t>! </a:t>
            </a:r>
            <a:r>
              <a:rPr lang="vi-VN" sz="1800" u="sng" dirty="0" smtClean="0">
                <a:latin typeface="VladaRHSans Reg" charset="0"/>
                <a:cs typeface="VladaRHSans Reg" charset="0"/>
              </a:rPr>
              <a:t>preraspodjela između glavnih proračunskih elemenata </a:t>
            </a:r>
            <a:r>
              <a:rPr lang="vi-VN" sz="1800" dirty="0" smtClean="0">
                <a:latin typeface="VladaRHSans Reg" charset="0"/>
                <a:cs typeface="VladaRHSans Reg" charset="0"/>
              </a:rPr>
              <a:t>projekta koja uključuje odstupanje </a:t>
            </a:r>
            <a:r>
              <a:rPr lang="vi-VN" sz="1800" b="1" dirty="0" smtClean="0">
                <a:latin typeface="VladaRHSans Reg" charset="0"/>
                <a:cs typeface="VladaRHSans Reg" charset="0"/>
              </a:rPr>
              <a:t>do 20% </a:t>
            </a:r>
            <a:r>
              <a:rPr lang="vi-VN" sz="1800" dirty="0" smtClean="0">
                <a:latin typeface="VladaRHSans Reg" charset="0"/>
                <a:cs typeface="VladaRHSans Reg" charset="0"/>
              </a:rPr>
              <a:t>iznosa glavnih proračunskih elemenata projekta za predmetne prihvatljive troškove</a:t>
            </a:r>
            <a:r>
              <a:rPr lang="hr-HR" sz="1800" dirty="0" smtClean="0">
                <a:latin typeface="VladaRHSans Reg" charset="0"/>
                <a:cs typeface="VladaRHSans Reg" charset="0"/>
              </a:rPr>
              <a:t> (</a:t>
            </a:r>
            <a:r>
              <a:rPr lang="vi-VN" sz="1800" b="1" i="1" dirty="0" smtClean="0">
                <a:latin typeface="VladaRHSans Reg" charset="0"/>
                <a:cs typeface="VladaRHSans Reg" charset="0"/>
              </a:rPr>
              <a:t>Kumulativnost izmjena proračuna!</a:t>
            </a:r>
            <a:r>
              <a:rPr lang="hr-HR" sz="1800" dirty="0" smtClean="0">
                <a:latin typeface="VladaRHSans Reg" charset="0"/>
                <a:cs typeface="VladaRHSans Reg" charset="0"/>
              </a:rPr>
              <a:t>)</a:t>
            </a:r>
          </a:p>
          <a:p>
            <a:pPr marL="900" indent="0">
              <a:lnSpc>
                <a:spcPct val="100000"/>
              </a:lnSpc>
              <a:buClr>
                <a:srgbClr val="0093DD"/>
              </a:buClr>
              <a:buFontTx/>
              <a:buNone/>
              <a:defRPr/>
            </a:pPr>
            <a:r>
              <a:rPr lang="vi-VN" sz="1800" dirty="0" smtClean="0"/>
              <a:t>Korisnik </a:t>
            </a:r>
            <a:r>
              <a:rPr lang="vi-VN" sz="1800" dirty="0"/>
              <a:t>dostavlja PT2 </a:t>
            </a:r>
            <a:r>
              <a:rPr lang="vi-VN" sz="1800" b="1" dirty="0"/>
              <a:t>obavijest</a:t>
            </a:r>
            <a:r>
              <a:rPr lang="vi-VN" sz="1800" dirty="0"/>
              <a:t> u pisanom obliku zajedno sa popratnom dokumentacijom </a:t>
            </a:r>
            <a:r>
              <a:rPr lang="vi-VN" sz="1800" b="1" dirty="0"/>
              <a:t>bez </a:t>
            </a:r>
            <a:r>
              <a:rPr lang="vi-VN" sz="1800" b="1" dirty="0" smtClean="0"/>
              <a:t>odgode</a:t>
            </a:r>
            <a:r>
              <a:rPr lang="hr-HR" sz="1800" b="1" dirty="0" smtClean="0"/>
              <a:t> </a:t>
            </a:r>
            <a:r>
              <a:rPr lang="hr-HR" sz="1800" dirty="0" smtClean="0"/>
              <a:t>(</a:t>
            </a:r>
            <a:r>
              <a:rPr lang="hr-HR" sz="1800" i="1" dirty="0" smtClean="0"/>
              <a:t>a</a:t>
            </a:r>
            <a:r>
              <a:rPr lang="hr-HR" sz="1800" dirty="0" smtClean="0"/>
              <a:t> </a:t>
            </a:r>
            <a:r>
              <a:rPr lang="hr-HR" sz="1800" i="1" dirty="0" smtClean="0"/>
              <a:t>najkasnije s dostavom ZNS-a u kojem se potražuju vezani troškovi</a:t>
            </a:r>
            <a:r>
              <a:rPr lang="hr-HR" sz="1800" dirty="0" smtClean="0"/>
              <a:t>)</a:t>
            </a:r>
            <a:endParaRPr lang="vi-VN" sz="1800" dirty="0"/>
          </a:p>
          <a:p>
            <a:pPr marL="900" indent="0">
              <a:lnSpc>
                <a:spcPct val="100000"/>
              </a:lnSpc>
              <a:buClr>
                <a:srgbClr val="0093DD"/>
              </a:buClr>
              <a:buFontTx/>
              <a:buNone/>
              <a:defRPr/>
            </a:pPr>
            <a:endParaRPr lang="vi-VN" sz="1800" dirty="0"/>
          </a:p>
        </p:txBody>
      </p:sp>
      <p:sp>
        <p:nvSpPr>
          <p:cNvPr id="2458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1pPr>
            <a:lvl2pPr marL="742950" indent="-28575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2pPr>
            <a:lvl3pPr marL="11430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3pPr>
            <a:lvl4pPr marL="16002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4pPr>
            <a:lvl5pPr marL="20574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9pPr>
          </a:lstStyle>
          <a:p>
            <a:pPr>
              <a:lnSpc>
                <a:spcPct val="100000"/>
              </a:lnSpc>
              <a:spcBef>
                <a:spcPct val="0"/>
              </a:spcBef>
              <a:buClrTx/>
              <a:buFontTx/>
              <a:buNone/>
            </a:pPr>
            <a:fld id="{BD73701B-2F96-47C0-96A7-2C0304E8790B}" type="slidenum">
              <a:rPr lang="en-US" altLang="sr-Latn-RS" sz="900" smtClean="0">
                <a:solidFill>
                  <a:prstClr val="black"/>
                </a:solidFill>
              </a:rPr>
              <a:pPr>
                <a:lnSpc>
                  <a:spcPct val="100000"/>
                </a:lnSpc>
                <a:spcBef>
                  <a:spcPct val="0"/>
                </a:spcBef>
                <a:buClrTx/>
                <a:buFontTx/>
                <a:buNone/>
              </a:pPr>
              <a:t>42</a:t>
            </a:fld>
            <a:endParaRPr lang="en-US" altLang="sr-Latn-RS" sz="900" smtClean="0">
              <a:solidFill>
                <a:prstClr val="black"/>
              </a:solidFill>
            </a:endParaRP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19672" y="4504859"/>
            <a:ext cx="1233288" cy="449202"/>
          </a:xfrm>
          <a:prstGeom prst="rect">
            <a:avLst/>
          </a:prstGeom>
        </p:spPr>
      </p:pic>
    </p:spTree>
    <p:extLst>
      <p:ext uri="{BB962C8B-B14F-4D97-AF65-F5344CB8AC3E}">
        <p14:creationId xmlns:p14="http://schemas.microsoft.com/office/powerpoint/2010/main" val="38639507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514355" y="154036"/>
            <a:ext cx="8099425" cy="606612"/>
          </a:xfrm>
        </p:spPr>
        <p:txBody>
          <a:bodyPr/>
          <a:lstStyle/>
          <a:p>
            <a:r>
              <a:rPr lang="pl-PL" altLang="sr-Latn-RS" sz="2800" smtClean="0">
                <a:latin typeface="VladaRHSans Med" charset="0"/>
                <a:cs typeface="VladaRHSans Med" charset="0"/>
              </a:rPr>
              <a:t>Izmjene ugovora – veće izmjene</a:t>
            </a:r>
          </a:p>
        </p:txBody>
      </p:sp>
      <p:sp>
        <p:nvSpPr>
          <p:cNvPr id="3" name="Content Placeholder 2"/>
          <p:cNvSpPr>
            <a:spLocks noGrp="1"/>
          </p:cNvSpPr>
          <p:nvPr>
            <p:ph idx="1"/>
          </p:nvPr>
        </p:nvSpPr>
        <p:spPr>
          <a:xfrm>
            <a:off x="346075" y="760650"/>
            <a:ext cx="8267700" cy="3760361"/>
          </a:xfrm>
        </p:spPr>
        <p:txBody>
          <a:bodyPr/>
          <a:lstStyle/>
          <a:p>
            <a:pPr marL="900" indent="0">
              <a:lnSpc>
                <a:spcPct val="100000"/>
              </a:lnSpc>
              <a:buClr>
                <a:srgbClr val="0093DD"/>
              </a:buClr>
              <a:buFont typeface="Wingdings" pitchFamily="2" charset="2"/>
              <a:buChar char="ü"/>
              <a:defRPr/>
            </a:pPr>
            <a:r>
              <a:rPr lang="hr-HR" sz="1800" dirty="0" smtClean="0"/>
              <a:t>Z</a:t>
            </a:r>
            <a:r>
              <a:rPr lang="vi-VN" sz="1800" dirty="0" smtClean="0"/>
              <a:t>ahtijevaju </a:t>
            </a:r>
            <a:r>
              <a:rPr lang="vi-VN" sz="1800" u="sng" dirty="0"/>
              <a:t>potpisivanje dodatka </a:t>
            </a:r>
            <a:r>
              <a:rPr lang="vi-VN" sz="1800" u="sng" dirty="0" smtClean="0"/>
              <a:t>ugovoru</a:t>
            </a:r>
            <a:r>
              <a:rPr lang="hr-HR" sz="1800" u="sng" dirty="0" smtClean="0"/>
              <a:t>: </a:t>
            </a:r>
            <a:endParaRPr lang="hr-HR" sz="1800" dirty="0" smtClean="0"/>
          </a:p>
          <a:p>
            <a:pPr marL="900" indent="0">
              <a:lnSpc>
                <a:spcPct val="100000"/>
              </a:lnSpc>
              <a:buClr>
                <a:srgbClr val="0093DD"/>
              </a:buClr>
              <a:buFontTx/>
              <a:buNone/>
              <a:defRPr/>
            </a:pPr>
            <a:endParaRPr lang="vi-VN" sz="1800" dirty="0"/>
          </a:p>
          <a:p>
            <a:pPr marL="286650" indent="-285750">
              <a:lnSpc>
                <a:spcPct val="100000"/>
              </a:lnSpc>
              <a:buClr>
                <a:srgbClr val="0093DD"/>
              </a:buClr>
              <a:buFont typeface="Wingdings" panose="05000000000000000000" pitchFamily="2" charset="2"/>
              <a:buChar char="ü"/>
              <a:defRPr/>
            </a:pPr>
            <a:r>
              <a:rPr lang="vi-VN" sz="1800" dirty="0"/>
              <a:t>Promjene </a:t>
            </a:r>
            <a:r>
              <a:rPr lang="vi-VN" sz="1800" b="1" dirty="0"/>
              <a:t>uvjeta vlasništva </a:t>
            </a:r>
            <a:r>
              <a:rPr lang="vi-VN" sz="1800" dirty="0"/>
              <a:t>nad projektom</a:t>
            </a:r>
          </a:p>
          <a:p>
            <a:pPr marL="286650" indent="-285750">
              <a:lnSpc>
                <a:spcPct val="100000"/>
              </a:lnSpc>
              <a:buClr>
                <a:srgbClr val="0093DD"/>
              </a:buClr>
              <a:buFont typeface="Wingdings" panose="05000000000000000000" pitchFamily="2" charset="2"/>
              <a:buChar char="ü"/>
              <a:defRPr/>
            </a:pPr>
            <a:r>
              <a:rPr lang="vi-VN" sz="1800" dirty="0"/>
              <a:t>Promjene </a:t>
            </a:r>
            <a:r>
              <a:rPr lang="vi-VN" sz="1800" b="1" dirty="0"/>
              <a:t>odobrenog financijskog iznosa </a:t>
            </a:r>
            <a:r>
              <a:rPr lang="vi-VN" sz="1800" dirty="0"/>
              <a:t>i/ili iznosa postotka Korisnikovog sufinanciranja projekta</a:t>
            </a:r>
          </a:p>
          <a:p>
            <a:pPr marL="286650" indent="-285750">
              <a:lnSpc>
                <a:spcPct val="100000"/>
              </a:lnSpc>
              <a:buClr>
                <a:srgbClr val="0093DD"/>
              </a:buClr>
              <a:buFont typeface="Wingdings" panose="05000000000000000000" pitchFamily="2" charset="2"/>
              <a:buChar char="ü"/>
              <a:defRPr/>
            </a:pPr>
            <a:r>
              <a:rPr lang="vi-VN" sz="1800" b="1" dirty="0"/>
              <a:t>Preraspodjela</a:t>
            </a:r>
            <a:r>
              <a:rPr lang="vi-VN" sz="1800" dirty="0"/>
              <a:t> između glavnih proračunskih elemenata projekta koja uključuje odstupanje veće od 20% izvorne vrijednosti </a:t>
            </a:r>
            <a:endParaRPr lang="hr-HR" sz="1800" dirty="0" smtClean="0"/>
          </a:p>
          <a:p>
            <a:pPr marL="286650" indent="-285750">
              <a:lnSpc>
                <a:spcPct val="100000"/>
              </a:lnSpc>
              <a:buClr>
                <a:srgbClr val="0093DD"/>
              </a:buClr>
              <a:buFont typeface="Wingdings" panose="05000000000000000000" pitchFamily="2" charset="2"/>
              <a:buChar char="ü"/>
              <a:defRPr/>
            </a:pPr>
            <a:r>
              <a:rPr lang="vi-VN" sz="1800" dirty="0" smtClean="0">
                <a:latin typeface="VladaRHSans Reg" charset="0"/>
                <a:cs typeface="VladaRHSans Reg" charset="0"/>
              </a:rPr>
              <a:t>neostvarenje ciljanih vrijednosti </a:t>
            </a:r>
            <a:r>
              <a:rPr lang="vi-VN" sz="1800" b="1" dirty="0" smtClean="0">
                <a:latin typeface="VladaRHSans Reg" charset="0"/>
                <a:cs typeface="VladaRHSans Reg" charset="0"/>
              </a:rPr>
              <a:t>pokazatelja</a:t>
            </a:r>
            <a:r>
              <a:rPr lang="vi-VN" sz="1800" dirty="0" smtClean="0">
                <a:latin typeface="VladaRHSans Reg" charset="0"/>
                <a:cs typeface="VladaRHSans Reg" charset="0"/>
              </a:rPr>
              <a:t> koji uključuju varijacije od </a:t>
            </a:r>
            <a:r>
              <a:rPr lang="vi-VN" sz="1800" u="sng" dirty="0" smtClean="0">
                <a:latin typeface="VladaRHSans Reg" charset="0"/>
                <a:cs typeface="VladaRHSans Reg" charset="0"/>
              </a:rPr>
              <a:t>preko 15% od vrijednosti navedene u Ugovoru</a:t>
            </a:r>
            <a:endParaRPr lang="hr-HR" sz="1800" u="sng" dirty="0" smtClean="0">
              <a:latin typeface="VladaRHSans Reg" charset="0"/>
              <a:cs typeface="VladaRHSans Reg" charset="0"/>
            </a:endParaRPr>
          </a:p>
          <a:p>
            <a:pPr marL="285750" indent="-285750">
              <a:lnSpc>
                <a:spcPct val="100000"/>
              </a:lnSpc>
              <a:spcBef>
                <a:spcPts val="575"/>
              </a:spcBef>
              <a:buClr>
                <a:srgbClr val="0093DD"/>
              </a:buClr>
              <a:buFont typeface="Wingdings" pitchFamily="2" charset="2"/>
              <a:buChar char="ü"/>
              <a:defRPr/>
            </a:pPr>
            <a:r>
              <a:rPr lang="vi-VN" sz="1800" dirty="0" smtClean="0">
                <a:latin typeface="VladaRHSans Reg" charset="0"/>
                <a:cs typeface="VladaRHSans Reg" charset="0"/>
              </a:rPr>
              <a:t>drugi aspekti Ugovora sa značajnim utjecajem na opseg projekta i ciljeve</a:t>
            </a:r>
            <a:endParaRPr lang="hr-HR" sz="1800" dirty="0" smtClean="0">
              <a:latin typeface="VladaRHSans Reg" charset="0"/>
              <a:cs typeface="VladaRHSans Reg" charset="0"/>
            </a:endParaRPr>
          </a:p>
          <a:p>
            <a:pPr marL="286650" indent="-285750">
              <a:lnSpc>
                <a:spcPct val="100000"/>
              </a:lnSpc>
              <a:buClr>
                <a:srgbClr val="0093DD"/>
              </a:buClr>
              <a:buFontTx/>
              <a:buNone/>
              <a:defRPr/>
            </a:pPr>
            <a:endParaRPr lang="hr-HR" sz="1800" u="sng" dirty="0" smtClean="0">
              <a:latin typeface="VladaRHSans Reg" charset="0"/>
              <a:cs typeface="VladaRHSans Reg" charset="0"/>
            </a:endParaRPr>
          </a:p>
          <a:p>
            <a:pPr marL="286650" indent="-285750">
              <a:lnSpc>
                <a:spcPct val="100000"/>
              </a:lnSpc>
              <a:buClr>
                <a:srgbClr val="0093DD"/>
              </a:buClr>
              <a:buFont typeface="Wingdings" panose="05000000000000000000" pitchFamily="2" charset="2"/>
              <a:buChar char="ü"/>
              <a:defRPr/>
            </a:pPr>
            <a:endParaRPr lang="vi-VN" sz="1800" u="sng" dirty="0" smtClean="0">
              <a:latin typeface="VladaRHSans Reg" charset="0"/>
              <a:cs typeface="VladaRHSans Reg" charset="0"/>
            </a:endParaRPr>
          </a:p>
          <a:p>
            <a:pPr marL="286650" indent="-285750">
              <a:lnSpc>
                <a:spcPct val="100000"/>
              </a:lnSpc>
              <a:buClr>
                <a:srgbClr val="0093DD"/>
              </a:buClr>
              <a:buFont typeface="Wingdings" panose="05000000000000000000" pitchFamily="2" charset="2"/>
              <a:buChar char="ü"/>
              <a:defRPr/>
            </a:pPr>
            <a:endParaRPr lang="vi-VN" sz="1800" dirty="0"/>
          </a:p>
        </p:txBody>
      </p:sp>
      <p:sp>
        <p:nvSpPr>
          <p:cNvPr id="2560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1pPr>
            <a:lvl2pPr marL="742950" indent="-28575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2pPr>
            <a:lvl3pPr marL="11430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3pPr>
            <a:lvl4pPr marL="16002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4pPr>
            <a:lvl5pPr marL="20574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9pPr>
          </a:lstStyle>
          <a:p>
            <a:pPr>
              <a:lnSpc>
                <a:spcPct val="100000"/>
              </a:lnSpc>
              <a:spcBef>
                <a:spcPct val="0"/>
              </a:spcBef>
              <a:buClrTx/>
              <a:buFontTx/>
              <a:buNone/>
            </a:pPr>
            <a:fld id="{9F436ED1-A40B-4105-A959-5660E7860A63}" type="slidenum">
              <a:rPr lang="en-US" altLang="sr-Latn-RS" sz="900" smtClean="0">
                <a:solidFill>
                  <a:prstClr val="black"/>
                </a:solidFill>
              </a:rPr>
              <a:pPr>
                <a:lnSpc>
                  <a:spcPct val="100000"/>
                </a:lnSpc>
                <a:spcBef>
                  <a:spcPct val="0"/>
                </a:spcBef>
                <a:buClrTx/>
                <a:buFontTx/>
                <a:buNone/>
              </a:pPr>
              <a:t>43</a:t>
            </a:fld>
            <a:endParaRPr lang="en-US" altLang="sr-Latn-RS" sz="900" smtClean="0">
              <a:solidFill>
                <a:prstClr val="black"/>
              </a:solidFill>
            </a:endParaRP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19672" y="4504859"/>
            <a:ext cx="1233288" cy="449202"/>
          </a:xfrm>
          <a:prstGeom prst="rect">
            <a:avLst/>
          </a:prstGeom>
        </p:spPr>
      </p:pic>
    </p:spTree>
    <p:extLst>
      <p:ext uri="{BB962C8B-B14F-4D97-AF65-F5344CB8AC3E}">
        <p14:creationId xmlns:p14="http://schemas.microsoft.com/office/powerpoint/2010/main" val="42209388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14355" y="457344"/>
            <a:ext cx="8099425" cy="606612"/>
          </a:xfrm>
        </p:spPr>
        <p:txBody>
          <a:bodyPr/>
          <a:lstStyle/>
          <a:p>
            <a:r>
              <a:rPr lang="pl-PL" altLang="sr-Latn-RS" sz="2800" smtClean="0">
                <a:latin typeface="VladaRHSans Med" charset="0"/>
                <a:cs typeface="VladaRHSans Med" charset="0"/>
              </a:rPr>
              <a:t>Izmjene ugovora na temelju odluke PT2 </a:t>
            </a:r>
          </a:p>
        </p:txBody>
      </p:sp>
      <p:sp>
        <p:nvSpPr>
          <p:cNvPr id="26627" name="Content Placeholder 2"/>
          <p:cNvSpPr>
            <a:spLocks noGrp="1"/>
          </p:cNvSpPr>
          <p:nvPr>
            <p:ph idx="1"/>
          </p:nvPr>
        </p:nvSpPr>
        <p:spPr>
          <a:xfrm>
            <a:off x="514351" y="1343440"/>
            <a:ext cx="7324725" cy="2848854"/>
          </a:xfrm>
        </p:spPr>
        <p:txBody>
          <a:bodyPr/>
          <a:lstStyle/>
          <a:p>
            <a:pPr marL="285750" indent="-285750">
              <a:lnSpc>
                <a:spcPct val="100000"/>
              </a:lnSpc>
              <a:spcBef>
                <a:spcPts val="575"/>
              </a:spcBef>
              <a:buClr>
                <a:srgbClr val="0093DD"/>
              </a:buClr>
              <a:buFont typeface="Wingdings" pitchFamily="2" charset="2"/>
              <a:buChar char="ü"/>
            </a:pPr>
            <a:r>
              <a:rPr lang="vi-VN" altLang="sr-Latn-RS" sz="1800" smtClean="0">
                <a:latin typeface="VladaRHSans Reg" charset="0"/>
                <a:cs typeface="VladaRHSans Reg" charset="0"/>
              </a:rPr>
              <a:t>Je došlo </a:t>
            </a:r>
            <a:r>
              <a:rPr lang="vi-VN" altLang="sr-Latn-RS" sz="1800" b="1" smtClean="0">
                <a:latin typeface="VladaRHSans Reg" charset="0"/>
                <a:cs typeface="VladaRHSans Reg" charset="0"/>
              </a:rPr>
              <a:t>izmjena propisa u nacionalnom zakonodavstvu ili zakonodavstvu EU </a:t>
            </a:r>
            <a:r>
              <a:rPr lang="vi-VN" altLang="sr-Latn-RS" sz="1800" smtClean="0">
                <a:latin typeface="VladaRHSans Reg" charset="0"/>
                <a:cs typeface="VladaRHSans Reg" charset="0"/>
              </a:rPr>
              <a:t>zbog kojih je Ugovor nedvojbeno u suprotnosti s odredbama istih</a:t>
            </a:r>
          </a:p>
          <a:p>
            <a:pPr marL="285750" indent="-285750">
              <a:lnSpc>
                <a:spcPct val="100000"/>
              </a:lnSpc>
              <a:spcBef>
                <a:spcPts val="575"/>
              </a:spcBef>
              <a:buClr>
                <a:srgbClr val="0093DD"/>
              </a:buClr>
              <a:buFont typeface="Wingdings" pitchFamily="2" charset="2"/>
              <a:buChar char="ü"/>
            </a:pPr>
            <a:endParaRPr lang="vi-VN" altLang="sr-Latn-RS" sz="1800" smtClean="0">
              <a:latin typeface="VladaRHSans Reg" charset="0"/>
              <a:cs typeface="VladaRHSans Reg" charset="0"/>
            </a:endParaRPr>
          </a:p>
          <a:p>
            <a:pPr marL="285750" indent="-285750">
              <a:lnSpc>
                <a:spcPct val="100000"/>
              </a:lnSpc>
              <a:spcBef>
                <a:spcPts val="575"/>
              </a:spcBef>
              <a:buClr>
                <a:srgbClr val="0093DD"/>
              </a:buClr>
              <a:buFont typeface="Wingdings" pitchFamily="2" charset="2"/>
              <a:buChar char="ü"/>
            </a:pPr>
            <a:r>
              <a:rPr lang="vi-VN" altLang="sr-Latn-RS" sz="1800" smtClean="0">
                <a:latin typeface="VladaRHSans Reg" charset="0"/>
                <a:cs typeface="VladaRHSans Reg" charset="0"/>
              </a:rPr>
              <a:t>Se utvrdi da postoje </a:t>
            </a:r>
            <a:r>
              <a:rPr lang="vi-VN" altLang="sr-Latn-RS" sz="1800" b="1" smtClean="0">
                <a:latin typeface="VladaRHSans Reg" charset="0"/>
                <a:cs typeface="VladaRHSans Reg" charset="0"/>
              </a:rPr>
              <a:t>očite uštede </a:t>
            </a:r>
            <a:r>
              <a:rPr lang="vi-VN" altLang="sr-Latn-RS" sz="1800" smtClean="0">
                <a:latin typeface="VladaRHSans Reg" charset="0"/>
                <a:cs typeface="VladaRHSans Reg" charset="0"/>
              </a:rPr>
              <a:t>u projektu u usporedbi s odobrenim bespovratnim sredstvima i ostvarenim ili planiranim troškovima</a:t>
            </a:r>
          </a:p>
        </p:txBody>
      </p:sp>
      <p:sp>
        <p:nvSpPr>
          <p:cNvPr id="2662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1pPr>
            <a:lvl2pPr marL="742950" indent="-28575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2pPr>
            <a:lvl3pPr marL="11430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3pPr>
            <a:lvl4pPr marL="16002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4pPr>
            <a:lvl5pPr marL="20574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9pPr>
          </a:lstStyle>
          <a:p>
            <a:pPr>
              <a:lnSpc>
                <a:spcPct val="100000"/>
              </a:lnSpc>
              <a:spcBef>
                <a:spcPct val="0"/>
              </a:spcBef>
              <a:buClrTx/>
              <a:buFontTx/>
              <a:buNone/>
            </a:pPr>
            <a:fld id="{5622A6B7-DF3A-4BC9-9A6B-8BE3C6A8AAC0}" type="slidenum">
              <a:rPr lang="en-US" altLang="sr-Latn-RS" sz="900" smtClean="0">
                <a:solidFill>
                  <a:prstClr val="black"/>
                </a:solidFill>
              </a:rPr>
              <a:pPr>
                <a:lnSpc>
                  <a:spcPct val="100000"/>
                </a:lnSpc>
                <a:spcBef>
                  <a:spcPct val="0"/>
                </a:spcBef>
                <a:buClrTx/>
                <a:buFontTx/>
                <a:buNone/>
              </a:pPr>
              <a:t>44</a:t>
            </a:fld>
            <a:endParaRPr lang="en-US" altLang="sr-Latn-RS" sz="900" smtClean="0">
              <a:solidFill>
                <a:prstClr val="black"/>
              </a:solidFill>
            </a:endParaRP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19672" y="4504859"/>
            <a:ext cx="1233288" cy="449202"/>
          </a:xfrm>
          <a:prstGeom prst="rect">
            <a:avLst/>
          </a:prstGeom>
        </p:spPr>
      </p:pic>
    </p:spTree>
    <p:extLst>
      <p:ext uri="{BB962C8B-B14F-4D97-AF65-F5344CB8AC3E}">
        <p14:creationId xmlns:p14="http://schemas.microsoft.com/office/powerpoint/2010/main" val="16248777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38155" y="247727"/>
            <a:ext cx="8099425" cy="606612"/>
          </a:xfrm>
        </p:spPr>
        <p:txBody>
          <a:bodyPr/>
          <a:lstStyle/>
          <a:p>
            <a:r>
              <a:rPr lang="pl-PL" altLang="sr-Latn-RS" sz="2800" smtClean="0">
                <a:latin typeface="VladaRHSans Med" charset="0"/>
                <a:cs typeface="VladaRHSans Med" charset="0"/>
              </a:rPr>
              <a:t>Provjere na licu mjesta (I)</a:t>
            </a:r>
          </a:p>
        </p:txBody>
      </p:sp>
      <p:sp>
        <p:nvSpPr>
          <p:cNvPr id="27651" name="Content Placeholder 2"/>
          <p:cNvSpPr>
            <a:spLocks noGrp="1"/>
          </p:cNvSpPr>
          <p:nvPr>
            <p:ph idx="1"/>
          </p:nvPr>
        </p:nvSpPr>
        <p:spPr>
          <a:xfrm>
            <a:off x="371480" y="854341"/>
            <a:ext cx="7934325" cy="4077959"/>
          </a:xfrm>
        </p:spPr>
        <p:txBody>
          <a:bodyPr/>
          <a:lstStyle/>
          <a:p>
            <a:pPr marL="0" indent="0">
              <a:lnSpc>
                <a:spcPct val="100000"/>
              </a:lnSpc>
              <a:spcBef>
                <a:spcPts val="575"/>
              </a:spcBef>
              <a:buClr>
                <a:srgbClr val="0093DD"/>
              </a:buClr>
              <a:buFontTx/>
              <a:buNone/>
            </a:pPr>
            <a:r>
              <a:rPr lang="vi-VN" altLang="sr-Latn-RS" sz="1800" smtClean="0">
                <a:latin typeface="VladaRHSans Reg" charset="0"/>
                <a:cs typeface="VladaRHSans Reg" charset="0"/>
              </a:rPr>
              <a:t>Tijekom provedbe projekta moraju/mogu se provoditi sljedeće provjere na licu mjesta:</a:t>
            </a:r>
            <a:endParaRPr lang="hr-HR" altLang="sr-Latn-RS" sz="1800" smtClean="0">
              <a:latin typeface="VladaRHSans Reg" charset="0"/>
              <a:cs typeface="VladaRHSans Reg" charset="0"/>
            </a:endParaRPr>
          </a:p>
          <a:p>
            <a:pPr marL="0" indent="0">
              <a:lnSpc>
                <a:spcPct val="100000"/>
              </a:lnSpc>
              <a:spcBef>
                <a:spcPts val="575"/>
              </a:spcBef>
              <a:buClr>
                <a:srgbClr val="0093DD"/>
              </a:buClr>
              <a:buFontTx/>
              <a:buNone/>
            </a:pPr>
            <a:endParaRPr lang="hr-HR" altLang="sr-Latn-RS" sz="1800" b="1" smtClean="0">
              <a:latin typeface="VladaRHSans Reg" charset="0"/>
              <a:cs typeface="VladaRHSans Reg" charset="0"/>
            </a:endParaRPr>
          </a:p>
          <a:p>
            <a:pPr marL="0" indent="0">
              <a:lnSpc>
                <a:spcPct val="100000"/>
              </a:lnSpc>
              <a:spcBef>
                <a:spcPts val="575"/>
              </a:spcBef>
              <a:buClr>
                <a:srgbClr val="0093DD"/>
              </a:buClr>
              <a:buFont typeface="Wingdings" pitchFamily="2" charset="2"/>
              <a:buChar char="ü"/>
            </a:pPr>
            <a:r>
              <a:rPr lang="hr-HR" altLang="sr-Latn-RS" sz="1800" b="1" smtClean="0">
                <a:latin typeface="VladaRHSans Reg" charset="0"/>
                <a:cs typeface="VladaRHSans Reg" charset="0"/>
              </a:rPr>
              <a:t>	</a:t>
            </a:r>
            <a:r>
              <a:rPr lang="vi-VN" altLang="sr-Latn-RS" sz="1800" b="1" smtClean="0">
                <a:latin typeface="VladaRHSans Reg" charset="0"/>
                <a:cs typeface="VladaRHSans Reg" charset="0"/>
              </a:rPr>
              <a:t>Unaprijed planirane</a:t>
            </a:r>
            <a:endParaRPr lang="vi-VN" altLang="sr-Latn-RS" sz="1800" smtClean="0">
              <a:latin typeface="VladaRHSans Reg" charset="0"/>
              <a:cs typeface="VladaRHSans Reg" charset="0"/>
            </a:endParaRPr>
          </a:p>
          <a:p>
            <a:pPr marL="0" indent="0">
              <a:lnSpc>
                <a:spcPct val="100000"/>
              </a:lnSpc>
              <a:spcBef>
                <a:spcPts val="575"/>
              </a:spcBef>
              <a:buClr>
                <a:srgbClr val="0093DD"/>
              </a:buClr>
              <a:buFont typeface="Wingdings" pitchFamily="2" charset="2"/>
              <a:buChar char="ü"/>
            </a:pPr>
            <a:endParaRPr lang="hr-HR" altLang="sr-Latn-RS" sz="1800" b="1" smtClean="0">
              <a:latin typeface="VladaRHSans Reg" charset="0"/>
              <a:cs typeface="VladaRHSans Reg" charset="0"/>
            </a:endParaRPr>
          </a:p>
          <a:p>
            <a:pPr marL="0" indent="0">
              <a:lnSpc>
                <a:spcPct val="100000"/>
              </a:lnSpc>
              <a:spcBef>
                <a:spcPts val="575"/>
              </a:spcBef>
              <a:buClr>
                <a:srgbClr val="0093DD"/>
              </a:buClr>
              <a:buFont typeface="Wingdings" pitchFamily="2" charset="2"/>
              <a:buChar char="ü"/>
            </a:pPr>
            <a:r>
              <a:rPr lang="hr-HR" altLang="sr-Latn-RS" sz="1800" b="1" smtClean="0">
                <a:latin typeface="VladaRHSans Reg" charset="0"/>
                <a:cs typeface="VladaRHSans Reg" charset="0"/>
              </a:rPr>
              <a:t>	</a:t>
            </a:r>
            <a:r>
              <a:rPr lang="vi-VN" altLang="sr-Latn-RS" sz="1800" b="1" smtClean="0">
                <a:latin typeface="VladaRHSans Reg" charset="0"/>
                <a:cs typeface="VladaRHSans Reg" charset="0"/>
              </a:rPr>
              <a:t>Ad hoc provjere</a:t>
            </a:r>
            <a:endParaRPr lang="vi-VN" altLang="sr-Latn-RS" sz="1800" smtClean="0">
              <a:latin typeface="VladaRHSans Reg" charset="0"/>
              <a:cs typeface="VladaRHSans Reg" charset="0"/>
            </a:endParaRPr>
          </a:p>
          <a:p>
            <a:pPr marL="0" indent="0">
              <a:lnSpc>
                <a:spcPct val="100000"/>
              </a:lnSpc>
              <a:spcBef>
                <a:spcPts val="575"/>
              </a:spcBef>
              <a:buClr>
                <a:srgbClr val="0093DD"/>
              </a:buClr>
              <a:buFontTx/>
              <a:buNone/>
            </a:pPr>
            <a:endParaRPr lang="hr-HR" altLang="sr-Latn-RS" sz="1800" smtClean="0">
              <a:latin typeface="VladaRHSans Reg" charset="0"/>
              <a:cs typeface="VladaRHSans Reg" charset="0"/>
            </a:endParaRPr>
          </a:p>
          <a:p>
            <a:pPr marL="0" indent="0">
              <a:lnSpc>
                <a:spcPct val="100000"/>
              </a:lnSpc>
              <a:spcBef>
                <a:spcPts val="575"/>
              </a:spcBef>
              <a:buClr>
                <a:srgbClr val="0093DD"/>
              </a:buClr>
              <a:buFontTx/>
              <a:buNone/>
            </a:pPr>
            <a:r>
              <a:rPr lang="hr-HR" altLang="sr-Latn-RS" sz="1800" b="1" smtClean="0">
                <a:latin typeface="VladaRHSans Reg" charset="0"/>
                <a:cs typeface="VladaRHSans Reg" charset="0"/>
              </a:rPr>
              <a:t>N</a:t>
            </a:r>
            <a:r>
              <a:rPr lang="vi-VN" altLang="sr-Latn-RS" sz="1800" b="1" smtClean="0">
                <a:latin typeface="VladaRHSans Reg" charset="0"/>
                <a:cs typeface="VladaRHSans Reg" charset="0"/>
              </a:rPr>
              <a:t>ajmanje jednom tijekom razdoblja provedbe projekta </a:t>
            </a:r>
            <a:r>
              <a:rPr lang="vi-VN" altLang="sr-Latn-RS" sz="1800" smtClean="0">
                <a:latin typeface="VladaRHSans Reg" charset="0"/>
                <a:cs typeface="VladaRHSans Reg" charset="0"/>
              </a:rPr>
              <a:t>za svaki projekt</a:t>
            </a:r>
            <a:r>
              <a:rPr lang="hr-HR" altLang="sr-Latn-RS" sz="1800" smtClean="0">
                <a:latin typeface="VladaRHSans Reg" charset="0"/>
                <a:cs typeface="VladaRHSans Reg" charset="0"/>
              </a:rPr>
              <a:t>.</a:t>
            </a:r>
            <a:endParaRPr lang="vi-VN" altLang="sr-Latn-RS" sz="1800" smtClean="0">
              <a:latin typeface="VladaRHSans Reg" charset="0"/>
              <a:cs typeface="VladaRHSans Reg" charset="0"/>
            </a:endParaRPr>
          </a:p>
          <a:p>
            <a:pPr marL="0" indent="0">
              <a:lnSpc>
                <a:spcPct val="100000"/>
              </a:lnSpc>
              <a:spcBef>
                <a:spcPts val="575"/>
              </a:spcBef>
              <a:buClr>
                <a:srgbClr val="0093DD"/>
              </a:buClr>
              <a:buFontTx/>
              <a:buNone/>
            </a:pPr>
            <a:r>
              <a:rPr lang="vi-VN" altLang="sr-Latn-RS" sz="1800" smtClean="0">
                <a:latin typeface="VladaRHSans Reg" charset="0"/>
                <a:cs typeface="VladaRHSans Reg" charset="0"/>
              </a:rPr>
              <a:t>Ili </a:t>
            </a:r>
            <a:r>
              <a:rPr lang="vi-VN" altLang="sr-Latn-RS" sz="1800" b="1" smtClean="0">
                <a:latin typeface="VladaRHSans Reg" charset="0"/>
                <a:cs typeface="VladaRHSans Reg" charset="0"/>
              </a:rPr>
              <a:t>više</a:t>
            </a:r>
            <a:r>
              <a:rPr lang="vi-VN" altLang="sr-Latn-RS" sz="1800" smtClean="0">
                <a:latin typeface="VladaRHSans Reg" charset="0"/>
                <a:cs typeface="VladaRHSans Reg" charset="0"/>
              </a:rPr>
              <a:t>, temeljem kriterija koji se primjenjuju na svaki projekt</a:t>
            </a:r>
            <a:r>
              <a:rPr lang="hr-HR" altLang="sr-Latn-RS" sz="1800" smtClean="0">
                <a:latin typeface="VladaRHSans Reg" charset="0"/>
                <a:cs typeface="VladaRHSans Reg" charset="0"/>
              </a:rPr>
              <a:t>.</a:t>
            </a:r>
            <a:endParaRPr lang="vi-VN" altLang="sr-Latn-RS" sz="1800" smtClean="0">
              <a:latin typeface="VladaRHSans Reg" charset="0"/>
              <a:cs typeface="VladaRHSans Reg" charset="0"/>
            </a:endParaRPr>
          </a:p>
          <a:p>
            <a:pPr marL="0" indent="0">
              <a:lnSpc>
                <a:spcPct val="100000"/>
              </a:lnSpc>
              <a:spcBef>
                <a:spcPts val="575"/>
              </a:spcBef>
              <a:buClr>
                <a:srgbClr val="0093DD"/>
              </a:buClr>
              <a:buFontTx/>
              <a:buNone/>
            </a:pPr>
            <a:endParaRPr lang="vi-VN" altLang="sr-Latn-RS" sz="1800" smtClean="0">
              <a:latin typeface="VladaRHSans Reg" charset="0"/>
              <a:cs typeface="VladaRHSans Reg" charset="0"/>
            </a:endParaRPr>
          </a:p>
        </p:txBody>
      </p:sp>
      <p:sp>
        <p:nvSpPr>
          <p:cNvPr id="2765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1pPr>
            <a:lvl2pPr marL="742950" indent="-28575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2pPr>
            <a:lvl3pPr marL="11430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3pPr>
            <a:lvl4pPr marL="16002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4pPr>
            <a:lvl5pPr marL="20574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9pPr>
          </a:lstStyle>
          <a:p>
            <a:pPr>
              <a:lnSpc>
                <a:spcPct val="100000"/>
              </a:lnSpc>
              <a:spcBef>
                <a:spcPct val="0"/>
              </a:spcBef>
              <a:buClrTx/>
              <a:buFontTx/>
              <a:buNone/>
            </a:pPr>
            <a:fld id="{5D10CA43-CFCA-4A5B-9CF8-EAC9AB62ECCF}" type="slidenum">
              <a:rPr lang="en-US" altLang="sr-Latn-RS" sz="900" smtClean="0">
                <a:solidFill>
                  <a:prstClr val="black"/>
                </a:solidFill>
              </a:rPr>
              <a:pPr>
                <a:lnSpc>
                  <a:spcPct val="100000"/>
                </a:lnSpc>
                <a:spcBef>
                  <a:spcPct val="0"/>
                </a:spcBef>
                <a:buClrTx/>
                <a:buFontTx/>
                <a:buNone/>
              </a:pPr>
              <a:t>45</a:t>
            </a:fld>
            <a:endParaRPr lang="en-US" altLang="sr-Latn-RS" sz="900" smtClean="0">
              <a:solidFill>
                <a:prstClr val="black"/>
              </a:solidFill>
            </a:endParaRP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19672" y="4504859"/>
            <a:ext cx="1233288" cy="449202"/>
          </a:xfrm>
          <a:prstGeom prst="rect">
            <a:avLst/>
          </a:prstGeom>
        </p:spPr>
      </p:pic>
    </p:spTree>
    <p:extLst>
      <p:ext uri="{BB962C8B-B14F-4D97-AF65-F5344CB8AC3E}">
        <p14:creationId xmlns:p14="http://schemas.microsoft.com/office/powerpoint/2010/main" val="35970037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514355" y="457344"/>
            <a:ext cx="8099425" cy="606612"/>
          </a:xfrm>
        </p:spPr>
        <p:txBody>
          <a:bodyPr/>
          <a:lstStyle/>
          <a:p>
            <a:r>
              <a:rPr lang="pl-PL" altLang="sr-Latn-RS" sz="2800" smtClean="0">
                <a:latin typeface="VladaRHSans Med" charset="0"/>
                <a:cs typeface="VladaRHSans Med" charset="0"/>
              </a:rPr>
              <a:t>Provjere na licu mjesta (II)</a:t>
            </a:r>
          </a:p>
        </p:txBody>
      </p:sp>
      <p:sp>
        <p:nvSpPr>
          <p:cNvPr id="3" name="Content Placeholder 2"/>
          <p:cNvSpPr>
            <a:spLocks noGrp="1"/>
          </p:cNvSpPr>
          <p:nvPr>
            <p:ph idx="1"/>
          </p:nvPr>
        </p:nvSpPr>
        <p:spPr>
          <a:xfrm>
            <a:off x="514350" y="1248163"/>
            <a:ext cx="7677150" cy="2944134"/>
          </a:xfrm>
        </p:spPr>
        <p:txBody>
          <a:bodyPr/>
          <a:lstStyle/>
          <a:p>
            <a:pPr marL="900" indent="0">
              <a:lnSpc>
                <a:spcPct val="100000"/>
              </a:lnSpc>
              <a:buClr>
                <a:srgbClr val="0093DD"/>
              </a:buClr>
              <a:buFontTx/>
              <a:buNone/>
              <a:defRPr/>
            </a:pPr>
            <a:r>
              <a:rPr lang="vi-VN" sz="1800" dirty="0"/>
              <a:t>Nakon provjere</a:t>
            </a:r>
            <a:r>
              <a:rPr lang="vi-VN" sz="1800" dirty="0" smtClean="0"/>
              <a:t>:</a:t>
            </a:r>
            <a:endParaRPr lang="vi-VN" sz="1800" dirty="0"/>
          </a:p>
          <a:p>
            <a:pPr marL="286650" indent="-285750">
              <a:lnSpc>
                <a:spcPct val="100000"/>
              </a:lnSpc>
              <a:buClr>
                <a:srgbClr val="0093DD"/>
              </a:buClr>
              <a:buFont typeface="Arial" panose="020B0604020202020204" pitchFamily="34" charset="0"/>
              <a:buChar char="•"/>
              <a:defRPr/>
            </a:pPr>
            <a:r>
              <a:rPr lang="vi-VN" sz="1800" dirty="0"/>
              <a:t>PT2 priprema izvještaj o provjeri: zaključci o nalazima i preporuke za korisnika</a:t>
            </a:r>
          </a:p>
          <a:p>
            <a:pPr marL="286650" indent="-285750">
              <a:lnSpc>
                <a:spcPct val="100000"/>
              </a:lnSpc>
              <a:buClr>
                <a:srgbClr val="0093DD"/>
              </a:buClr>
              <a:buFont typeface="Arial" panose="020B0604020202020204" pitchFamily="34" charset="0"/>
              <a:buChar char="•"/>
              <a:defRPr/>
            </a:pPr>
            <a:r>
              <a:rPr lang="vi-VN" sz="1800" dirty="0"/>
              <a:t>Izvještaj se priprema, provjerava i dostavlja korisniku pisanim putem, elektroničkom poštom te putem dopisa, </a:t>
            </a:r>
            <a:r>
              <a:rPr lang="vi-VN" sz="1800" b="1" dirty="0"/>
              <a:t>u roku od 10 radnih dana od dovršetka provjere na licu mjesta</a:t>
            </a:r>
            <a:r>
              <a:rPr lang="vi-VN" sz="1800" dirty="0" smtClean="0"/>
              <a:t>.</a:t>
            </a:r>
            <a:endParaRPr lang="hr-HR" sz="1800" dirty="0" smtClean="0"/>
          </a:p>
          <a:p>
            <a:pPr marL="286650" indent="-285750">
              <a:lnSpc>
                <a:spcPct val="100000"/>
              </a:lnSpc>
              <a:buClr>
                <a:srgbClr val="0093DD"/>
              </a:buClr>
              <a:buFont typeface="Arial" panose="020B0604020202020204" pitchFamily="34" charset="0"/>
              <a:buChar char="•"/>
              <a:defRPr/>
            </a:pPr>
            <a:endParaRPr lang="vi-VN" sz="1800" dirty="0"/>
          </a:p>
          <a:p>
            <a:pPr marL="900" indent="0">
              <a:lnSpc>
                <a:spcPct val="100000"/>
              </a:lnSpc>
              <a:buClr>
                <a:srgbClr val="0093DD"/>
              </a:buClr>
              <a:buFontTx/>
              <a:buNone/>
              <a:defRPr/>
            </a:pPr>
            <a:r>
              <a:rPr lang="vi-VN" sz="1800" b="1" dirty="0"/>
              <a:t>Obveze korisnika</a:t>
            </a:r>
            <a:r>
              <a:rPr lang="vi-VN" sz="1800" dirty="0"/>
              <a:t>: Opći uvjeti, članak </a:t>
            </a:r>
            <a:r>
              <a:rPr lang="vi-VN" sz="1800" dirty="0" smtClean="0"/>
              <a:t>16</a:t>
            </a:r>
            <a:r>
              <a:rPr lang="hr-HR" sz="1800" dirty="0" smtClean="0"/>
              <a:t> (Računovodstveno evidentiranje, tehničke i financijske provjere)</a:t>
            </a:r>
            <a:r>
              <a:rPr lang="vi-VN" sz="1800" dirty="0" smtClean="0"/>
              <a:t>!</a:t>
            </a:r>
            <a:endParaRPr lang="vi-VN" sz="1800" dirty="0"/>
          </a:p>
          <a:p>
            <a:pPr marL="286650" indent="-285750">
              <a:lnSpc>
                <a:spcPct val="100000"/>
              </a:lnSpc>
              <a:buClr>
                <a:srgbClr val="0093DD"/>
              </a:buClr>
              <a:buFont typeface="Wingdings" panose="05000000000000000000" pitchFamily="2" charset="2"/>
              <a:buChar char="ü"/>
              <a:defRPr/>
            </a:pPr>
            <a:endParaRPr lang="vi-VN" sz="1800" dirty="0"/>
          </a:p>
        </p:txBody>
      </p:sp>
      <p:sp>
        <p:nvSpPr>
          <p:cNvPr id="2867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1pPr>
            <a:lvl2pPr marL="742950" indent="-28575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2pPr>
            <a:lvl3pPr marL="11430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3pPr>
            <a:lvl4pPr marL="16002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4pPr>
            <a:lvl5pPr marL="20574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9pPr>
          </a:lstStyle>
          <a:p>
            <a:pPr>
              <a:lnSpc>
                <a:spcPct val="100000"/>
              </a:lnSpc>
              <a:spcBef>
                <a:spcPct val="0"/>
              </a:spcBef>
              <a:buClrTx/>
              <a:buFontTx/>
              <a:buNone/>
            </a:pPr>
            <a:fld id="{7C4A49B8-DCBF-47BB-8A62-2E6B0674376B}" type="slidenum">
              <a:rPr lang="en-US" altLang="sr-Latn-RS" sz="900" smtClean="0">
                <a:solidFill>
                  <a:prstClr val="black"/>
                </a:solidFill>
              </a:rPr>
              <a:pPr>
                <a:lnSpc>
                  <a:spcPct val="100000"/>
                </a:lnSpc>
                <a:spcBef>
                  <a:spcPct val="0"/>
                </a:spcBef>
                <a:buClrTx/>
                <a:buFontTx/>
                <a:buNone/>
              </a:pPr>
              <a:t>46</a:t>
            </a:fld>
            <a:endParaRPr lang="en-US" altLang="sr-Latn-RS" sz="900" smtClean="0">
              <a:solidFill>
                <a:prstClr val="black"/>
              </a:solidFill>
            </a:endParaRP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19672" y="4504859"/>
            <a:ext cx="1233288" cy="449202"/>
          </a:xfrm>
          <a:prstGeom prst="rect">
            <a:avLst/>
          </a:prstGeom>
        </p:spPr>
      </p:pic>
    </p:spTree>
    <p:extLst>
      <p:ext uri="{BB962C8B-B14F-4D97-AF65-F5344CB8AC3E}">
        <p14:creationId xmlns:p14="http://schemas.microsoft.com/office/powerpoint/2010/main" val="24875879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61943" y="146095"/>
            <a:ext cx="7927975" cy="358886"/>
          </a:xfrm>
        </p:spPr>
        <p:txBody>
          <a:bodyPr/>
          <a:lstStyle/>
          <a:p>
            <a:r>
              <a:rPr lang="hr-HR" altLang="sr-Latn-RS" sz="1600" b="1" smtClean="0">
                <a:latin typeface="VladaRHSans Reg" charset="0"/>
                <a:cs typeface="VladaRHSans Med" charset="0"/>
              </a:rPr>
              <a:t>REVIZORSKO IZVJEŠĆE</a:t>
            </a:r>
          </a:p>
        </p:txBody>
      </p:sp>
      <p:sp>
        <p:nvSpPr>
          <p:cNvPr id="3" name="Content Placeholder 2"/>
          <p:cNvSpPr>
            <a:spLocks noGrp="1"/>
          </p:cNvSpPr>
          <p:nvPr>
            <p:ph idx="1"/>
          </p:nvPr>
        </p:nvSpPr>
        <p:spPr>
          <a:xfrm>
            <a:off x="228605" y="504981"/>
            <a:ext cx="8105775" cy="4433668"/>
          </a:xfrm>
        </p:spPr>
        <p:txBody>
          <a:bodyPr/>
          <a:lstStyle/>
          <a:p>
            <a:pPr>
              <a:buClr>
                <a:srgbClr val="0093DD"/>
              </a:buClr>
              <a:buFont typeface="Wingdings" panose="05000000000000000000" pitchFamily="2" charset="2"/>
              <a:buChar char="ü"/>
              <a:defRPr/>
            </a:pPr>
            <a:r>
              <a:rPr lang="hr-HR" sz="1600" dirty="0" smtClean="0"/>
              <a:t>Revizorsko </a:t>
            </a:r>
            <a:r>
              <a:rPr lang="hr-HR" sz="1600" dirty="0"/>
              <a:t>izvješće neovisnog ovlaštenog revizora o verifikaciji troškova projekta obvezno za sve projekte čiji ukupni prihvatljivi troškovi projekta premašuju 1.500.000,00 </a:t>
            </a:r>
            <a:r>
              <a:rPr lang="hr-HR" sz="1600" dirty="0" smtClean="0"/>
              <a:t>HRK</a:t>
            </a:r>
            <a:endParaRPr lang="hr-HR" sz="1600" b="1" dirty="0" smtClean="0"/>
          </a:p>
          <a:p>
            <a:pPr marL="900" indent="0">
              <a:buClr>
                <a:srgbClr val="0093DD"/>
              </a:buClr>
              <a:buFontTx/>
              <a:buNone/>
              <a:defRPr/>
            </a:pPr>
            <a:r>
              <a:rPr lang="hr-HR" sz="1600" b="1" dirty="0" smtClean="0"/>
              <a:t>INFORMIRANJE I VIDLJIVOST</a:t>
            </a:r>
          </a:p>
          <a:p>
            <a:pPr>
              <a:buClr>
                <a:srgbClr val="0093DD"/>
              </a:buClr>
              <a:buFont typeface="Wingdings" panose="05000000000000000000" pitchFamily="2" charset="2"/>
              <a:buChar char="ü"/>
              <a:defRPr/>
            </a:pPr>
            <a:r>
              <a:rPr lang="vi-VN" sz="1600" dirty="0" smtClean="0"/>
              <a:t>Korisnik </a:t>
            </a:r>
            <a:r>
              <a:rPr lang="vi-VN" sz="1600" dirty="0"/>
              <a:t>treba poduzeti sve potrebne korake kako bi objavio činjenicu da EU sufinancira Projekt te da je Projekt koji se provodi u sklopu OPKK sufinanciran od strane EFRR. PT2 će osigurati smjernice, upute i potporu korisnicima vezano uz ispunjavanje zahtjeva vezanih uz </a:t>
            </a:r>
            <a:r>
              <a:rPr lang="vi-VN" sz="1600" dirty="0" smtClean="0"/>
              <a:t>informiranje</a:t>
            </a:r>
            <a:r>
              <a:rPr lang="hr-HR" sz="1600" dirty="0" smtClean="0"/>
              <a:t> i</a:t>
            </a:r>
            <a:r>
              <a:rPr lang="vi-VN" sz="1600" dirty="0" smtClean="0"/>
              <a:t> vidljivost</a:t>
            </a:r>
            <a:r>
              <a:rPr lang="hr-HR" sz="1600" dirty="0"/>
              <a:t> </a:t>
            </a:r>
            <a:r>
              <a:rPr lang="hr-HR" sz="1600" dirty="0" smtClean="0"/>
              <a:t>(</a:t>
            </a:r>
            <a:r>
              <a:rPr lang="hr-HR" sz="1600" i="1" dirty="0" smtClean="0">
                <a:solidFill>
                  <a:srgbClr val="00B0F0"/>
                </a:solidFill>
              </a:rPr>
              <a:t>Informiranje</a:t>
            </a:r>
            <a:r>
              <a:rPr lang="hr-HR" sz="1600" i="1" dirty="0">
                <a:solidFill>
                  <a:srgbClr val="00B0F0"/>
                </a:solidFill>
              </a:rPr>
              <a:t>, komunikacija i vidljivost - Upute za Prijavitelje za razdoblje 2014. – 2020</a:t>
            </a:r>
            <a:r>
              <a:rPr lang="hr-HR" sz="1600" i="1" dirty="0" smtClean="0">
                <a:solidFill>
                  <a:srgbClr val="00B0F0"/>
                </a:solidFill>
              </a:rPr>
              <a:t>.</a:t>
            </a:r>
            <a:r>
              <a:rPr lang="hr-HR" sz="1600" dirty="0" smtClean="0"/>
              <a:t>)</a:t>
            </a:r>
            <a:endParaRPr lang="vi-VN" sz="1600" dirty="0"/>
          </a:p>
          <a:p>
            <a:pPr>
              <a:defRPr/>
            </a:pPr>
            <a:endParaRPr lang="hr-HR" sz="1800" dirty="0"/>
          </a:p>
        </p:txBody>
      </p:sp>
      <p:sp>
        <p:nvSpPr>
          <p:cNvPr id="2970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1pPr>
            <a:lvl2pPr marL="742950" indent="-28575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2pPr>
            <a:lvl3pPr marL="11430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3pPr>
            <a:lvl4pPr marL="16002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4pPr>
            <a:lvl5pPr marL="20574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9pPr>
          </a:lstStyle>
          <a:p>
            <a:pPr>
              <a:lnSpc>
                <a:spcPct val="100000"/>
              </a:lnSpc>
              <a:spcBef>
                <a:spcPct val="0"/>
              </a:spcBef>
              <a:buClrTx/>
              <a:buFontTx/>
              <a:buNone/>
            </a:pPr>
            <a:fld id="{579FDE0A-6A10-4754-A624-8C58DD580A66}" type="slidenum">
              <a:rPr lang="en-US" altLang="sr-Latn-RS" sz="900" smtClean="0">
                <a:solidFill>
                  <a:prstClr val="black"/>
                </a:solidFill>
              </a:rPr>
              <a:pPr>
                <a:lnSpc>
                  <a:spcPct val="100000"/>
                </a:lnSpc>
                <a:spcBef>
                  <a:spcPct val="0"/>
                </a:spcBef>
                <a:buClrTx/>
                <a:buFontTx/>
                <a:buNone/>
              </a:pPr>
              <a:t>47</a:t>
            </a:fld>
            <a:endParaRPr lang="en-US" altLang="sr-Latn-RS" sz="900" smtClean="0">
              <a:solidFill>
                <a:prstClr val="black"/>
              </a:solidFill>
            </a:endParaRP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19672" y="4504859"/>
            <a:ext cx="1233288" cy="449202"/>
          </a:xfrm>
          <a:prstGeom prst="rect">
            <a:avLst/>
          </a:prstGeom>
        </p:spPr>
      </p:pic>
    </p:spTree>
    <p:extLst>
      <p:ext uri="{BB962C8B-B14F-4D97-AF65-F5344CB8AC3E}">
        <p14:creationId xmlns:p14="http://schemas.microsoft.com/office/powerpoint/2010/main" val="19494308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514355" y="514511"/>
            <a:ext cx="8099425" cy="549445"/>
          </a:xfrm>
        </p:spPr>
        <p:txBody>
          <a:bodyPr/>
          <a:lstStyle/>
          <a:p>
            <a:r>
              <a:rPr lang="pl-PL" altLang="sr-Latn-RS" sz="3200" smtClean="0">
                <a:latin typeface="VladaRHSans Med" charset="0"/>
                <a:cs typeface="VladaRHSans Med" charset="0"/>
              </a:rPr>
              <a:t>Zahtjev za predujam (I)</a:t>
            </a:r>
            <a:endParaRPr lang="pt-BR" altLang="sr-Latn-RS" sz="3200" smtClean="0">
              <a:latin typeface="VladaRHSans Med" charset="0"/>
              <a:cs typeface="VladaRHSans Med" charset="0"/>
            </a:endParaRPr>
          </a:p>
        </p:txBody>
      </p:sp>
      <p:sp>
        <p:nvSpPr>
          <p:cNvPr id="30723" name="Content Placeholder 2"/>
          <p:cNvSpPr>
            <a:spLocks noGrp="1"/>
          </p:cNvSpPr>
          <p:nvPr>
            <p:ph idx="1"/>
          </p:nvPr>
        </p:nvSpPr>
        <p:spPr>
          <a:xfrm>
            <a:off x="514350" y="1286274"/>
            <a:ext cx="7677150" cy="2810743"/>
          </a:xfrm>
        </p:spPr>
        <p:txBody>
          <a:bodyPr/>
          <a:lstStyle/>
          <a:p>
            <a:pPr marL="285750" indent="-285750">
              <a:lnSpc>
                <a:spcPct val="100000"/>
              </a:lnSpc>
              <a:spcBef>
                <a:spcPts val="575"/>
              </a:spcBef>
              <a:buClr>
                <a:srgbClr val="0093DD"/>
              </a:buClr>
              <a:buFont typeface="Wingdings" pitchFamily="2" charset="2"/>
              <a:buChar char="ü"/>
            </a:pPr>
            <a:r>
              <a:rPr lang="hr-HR" altLang="sr-Latn-RS" sz="1800" smtClean="0">
                <a:latin typeface="VladaRHSans Reg" charset="0"/>
                <a:cs typeface="VladaRHSans Reg" charset="0"/>
              </a:rPr>
              <a:t>Korisnik ima pravo zatražiti isplatu predujma u skladu s Ugovorom o dodjeli bespovratnih sredstava do najviše 40% od odobrenog iznosa bespovratnih sredstava po projektu</a:t>
            </a:r>
            <a:endParaRPr lang="vi-VN" altLang="sr-Latn-RS" sz="1800" smtClean="0">
              <a:latin typeface="VladaRHSans Reg" charset="0"/>
              <a:cs typeface="VladaRHSans Reg" charset="0"/>
            </a:endParaRPr>
          </a:p>
          <a:p>
            <a:pPr marL="285750" indent="-285750">
              <a:lnSpc>
                <a:spcPct val="100000"/>
              </a:lnSpc>
              <a:spcBef>
                <a:spcPts val="575"/>
              </a:spcBef>
              <a:buClr>
                <a:srgbClr val="0093DD"/>
              </a:buClr>
              <a:buFont typeface="Wingdings" pitchFamily="2" charset="2"/>
              <a:buChar char="ü"/>
            </a:pPr>
            <a:endParaRPr lang="vi-VN" altLang="sr-Latn-RS" sz="1800" smtClean="0">
              <a:latin typeface="VladaRHSans Reg" charset="0"/>
              <a:cs typeface="VladaRHSans Reg" charset="0"/>
            </a:endParaRPr>
          </a:p>
          <a:p>
            <a:pPr marL="285750" indent="-285750">
              <a:lnSpc>
                <a:spcPct val="100000"/>
              </a:lnSpc>
              <a:spcBef>
                <a:spcPts val="575"/>
              </a:spcBef>
              <a:buClr>
                <a:srgbClr val="0093DD"/>
              </a:buClr>
              <a:buFont typeface="Wingdings" pitchFamily="2" charset="2"/>
              <a:buChar char="ü"/>
            </a:pPr>
            <a:r>
              <a:rPr lang="vi-VN" altLang="sr-Latn-RS" sz="1800" smtClean="0">
                <a:latin typeface="VladaRHSans Reg" charset="0"/>
                <a:cs typeface="VladaRHSans Reg" charset="0"/>
              </a:rPr>
              <a:t>Korisnik podnosi zahtjev za plaćanje predujma </a:t>
            </a:r>
            <a:r>
              <a:rPr lang="vi-VN" altLang="sr-Latn-RS" sz="1800" b="1" smtClean="0">
                <a:latin typeface="VladaRHSans Reg" charset="0"/>
                <a:cs typeface="VladaRHSans Reg" charset="0"/>
              </a:rPr>
              <a:t>u bilo kojem trenutku tijekom razdoblja provedbe projekta</a:t>
            </a:r>
          </a:p>
          <a:p>
            <a:pPr marL="285750" indent="-285750">
              <a:lnSpc>
                <a:spcPct val="100000"/>
              </a:lnSpc>
              <a:spcBef>
                <a:spcPts val="575"/>
              </a:spcBef>
              <a:buClr>
                <a:srgbClr val="0093DD"/>
              </a:buClr>
              <a:buFont typeface="Wingdings" pitchFamily="2" charset="2"/>
              <a:buChar char="ü"/>
            </a:pPr>
            <a:endParaRPr lang="vi-VN" altLang="sr-Latn-RS" sz="1800" smtClean="0">
              <a:latin typeface="VladaRHSans Reg" charset="0"/>
              <a:cs typeface="VladaRHSans Reg" charset="0"/>
            </a:endParaRPr>
          </a:p>
          <a:p>
            <a:pPr marL="285750" indent="-285750">
              <a:lnSpc>
                <a:spcPct val="100000"/>
              </a:lnSpc>
              <a:spcBef>
                <a:spcPts val="575"/>
              </a:spcBef>
              <a:buClr>
                <a:srgbClr val="0093DD"/>
              </a:buClr>
              <a:buFont typeface="Wingdings" pitchFamily="2" charset="2"/>
              <a:buChar char="ü"/>
            </a:pPr>
            <a:endParaRPr lang="vi-VN" altLang="sr-Latn-RS" sz="1800" smtClean="0">
              <a:latin typeface="VladaRHSans Reg" charset="0"/>
              <a:cs typeface="VladaRHSans Reg" charset="0"/>
            </a:endParaRPr>
          </a:p>
        </p:txBody>
      </p:sp>
      <p:sp>
        <p:nvSpPr>
          <p:cNvPr id="3072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1pPr>
            <a:lvl2pPr marL="742950" indent="-28575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2pPr>
            <a:lvl3pPr marL="11430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3pPr>
            <a:lvl4pPr marL="16002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4pPr>
            <a:lvl5pPr marL="20574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9pPr>
          </a:lstStyle>
          <a:p>
            <a:pPr>
              <a:lnSpc>
                <a:spcPct val="100000"/>
              </a:lnSpc>
              <a:spcBef>
                <a:spcPct val="0"/>
              </a:spcBef>
              <a:buClrTx/>
              <a:buFontTx/>
              <a:buNone/>
            </a:pPr>
            <a:fld id="{FA4CEF45-B493-48CD-9205-667C6477E351}" type="slidenum">
              <a:rPr lang="en-US" altLang="sr-Latn-RS" sz="900" smtClean="0">
                <a:solidFill>
                  <a:prstClr val="black"/>
                </a:solidFill>
              </a:rPr>
              <a:pPr>
                <a:lnSpc>
                  <a:spcPct val="100000"/>
                </a:lnSpc>
                <a:spcBef>
                  <a:spcPct val="0"/>
                </a:spcBef>
                <a:buClrTx/>
                <a:buFontTx/>
                <a:buNone/>
              </a:pPr>
              <a:t>48</a:t>
            </a:fld>
            <a:endParaRPr lang="en-US" altLang="sr-Latn-RS" sz="900" smtClean="0">
              <a:solidFill>
                <a:prstClr val="black"/>
              </a:solidFill>
            </a:endParaRP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19672" y="4504859"/>
            <a:ext cx="1233288" cy="449202"/>
          </a:xfrm>
          <a:prstGeom prst="rect">
            <a:avLst/>
          </a:prstGeom>
        </p:spPr>
      </p:pic>
    </p:spTree>
    <p:extLst>
      <p:ext uri="{BB962C8B-B14F-4D97-AF65-F5344CB8AC3E}">
        <p14:creationId xmlns:p14="http://schemas.microsoft.com/office/powerpoint/2010/main" val="2525020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514355" y="514511"/>
            <a:ext cx="8099425" cy="549445"/>
          </a:xfrm>
        </p:spPr>
        <p:txBody>
          <a:bodyPr/>
          <a:lstStyle/>
          <a:p>
            <a:r>
              <a:rPr lang="pl-PL" altLang="sr-Latn-RS" sz="3200" smtClean="0">
                <a:latin typeface="VladaRHSans Med" charset="0"/>
                <a:cs typeface="VladaRHSans Med" charset="0"/>
              </a:rPr>
              <a:t>Zahtjev za predujam (II)</a:t>
            </a:r>
            <a:endParaRPr lang="pt-BR" altLang="sr-Latn-RS" sz="3200" smtClean="0">
              <a:latin typeface="VladaRHSans Med" charset="0"/>
              <a:cs typeface="VladaRHSans Med" charset="0"/>
            </a:endParaRPr>
          </a:p>
        </p:txBody>
      </p:sp>
      <p:sp>
        <p:nvSpPr>
          <p:cNvPr id="3" name="Content Placeholder 2"/>
          <p:cNvSpPr>
            <a:spLocks noGrp="1"/>
          </p:cNvSpPr>
          <p:nvPr>
            <p:ph idx="1"/>
          </p:nvPr>
        </p:nvSpPr>
        <p:spPr>
          <a:xfrm>
            <a:off x="514350" y="1286272"/>
            <a:ext cx="7677150" cy="2820270"/>
          </a:xfrm>
        </p:spPr>
        <p:txBody>
          <a:bodyPr/>
          <a:lstStyle/>
          <a:p>
            <a:pPr marL="900" indent="0">
              <a:lnSpc>
                <a:spcPct val="100000"/>
              </a:lnSpc>
              <a:buClr>
                <a:srgbClr val="0093DD"/>
              </a:buClr>
              <a:buFontTx/>
              <a:buNone/>
              <a:defRPr/>
            </a:pPr>
            <a:r>
              <a:rPr lang="vi-VN" sz="1800" dirty="0"/>
              <a:t>Ako PT2 utvrdi da se:</a:t>
            </a:r>
          </a:p>
          <a:p>
            <a:pPr marL="286650" indent="-285750">
              <a:lnSpc>
                <a:spcPct val="100000"/>
              </a:lnSpc>
              <a:buClr>
                <a:srgbClr val="0093DD"/>
              </a:buClr>
              <a:buFont typeface="Wingdings" panose="05000000000000000000" pitchFamily="2" charset="2"/>
              <a:buChar char="ü"/>
              <a:defRPr/>
            </a:pPr>
            <a:endParaRPr lang="vi-VN" sz="1800" dirty="0"/>
          </a:p>
          <a:p>
            <a:pPr marL="286650" indent="-285750">
              <a:lnSpc>
                <a:spcPct val="100000"/>
              </a:lnSpc>
              <a:buClr>
                <a:srgbClr val="0093DD"/>
              </a:buClr>
              <a:buFont typeface="Wingdings" panose="05000000000000000000" pitchFamily="2" charset="2"/>
              <a:buChar char="ü"/>
              <a:defRPr/>
            </a:pPr>
            <a:r>
              <a:rPr lang="vi-VN" sz="1800" dirty="0"/>
              <a:t>predujam za projekt </a:t>
            </a:r>
            <a:r>
              <a:rPr lang="vi-VN" sz="1800" u="sng" dirty="0"/>
              <a:t>ne koristi namjenski</a:t>
            </a:r>
            <a:r>
              <a:rPr lang="vi-VN" sz="1800" dirty="0"/>
              <a:t>, odnosno </a:t>
            </a:r>
            <a:r>
              <a:rPr lang="vi-VN" sz="1800" dirty="0" smtClean="0"/>
              <a:t>ako</a:t>
            </a:r>
            <a:endParaRPr lang="hr-HR" sz="1800" dirty="0" smtClean="0"/>
          </a:p>
          <a:p>
            <a:pPr marL="286650" indent="-285750">
              <a:lnSpc>
                <a:spcPct val="100000"/>
              </a:lnSpc>
              <a:buClr>
                <a:srgbClr val="0093DD"/>
              </a:buClr>
              <a:buFont typeface="Wingdings" panose="05000000000000000000" pitchFamily="2" charset="2"/>
              <a:buChar char="ü"/>
              <a:defRPr/>
            </a:pPr>
            <a:endParaRPr lang="vi-VN" sz="1800" dirty="0"/>
          </a:p>
          <a:p>
            <a:pPr marL="286650" indent="-285750">
              <a:lnSpc>
                <a:spcPct val="100000"/>
              </a:lnSpc>
              <a:buClr>
                <a:srgbClr val="0093DD"/>
              </a:buClr>
              <a:buFont typeface="Wingdings" panose="05000000000000000000" pitchFamily="2" charset="2"/>
              <a:buChar char="ü"/>
              <a:defRPr/>
            </a:pPr>
            <a:r>
              <a:rPr lang="vi-VN" sz="1800" dirty="0"/>
              <a:t>se predujam zahtijeva u </a:t>
            </a:r>
            <a:r>
              <a:rPr lang="vi-VN" sz="1800" u="sng" dirty="0"/>
              <a:t>prvom tromjesečju </a:t>
            </a:r>
            <a:r>
              <a:rPr lang="vi-VN" sz="1800" dirty="0"/>
              <a:t>provedbe </a:t>
            </a:r>
            <a:r>
              <a:rPr lang="vi-VN" sz="1800" dirty="0" smtClean="0"/>
              <a:t>projekta</a:t>
            </a:r>
            <a:r>
              <a:rPr lang="hr-HR" sz="1800" dirty="0" smtClean="0"/>
              <a:t>,</a:t>
            </a:r>
            <a:r>
              <a:rPr lang="vi-VN" sz="1800" dirty="0" smtClean="0"/>
              <a:t> </a:t>
            </a:r>
            <a:r>
              <a:rPr lang="vi-VN" sz="1800" dirty="0"/>
              <a:t>a Korisnik </a:t>
            </a:r>
            <a:r>
              <a:rPr lang="vi-VN" sz="1800" b="1" dirty="0"/>
              <a:t>ne započne s provedbom projekta i u roku od 90 dana od dana primitka predujma ne nastanu nikakvi troškovi </a:t>
            </a:r>
            <a:r>
              <a:rPr lang="vi-VN" sz="1800" dirty="0"/>
              <a:t>povezani s provedbom projekta, </a:t>
            </a:r>
            <a:r>
              <a:rPr lang="vi-VN" sz="1800" dirty="0" smtClean="0"/>
              <a:t>PT </a:t>
            </a:r>
            <a:r>
              <a:rPr lang="vi-VN" sz="1800" dirty="0"/>
              <a:t>2 pokreće postupak za njegov povrat</a:t>
            </a:r>
          </a:p>
          <a:p>
            <a:pPr marL="286650" indent="-285750">
              <a:lnSpc>
                <a:spcPct val="100000"/>
              </a:lnSpc>
              <a:buClr>
                <a:srgbClr val="0093DD"/>
              </a:buClr>
              <a:buFont typeface="Wingdings" panose="05000000000000000000" pitchFamily="2" charset="2"/>
              <a:buChar char="ü"/>
              <a:defRPr/>
            </a:pPr>
            <a:endParaRPr lang="vi-VN" sz="1800" dirty="0"/>
          </a:p>
          <a:p>
            <a:pPr marL="286650" indent="-285750">
              <a:lnSpc>
                <a:spcPct val="100000"/>
              </a:lnSpc>
              <a:buClr>
                <a:srgbClr val="0093DD"/>
              </a:buClr>
              <a:buFont typeface="Wingdings" panose="05000000000000000000" pitchFamily="2" charset="2"/>
              <a:buChar char="ü"/>
              <a:defRPr/>
            </a:pPr>
            <a:endParaRPr lang="vi-VN" sz="1800" dirty="0"/>
          </a:p>
        </p:txBody>
      </p:sp>
      <p:sp>
        <p:nvSpPr>
          <p:cNvPr id="3174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1pPr>
            <a:lvl2pPr marL="742950" indent="-28575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2pPr>
            <a:lvl3pPr marL="11430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3pPr>
            <a:lvl4pPr marL="16002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4pPr>
            <a:lvl5pPr marL="20574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9pPr>
          </a:lstStyle>
          <a:p>
            <a:pPr>
              <a:lnSpc>
                <a:spcPct val="100000"/>
              </a:lnSpc>
              <a:spcBef>
                <a:spcPct val="0"/>
              </a:spcBef>
              <a:buClrTx/>
              <a:buFontTx/>
              <a:buNone/>
            </a:pPr>
            <a:fld id="{2DBAF7EA-1C44-45E9-8AE5-CE1116BBF126}" type="slidenum">
              <a:rPr lang="en-US" altLang="sr-Latn-RS" sz="900" smtClean="0">
                <a:solidFill>
                  <a:prstClr val="black"/>
                </a:solidFill>
              </a:rPr>
              <a:pPr>
                <a:lnSpc>
                  <a:spcPct val="100000"/>
                </a:lnSpc>
                <a:spcBef>
                  <a:spcPct val="0"/>
                </a:spcBef>
                <a:buClrTx/>
                <a:buFontTx/>
                <a:buNone/>
              </a:pPr>
              <a:t>49</a:t>
            </a:fld>
            <a:endParaRPr lang="en-US" altLang="sr-Latn-RS" sz="900" smtClean="0">
              <a:solidFill>
                <a:prstClr val="black"/>
              </a:solidFill>
            </a:endParaRP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19672" y="4504859"/>
            <a:ext cx="1233288" cy="449202"/>
          </a:xfrm>
          <a:prstGeom prst="rect">
            <a:avLst/>
          </a:prstGeom>
        </p:spPr>
      </p:pic>
    </p:spTree>
    <p:extLst>
      <p:ext uri="{BB962C8B-B14F-4D97-AF65-F5344CB8AC3E}">
        <p14:creationId xmlns:p14="http://schemas.microsoft.com/office/powerpoint/2010/main" val="2859087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47864" y="4654190"/>
            <a:ext cx="1419021" cy="201440"/>
          </a:xfrm>
          <a:prstGeom prst="rect">
            <a:avLst/>
          </a:prstGeom>
        </p:spPr>
      </p:pic>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1720" y="4504859"/>
            <a:ext cx="1233288" cy="449202"/>
          </a:xfrm>
          <a:prstGeom prst="rect">
            <a:avLst/>
          </a:prstGeom>
        </p:spPr>
      </p:pic>
      <p:sp>
        <p:nvSpPr>
          <p:cNvPr id="5" name="Rounded Rectangle 4"/>
          <p:cNvSpPr/>
          <p:nvPr/>
        </p:nvSpPr>
        <p:spPr>
          <a:xfrm>
            <a:off x="1285875" y="893780"/>
            <a:ext cx="6572250" cy="1381125"/>
          </a:xfrm>
          <a:prstGeom prst="roundRect">
            <a:avLst>
              <a:gd name="adj" fmla="val 12585"/>
            </a:avLst>
          </a:prstGeom>
        </p:spPr>
        <p:style>
          <a:lnRef idx="1">
            <a:schemeClr val="accent4"/>
          </a:lnRef>
          <a:fillRef idx="2">
            <a:schemeClr val="accent4"/>
          </a:fillRef>
          <a:effectRef idx="1">
            <a:schemeClr val="accent4"/>
          </a:effectRef>
          <a:fontRef idx="minor">
            <a:schemeClr val="dk1"/>
          </a:fontRef>
        </p:style>
        <p:txBody>
          <a:bodyPr anchor="ctr"/>
          <a:lstStyle/>
          <a:p>
            <a:pPr algn="ctr" eaLnBrk="1" hangingPunct="1">
              <a:defRPr/>
            </a:pPr>
            <a:r>
              <a:rPr lang="hr-HR" b="1" dirty="0">
                <a:solidFill>
                  <a:schemeClr val="tx1"/>
                </a:solidFill>
                <a:latin typeface="Arial" panose="020B0604020202020204" pitchFamily="34" charset="0"/>
                <a:cs typeface="Arial" panose="020B0604020202020204" pitchFamily="34" charset="0"/>
              </a:rPr>
              <a:t>Predmet</a:t>
            </a:r>
            <a:r>
              <a:rPr lang="hr-HR" i="1" dirty="0">
                <a:solidFill>
                  <a:schemeClr val="tx1"/>
                </a:solidFill>
                <a:latin typeface="Arial" panose="020B0604020202020204" pitchFamily="34" charset="0"/>
                <a:cs typeface="Arial" panose="020B0604020202020204" pitchFamily="34" charset="0"/>
              </a:rPr>
              <a:t>: </a:t>
            </a:r>
          </a:p>
          <a:p>
            <a:pPr algn="ctr" eaLnBrk="1" hangingPunct="1">
              <a:defRPr/>
            </a:pPr>
            <a:r>
              <a:rPr lang="hr-HR" sz="1400" dirty="0">
                <a:solidFill>
                  <a:schemeClr val="tx1"/>
                </a:solidFill>
                <a:latin typeface="Arial" panose="020B0604020202020204" pitchFamily="34" charset="0"/>
                <a:cs typeface="Arial" panose="020B0604020202020204" pitchFamily="34" charset="0"/>
              </a:rPr>
              <a:t>Ulaganja u izgradnju zajedničke, osnovne  i dodatne infrastrukture postojećih poduzetničkih zona poput prometne, komunalne, energetske i elektroničko komunikacijske infrastrukture unutar područja obuhvata zone.</a:t>
            </a:r>
            <a:endParaRPr lang="hr-HR" dirty="0">
              <a:solidFill>
                <a:schemeClr val="tx1"/>
              </a:solidFill>
            </a:endParaRPr>
          </a:p>
        </p:txBody>
      </p:sp>
      <p:sp>
        <p:nvSpPr>
          <p:cNvPr id="6" name="Rounded Rectangle 5"/>
          <p:cNvSpPr/>
          <p:nvPr/>
        </p:nvSpPr>
        <p:spPr>
          <a:xfrm>
            <a:off x="865200" y="2274905"/>
            <a:ext cx="7413625" cy="2011362"/>
          </a:xfrm>
          <a:prstGeom prst="roundRect">
            <a:avLst>
              <a:gd name="adj" fmla="val 12585"/>
            </a:avLst>
          </a:prstGeom>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endParaRPr lang="hr-HR" b="1" dirty="0">
              <a:solidFill>
                <a:schemeClr val="tx1"/>
              </a:solidFill>
              <a:latin typeface="VladaRHSans Bld"/>
            </a:endParaRPr>
          </a:p>
          <a:p>
            <a:pPr algn="ctr" eaLnBrk="1" hangingPunct="1">
              <a:defRPr/>
            </a:pPr>
            <a:r>
              <a:rPr lang="hr-HR" b="1" dirty="0">
                <a:solidFill>
                  <a:schemeClr val="tx1"/>
                </a:solidFill>
                <a:latin typeface="Arial" panose="020B0604020202020204" pitchFamily="34" charset="0"/>
                <a:cs typeface="Arial" panose="020B0604020202020204" pitchFamily="34" charset="0"/>
              </a:rPr>
              <a:t>Svrha (cilj): </a:t>
            </a:r>
          </a:p>
          <a:p>
            <a:pPr algn="ctr" eaLnBrk="1" hangingPunct="1">
              <a:defRPr/>
            </a:pPr>
            <a:r>
              <a:rPr lang="hr-HR" sz="1400" dirty="0">
                <a:solidFill>
                  <a:schemeClr val="tx1"/>
                </a:solidFill>
                <a:latin typeface="Arial" panose="020B0604020202020204" pitchFamily="34" charset="0"/>
                <a:cs typeface="Arial" panose="020B0604020202020204" pitchFamily="34" charset="0"/>
              </a:rPr>
              <a:t>Razvoj i poboljšanje kvalitete i dostupnosti infrastrukture postojećih poduzetničkih zona kroz poticanje ulaganja u takvu infrastrukturu u područjima gdje postoji potreba za gradnjom nove, unapređenjem ili proširenjem postojeće zajedničke infrastrukture postojećih zona s ciljem privlačenja investicija i stvaranja mogućnosti za otvaranje novih radnih mjesta.</a:t>
            </a:r>
          </a:p>
        </p:txBody>
      </p:sp>
    </p:spTree>
    <p:extLst>
      <p:ext uri="{BB962C8B-B14F-4D97-AF65-F5344CB8AC3E}">
        <p14:creationId xmlns:p14="http://schemas.microsoft.com/office/powerpoint/2010/main" val="18390310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14355" y="514511"/>
            <a:ext cx="8099425" cy="549445"/>
          </a:xfrm>
        </p:spPr>
        <p:txBody>
          <a:bodyPr/>
          <a:lstStyle/>
          <a:p>
            <a:r>
              <a:rPr lang="pl-PL" altLang="sr-Latn-RS" sz="3200" smtClean="0">
                <a:latin typeface="VladaRHSans Med" charset="0"/>
                <a:cs typeface="VladaRHSans Med" charset="0"/>
              </a:rPr>
              <a:t>Opći uvjeti – Članak 15.2. (III) </a:t>
            </a:r>
            <a:endParaRPr lang="pt-BR" altLang="sr-Latn-RS" sz="3200" smtClean="0">
              <a:latin typeface="VladaRHSans Med" charset="0"/>
              <a:cs typeface="VladaRHSans Med" charset="0"/>
            </a:endParaRPr>
          </a:p>
        </p:txBody>
      </p:sp>
      <p:sp>
        <p:nvSpPr>
          <p:cNvPr id="32771" name="Content Placeholder 2"/>
          <p:cNvSpPr>
            <a:spLocks noGrp="1"/>
          </p:cNvSpPr>
          <p:nvPr>
            <p:ph idx="1"/>
          </p:nvPr>
        </p:nvSpPr>
        <p:spPr>
          <a:xfrm>
            <a:off x="514350" y="1286272"/>
            <a:ext cx="7677150" cy="2258122"/>
          </a:xfrm>
        </p:spPr>
        <p:txBody>
          <a:bodyPr/>
          <a:lstStyle/>
          <a:p>
            <a:pPr marL="285750" indent="-285750">
              <a:lnSpc>
                <a:spcPct val="100000"/>
              </a:lnSpc>
              <a:spcBef>
                <a:spcPts val="575"/>
              </a:spcBef>
              <a:buClr>
                <a:srgbClr val="0093DD"/>
              </a:buClr>
            </a:pPr>
            <a:r>
              <a:rPr lang="vi-VN" altLang="sr-Latn-RS" sz="1800" smtClean="0">
                <a:latin typeface="VladaRHSans Reg" charset="0"/>
                <a:cs typeface="VladaRHSans Reg" charset="0"/>
              </a:rPr>
              <a:t>Ako je Korisniku odobrena isplata predujma, </a:t>
            </a:r>
            <a:r>
              <a:rPr lang="vi-VN" altLang="sr-Latn-RS" sz="1800" b="1" smtClean="0">
                <a:latin typeface="VladaRHSans Reg" charset="0"/>
                <a:cs typeface="VladaRHSans Reg" charset="0"/>
              </a:rPr>
              <a:t>do trenutka poravnavanja iznosa isplaćenog predujma Korisnik troškove može potraživati samo putem metode nadoknade</a:t>
            </a:r>
          </a:p>
          <a:p>
            <a:pPr marL="285750" indent="-285750">
              <a:lnSpc>
                <a:spcPct val="100000"/>
              </a:lnSpc>
              <a:spcBef>
                <a:spcPts val="575"/>
              </a:spcBef>
              <a:buClr>
                <a:srgbClr val="0093DD"/>
              </a:buClr>
            </a:pPr>
            <a:endParaRPr lang="vi-VN" altLang="sr-Latn-RS" sz="1800" smtClean="0">
              <a:latin typeface="VladaRHSans Reg" charset="0"/>
              <a:cs typeface="VladaRHSans Reg" charset="0"/>
            </a:endParaRPr>
          </a:p>
          <a:p>
            <a:pPr marL="285750" indent="-285750">
              <a:lnSpc>
                <a:spcPct val="100000"/>
              </a:lnSpc>
              <a:spcBef>
                <a:spcPts val="575"/>
              </a:spcBef>
              <a:buClr>
                <a:srgbClr val="0093DD"/>
              </a:buClr>
            </a:pPr>
            <a:r>
              <a:rPr lang="vi-VN" altLang="sr-Latn-RS" sz="1800" smtClean="0">
                <a:latin typeface="VladaRHSans Reg" charset="0"/>
                <a:cs typeface="VladaRHSans Reg" charset="0"/>
              </a:rPr>
              <a:t>Predujam je potrebno opravdati u prvim Zahtjevima</a:t>
            </a:r>
            <a:r>
              <a:rPr lang="hr-HR" altLang="sr-Latn-RS" sz="1800" smtClean="0">
                <a:latin typeface="VladaRHSans Reg" charset="0"/>
                <a:cs typeface="VladaRHSans Reg" charset="0"/>
              </a:rPr>
              <a:t> </a:t>
            </a:r>
            <a:r>
              <a:rPr lang="vi-VN" altLang="sr-Latn-RS" sz="1800" smtClean="0">
                <a:latin typeface="VladaRHSans Reg" charset="0"/>
                <a:cs typeface="VladaRHSans Reg" charset="0"/>
              </a:rPr>
              <a:t>za nadoknadom sredstava</a:t>
            </a:r>
          </a:p>
          <a:p>
            <a:pPr marL="285750" indent="-285750">
              <a:lnSpc>
                <a:spcPct val="100000"/>
              </a:lnSpc>
              <a:spcBef>
                <a:spcPts val="575"/>
              </a:spcBef>
              <a:buClr>
                <a:srgbClr val="0093DD"/>
              </a:buClr>
              <a:buFont typeface="Wingdings" pitchFamily="2" charset="2"/>
              <a:buChar char="ü"/>
            </a:pPr>
            <a:endParaRPr lang="vi-VN" altLang="sr-Latn-RS" sz="1800" smtClean="0">
              <a:latin typeface="VladaRHSans Reg" charset="0"/>
              <a:cs typeface="VladaRHSans Reg" charset="0"/>
            </a:endParaRPr>
          </a:p>
          <a:p>
            <a:pPr marL="285750" indent="-285750">
              <a:lnSpc>
                <a:spcPct val="100000"/>
              </a:lnSpc>
              <a:spcBef>
                <a:spcPts val="575"/>
              </a:spcBef>
              <a:buClr>
                <a:srgbClr val="0093DD"/>
              </a:buClr>
              <a:buFont typeface="Wingdings" pitchFamily="2" charset="2"/>
              <a:buChar char="ü"/>
            </a:pPr>
            <a:endParaRPr lang="vi-VN" altLang="sr-Latn-RS" sz="1800" smtClean="0">
              <a:latin typeface="VladaRHSans Reg" charset="0"/>
              <a:cs typeface="VladaRHSans Reg" charset="0"/>
            </a:endParaRPr>
          </a:p>
        </p:txBody>
      </p:sp>
      <p:sp>
        <p:nvSpPr>
          <p:cNvPr id="3277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1pPr>
            <a:lvl2pPr marL="742950" indent="-28575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2pPr>
            <a:lvl3pPr marL="11430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3pPr>
            <a:lvl4pPr marL="16002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4pPr>
            <a:lvl5pPr marL="20574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9pPr>
          </a:lstStyle>
          <a:p>
            <a:pPr>
              <a:lnSpc>
                <a:spcPct val="100000"/>
              </a:lnSpc>
              <a:spcBef>
                <a:spcPct val="0"/>
              </a:spcBef>
              <a:buClrTx/>
              <a:buFontTx/>
              <a:buNone/>
            </a:pPr>
            <a:fld id="{1D172E00-6F70-42A6-B3CA-072916589111}" type="slidenum">
              <a:rPr lang="en-US" altLang="sr-Latn-RS" sz="900" smtClean="0">
                <a:solidFill>
                  <a:prstClr val="black"/>
                </a:solidFill>
              </a:rPr>
              <a:pPr>
                <a:lnSpc>
                  <a:spcPct val="100000"/>
                </a:lnSpc>
                <a:spcBef>
                  <a:spcPct val="0"/>
                </a:spcBef>
                <a:buClrTx/>
                <a:buFontTx/>
                <a:buNone/>
              </a:pPr>
              <a:t>50</a:t>
            </a:fld>
            <a:endParaRPr lang="en-US" altLang="sr-Latn-RS" sz="900" smtClean="0">
              <a:solidFill>
                <a:prstClr val="black"/>
              </a:solidFill>
            </a:endParaRP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19672" y="4504859"/>
            <a:ext cx="1233288" cy="449202"/>
          </a:xfrm>
          <a:prstGeom prst="rect">
            <a:avLst/>
          </a:prstGeom>
        </p:spPr>
      </p:pic>
    </p:spTree>
    <p:extLst>
      <p:ext uri="{BB962C8B-B14F-4D97-AF65-F5344CB8AC3E}">
        <p14:creationId xmlns:p14="http://schemas.microsoft.com/office/powerpoint/2010/main" val="39252642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514355" y="514511"/>
            <a:ext cx="8099425" cy="549445"/>
          </a:xfrm>
        </p:spPr>
        <p:txBody>
          <a:bodyPr/>
          <a:lstStyle/>
          <a:p>
            <a:r>
              <a:rPr lang="pl-PL" altLang="sr-Latn-RS" sz="3200" smtClean="0">
                <a:latin typeface="VladaRHSans Med" charset="0"/>
                <a:cs typeface="VladaRHSans Med" charset="0"/>
              </a:rPr>
              <a:t>Retroaktivno potraživanja sredstava</a:t>
            </a:r>
            <a:endParaRPr lang="pt-BR" altLang="sr-Latn-RS" sz="3200" smtClean="0">
              <a:latin typeface="VladaRHSans Med" charset="0"/>
              <a:cs typeface="VladaRHSans Med" charset="0"/>
            </a:endParaRPr>
          </a:p>
        </p:txBody>
      </p:sp>
      <p:sp>
        <p:nvSpPr>
          <p:cNvPr id="3" name="Content Placeholder 2"/>
          <p:cNvSpPr>
            <a:spLocks noGrp="1"/>
          </p:cNvSpPr>
          <p:nvPr>
            <p:ph idx="1"/>
          </p:nvPr>
        </p:nvSpPr>
        <p:spPr>
          <a:xfrm>
            <a:off x="514350" y="1286272"/>
            <a:ext cx="7677150" cy="2877438"/>
          </a:xfrm>
        </p:spPr>
        <p:txBody>
          <a:bodyPr/>
          <a:lstStyle/>
          <a:p>
            <a:pPr marL="900" indent="0">
              <a:lnSpc>
                <a:spcPct val="100000"/>
              </a:lnSpc>
              <a:buClr>
                <a:srgbClr val="0093DD"/>
              </a:buClr>
              <a:buFontTx/>
              <a:buNone/>
              <a:defRPr/>
            </a:pPr>
            <a:r>
              <a:rPr lang="vi-VN" sz="1800" dirty="0"/>
              <a:t>Prvi ZNS Korisnik može dostaviti:</a:t>
            </a:r>
          </a:p>
          <a:p>
            <a:pPr marL="286650" indent="-285750">
              <a:lnSpc>
                <a:spcPct val="100000"/>
              </a:lnSpc>
              <a:buClr>
                <a:srgbClr val="0093DD"/>
              </a:buClr>
              <a:buFont typeface="Arial" panose="020B0604020202020204" pitchFamily="34" charset="0"/>
              <a:buChar char="•"/>
              <a:defRPr/>
            </a:pPr>
            <a:r>
              <a:rPr lang="vi-VN" sz="1800" b="1" dirty="0">
                <a:solidFill>
                  <a:srgbClr val="B0CB1F"/>
                </a:solidFill>
              </a:rPr>
              <a:t>danom stupanja Ugovora na snagu, ili </a:t>
            </a:r>
          </a:p>
          <a:p>
            <a:pPr marL="286650" indent="-285750">
              <a:lnSpc>
                <a:spcPct val="100000"/>
              </a:lnSpc>
              <a:buClr>
                <a:srgbClr val="0093DD"/>
              </a:buClr>
              <a:buFont typeface="Arial" panose="020B0604020202020204" pitchFamily="34" charset="0"/>
              <a:buChar char="•"/>
              <a:defRPr/>
            </a:pPr>
            <a:r>
              <a:rPr lang="vi-VN" sz="1800" b="1" dirty="0">
                <a:solidFill>
                  <a:srgbClr val="B0CB1F"/>
                </a:solidFill>
              </a:rPr>
              <a:t>nakon isteka prva tri mjeseca od datuma potpisivanja Ugovora</a:t>
            </a:r>
          </a:p>
          <a:p>
            <a:pPr marL="900" indent="0">
              <a:lnSpc>
                <a:spcPct val="100000"/>
              </a:lnSpc>
              <a:buClr>
                <a:srgbClr val="0093DD"/>
              </a:buClr>
              <a:buFontTx/>
              <a:buNone/>
              <a:defRPr/>
            </a:pPr>
            <a:endParaRPr lang="vi-VN" sz="1800" dirty="0"/>
          </a:p>
          <a:p>
            <a:pPr marL="900" indent="0">
              <a:lnSpc>
                <a:spcPct val="100000"/>
              </a:lnSpc>
              <a:buClr>
                <a:srgbClr val="0093DD"/>
              </a:buClr>
              <a:buFontTx/>
              <a:buNone/>
              <a:defRPr/>
            </a:pPr>
            <a:r>
              <a:rPr lang="vi-VN" sz="1800" dirty="0"/>
              <a:t>Korisnik:</a:t>
            </a:r>
          </a:p>
          <a:p>
            <a:pPr marL="286650" indent="-285750">
              <a:lnSpc>
                <a:spcPct val="100000"/>
              </a:lnSpc>
              <a:buClr>
                <a:srgbClr val="0093DD"/>
              </a:buClr>
              <a:buFont typeface="Arial" panose="020B0604020202020204" pitchFamily="34" charset="0"/>
              <a:buChar char="•"/>
              <a:defRPr/>
            </a:pPr>
            <a:r>
              <a:rPr lang="vi-VN" sz="1800" dirty="0"/>
              <a:t>potražuje troškove nastale prije datuma sklapanja Ugovora, i </a:t>
            </a:r>
          </a:p>
          <a:p>
            <a:pPr marL="286650" indent="-285750">
              <a:lnSpc>
                <a:spcPct val="100000"/>
              </a:lnSpc>
              <a:buClr>
                <a:srgbClr val="0093DD"/>
              </a:buClr>
              <a:buFont typeface="Arial" panose="020B0604020202020204" pitchFamily="34" charset="0"/>
              <a:buChar char="•"/>
              <a:defRPr/>
            </a:pPr>
            <a:r>
              <a:rPr lang="vi-VN" sz="1800" dirty="0"/>
              <a:t>izvještava o svim aktivnostima koje su završile prije datuma sklapanja Ugovora ili su se počele provoditi prije datuma sklapanja Ugovora</a:t>
            </a:r>
          </a:p>
          <a:p>
            <a:pPr marL="286650" indent="-285750">
              <a:lnSpc>
                <a:spcPct val="100000"/>
              </a:lnSpc>
              <a:buClr>
                <a:srgbClr val="0093DD"/>
              </a:buClr>
              <a:buFont typeface="Wingdings" panose="05000000000000000000" pitchFamily="2" charset="2"/>
              <a:buChar char="ü"/>
              <a:defRPr/>
            </a:pPr>
            <a:endParaRPr lang="vi-VN" sz="1800" dirty="0"/>
          </a:p>
          <a:p>
            <a:pPr marL="286650" indent="-285750">
              <a:lnSpc>
                <a:spcPct val="100000"/>
              </a:lnSpc>
              <a:buClr>
                <a:srgbClr val="0093DD"/>
              </a:buClr>
              <a:buFont typeface="Wingdings" panose="05000000000000000000" pitchFamily="2" charset="2"/>
              <a:buChar char="ü"/>
              <a:defRPr/>
            </a:pPr>
            <a:endParaRPr lang="vi-VN" sz="1800" dirty="0"/>
          </a:p>
        </p:txBody>
      </p:sp>
      <p:sp>
        <p:nvSpPr>
          <p:cNvPr id="3379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1pPr>
            <a:lvl2pPr marL="742950" indent="-28575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2pPr>
            <a:lvl3pPr marL="11430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3pPr>
            <a:lvl4pPr marL="16002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4pPr>
            <a:lvl5pPr marL="20574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9pPr>
          </a:lstStyle>
          <a:p>
            <a:pPr>
              <a:lnSpc>
                <a:spcPct val="100000"/>
              </a:lnSpc>
              <a:spcBef>
                <a:spcPct val="0"/>
              </a:spcBef>
              <a:buClrTx/>
              <a:buFontTx/>
              <a:buNone/>
            </a:pPr>
            <a:fld id="{FD75B380-3FEB-448C-9148-E913E7B4A7AD}" type="slidenum">
              <a:rPr lang="en-US" altLang="sr-Latn-RS" sz="900" smtClean="0">
                <a:solidFill>
                  <a:prstClr val="black"/>
                </a:solidFill>
              </a:rPr>
              <a:pPr>
                <a:lnSpc>
                  <a:spcPct val="100000"/>
                </a:lnSpc>
                <a:spcBef>
                  <a:spcPct val="0"/>
                </a:spcBef>
                <a:buClrTx/>
                <a:buFontTx/>
                <a:buNone/>
              </a:pPr>
              <a:t>51</a:t>
            </a:fld>
            <a:endParaRPr lang="en-US" altLang="sr-Latn-RS" sz="900" smtClean="0">
              <a:solidFill>
                <a:prstClr val="black"/>
              </a:solidFill>
            </a:endParaRP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19672" y="4504859"/>
            <a:ext cx="1233288" cy="449202"/>
          </a:xfrm>
          <a:prstGeom prst="rect">
            <a:avLst/>
          </a:prstGeom>
        </p:spPr>
      </p:pic>
    </p:spTree>
    <p:extLst>
      <p:ext uri="{BB962C8B-B14F-4D97-AF65-F5344CB8AC3E}">
        <p14:creationId xmlns:p14="http://schemas.microsoft.com/office/powerpoint/2010/main" val="25399432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514355" y="514511"/>
            <a:ext cx="8099425" cy="549445"/>
          </a:xfrm>
        </p:spPr>
        <p:txBody>
          <a:bodyPr/>
          <a:lstStyle/>
          <a:p>
            <a:r>
              <a:rPr lang="pl-PL" altLang="sr-Latn-RS" sz="3200" smtClean="0">
                <a:latin typeface="VladaRHSans Med" charset="0"/>
                <a:cs typeface="VladaRHSans Med" charset="0"/>
              </a:rPr>
              <a:t>ZNS – metoda nadoknade (I)</a:t>
            </a:r>
          </a:p>
        </p:txBody>
      </p:sp>
      <p:sp>
        <p:nvSpPr>
          <p:cNvPr id="3" name="Content Placeholder 2"/>
          <p:cNvSpPr>
            <a:spLocks noGrp="1"/>
          </p:cNvSpPr>
          <p:nvPr>
            <p:ph idx="1"/>
          </p:nvPr>
        </p:nvSpPr>
        <p:spPr>
          <a:xfrm>
            <a:off x="514350" y="1286272"/>
            <a:ext cx="7677150" cy="2258122"/>
          </a:xfrm>
        </p:spPr>
        <p:txBody>
          <a:bodyPr/>
          <a:lstStyle/>
          <a:p>
            <a:pPr marL="900" indent="0">
              <a:lnSpc>
                <a:spcPct val="100000"/>
              </a:lnSpc>
              <a:buClr>
                <a:srgbClr val="0093DD"/>
              </a:buClr>
              <a:buFontTx/>
              <a:buNone/>
              <a:defRPr/>
            </a:pPr>
            <a:r>
              <a:rPr lang="vi-VN" sz="1800" b="1" dirty="0"/>
              <a:t>Metoda nadoknade</a:t>
            </a:r>
          </a:p>
          <a:p>
            <a:pPr marL="900" indent="0">
              <a:lnSpc>
                <a:spcPct val="100000"/>
              </a:lnSpc>
              <a:buClr>
                <a:srgbClr val="0093DD"/>
              </a:buClr>
              <a:buFontTx/>
              <a:buNone/>
              <a:defRPr/>
            </a:pPr>
            <a:r>
              <a:rPr lang="vi-VN" sz="1800" dirty="0"/>
              <a:t>Korisnik u ZNS-om traži nadoknadu </a:t>
            </a:r>
            <a:r>
              <a:rPr lang="vi-VN" sz="1800" b="1" dirty="0"/>
              <a:t>već plaćenih izdataka</a:t>
            </a:r>
            <a:r>
              <a:rPr lang="vi-VN" sz="1800" dirty="0"/>
              <a:t>:</a:t>
            </a:r>
          </a:p>
          <a:p>
            <a:pPr marL="900" indent="0">
              <a:lnSpc>
                <a:spcPct val="100000"/>
              </a:lnSpc>
              <a:buClr>
                <a:srgbClr val="0093DD"/>
              </a:buClr>
              <a:buFontTx/>
              <a:buNone/>
              <a:defRPr/>
            </a:pPr>
            <a:r>
              <a:rPr lang="vi-VN" sz="1800" dirty="0"/>
              <a:t>1. Korisnik izvrši plaćanje prema dobavljaču</a:t>
            </a:r>
          </a:p>
          <a:p>
            <a:pPr marL="900" indent="0">
              <a:lnSpc>
                <a:spcPct val="100000"/>
              </a:lnSpc>
              <a:buClr>
                <a:srgbClr val="0093DD"/>
              </a:buClr>
              <a:buFontTx/>
              <a:buNone/>
              <a:defRPr/>
            </a:pPr>
            <a:r>
              <a:rPr lang="vi-VN" sz="1800" dirty="0"/>
              <a:t>2. Dostavlja ZNS (uz dokumentarne dokaze o </a:t>
            </a:r>
            <a:r>
              <a:rPr lang="vi-VN" sz="1800" u="sng" dirty="0" smtClean="0"/>
              <a:t>nastanku </a:t>
            </a:r>
            <a:r>
              <a:rPr lang="vi-VN" sz="1800" u="sng" dirty="0"/>
              <a:t>troška</a:t>
            </a:r>
            <a:r>
              <a:rPr lang="vi-VN" sz="1800" dirty="0"/>
              <a:t> i izvršenim uplatama za nastale troškove) i traži nadoknadu sredstava</a:t>
            </a:r>
          </a:p>
          <a:p>
            <a:pPr marL="900" indent="0">
              <a:lnSpc>
                <a:spcPct val="100000"/>
              </a:lnSpc>
              <a:buClr>
                <a:srgbClr val="0093DD"/>
              </a:buClr>
              <a:buFontTx/>
              <a:buNone/>
              <a:defRPr/>
            </a:pPr>
            <a:r>
              <a:rPr lang="vi-VN" sz="1800" dirty="0"/>
              <a:t>3. Po odobrenju ZNS-a vrši se isplata prihvaćenog troška korisniku</a:t>
            </a:r>
          </a:p>
          <a:p>
            <a:pPr marL="900" indent="0">
              <a:lnSpc>
                <a:spcPct val="100000"/>
              </a:lnSpc>
              <a:buClr>
                <a:srgbClr val="0093DD"/>
              </a:buClr>
              <a:buFontTx/>
              <a:buNone/>
              <a:defRPr/>
            </a:pPr>
            <a:endParaRPr lang="hr-HR" sz="1800" b="1" dirty="0" smtClean="0"/>
          </a:p>
          <a:p>
            <a:pPr marL="286650" indent="-285750">
              <a:lnSpc>
                <a:spcPct val="100000"/>
              </a:lnSpc>
              <a:buClr>
                <a:srgbClr val="0093DD"/>
              </a:buClr>
              <a:buFont typeface="Wingdings" panose="05000000000000000000" pitchFamily="2" charset="2"/>
              <a:buChar char="ü"/>
              <a:defRPr/>
            </a:pPr>
            <a:endParaRPr lang="vi-VN" sz="1800" b="1" dirty="0"/>
          </a:p>
          <a:p>
            <a:pPr marL="286650" indent="-285750">
              <a:lnSpc>
                <a:spcPct val="100000"/>
              </a:lnSpc>
              <a:buClr>
                <a:srgbClr val="0093DD"/>
              </a:buClr>
              <a:buFont typeface="Wingdings" panose="05000000000000000000" pitchFamily="2" charset="2"/>
              <a:buChar char="ü"/>
              <a:defRPr/>
            </a:pPr>
            <a:endParaRPr lang="vi-VN" sz="1800" dirty="0"/>
          </a:p>
        </p:txBody>
      </p:sp>
      <p:sp>
        <p:nvSpPr>
          <p:cNvPr id="3482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1pPr>
            <a:lvl2pPr marL="742950" indent="-28575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2pPr>
            <a:lvl3pPr marL="11430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3pPr>
            <a:lvl4pPr marL="16002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4pPr>
            <a:lvl5pPr marL="20574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9pPr>
          </a:lstStyle>
          <a:p>
            <a:pPr>
              <a:lnSpc>
                <a:spcPct val="100000"/>
              </a:lnSpc>
              <a:spcBef>
                <a:spcPct val="0"/>
              </a:spcBef>
              <a:buClrTx/>
              <a:buFontTx/>
              <a:buNone/>
            </a:pPr>
            <a:fld id="{CBFBC82E-2489-4B5D-B000-02DEE2D8C54A}" type="slidenum">
              <a:rPr lang="en-US" altLang="sr-Latn-RS" sz="900" smtClean="0">
                <a:solidFill>
                  <a:prstClr val="black"/>
                </a:solidFill>
              </a:rPr>
              <a:pPr>
                <a:lnSpc>
                  <a:spcPct val="100000"/>
                </a:lnSpc>
                <a:spcBef>
                  <a:spcPct val="0"/>
                </a:spcBef>
                <a:buClrTx/>
                <a:buFontTx/>
                <a:buNone/>
              </a:pPr>
              <a:t>52</a:t>
            </a:fld>
            <a:endParaRPr lang="en-US" altLang="sr-Latn-RS" sz="900" smtClean="0">
              <a:solidFill>
                <a:prstClr val="black"/>
              </a:solidFill>
            </a:endParaRP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19672" y="4504859"/>
            <a:ext cx="1233288" cy="449202"/>
          </a:xfrm>
          <a:prstGeom prst="rect">
            <a:avLst/>
          </a:prstGeom>
        </p:spPr>
      </p:pic>
    </p:spTree>
    <p:extLst>
      <p:ext uri="{BB962C8B-B14F-4D97-AF65-F5344CB8AC3E}">
        <p14:creationId xmlns:p14="http://schemas.microsoft.com/office/powerpoint/2010/main" val="34716024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514355" y="514511"/>
            <a:ext cx="8099425" cy="549445"/>
          </a:xfrm>
        </p:spPr>
        <p:txBody>
          <a:bodyPr/>
          <a:lstStyle/>
          <a:p>
            <a:r>
              <a:rPr lang="pl-PL" altLang="sr-Latn-RS" sz="3200" smtClean="0">
                <a:latin typeface="VladaRHSans Med" charset="0"/>
                <a:cs typeface="VladaRHSans Med" charset="0"/>
              </a:rPr>
              <a:t>ZNS – metoda nadoknade (II)</a:t>
            </a:r>
          </a:p>
        </p:txBody>
      </p:sp>
      <p:sp>
        <p:nvSpPr>
          <p:cNvPr id="3" name="Content Placeholder 2"/>
          <p:cNvSpPr>
            <a:spLocks noGrp="1"/>
          </p:cNvSpPr>
          <p:nvPr>
            <p:ph idx="1"/>
          </p:nvPr>
        </p:nvSpPr>
        <p:spPr>
          <a:xfrm>
            <a:off x="514350" y="1286272"/>
            <a:ext cx="7677150" cy="2258122"/>
          </a:xfrm>
        </p:spPr>
        <p:txBody>
          <a:bodyPr/>
          <a:lstStyle/>
          <a:p>
            <a:pPr marL="900" indent="0">
              <a:lnSpc>
                <a:spcPct val="100000"/>
              </a:lnSpc>
              <a:buClr>
                <a:srgbClr val="0093DD"/>
              </a:buClr>
              <a:buFontTx/>
              <a:buNone/>
              <a:defRPr/>
            </a:pPr>
            <a:r>
              <a:rPr lang="vi-VN" sz="1800" b="1" dirty="0"/>
              <a:t>U slučaju isplate predujma:</a:t>
            </a:r>
          </a:p>
          <a:p>
            <a:pPr marL="900" indent="0">
              <a:lnSpc>
                <a:spcPct val="100000"/>
              </a:lnSpc>
              <a:buClr>
                <a:srgbClr val="0093DD"/>
              </a:buClr>
              <a:buFontTx/>
              <a:buNone/>
              <a:defRPr/>
            </a:pPr>
            <a:endParaRPr lang="vi-VN" sz="1800" b="1" dirty="0"/>
          </a:p>
          <a:p>
            <a:pPr marL="900" indent="0">
              <a:lnSpc>
                <a:spcPct val="100000"/>
              </a:lnSpc>
              <a:buClr>
                <a:srgbClr val="0093DD"/>
              </a:buClr>
              <a:buFontTx/>
              <a:buNone/>
              <a:defRPr/>
            </a:pPr>
            <a:r>
              <a:rPr lang="vi-VN" sz="1800" dirty="0"/>
              <a:t>do trenutka poravnavanja iznosa isplaćenog predujma s nastalim troškovima, Korisnik troškove može potraživati samo putem metode nadoknade!</a:t>
            </a:r>
          </a:p>
          <a:p>
            <a:pPr marL="286650" indent="-285750">
              <a:lnSpc>
                <a:spcPct val="100000"/>
              </a:lnSpc>
              <a:buClr>
                <a:srgbClr val="0093DD"/>
              </a:buClr>
              <a:buFont typeface="Wingdings" panose="05000000000000000000" pitchFamily="2" charset="2"/>
              <a:buChar char="ü"/>
              <a:defRPr/>
            </a:pPr>
            <a:endParaRPr lang="vi-VN" sz="1800" b="1" dirty="0"/>
          </a:p>
          <a:p>
            <a:pPr marL="286650" indent="-285750">
              <a:lnSpc>
                <a:spcPct val="100000"/>
              </a:lnSpc>
              <a:buClr>
                <a:srgbClr val="0093DD"/>
              </a:buClr>
              <a:buFont typeface="Wingdings" panose="05000000000000000000" pitchFamily="2" charset="2"/>
              <a:buChar char="ü"/>
              <a:defRPr/>
            </a:pPr>
            <a:endParaRPr lang="vi-VN" sz="1800" dirty="0"/>
          </a:p>
        </p:txBody>
      </p:sp>
      <p:sp>
        <p:nvSpPr>
          <p:cNvPr id="3584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1pPr>
            <a:lvl2pPr marL="742950" indent="-28575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2pPr>
            <a:lvl3pPr marL="11430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3pPr>
            <a:lvl4pPr marL="16002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4pPr>
            <a:lvl5pPr marL="20574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9pPr>
          </a:lstStyle>
          <a:p>
            <a:pPr>
              <a:lnSpc>
                <a:spcPct val="100000"/>
              </a:lnSpc>
              <a:spcBef>
                <a:spcPct val="0"/>
              </a:spcBef>
              <a:buClrTx/>
              <a:buFontTx/>
              <a:buNone/>
            </a:pPr>
            <a:fld id="{B9932FD4-8DBD-4FDE-80E9-E95DD1692F6C}" type="slidenum">
              <a:rPr lang="en-US" altLang="sr-Latn-RS" sz="900" smtClean="0">
                <a:solidFill>
                  <a:prstClr val="black"/>
                </a:solidFill>
              </a:rPr>
              <a:pPr>
                <a:lnSpc>
                  <a:spcPct val="100000"/>
                </a:lnSpc>
                <a:spcBef>
                  <a:spcPct val="0"/>
                </a:spcBef>
                <a:buClrTx/>
                <a:buFontTx/>
                <a:buNone/>
              </a:pPr>
              <a:t>53</a:t>
            </a:fld>
            <a:endParaRPr lang="en-US" altLang="sr-Latn-RS" sz="900" smtClean="0">
              <a:solidFill>
                <a:prstClr val="black"/>
              </a:solidFill>
            </a:endParaRP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19672" y="4504859"/>
            <a:ext cx="1233288" cy="449202"/>
          </a:xfrm>
          <a:prstGeom prst="rect">
            <a:avLst/>
          </a:prstGeom>
        </p:spPr>
      </p:pic>
    </p:spTree>
    <p:extLst>
      <p:ext uri="{BB962C8B-B14F-4D97-AF65-F5344CB8AC3E}">
        <p14:creationId xmlns:p14="http://schemas.microsoft.com/office/powerpoint/2010/main" val="23267512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514355" y="514511"/>
            <a:ext cx="8099425" cy="549445"/>
          </a:xfrm>
        </p:spPr>
        <p:txBody>
          <a:bodyPr/>
          <a:lstStyle/>
          <a:p>
            <a:r>
              <a:rPr lang="pl-PL" altLang="sr-Latn-RS" sz="3200" smtClean="0">
                <a:latin typeface="VladaRHSans Med" charset="0"/>
                <a:cs typeface="VladaRHSans Med" charset="0"/>
              </a:rPr>
              <a:t>ZNS – metoda plaćanja</a:t>
            </a:r>
          </a:p>
        </p:txBody>
      </p:sp>
      <p:sp>
        <p:nvSpPr>
          <p:cNvPr id="3" name="Content Placeholder 2"/>
          <p:cNvSpPr>
            <a:spLocks noGrp="1"/>
          </p:cNvSpPr>
          <p:nvPr>
            <p:ph idx="1"/>
          </p:nvPr>
        </p:nvSpPr>
        <p:spPr>
          <a:xfrm>
            <a:off x="514350" y="1286274"/>
            <a:ext cx="7677150" cy="3067997"/>
          </a:xfrm>
        </p:spPr>
        <p:txBody>
          <a:bodyPr/>
          <a:lstStyle/>
          <a:p>
            <a:pPr marL="900" indent="0">
              <a:lnSpc>
                <a:spcPct val="100000"/>
              </a:lnSpc>
              <a:buClr>
                <a:srgbClr val="0093DD"/>
              </a:buClr>
              <a:buFontTx/>
              <a:buNone/>
              <a:defRPr/>
            </a:pPr>
            <a:r>
              <a:rPr lang="vi-VN" sz="1800" b="1" dirty="0"/>
              <a:t>Metoda plaćanja</a:t>
            </a:r>
          </a:p>
          <a:p>
            <a:pPr marL="900" indent="0">
              <a:lnSpc>
                <a:spcPct val="100000"/>
              </a:lnSpc>
              <a:buClr>
                <a:srgbClr val="0093DD"/>
              </a:buClr>
              <a:buFontTx/>
              <a:buNone/>
              <a:defRPr/>
            </a:pPr>
            <a:r>
              <a:rPr lang="vi-VN" sz="1800" dirty="0"/>
              <a:t>Korisnik u </a:t>
            </a:r>
            <a:r>
              <a:rPr lang="vi-VN" sz="1800" dirty="0" smtClean="0"/>
              <a:t>ZNS </a:t>
            </a:r>
            <a:r>
              <a:rPr lang="vi-VN" sz="1800" dirty="0"/>
              <a:t>potražuje sredstva </a:t>
            </a:r>
            <a:r>
              <a:rPr lang="vi-VN" sz="1800" b="1" dirty="0"/>
              <a:t>za izdatke koji nisu plaćeni</a:t>
            </a:r>
            <a:r>
              <a:rPr lang="vi-VN" sz="1800" dirty="0"/>
              <a:t>:</a:t>
            </a:r>
          </a:p>
          <a:p>
            <a:pPr marL="900" indent="0">
              <a:lnSpc>
                <a:spcPct val="100000"/>
              </a:lnSpc>
              <a:buClr>
                <a:srgbClr val="0093DD"/>
              </a:buClr>
              <a:buFontTx/>
              <a:buNone/>
              <a:defRPr/>
            </a:pPr>
            <a:r>
              <a:rPr lang="vi-VN" sz="1800" dirty="0"/>
              <a:t>1. Korisnik </a:t>
            </a:r>
            <a:r>
              <a:rPr lang="vi-VN" sz="1800" dirty="0" smtClean="0"/>
              <a:t>dostavlja </a:t>
            </a:r>
            <a:r>
              <a:rPr lang="vi-VN" sz="1800" dirty="0"/>
              <a:t>ZNS u kojem navodi izdatke koje tek treba platiti, uz dokaze nastanka troška</a:t>
            </a:r>
          </a:p>
          <a:p>
            <a:pPr marL="900" indent="0">
              <a:lnSpc>
                <a:spcPct val="100000"/>
              </a:lnSpc>
              <a:buClr>
                <a:srgbClr val="0093DD"/>
              </a:buClr>
              <a:buFontTx/>
              <a:buNone/>
              <a:defRPr/>
            </a:pPr>
            <a:r>
              <a:rPr lang="vi-VN" sz="1800" dirty="0"/>
              <a:t>2. Po odobrenju ZNS-a vrši se plaćanje prihvaćenih izdataka prema korisniku</a:t>
            </a:r>
          </a:p>
          <a:p>
            <a:pPr marL="900" indent="0">
              <a:lnSpc>
                <a:spcPct val="100000"/>
              </a:lnSpc>
              <a:buClr>
                <a:srgbClr val="0093DD"/>
              </a:buClr>
              <a:buFontTx/>
              <a:buNone/>
              <a:defRPr/>
            </a:pPr>
            <a:r>
              <a:rPr lang="vi-VN" sz="1800" dirty="0"/>
              <a:t>3. Dokumentarni dokaz o plaćanju prihvatljivih troškova korisnik podnosi nakon izvršenja plaćanja prema dobavljačima/izvođačima/pružateljima usluga – u roku 10 dana od dana primitka uplate sredstava</a:t>
            </a:r>
          </a:p>
          <a:p>
            <a:pPr marL="286650" indent="-285750">
              <a:lnSpc>
                <a:spcPct val="100000"/>
              </a:lnSpc>
              <a:buClr>
                <a:srgbClr val="0093DD"/>
              </a:buClr>
              <a:buFont typeface="Wingdings" panose="05000000000000000000" pitchFamily="2" charset="2"/>
              <a:buChar char="ü"/>
              <a:defRPr/>
            </a:pPr>
            <a:endParaRPr lang="vi-VN" sz="1800" b="1" dirty="0"/>
          </a:p>
          <a:p>
            <a:pPr marL="286650" indent="-285750">
              <a:lnSpc>
                <a:spcPct val="100000"/>
              </a:lnSpc>
              <a:buClr>
                <a:srgbClr val="0093DD"/>
              </a:buClr>
              <a:buFont typeface="Wingdings" panose="05000000000000000000" pitchFamily="2" charset="2"/>
              <a:buChar char="ü"/>
              <a:defRPr/>
            </a:pPr>
            <a:endParaRPr lang="vi-VN" sz="1800" dirty="0"/>
          </a:p>
        </p:txBody>
      </p:sp>
      <p:sp>
        <p:nvSpPr>
          <p:cNvPr id="3686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1pPr>
            <a:lvl2pPr marL="742950" indent="-28575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2pPr>
            <a:lvl3pPr marL="11430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3pPr>
            <a:lvl4pPr marL="16002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4pPr>
            <a:lvl5pPr marL="20574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9pPr>
          </a:lstStyle>
          <a:p>
            <a:pPr>
              <a:lnSpc>
                <a:spcPct val="100000"/>
              </a:lnSpc>
              <a:spcBef>
                <a:spcPct val="0"/>
              </a:spcBef>
              <a:buClrTx/>
              <a:buFontTx/>
              <a:buNone/>
            </a:pPr>
            <a:fld id="{40D817CC-6832-4049-BF59-D60CAC804B28}" type="slidenum">
              <a:rPr lang="en-US" altLang="sr-Latn-RS" sz="900" smtClean="0">
                <a:solidFill>
                  <a:prstClr val="black"/>
                </a:solidFill>
              </a:rPr>
              <a:pPr>
                <a:lnSpc>
                  <a:spcPct val="100000"/>
                </a:lnSpc>
                <a:spcBef>
                  <a:spcPct val="0"/>
                </a:spcBef>
                <a:buClrTx/>
                <a:buFontTx/>
                <a:buNone/>
              </a:pPr>
              <a:t>54</a:t>
            </a:fld>
            <a:endParaRPr lang="en-US" altLang="sr-Latn-RS" sz="900" smtClean="0">
              <a:solidFill>
                <a:prstClr val="black"/>
              </a:solidFill>
            </a:endParaRP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19672" y="4504859"/>
            <a:ext cx="1233288" cy="449202"/>
          </a:xfrm>
          <a:prstGeom prst="rect">
            <a:avLst/>
          </a:prstGeom>
        </p:spPr>
      </p:pic>
    </p:spTree>
    <p:extLst>
      <p:ext uri="{BB962C8B-B14F-4D97-AF65-F5344CB8AC3E}">
        <p14:creationId xmlns:p14="http://schemas.microsoft.com/office/powerpoint/2010/main" val="40645554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514355" y="514511"/>
            <a:ext cx="8099425" cy="549445"/>
          </a:xfrm>
        </p:spPr>
        <p:txBody>
          <a:bodyPr/>
          <a:lstStyle/>
          <a:p>
            <a:r>
              <a:rPr lang="pl-PL" altLang="sr-Latn-RS" sz="3200" smtClean="0">
                <a:latin typeface="VladaRHSans Med" charset="0"/>
                <a:cs typeface="VladaRHSans Med" charset="0"/>
              </a:rPr>
              <a:t>ZNS  - provjere izdataka (I)</a:t>
            </a:r>
          </a:p>
        </p:txBody>
      </p:sp>
      <p:sp>
        <p:nvSpPr>
          <p:cNvPr id="3" name="Content Placeholder 2"/>
          <p:cNvSpPr>
            <a:spLocks noGrp="1"/>
          </p:cNvSpPr>
          <p:nvPr>
            <p:ph idx="1"/>
          </p:nvPr>
        </p:nvSpPr>
        <p:spPr>
          <a:xfrm>
            <a:off x="514350" y="1286272"/>
            <a:ext cx="7677150" cy="2648768"/>
          </a:xfrm>
        </p:spPr>
        <p:txBody>
          <a:bodyPr/>
          <a:lstStyle/>
          <a:p>
            <a:pPr marL="286650" indent="-285750">
              <a:lnSpc>
                <a:spcPct val="100000"/>
              </a:lnSpc>
              <a:buClr>
                <a:srgbClr val="0093DD"/>
              </a:buClr>
              <a:buFont typeface="Wingdings" panose="05000000000000000000" pitchFamily="2" charset="2"/>
              <a:buChar char="ü"/>
              <a:defRPr/>
            </a:pPr>
            <a:r>
              <a:rPr lang="vi-VN" sz="1800" dirty="0"/>
              <a:t>PT2 provjerava troškove u roku od: </a:t>
            </a:r>
          </a:p>
          <a:p>
            <a:pPr marL="900" indent="0">
              <a:lnSpc>
                <a:spcPct val="100000"/>
              </a:lnSpc>
              <a:buClr>
                <a:srgbClr val="0093DD"/>
              </a:buClr>
              <a:buFontTx/>
              <a:buNone/>
              <a:defRPr/>
            </a:pPr>
            <a:r>
              <a:rPr lang="vi-VN" sz="1800" b="1" dirty="0"/>
              <a:t>30 kalendarskih dana od primitka istog</a:t>
            </a:r>
          </a:p>
          <a:p>
            <a:pPr marL="286650" indent="-285750">
              <a:lnSpc>
                <a:spcPct val="100000"/>
              </a:lnSpc>
              <a:buClr>
                <a:srgbClr val="0093DD"/>
              </a:buClr>
              <a:buFont typeface="Wingdings" panose="05000000000000000000" pitchFamily="2" charset="2"/>
              <a:buChar char="ü"/>
              <a:defRPr/>
            </a:pPr>
            <a:r>
              <a:rPr lang="vi-VN" sz="1800" dirty="0"/>
              <a:t>PT2 može zatražiti dodatne informacije, dokumentaciju ili pojašnjenja od Korisnika </a:t>
            </a:r>
            <a:endParaRPr lang="hr-HR" sz="1800" dirty="0" smtClean="0"/>
          </a:p>
          <a:p>
            <a:pPr marL="286650" indent="-285750">
              <a:lnSpc>
                <a:spcPct val="100000"/>
              </a:lnSpc>
              <a:buClr>
                <a:srgbClr val="0093DD"/>
              </a:buClr>
              <a:buFont typeface="Wingdings" panose="05000000000000000000" pitchFamily="2" charset="2"/>
              <a:buChar char="ü"/>
              <a:defRPr/>
            </a:pPr>
            <a:r>
              <a:rPr lang="vi-VN" sz="1800" dirty="0" smtClean="0"/>
              <a:t>Izdatke </a:t>
            </a:r>
            <a:r>
              <a:rPr lang="vi-VN" sz="1800" dirty="0"/>
              <a:t>u jednom ZNS-u </a:t>
            </a:r>
            <a:r>
              <a:rPr lang="vi-VN" sz="1800" u="sng" dirty="0"/>
              <a:t>za koje PT2 nije utvrdio prihvatljivost zbog nedostatka informacija, </a:t>
            </a:r>
            <a:r>
              <a:rPr lang="vi-VN" sz="1800" b="1" dirty="0"/>
              <a:t>izuzimaju se </a:t>
            </a:r>
            <a:r>
              <a:rPr lang="vi-VN" sz="1800" dirty="0"/>
              <a:t>- korisnik ih može ponovo prijaviti u sljedećem ZNS-u (ne odnosi se na završni ZNS)</a:t>
            </a:r>
          </a:p>
          <a:p>
            <a:pPr marL="286650" indent="-285750">
              <a:lnSpc>
                <a:spcPct val="100000"/>
              </a:lnSpc>
              <a:buClr>
                <a:srgbClr val="0093DD"/>
              </a:buClr>
              <a:buFont typeface="Wingdings" panose="05000000000000000000" pitchFamily="2" charset="2"/>
              <a:buChar char="ü"/>
              <a:defRPr/>
            </a:pPr>
            <a:endParaRPr lang="vi-VN" sz="1800" b="1" dirty="0"/>
          </a:p>
          <a:p>
            <a:pPr marL="286650" indent="-285750">
              <a:lnSpc>
                <a:spcPct val="100000"/>
              </a:lnSpc>
              <a:buClr>
                <a:srgbClr val="0093DD"/>
              </a:buClr>
              <a:buFont typeface="Wingdings" panose="05000000000000000000" pitchFamily="2" charset="2"/>
              <a:buChar char="ü"/>
              <a:defRPr/>
            </a:pPr>
            <a:endParaRPr lang="vi-VN" sz="1800" dirty="0"/>
          </a:p>
        </p:txBody>
      </p:sp>
      <p:sp>
        <p:nvSpPr>
          <p:cNvPr id="3789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1pPr>
            <a:lvl2pPr marL="742950" indent="-28575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2pPr>
            <a:lvl3pPr marL="11430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3pPr>
            <a:lvl4pPr marL="16002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4pPr>
            <a:lvl5pPr marL="20574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9pPr>
          </a:lstStyle>
          <a:p>
            <a:pPr>
              <a:lnSpc>
                <a:spcPct val="100000"/>
              </a:lnSpc>
              <a:spcBef>
                <a:spcPct val="0"/>
              </a:spcBef>
              <a:buClrTx/>
              <a:buFontTx/>
              <a:buNone/>
            </a:pPr>
            <a:fld id="{3E036E3D-B63D-443D-8C4B-C8119CDA748E}" type="slidenum">
              <a:rPr lang="en-US" altLang="sr-Latn-RS" sz="900" smtClean="0">
                <a:solidFill>
                  <a:prstClr val="black"/>
                </a:solidFill>
              </a:rPr>
              <a:pPr>
                <a:lnSpc>
                  <a:spcPct val="100000"/>
                </a:lnSpc>
                <a:spcBef>
                  <a:spcPct val="0"/>
                </a:spcBef>
                <a:buClrTx/>
                <a:buFontTx/>
                <a:buNone/>
              </a:pPr>
              <a:t>55</a:t>
            </a:fld>
            <a:endParaRPr lang="en-US" altLang="sr-Latn-RS" sz="900" smtClean="0">
              <a:solidFill>
                <a:prstClr val="black"/>
              </a:solidFill>
            </a:endParaRP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19672" y="4504859"/>
            <a:ext cx="1233288" cy="449202"/>
          </a:xfrm>
          <a:prstGeom prst="rect">
            <a:avLst/>
          </a:prstGeom>
        </p:spPr>
      </p:pic>
    </p:spTree>
    <p:extLst>
      <p:ext uri="{BB962C8B-B14F-4D97-AF65-F5344CB8AC3E}">
        <p14:creationId xmlns:p14="http://schemas.microsoft.com/office/powerpoint/2010/main" val="33163489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514355" y="514511"/>
            <a:ext cx="8099425" cy="549445"/>
          </a:xfrm>
        </p:spPr>
        <p:txBody>
          <a:bodyPr/>
          <a:lstStyle/>
          <a:p>
            <a:r>
              <a:rPr lang="pl-PL" altLang="sr-Latn-RS" sz="3200" smtClean="0">
                <a:latin typeface="VladaRHSans Med" charset="0"/>
                <a:cs typeface="VladaRHSans Med" charset="0"/>
              </a:rPr>
              <a:t>ZNS  - provjere izdataka (II)</a:t>
            </a:r>
          </a:p>
        </p:txBody>
      </p:sp>
      <p:sp>
        <p:nvSpPr>
          <p:cNvPr id="3" name="Content Placeholder 2"/>
          <p:cNvSpPr>
            <a:spLocks noGrp="1"/>
          </p:cNvSpPr>
          <p:nvPr>
            <p:ph idx="1"/>
          </p:nvPr>
        </p:nvSpPr>
        <p:spPr>
          <a:xfrm>
            <a:off x="514350" y="1286275"/>
            <a:ext cx="7677150" cy="2658295"/>
          </a:xfrm>
        </p:spPr>
        <p:txBody>
          <a:bodyPr/>
          <a:lstStyle/>
          <a:p>
            <a:pPr marL="900" indent="0">
              <a:lnSpc>
                <a:spcPct val="100000"/>
              </a:lnSpc>
              <a:buClr>
                <a:srgbClr val="0093DD"/>
              </a:buClr>
              <a:buFontTx/>
              <a:buNone/>
              <a:defRPr/>
            </a:pPr>
            <a:r>
              <a:rPr lang="vi-VN" sz="1800" b="1" u="sng" dirty="0"/>
              <a:t>Završni ZNS: </a:t>
            </a:r>
          </a:p>
          <a:p>
            <a:pPr marL="286650" indent="-285750">
              <a:lnSpc>
                <a:spcPct val="100000"/>
              </a:lnSpc>
              <a:buClr>
                <a:srgbClr val="0093DD"/>
              </a:buClr>
              <a:buFont typeface="Wingdings" panose="05000000000000000000" pitchFamily="2" charset="2"/>
              <a:buChar char="ü"/>
              <a:defRPr/>
            </a:pPr>
            <a:r>
              <a:rPr lang="vi-VN" sz="1800" dirty="0"/>
              <a:t>PT2 provjerava i potvrđuje izdatke u roku:</a:t>
            </a:r>
          </a:p>
          <a:p>
            <a:pPr marL="900" indent="0">
              <a:lnSpc>
                <a:spcPct val="100000"/>
              </a:lnSpc>
              <a:buClr>
                <a:srgbClr val="0093DD"/>
              </a:buClr>
              <a:buFontTx/>
              <a:buNone/>
              <a:defRPr/>
            </a:pPr>
            <a:r>
              <a:rPr lang="vi-VN" sz="1800" b="1" dirty="0"/>
              <a:t>60 kalendarskih dana od primitka istog</a:t>
            </a:r>
          </a:p>
          <a:p>
            <a:pPr marL="286650" indent="-285750">
              <a:lnSpc>
                <a:spcPct val="100000"/>
              </a:lnSpc>
              <a:buClr>
                <a:srgbClr val="0093DD"/>
              </a:buClr>
              <a:buFont typeface="Wingdings" panose="05000000000000000000" pitchFamily="2" charset="2"/>
              <a:buChar char="ü"/>
              <a:defRPr/>
            </a:pPr>
            <a:r>
              <a:rPr lang="vi-VN" sz="1800" dirty="0"/>
              <a:t>PT2 može zatražiti dodatne informacije, dokumentaciju ili pojašnjenja od Korisnika </a:t>
            </a:r>
            <a:endParaRPr lang="hr-HR" sz="1800" dirty="0" smtClean="0"/>
          </a:p>
          <a:p>
            <a:pPr marL="286650" indent="-285750">
              <a:lnSpc>
                <a:spcPct val="100000"/>
              </a:lnSpc>
              <a:buClr>
                <a:srgbClr val="0093DD"/>
              </a:buClr>
              <a:buFont typeface="Wingdings" panose="05000000000000000000" pitchFamily="2" charset="2"/>
              <a:buChar char="ü"/>
              <a:defRPr/>
            </a:pPr>
            <a:r>
              <a:rPr lang="vi-VN" sz="1800" dirty="0" smtClean="0"/>
              <a:t>Izdatci </a:t>
            </a:r>
            <a:r>
              <a:rPr lang="vi-VN" sz="1800" dirty="0"/>
              <a:t>u završnom ZNS-u za koje PT2 nije utvrdio prihvatljivost zbog nedostatka informacija, smatraju se </a:t>
            </a:r>
            <a:r>
              <a:rPr lang="vi-VN" sz="1800" b="1" dirty="0"/>
              <a:t>neprihvatljivima</a:t>
            </a:r>
            <a:r>
              <a:rPr lang="vi-VN" sz="1800" dirty="0"/>
              <a:t>!</a:t>
            </a:r>
          </a:p>
          <a:p>
            <a:pPr marL="286650" indent="-285750">
              <a:lnSpc>
                <a:spcPct val="100000"/>
              </a:lnSpc>
              <a:buClr>
                <a:srgbClr val="0093DD"/>
              </a:buClr>
              <a:buFont typeface="Wingdings" panose="05000000000000000000" pitchFamily="2" charset="2"/>
              <a:buChar char="ü"/>
              <a:defRPr/>
            </a:pPr>
            <a:endParaRPr lang="vi-VN" sz="1800" b="1" dirty="0"/>
          </a:p>
          <a:p>
            <a:pPr marL="286650" indent="-285750">
              <a:lnSpc>
                <a:spcPct val="100000"/>
              </a:lnSpc>
              <a:buClr>
                <a:srgbClr val="0093DD"/>
              </a:buClr>
              <a:buFont typeface="Wingdings" panose="05000000000000000000" pitchFamily="2" charset="2"/>
              <a:buChar char="ü"/>
              <a:defRPr/>
            </a:pPr>
            <a:endParaRPr lang="vi-VN" sz="1800" dirty="0"/>
          </a:p>
        </p:txBody>
      </p:sp>
      <p:sp>
        <p:nvSpPr>
          <p:cNvPr id="3891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1pPr>
            <a:lvl2pPr marL="742950" indent="-28575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2pPr>
            <a:lvl3pPr marL="11430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3pPr>
            <a:lvl4pPr marL="16002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4pPr>
            <a:lvl5pPr marL="20574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9pPr>
          </a:lstStyle>
          <a:p>
            <a:pPr>
              <a:lnSpc>
                <a:spcPct val="100000"/>
              </a:lnSpc>
              <a:spcBef>
                <a:spcPct val="0"/>
              </a:spcBef>
              <a:buClrTx/>
              <a:buFontTx/>
              <a:buNone/>
            </a:pPr>
            <a:fld id="{EF88C056-CC27-4516-949F-8071E6E7D351}" type="slidenum">
              <a:rPr lang="en-US" altLang="sr-Latn-RS" sz="900" smtClean="0">
                <a:solidFill>
                  <a:prstClr val="black"/>
                </a:solidFill>
              </a:rPr>
              <a:pPr>
                <a:lnSpc>
                  <a:spcPct val="100000"/>
                </a:lnSpc>
                <a:spcBef>
                  <a:spcPct val="0"/>
                </a:spcBef>
                <a:buClrTx/>
                <a:buFontTx/>
                <a:buNone/>
              </a:pPr>
              <a:t>56</a:t>
            </a:fld>
            <a:endParaRPr lang="en-US" altLang="sr-Latn-RS" sz="900" smtClean="0">
              <a:solidFill>
                <a:prstClr val="black"/>
              </a:solidFill>
            </a:endParaRPr>
          </a:p>
        </p:txBody>
      </p:sp>
    </p:spTree>
    <p:extLst>
      <p:ext uri="{BB962C8B-B14F-4D97-AF65-F5344CB8AC3E}">
        <p14:creationId xmlns:p14="http://schemas.microsoft.com/office/powerpoint/2010/main" val="12130195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14355" y="514511"/>
            <a:ext cx="8099425" cy="549445"/>
          </a:xfrm>
        </p:spPr>
        <p:txBody>
          <a:bodyPr/>
          <a:lstStyle/>
          <a:p>
            <a:r>
              <a:rPr lang="pl-PL" altLang="sr-Latn-RS" sz="3200" smtClean="0">
                <a:latin typeface="VladaRHSans Med" charset="0"/>
                <a:cs typeface="VladaRHSans Med" charset="0"/>
              </a:rPr>
              <a:t>ZNS  - provjere izdataka (III)</a:t>
            </a:r>
          </a:p>
        </p:txBody>
      </p:sp>
      <p:sp>
        <p:nvSpPr>
          <p:cNvPr id="3" name="Content Placeholder 2"/>
          <p:cNvSpPr>
            <a:spLocks noGrp="1"/>
          </p:cNvSpPr>
          <p:nvPr>
            <p:ph idx="1"/>
          </p:nvPr>
        </p:nvSpPr>
        <p:spPr>
          <a:xfrm>
            <a:off x="514350" y="1286275"/>
            <a:ext cx="7677150" cy="2696407"/>
          </a:xfrm>
        </p:spPr>
        <p:txBody>
          <a:bodyPr/>
          <a:lstStyle/>
          <a:p>
            <a:pPr marL="900" indent="0">
              <a:lnSpc>
                <a:spcPct val="100000"/>
              </a:lnSpc>
              <a:buClr>
                <a:srgbClr val="0093DD"/>
              </a:buClr>
              <a:buFontTx/>
              <a:buNone/>
              <a:defRPr/>
            </a:pPr>
            <a:r>
              <a:rPr lang="hr-HR" sz="1800" i="1" dirty="0" smtClean="0"/>
              <a:t>Napomena: u zadnjem kvartalu razdoblja provedbe projekta dopuštena je isključivo metoda nadoknade. </a:t>
            </a:r>
          </a:p>
          <a:p>
            <a:pPr marL="900" indent="0">
              <a:lnSpc>
                <a:spcPct val="100000"/>
              </a:lnSpc>
              <a:buClr>
                <a:srgbClr val="0093DD"/>
              </a:buClr>
              <a:buFontTx/>
              <a:buNone/>
              <a:defRPr/>
            </a:pPr>
            <a:endParaRPr lang="hr-HR" sz="1800" i="1" dirty="0"/>
          </a:p>
          <a:p>
            <a:pPr marL="900" indent="0">
              <a:lnSpc>
                <a:spcPct val="100000"/>
              </a:lnSpc>
              <a:buClr>
                <a:srgbClr val="0093DD"/>
              </a:buClr>
              <a:buFontTx/>
              <a:buNone/>
              <a:defRPr/>
            </a:pPr>
            <a:r>
              <a:rPr lang="hr-HR" sz="1800" dirty="0" smtClean="0"/>
              <a:t>Rok za plaćanje prema Korisniku: </a:t>
            </a:r>
          </a:p>
          <a:p>
            <a:pPr marL="900" indent="0">
              <a:lnSpc>
                <a:spcPct val="100000"/>
              </a:lnSpc>
              <a:buClr>
                <a:srgbClr val="0093DD"/>
              </a:buClr>
              <a:buFontTx/>
              <a:buNone/>
              <a:defRPr/>
            </a:pPr>
            <a:r>
              <a:rPr lang="hr-HR" sz="1800" dirty="0" smtClean="0"/>
              <a:t>Trideset (30) dana od isteka roka za pregled Zahtjeva za nadoknadom sredstava/Zahtjeva za predujam </a:t>
            </a:r>
            <a:endParaRPr lang="vi-VN" sz="1800" dirty="0"/>
          </a:p>
          <a:p>
            <a:pPr marL="286650" indent="-285750">
              <a:lnSpc>
                <a:spcPct val="100000"/>
              </a:lnSpc>
              <a:buClr>
                <a:srgbClr val="0093DD"/>
              </a:buClr>
              <a:buFont typeface="Wingdings" panose="05000000000000000000" pitchFamily="2" charset="2"/>
              <a:buChar char="ü"/>
              <a:defRPr/>
            </a:pPr>
            <a:endParaRPr lang="vi-VN" sz="1800" b="1" dirty="0"/>
          </a:p>
          <a:p>
            <a:pPr marL="286650" indent="-285750">
              <a:lnSpc>
                <a:spcPct val="100000"/>
              </a:lnSpc>
              <a:buClr>
                <a:srgbClr val="0093DD"/>
              </a:buClr>
              <a:buFont typeface="Wingdings" panose="05000000000000000000" pitchFamily="2" charset="2"/>
              <a:buChar char="ü"/>
              <a:defRPr/>
            </a:pPr>
            <a:endParaRPr lang="vi-VN" sz="1800" dirty="0"/>
          </a:p>
        </p:txBody>
      </p:sp>
      <p:sp>
        <p:nvSpPr>
          <p:cNvPr id="3994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1pPr>
            <a:lvl2pPr marL="742950" indent="-28575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2pPr>
            <a:lvl3pPr marL="11430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3pPr>
            <a:lvl4pPr marL="16002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4pPr>
            <a:lvl5pPr marL="20574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9pPr>
          </a:lstStyle>
          <a:p>
            <a:pPr>
              <a:lnSpc>
                <a:spcPct val="100000"/>
              </a:lnSpc>
              <a:spcBef>
                <a:spcPct val="0"/>
              </a:spcBef>
              <a:buClrTx/>
              <a:buFontTx/>
              <a:buNone/>
            </a:pPr>
            <a:fld id="{36327A5D-FC28-4813-9A30-906BE6542442}" type="slidenum">
              <a:rPr lang="en-US" altLang="sr-Latn-RS" sz="900" smtClean="0">
                <a:solidFill>
                  <a:prstClr val="black"/>
                </a:solidFill>
              </a:rPr>
              <a:pPr>
                <a:lnSpc>
                  <a:spcPct val="100000"/>
                </a:lnSpc>
                <a:spcBef>
                  <a:spcPct val="0"/>
                </a:spcBef>
                <a:buClrTx/>
                <a:buFontTx/>
                <a:buNone/>
              </a:pPr>
              <a:t>57</a:t>
            </a:fld>
            <a:endParaRPr lang="en-US" altLang="sr-Latn-RS" sz="900" smtClean="0">
              <a:solidFill>
                <a:prstClr val="black"/>
              </a:solidFill>
            </a:endParaRP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19672" y="4504859"/>
            <a:ext cx="1233288" cy="449202"/>
          </a:xfrm>
          <a:prstGeom prst="rect">
            <a:avLst/>
          </a:prstGeom>
        </p:spPr>
      </p:pic>
    </p:spTree>
    <p:extLst>
      <p:ext uri="{BB962C8B-B14F-4D97-AF65-F5344CB8AC3E}">
        <p14:creationId xmlns:p14="http://schemas.microsoft.com/office/powerpoint/2010/main" val="372852719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hr-HR" altLang="sr-Latn-RS" sz="3200" smtClean="0">
                <a:latin typeface="VladaRHSans Med" charset="0"/>
                <a:cs typeface="VladaRHSans Med" charset="0"/>
              </a:rPr>
              <a:t>Povrat sredstava</a:t>
            </a:r>
          </a:p>
        </p:txBody>
      </p:sp>
      <p:sp>
        <p:nvSpPr>
          <p:cNvPr id="40963" name="Content Placeholder 2"/>
          <p:cNvSpPr>
            <a:spLocks noGrp="1"/>
          </p:cNvSpPr>
          <p:nvPr>
            <p:ph idx="1"/>
          </p:nvPr>
        </p:nvSpPr>
        <p:spPr/>
        <p:txBody>
          <a:bodyPr/>
          <a:lstStyle/>
          <a:p>
            <a:pPr indent="-341313">
              <a:spcBef>
                <a:spcPts val="575"/>
              </a:spcBef>
              <a:buFontTx/>
              <a:buNone/>
            </a:pPr>
            <a:r>
              <a:rPr lang="hr-HR" altLang="sr-Latn-RS" sz="1800" b="1" smtClean="0">
                <a:latin typeface="VladaRHSans Reg" charset="0"/>
                <a:cs typeface="VladaRHSans Reg" charset="0"/>
              </a:rPr>
              <a:t>Osnove za pokretanje postupka povrata:</a:t>
            </a:r>
          </a:p>
          <a:p>
            <a:pPr indent="-341313">
              <a:spcBef>
                <a:spcPts val="575"/>
              </a:spcBef>
              <a:buFont typeface="Wingdings" pitchFamily="2" charset="2"/>
              <a:buChar char="ü"/>
            </a:pPr>
            <a:r>
              <a:rPr lang="hr-HR" altLang="sr-Latn-RS" sz="1800" smtClean="0">
                <a:latin typeface="VladaRHSans Reg" charset="0"/>
                <a:cs typeface="VladaRHSans Reg" charset="0"/>
              </a:rPr>
              <a:t>Otkrivena nepravilnost</a:t>
            </a:r>
          </a:p>
          <a:p>
            <a:pPr indent="-341313">
              <a:spcBef>
                <a:spcPts val="575"/>
              </a:spcBef>
              <a:buFont typeface="Wingdings" pitchFamily="2" charset="2"/>
              <a:buChar char="ü"/>
            </a:pPr>
            <a:r>
              <a:rPr lang="hr-HR" altLang="sr-Latn-RS" sz="1800" smtClean="0">
                <a:latin typeface="VladaRHSans Reg" charset="0"/>
                <a:cs typeface="VladaRHSans Reg" charset="0"/>
              </a:rPr>
              <a:t>Povrat predujma plaćenog Korisniku</a:t>
            </a:r>
          </a:p>
          <a:p>
            <a:pPr indent="-341313">
              <a:spcBef>
                <a:spcPts val="575"/>
              </a:spcBef>
              <a:buFont typeface="Wingdings" pitchFamily="2" charset="2"/>
              <a:buChar char="ü"/>
            </a:pPr>
            <a:r>
              <a:rPr lang="hr-HR" altLang="sr-Latn-RS" sz="1800" smtClean="0">
                <a:latin typeface="VladaRHSans Reg" charset="0"/>
                <a:cs typeface="VladaRHSans Reg" charset="0"/>
              </a:rPr>
              <a:t>Raskid ugovora (djelomičan ili potpuni povrat sredstava)</a:t>
            </a:r>
          </a:p>
          <a:p>
            <a:pPr indent="-341313">
              <a:spcBef>
                <a:spcPts val="575"/>
              </a:spcBef>
              <a:buFontTx/>
              <a:buNone/>
            </a:pPr>
            <a:endParaRPr lang="hr-HR" altLang="sr-Latn-RS" sz="1800" smtClean="0">
              <a:latin typeface="VladaRHSans Reg" charset="0"/>
              <a:cs typeface="VladaRHSans Reg" charset="0"/>
            </a:endParaRPr>
          </a:p>
        </p:txBody>
      </p:sp>
      <p:sp>
        <p:nvSpPr>
          <p:cNvPr id="4096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1pPr>
            <a:lvl2pPr marL="742950" indent="-28575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2pPr>
            <a:lvl3pPr marL="11430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3pPr>
            <a:lvl4pPr marL="16002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4pPr>
            <a:lvl5pPr marL="2057400" indent="-228600">
              <a:lnSpc>
                <a:spcPts val="3400"/>
              </a:lnSpc>
              <a:spcBef>
                <a:spcPts val="575"/>
              </a:spcBef>
              <a:buClr>
                <a:srgbClr val="FFED00"/>
              </a:buClr>
              <a:buChar char="»"/>
              <a:defRPr sz="2400">
                <a:solidFill>
                  <a:schemeClr val="tx1"/>
                </a:solidFill>
                <a:latin typeface="VladaRHSans Reg" charset="0"/>
                <a:ea typeface="MS PGothic"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buChar char="»"/>
              <a:defRPr sz="2400">
                <a:solidFill>
                  <a:schemeClr val="tx1"/>
                </a:solidFill>
                <a:latin typeface="VladaRHSans Reg" charset="0"/>
                <a:ea typeface="MS PGothic" pitchFamily="34" charset="-128"/>
                <a:cs typeface="VladaRHSans Reg" charset="0"/>
              </a:defRPr>
            </a:lvl9pPr>
          </a:lstStyle>
          <a:p>
            <a:pPr>
              <a:lnSpc>
                <a:spcPct val="100000"/>
              </a:lnSpc>
              <a:spcBef>
                <a:spcPct val="0"/>
              </a:spcBef>
              <a:buClrTx/>
              <a:buFontTx/>
              <a:buNone/>
            </a:pPr>
            <a:fld id="{37FB0D96-81E5-4673-80BF-C67BF0AE6C8A}" type="slidenum">
              <a:rPr lang="en-US" altLang="sr-Latn-RS" sz="900" smtClean="0">
                <a:solidFill>
                  <a:prstClr val="black"/>
                </a:solidFill>
              </a:rPr>
              <a:pPr>
                <a:lnSpc>
                  <a:spcPct val="100000"/>
                </a:lnSpc>
                <a:spcBef>
                  <a:spcPct val="0"/>
                </a:spcBef>
                <a:buClrTx/>
                <a:buFontTx/>
                <a:buNone/>
              </a:pPr>
              <a:t>58</a:t>
            </a:fld>
            <a:endParaRPr lang="en-US" altLang="sr-Latn-RS" sz="900" smtClean="0">
              <a:solidFill>
                <a:prstClr val="black"/>
              </a:solidFill>
            </a:endParaRP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19672" y="4504859"/>
            <a:ext cx="1233288" cy="449202"/>
          </a:xfrm>
          <a:prstGeom prst="rect">
            <a:avLst/>
          </a:prstGeom>
        </p:spPr>
      </p:pic>
    </p:spTree>
    <p:extLst>
      <p:ext uri="{BB962C8B-B14F-4D97-AF65-F5344CB8AC3E}">
        <p14:creationId xmlns:p14="http://schemas.microsoft.com/office/powerpoint/2010/main" val="39039903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95B46C43-B211-4017-8773-F508FAC249DE}" type="slidenum">
              <a:rPr lang="en-US" altLang="sr-Latn-RS" smtClean="0">
                <a:solidFill>
                  <a:prstClr val="black"/>
                </a:solidFill>
              </a:rPr>
              <a:pPr>
                <a:defRPr/>
              </a:pPr>
              <a:t>59</a:t>
            </a:fld>
            <a:endParaRPr lang="en-US" altLang="sr-Latn-RS">
              <a:solidFill>
                <a:prstClr val="black"/>
              </a:solidFill>
            </a:endParaRP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19672" y="4504859"/>
            <a:ext cx="1233288" cy="449202"/>
          </a:xfrm>
          <a:prstGeom prst="rect">
            <a:avLst/>
          </a:prstGeom>
        </p:spPr>
      </p:pic>
      <p:sp>
        <p:nvSpPr>
          <p:cNvPr id="6" name="TextBox 5"/>
          <p:cNvSpPr txBox="1"/>
          <p:nvPr/>
        </p:nvSpPr>
        <p:spPr>
          <a:xfrm>
            <a:off x="2612168" y="2068488"/>
            <a:ext cx="3919663" cy="584775"/>
          </a:xfrm>
          <a:prstGeom prst="rect">
            <a:avLst/>
          </a:prstGeom>
          <a:noFill/>
        </p:spPr>
        <p:txBody>
          <a:bodyPr wrap="none" rtlCol="0">
            <a:spAutoFit/>
          </a:bodyPr>
          <a:lstStyle/>
          <a:p>
            <a:r>
              <a:rPr lang="hr-HR" sz="3200" dirty="0" smtClean="0">
                <a:solidFill>
                  <a:schemeClr val="tx1"/>
                </a:solidFill>
                <a:latin typeface="Arial" panose="020B0604020202020204" pitchFamily="34" charset="0"/>
                <a:cs typeface="Arial" panose="020B0604020202020204" pitchFamily="34" charset="0"/>
              </a:rPr>
              <a:t>Hvala na pozornosti!</a:t>
            </a:r>
            <a:endParaRPr lang="hr-HR" sz="3200" dirty="0">
              <a:solidFill>
                <a:schemeClr val="tx1"/>
              </a:solidFill>
              <a:latin typeface="Arial" panose="020B0604020202020204" pitchFamily="34" charset="0"/>
              <a:cs typeface="Arial" panose="020B0604020202020204" pitchFamily="34" charset="0"/>
            </a:endParaRPr>
          </a:p>
        </p:txBody>
      </p:sp>
      <p:sp>
        <p:nvSpPr>
          <p:cNvPr id="7" name="TextBox 5"/>
          <p:cNvSpPr txBox="1">
            <a:spLocks noChangeArrowheads="1"/>
          </p:cNvSpPr>
          <p:nvPr/>
        </p:nvSpPr>
        <p:spPr bwMode="auto">
          <a:xfrm>
            <a:off x="2414586" y="2996938"/>
            <a:ext cx="43148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1pPr>
            <a:lvl2pPr marL="742950" indent="-28575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2pPr>
            <a:lvl3pPr marL="1143000" indent="-22860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3pPr>
            <a:lvl4pPr marL="1600200" indent="-22860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4pPr>
            <a:lvl5pPr marL="2057400" indent="-22860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9pPr>
          </a:lstStyle>
          <a:p>
            <a:pPr algn="ctr" eaLnBrk="1" hangingPunct="1">
              <a:lnSpc>
                <a:spcPct val="100000"/>
              </a:lnSpc>
              <a:spcBef>
                <a:spcPct val="0"/>
              </a:spcBef>
              <a:buClrTx/>
            </a:pPr>
            <a:r>
              <a:rPr lang="hr-HR" altLang="sr-Latn-RS" sz="1800" dirty="0">
                <a:latin typeface="Arial" panose="020B0604020202020204" pitchFamily="34" charset="0"/>
                <a:cs typeface="Arial" panose="020B0604020202020204" pitchFamily="34" charset="0"/>
              </a:rPr>
              <a:t>Detaljne informacije na:</a:t>
            </a:r>
          </a:p>
          <a:p>
            <a:pPr algn="ctr" eaLnBrk="1" hangingPunct="1">
              <a:lnSpc>
                <a:spcPct val="100000"/>
              </a:lnSpc>
              <a:spcBef>
                <a:spcPct val="0"/>
              </a:spcBef>
              <a:buClrTx/>
            </a:pPr>
            <a:endParaRPr lang="hr-HR" altLang="sr-Latn-RS" sz="1800" dirty="0">
              <a:latin typeface="Arial" panose="020B0604020202020204" pitchFamily="34" charset="0"/>
              <a:cs typeface="Arial" panose="020B0604020202020204" pitchFamily="34" charset="0"/>
            </a:endParaRPr>
          </a:p>
          <a:p>
            <a:pPr algn="ctr" eaLnBrk="1" hangingPunct="1">
              <a:lnSpc>
                <a:spcPct val="100000"/>
              </a:lnSpc>
              <a:spcBef>
                <a:spcPct val="0"/>
              </a:spcBef>
              <a:buClrTx/>
            </a:pPr>
            <a:r>
              <a:rPr lang="hr-HR" altLang="sr-Latn-RS" sz="1800" dirty="0" smtClean="0">
                <a:latin typeface="Arial" panose="020B0604020202020204" pitchFamily="34" charset="0"/>
                <a:cs typeface="Arial" panose="020B0604020202020204" pitchFamily="34" charset="0"/>
                <a:hlinkClick r:id="rId3"/>
              </a:rPr>
              <a:t>www.mingo.hr</a:t>
            </a:r>
            <a:endParaRPr lang="hr-HR" altLang="sr-Latn-RS" sz="1800" dirty="0">
              <a:latin typeface="Arial" panose="020B0604020202020204" pitchFamily="34" charset="0"/>
              <a:cs typeface="Arial" panose="020B0604020202020204" pitchFamily="34" charset="0"/>
            </a:endParaRPr>
          </a:p>
          <a:p>
            <a:pPr algn="ctr" eaLnBrk="1" hangingPunct="1">
              <a:lnSpc>
                <a:spcPct val="100000"/>
              </a:lnSpc>
              <a:spcBef>
                <a:spcPct val="0"/>
              </a:spcBef>
              <a:buClrTx/>
            </a:pPr>
            <a:r>
              <a:rPr lang="hr-HR" altLang="sr-Latn-RS" sz="1800" dirty="0">
                <a:latin typeface="Arial" panose="020B0604020202020204" pitchFamily="34" charset="0"/>
                <a:cs typeface="Arial" panose="020B0604020202020204" pitchFamily="34" charset="0"/>
                <a:hlinkClick r:id="rId4"/>
              </a:rPr>
              <a:t>www.strukturnifondovi.hr</a:t>
            </a:r>
            <a:endParaRPr lang="hr-HR" altLang="sr-Latn-RS" sz="1800" dirty="0">
              <a:latin typeface="Arial" panose="020B0604020202020204" pitchFamily="34" charset="0"/>
              <a:cs typeface="Arial" panose="020B0604020202020204" pitchFamily="34" charset="0"/>
            </a:endParaRPr>
          </a:p>
          <a:p>
            <a:pPr eaLnBrk="1" hangingPunct="1">
              <a:lnSpc>
                <a:spcPct val="100000"/>
              </a:lnSpc>
              <a:spcBef>
                <a:spcPct val="0"/>
              </a:spcBef>
              <a:buClrTx/>
            </a:pPr>
            <a:endParaRPr lang="hr-HR" altLang="sr-Latn-R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307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630720" y="844352"/>
            <a:ext cx="7882559"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1pPr>
            <a:lvl2pPr marL="742950" indent="-28575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2pPr>
            <a:lvl3pPr marL="1143000" indent="-22860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3pPr>
            <a:lvl4pPr marL="1600200" indent="-22860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4pPr>
            <a:lvl5pPr marL="2057400" indent="-22860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9pPr>
          </a:lstStyle>
          <a:p>
            <a:pPr algn="ctr">
              <a:lnSpc>
                <a:spcPct val="100000"/>
              </a:lnSpc>
              <a:spcBef>
                <a:spcPct val="0"/>
              </a:spcBef>
              <a:buClrTx/>
            </a:pPr>
            <a:r>
              <a:rPr lang="pl-PL" altLang="sr-Latn-RS" sz="1800" b="1" dirty="0" smtClean="0">
                <a:solidFill>
                  <a:srgbClr val="000000"/>
                </a:solidFill>
                <a:latin typeface="VladaRHSans Med" charset="0"/>
              </a:rPr>
              <a:t>Pokazatelji Poziva</a:t>
            </a:r>
            <a:endParaRPr lang="hr-HR" altLang="sr-Latn-RS" sz="1800" b="1" dirty="0">
              <a:solidFill>
                <a:srgbClr val="000000"/>
              </a:solidFill>
              <a:latin typeface="VladaRHSans Med" charset="0"/>
            </a:endParaRPr>
          </a:p>
        </p:txBody>
      </p:sp>
      <p:sp>
        <p:nvSpPr>
          <p:cNvPr id="4" name="Content Placeholder 4"/>
          <p:cNvSpPr txBox="1">
            <a:spLocks/>
          </p:cNvSpPr>
          <p:nvPr/>
        </p:nvSpPr>
        <p:spPr bwMode="auto">
          <a:xfrm>
            <a:off x="489259" y="1846867"/>
            <a:ext cx="8165481" cy="846386"/>
          </a:xfrm>
          <a:prstGeom prst="rect">
            <a:avLst/>
          </a:prstGeom>
          <a:noFill/>
          <a:ln>
            <a:noFill/>
          </a:ln>
          <a:extLst/>
        </p:spPr>
        <p:style>
          <a:lnRef idx="0">
            <a:scrgbClr r="0" g="0" b="0"/>
          </a:lnRef>
          <a:fillRef idx="0">
            <a:scrgbClr r="0" g="0" b="0"/>
          </a:fillRef>
          <a:effectRef idx="0">
            <a:scrgbClr r="0" g="0" b="0"/>
          </a:effectRef>
          <a:fontRef idx="minor">
            <a:schemeClr val="dk1"/>
          </a:fontRef>
        </p:style>
        <p:txBody>
          <a:bodyPr wrap="square" lIns="0" tIns="0" rIns="0" bIns="0">
            <a:spAutoFit/>
          </a:bodyPr>
          <a:lstStyle>
            <a:lvl1pPr eaLnBrk="0" hangingPunct="0">
              <a:defRPr>
                <a:solidFill>
                  <a:schemeClr val="tx1"/>
                </a:solidFill>
                <a:latin typeface="Calibri" pitchFamily="34" charset="0"/>
                <a:ea typeface="MS PGothic" pitchFamily="34" charset="-128"/>
              </a:defRPr>
            </a:lvl1pPr>
            <a:lvl2pPr eaLnBrk="0" hangingPunct="0">
              <a:defRPr>
                <a:solidFill>
                  <a:schemeClr val="tx1"/>
                </a:solidFill>
                <a:latin typeface="Calibri" pitchFamily="34" charset="0"/>
                <a:ea typeface="MS PGothic" pitchFamily="34" charset="-128"/>
              </a:defRPr>
            </a:lvl2pPr>
            <a:lvl3pPr eaLnBrk="0" hangingPunct="0">
              <a:defRPr>
                <a:solidFill>
                  <a:schemeClr val="tx1"/>
                </a:solidFill>
                <a:latin typeface="Calibri" pitchFamily="34" charset="0"/>
                <a:ea typeface="MS PGothic" pitchFamily="34" charset="-128"/>
              </a:defRPr>
            </a:lvl3pPr>
            <a:lvl4pPr marL="1600200" indent="-341313" eaLnBrk="0" hangingPunct="0">
              <a:defRPr>
                <a:solidFill>
                  <a:schemeClr val="tx1"/>
                </a:solidFill>
                <a:latin typeface="Calibri" pitchFamily="34" charset="0"/>
                <a:ea typeface="MS PGothic" pitchFamily="34" charset="-128"/>
              </a:defRPr>
            </a:lvl4pPr>
            <a:lvl5pPr marL="2057400" indent="-341313" eaLnBrk="0" hangingPunct="0">
              <a:defRPr>
                <a:solidFill>
                  <a:schemeClr val="tx1"/>
                </a:solidFill>
                <a:latin typeface="Calibri" pitchFamily="34" charset="0"/>
                <a:ea typeface="MS PGothic" pitchFamily="34" charset="-128"/>
              </a:defRPr>
            </a:lvl5pPr>
            <a:lvl6pPr marL="2514600" indent="-341313"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341313"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341313"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341313"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0" lvl="1" indent="0" algn="ctr">
              <a:spcAft>
                <a:spcPts val="600"/>
              </a:spcAft>
              <a:buClr>
                <a:schemeClr val="tx2"/>
              </a:buClr>
              <a:defRPr/>
            </a:pPr>
            <a:r>
              <a:rPr lang="pl-PL" altLang="sr-Latn-RS" sz="1500" dirty="0" smtClean="0">
                <a:latin typeface="Arial" panose="020B0604020202020204" pitchFamily="34" charset="0"/>
                <a:cs typeface="Arial" panose="020B0604020202020204" pitchFamily="34" charset="0"/>
              </a:rPr>
              <a:t>Intenzitet aktivacije zone</a:t>
            </a:r>
          </a:p>
          <a:p>
            <a:pPr marL="0" lvl="1" indent="0" algn="ctr">
              <a:spcAft>
                <a:spcPts val="600"/>
              </a:spcAft>
              <a:buClr>
                <a:schemeClr val="tx2"/>
              </a:buClr>
              <a:defRPr/>
            </a:pPr>
            <a:r>
              <a:rPr lang="pl-PL" altLang="sr-Latn-RS" sz="1500" dirty="0" smtClean="0">
                <a:latin typeface="Arial" panose="020B0604020202020204" pitchFamily="34" charset="0"/>
                <a:cs typeface="Arial" panose="020B0604020202020204" pitchFamily="34" charset="0"/>
              </a:rPr>
              <a:t>Porast broja poduzeća koja posluju u zoni</a:t>
            </a:r>
          </a:p>
          <a:p>
            <a:pPr marL="0" lvl="1" indent="0" algn="ctr">
              <a:spcAft>
                <a:spcPts val="600"/>
              </a:spcAft>
              <a:buClr>
                <a:schemeClr val="tx2"/>
              </a:buClr>
              <a:defRPr/>
            </a:pPr>
            <a:r>
              <a:rPr lang="pl-PL" altLang="sr-Latn-RS" sz="1500" dirty="0" smtClean="0">
                <a:latin typeface="Arial" panose="020B0604020202020204" pitchFamily="34" charset="0"/>
                <a:cs typeface="Arial" panose="020B0604020202020204" pitchFamily="34" charset="0"/>
              </a:rPr>
              <a:t>Opremljena i/ili izgrađena fizička infrastruktura</a:t>
            </a:r>
            <a:endParaRPr lang="pl-PL" altLang="sr-Latn-RS" sz="1500" dirty="0" smtClean="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47864" y="4654190"/>
            <a:ext cx="1419021" cy="201440"/>
          </a:xfrm>
          <a:prstGeom prst="rect">
            <a:avLst/>
          </a:prstGeom>
        </p:spPr>
      </p:pic>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1720" y="4504859"/>
            <a:ext cx="1233288" cy="449202"/>
          </a:xfrm>
          <a:prstGeom prst="rect">
            <a:avLst/>
          </a:prstGeom>
        </p:spPr>
      </p:pic>
    </p:spTree>
    <p:extLst>
      <p:ext uri="{BB962C8B-B14F-4D97-AF65-F5344CB8AC3E}">
        <p14:creationId xmlns:p14="http://schemas.microsoft.com/office/powerpoint/2010/main" val="1972951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47864" y="4654190"/>
            <a:ext cx="1419021" cy="201440"/>
          </a:xfrm>
          <a:prstGeom prst="rect">
            <a:avLst/>
          </a:prstGeom>
        </p:spPr>
      </p:pic>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1720" y="4504859"/>
            <a:ext cx="1233288" cy="449202"/>
          </a:xfrm>
          <a:prstGeom prst="rect">
            <a:avLst/>
          </a:prstGeom>
        </p:spPr>
      </p:pic>
      <p:sp>
        <p:nvSpPr>
          <p:cNvPr id="5" name="TekstniOkvir 4"/>
          <p:cNvSpPr txBox="1"/>
          <p:nvPr/>
        </p:nvSpPr>
        <p:spPr>
          <a:xfrm>
            <a:off x="282102" y="332454"/>
            <a:ext cx="8848920" cy="427838"/>
          </a:xfrm>
          <a:prstGeom prst="rect">
            <a:avLst/>
          </a:prstGeom>
          <a:noFill/>
          <a:ln>
            <a:noFill/>
          </a:ln>
          <a:scene3d>
            <a:camera prst="orthographicFront"/>
            <a:lightRig rig="threePt" dir="t"/>
          </a:scene3d>
          <a:sp3d prstMaterial="metal">
            <a:bevelT w="165100" prst="coolSlant"/>
            <a:bevelB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r-Latn-RS"/>
            </a:defPPr>
            <a:lvl1pPr lvl="0" fontAlgn="auto">
              <a:spcAft>
                <a:spcPts val="0"/>
              </a:spcAft>
              <a:defRPr b="1">
                <a:solidFill>
                  <a:schemeClr val="bg1"/>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fontAlgn="base">
              <a:spcAft>
                <a:spcPct val="0"/>
              </a:spcAft>
              <a:defRPr/>
            </a:pPr>
            <a:r>
              <a:rPr lang="pl-PL" sz="2400" dirty="0">
                <a:solidFill>
                  <a:srgbClr val="000000"/>
                </a:solidFill>
                <a:effectLst/>
                <a:latin typeface="VladaRHSans Med" charset="0"/>
                <a:ea typeface="MS PGothic" pitchFamily="34" charset="-128"/>
                <a:cs typeface="VladaRHSans Med" charset="0"/>
              </a:rPr>
              <a:t>Iznosi, intenziteti i vrste potpora </a:t>
            </a:r>
          </a:p>
        </p:txBody>
      </p:sp>
      <p:sp>
        <p:nvSpPr>
          <p:cNvPr id="6" name="Rectangle 5"/>
          <p:cNvSpPr/>
          <p:nvPr/>
        </p:nvSpPr>
        <p:spPr>
          <a:xfrm>
            <a:off x="1177511" y="1352693"/>
            <a:ext cx="6788988" cy="871870"/>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lIns="106680" tIns="60960" rIns="106680" bIns="60960" spcCol="1270" anchor="ctr"/>
          <a:lstStyle/>
          <a:p>
            <a:pPr algn="ctr" defTabSz="666750" eaLnBrk="1" hangingPunct="1">
              <a:lnSpc>
                <a:spcPct val="90000"/>
              </a:lnSpc>
              <a:spcAft>
                <a:spcPct val="35000"/>
              </a:spcAft>
              <a:defRPr/>
            </a:pPr>
            <a:r>
              <a:rPr lang="hr-HR" sz="1600" b="1" dirty="0">
                <a:solidFill>
                  <a:schemeClr val="tx1"/>
                </a:solidFill>
                <a:latin typeface="VladaRHSans Bld"/>
              </a:rPr>
              <a:t>Najmanji iznos </a:t>
            </a:r>
            <a:r>
              <a:rPr lang="hr-HR" sz="1600" b="1" dirty="0" smtClean="0">
                <a:solidFill>
                  <a:schemeClr val="tx1"/>
                </a:solidFill>
                <a:latin typeface="VladaRHSans Bld"/>
              </a:rPr>
              <a:t>bespovratnih sredstava 1.000.000,00 </a:t>
            </a:r>
            <a:r>
              <a:rPr lang="hr-HR" sz="1600" b="1" dirty="0">
                <a:solidFill>
                  <a:schemeClr val="tx1"/>
                </a:solidFill>
                <a:latin typeface="VladaRHSans Bld"/>
              </a:rPr>
              <a:t>kn </a:t>
            </a:r>
          </a:p>
          <a:p>
            <a:pPr algn="ctr" defTabSz="666750" eaLnBrk="1" hangingPunct="1">
              <a:lnSpc>
                <a:spcPct val="90000"/>
              </a:lnSpc>
              <a:spcAft>
                <a:spcPct val="35000"/>
              </a:spcAft>
              <a:defRPr/>
            </a:pPr>
            <a:r>
              <a:rPr lang="hr-HR" sz="1600" b="1" dirty="0">
                <a:solidFill>
                  <a:schemeClr val="tx1"/>
                </a:solidFill>
                <a:latin typeface="VladaRHSans Bld"/>
              </a:rPr>
              <a:t>Najveći iznos </a:t>
            </a:r>
            <a:r>
              <a:rPr lang="hr-HR" sz="1600" b="1" dirty="0" smtClean="0">
                <a:solidFill>
                  <a:schemeClr val="tx1"/>
                </a:solidFill>
                <a:latin typeface="VladaRHSans Bld"/>
              </a:rPr>
              <a:t>bespovratnih sredstava </a:t>
            </a:r>
            <a:r>
              <a:rPr lang="hr-HR" sz="1600" b="1" dirty="0" smtClean="0">
                <a:solidFill>
                  <a:schemeClr val="tx1"/>
                </a:solidFill>
                <a:latin typeface="VladaRHSans Bld"/>
              </a:rPr>
              <a:t>10.000.000,00 </a:t>
            </a:r>
            <a:r>
              <a:rPr lang="hr-HR" sz="1600" b="1" dirty="0">
                <a:solidFill>
                  <a:schemeClr val="tx1"/>
                </a:solidFill>
                <a:latin typeface="VladaRHSans Bld"/>
              </a:rPr>
              <a:t>kn </a:t>
            </a:r>
          </a:p>
        </p:txBody>
      </p:sp>
      <p:sp>
        <p:nvSpPr>
          <p:cNvPr id="8" name="TextBox 7"/>
          <p:cNvSpPr txBox="1"/>
          <p:nvPr/>
        </p:nvSpPr>
        <p:spPr>
          <a:xfrm>
            <a:off x="720310" y="2321033"/>
            <a:ext cx="7703390" cy="661720"/>
          </a:xfrm>
          <a:prstGeom prst="rect">
            <a:avLst/>
          </a:prstGeom>
          <a:ln/>
        </p:spPr>
        <p:style>
          <a:lnRef idx="0">
            <a:schemeClr val="accent3"/>
          </a:lnRef>
          <a:fillRef idx="3">
            <a:schemeClr val="accent3"/>
          </a:fillRef>
          <a:effectRef idx="3">
            <a:schemeClr val="accent3"/>
          </a:effectRef>
          <a:fontRef idx="minor">
            <a:schemeClr val="lt1"/>
          </a:fontRef>
        </p:style>
        <p:txBody>
          <a:bodyPr>
            <a:spAutoFit/>
          </a:bodyPr>
          <a:lstStyle/>
          <a:p>
            <a:pPr algn="ctr" defTabSz="914400" eaLnBrk="1" hangingPunct="1">
              <a:defRPr/>
            </a:pPr>
            <a:endParaRPr lang="hr-HR" sz="1200" b="1" dirty="0">
              <a:solidFill>
                <a:schemeClr val="tx1"/>
              </a:solidFill>
              <a:latin typeface="VladaRHSans Bld"/>
            </a:endParaRPr>
          </a:p>
          <a:p>
            <a:pPr algn="ctr" defTabSz="914400" eaLnBrk="1" hangingPunct="1">
              <a:defRPr/>
            </a:pPr>
            <a:r>
              <a:rPr lang="hr-HR" sz="1400" b="1" kern="0" dirty="0" smtClean="0">
                <a:solidFill>
                  <a:schemeClr val="tx1"/>
                </a:solidFill>
                <a:latin typeface="VladaRHSans Bld"/>
              </a:rPr>
              <a:t>BESPOVRATNA SREDSTVA</a:t>
            </a:r>
            <a:endParaRPr lang="hr-HR" sz="1400" b="1" kern="0" dirty="0">
              <a:solidFill>
                <a:schemeClr val="tx1"/>
              </a:solidFill>
              <a:latin typeface="VladaRHSans Bld"/>
            </a:endParaRPr>
          </a:p>
          <a:p>
            <a:pPr algn="ctr" defTabSz="914400" eaLnBrk="1" hangingPunct="1">
              <a:defRPr/>
            </a:pPr>
            <a:endParaRPr lang="hr-HR" sz="1100" kern="0" dirty="0">
              <a:solidFill>
                <a:schemeClr val="tx1"/>
              </a:solidFill>
              <a:latin typeface="VladaRHSans Bld"/>
            </a:endParaRPr>
          </a:p>
        </p:txBody>
      </p:sp>
      <p:sp>
        <p:nvSpPr>
          <p:cNvPr id="9" name="Rectangle 8"/>
          <p:cNvSpPr/>
          <p:nvPr/>
        </p:nvSpPr>
        <p:spPr>
          <a:xfrm>
            <a:off x="1959759" y="886891"/>
            <a:ext cx="5224507" cy="369332"/>
          </a:xfrm>
          <a:prstGeom prst="rect">
            <a:avLst/>
          </a:prstGeom>
          <a:ln/>
        </p:spPr>
        <p:style>
          <a:lnRef idx="0">
            <a:schemeClr val="accent1"/>
          </a:lnRef>
          <a:fillRef idx="3">
            <a:schemeClr val="accent1"/>
          </a:fillRef>
          <a:effectRef idx="3">
            <a:schemeClr val="accent1"/>
          </a:effectRef>
          <a:fontRef idx="minor">
            <a:schemeClr val="lt1"/>
          </a:fontRef>
        </p:style>
        <p:txBody>
          <a:bodyPr wrap="none">
            <a:spAutoFit/>
          </a:bodyPr>
          <a:lstStyle/>
          <a:p>
            <a:pPr algn="ctr" eaLnBrk="1" hangingPunct="1">
              <a:defRPr/>
            </a:pPr>
            <a:r>
              <a:rPr lang="hr-HR" b="1" dirty="0">
                <a:solidFill>
                  <a:schemeClr val="dk1"/>
                </a:solidFill>
                <a:latin typeface="VladaRHSans Bld"/>
              </a:rPr>
              <a:t>Za ovaj je Poziv osigurano 76.000.000,00 </a:t>
            </a:r>
            <a:r>
              <a:rPr lang="hr-HR" b="1" dirty="0" smtClean="0">
                <a:solidFill>
                  <a:schemeClr val="dk1"/>
                </a:solidFill>
                <a:latin typeface="VladaRHSans Bld"/>
              </a:rPr>
              <a:t>kuna</a:t>
            </a:r>
            <a:endParaRPr lang="hr-HR" dirty="0">
              <a:solidFill>
                <a:schemeClr val="dk1"/>
              </a:solidFill>
              <a:latin typeface="VladaRHSans Bld"/>
            </a:endParaRPr>
          </a:p>
        </p:txBody>
      </p:sp>
      <p:graphicFrame>
        <p:nvGraphicFramePr>
          <p:cNvPr id="10" name="Table 9"/>
          <p:cNvGraphicFramePr>
            <a:graphicFrameLocks noGrp="1"/>
          </p:cNvGraphicFramePr>
          <p:nvPr>
            <p:extLst>
              <p:ext uri="{D42A27DB-BD31-4B8C-83A1-F6EECF244321}">
                <p14:modId xmlns:p14="http://schemas.microsoft.com/office/powerpoint/2010/main" val="3934920210"/>
              </p:ext>
            </p:extLst>
          </p:nvPr>
        </p:nvGraphicFramePr>
        <p:xfrm>
          <a:off x="1166996" y="3148608"/>
          <a:ext cx="6810008" cy="1251362"/>
        </p:xfrm>
        <a:graphic>
          <a:graphicData uri="http://schemas.openxmlformats.org/drawingml/2006/table">
            <a:tbl>
              <a:tblPr firstRow="1" firstCol="1" bandRow="1">
                <a:tableStyleId>{BC89EF96-8CEA-46FF-86C4-4CE0E7609802}</a:tableStyleId>
              </a:tblPr>
              <a:tblGrid>
                <a:gridCol w="4872626"/>
                <a:gridCol w="1937382"/>
              </a:tblGrid>
              <a:tr h="452786">
                <a:tc>
                  <a:txBody>
                    <a:bodyPr/>
                    <a:lstStyle/>
                    <a:p>
                      <a:pPr algn="l">
                        <a:lnSpc>
                          <a:spcPct val="115000"/>
                        </a:lnSpc>
                        <a:spcAft>
                          <a:spcPts val="0"/>
                        </a:spcAft>
                      </a:pPr>
                      <a:r>
                        <a:rPr lang="hr-HR" sz="1100" dirty="0">
                          <a:effectLst/>
                          <a:latin typeface="Arial" panose="020B0604020202020204" pitchFamily="34" charset="0"/>
                          <a:cs typeface="Arial" panose="020B0604020202020204" pitchFamily="34" charset="0"/>
                        </a:rPr>
                        <a:t>Lokacija poduzetničke zone nalazi se u jedinici područne (regionalne) samouprave razvrstane prema indeksu razvijenosti u:</a:t>
                      </a:r>
                      <a:endParaRPr lang="hr-HR" sz="11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lnSpc>
                          <a:spcPct val="115000"/>
                        </a:lnSpc>
                        <a:spcAft>
                          <a:spcPts val="0"/>
                        </a:spcAft>
                      </a:pPr>
                      <a:r>
                        <a:rPr lang="hr-HR" sz="1100">
                          <a:effectLst/>
                          <a:latin typeface="Arial" panose="020B0604020202020204" pitchFamily="34" charset="0"/>
                          <a:cs typeface="Arial" panose="020B0604020202020204" pitchFamily="34" charset="0"/>
                        </a:rPr>
                        <a:t>Intenzitet  sufinanciranja</a:t>
                      </a:r>
                      <a:endParaRPr lang="hr-HR" sz="1100">
                        <a:effectLst/>
                        <a:latin typeface="Arial" panose="020B0604020202020204" pitchFamily="34" charset="0"/>
                        <a:ea typeface="Times New Roman"/>
                        <a:cs typeface="Arial" panose="020B0604020202020204" pitchFamily="34" charset="0"/>
                      </a:endParaRPr>
                    </a:p>
                  </a:txBody>
                  <a:tcPr marL="68580" marR="68580" marT="0" marB="0"/>
                </a:tc>
              </a:tr>
              <a:tr h="198755">
                <a:tc>
                  <a:txBody>
                    <a:bodyPr/>
                    <a:lstStyle/>
                    <a:p>
                      <a:pPr algn="l">
                        <a:lnSpc>
                          <a:spcPct val="115000"/>
                        </a:lnSpc>
                        <a:spcAft>
                          <a:spcPts val="0"/>
                        </a:spcAft>
                      </a:pPr>
                      <a:r>
                        <a:rPr lang="hr-HR" sz="1100">
                          <a:effectLst/>
                          <a:latin typeface="Arial" panose="020B0604020202020204" pitchFamily="34" charset="0"/>
                          <a:cs typeface="Arial" panose="020B0604020202020204" pitchFamily="34" charset="0"/>
                        </a:rPr>
                        <a:t>1. skupinu  </a:t>
                      </a:r>
                      <a:endParaRPr lang="hr-HR" sz="11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lnSpc>
                          <a:spcPct val="115000"/>
                        </a:lnSpc>
                        <a:spcAft>
                          <a:spcPts val="0"/>
                        </a:spcAft>
                      </a:pPr>
                      <a:r>
                        <a:rPr lang="hr-HR" sz="1100">
                          <a:effectLst/>
                          <a:latin typeface="Arial" panose="020B0604020202020204" pitchFamily="34" charset="0"/>
                          <a:cs typeface="Arial" panose="020B0604020202020204" pitchFamily="34" charset="0"/>
                        </a:rPr>
                        <a:t>85%</a:t>
                      </a:r>
                      <a:endParaRPr lang="hr-HR" sz="1100">
                        <a:effectLst/>
                        <a:latin typeface="Arial" panose="020B0604020202020204" pitchFamily="34" charset="0"/>
                        <a:ea typeface="Times New Roman"/>
                        <a:cs typeface="Arial" panose="020B0604020202020204" pitchFamily="34" charset="0"/>
                      </a:endParaRPr>
                    </a:p>
                  </a:txBody>
                  <a:tcPr marL="68580" marR="68580" marT="0" marB="0"/>
                </a:tc>
              </a:tr>
              <a:tr h="198755">
                <a:tc>
                  <a:txBody>
                    <a:bodyPr/>
                    <a:lstStyle/>
                    <a:p>
                      <a:pPr algn="l">
                        <a:lnSpc>
                          <a:spcPct val="115000"/>
                        </a:lnSpc>
                        <a:spcAft>
                          <a:spcPts val="0"/>
                        </a:spcAft>
                      </a:pPr>
                      <a:r>
                        <a:rPr lang="hr-HR" sz="1100">
                          <a:effectLst/>
                          <a:latin typeface="Arial" panose="020B0604020202020204" pitchFamily="34" charset="0"/>
                          <a:cs typeface="Arial" panose="020B0604020202020204" pitchFamily="34" charset="0"/>
                        </a:rPr>
                        <a:t>2. skupinu</a:t>
                      </a:r>
                      <a:endParaRPr lang="hr-HR" sz="11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lnSpc>
                          <a:spcPct val="115000"/>
                        </a:lnSpc>
                        <a:spcAft>
                          <a:spcPts val="0"/>
                        </a:spcAft>
                      </a:pPr>
                      <a:r>
                        <a:rPr lang="hr-HR" sz="1100" dirty="0">
                          <a:effectLst/>
                          <a:latin typeface="Arial" panose="020B0604020202020204" pitchFamily="34" charset="0"/>
                          <a:cs typeface="Arial" panose="020B0604020202020204" pitchFamily="34" charset="0"/>
                        </a:rPr>
                        <a:t>75%</a:t>
                      </a:r>
                      <a:endParaRPr lang="hr-HR" sz="1100" dirty="0">
                        <a:effectLst/>
                        <a:latin typeface="Arial" panose="020B0604020202020204" pitchFamily="34" charset="0"/>
                        <a:ea typeface="Times New Roman"/>
                        <a:cs typeface="Arial" panose="020B0604020202020204" pitchFamily="34" charset="0"/>
                      </a:endParaRPr>
                    </a:p>
                  </a:txBody>
                  <a:tcPr marL="68580" marR="68580" marT="0" marB="0"/>
                </a:tc>
              </a:tr>
              <a:tr h="192786">
                <a:tc>
                  <a:txBody>
                    <a:bodyPr/>
                    <a:lstStyle/>
                    <a:p>
                      <a:pPr algn="l">
                        <a:lnSpc>
                          <a:spcPct val="115000"/>
                        </a:lnSpc>
                        <a:spcAft>
                          <a:spcPts val="0"/>
                        </a:spcAft>
                      </a:pPr>
                      <a:r>
                        <a:rPr lang="hr-HR" sz="1100">
                          <a:effectLst/>
                          <a:latin typeface="Arial" panose="020B0604020202020204" pitchFamily="34" charset="0"/>
                          <a:cs typeface="Arial" panose="020B0604020202020204" pitchFamily="34" charset="0"/>
                        </a:rPr>
                        <a:t>3. skupinu</a:t>
                      </a:r>
                      <a:endParaRPr lang="hr-HR" sz="11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lnSpc>
                          <a:spcPct val="115000"/>
                        </a:lnSpc>
                        <a:spcAft>
                          <a:spcPts val="0"/>
                        </a:spcAft>
                      </a:pPr>
                      <a:r>
                        <a:rPr lang="hr-HR" sz="1100">
                          <a:effectLst/>
                          <a:latin typeface="Arial" panose="020B0604020202020204" pitchFamily="34" charset="0"/>
                          <a:cs typeface="Arial" panose="020B0604020202020204" pitchFamily="34" charset="0"/>
                        </a:rPr>
                        <a:t>65%</a:t>
                      </a:r>
                      <a:endParaRPr lang="hr-HR" sz="1100">
                        <a:effectLst/>
                        <a:latin typeface="Arial" panose="020B0604020202020204" pitchFamily="34" charset="0"/>
                        <a:ea typeface="Times New Roman"/>
                        <a:cs typeface="Arial" panose="020B0604020202020204" pitchFamily="34" charset="0"/>
                      </a:endParaRPr>
                    </a:p>
                  </a:txBody>
                  <a:tcPr marL="68580" marR="68580" marT="0" marB="0"/>
                </a:tc>
              </a:tr>
              <a:tr h="208280">
                <a:tc>
                  <a:txBody>
                    <a:bodyPr/>
                    <a:lstStyle/>
                    <a:p>
                      <a:pPr algn="l">
                        <a:lnSpc>
                          <a:spcPct val="115000"/>
                        </a:lnSpc>
                        <a:spcAft>
                          <a:spcPts val="0"/>
                        </a:spcAft>
                      </a:pPr>
                      <a:r>
                        <a:rPr lang="hr-HR" sz="1100">
                          <a:effectLst/>
                          <a:latin typeface="Arial" panose="020B0604020202020204" pitchFamily="34" charset="0"/>
                          <a:cs typeface="Arial" panose="020B0604020202020204" pitchFamily="34" charset="0"/>
                        </a:rPr>
                        <a:t>4. skupinu</a:t>
                      </a:r>
                      <a:endParaRPr lang="hr-HR" sz="11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lnSpc>
                          <a:spcPct val="115000"/>
                        </a:lnSpc>
                        <a:spcAft>
                          <a:spcPts val="0"/>
                        </a:spcAft>
                      </a:pPr>
                      <a:r>
                        <a:rPr lang="hr-HR" sz="1100" dirty="0">
                          <a:effectLst/>
                          <a:latin typeface="Arial" panose="020B0604020202020204" pitchFamily="34" charset="0"/>
                          <a:cs typeface="Arial" panose="020B0604020202020204" pitchFamily="34" charset="0"/>
                        </a:rPr>
                        <a:t>55%</a:t>
                      </a:r>
                      <a:endParaRPr lang="hr-HR" sz="1100" dirty="0">
                        <a:effectLst/>
                        <a:latin typeface="Arial" panose="020B0604020202020204" pitchFamily="34" charset="0"/>
                        <a:ea typeface="Times New Roman"/>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820864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47864" y="4654190"/>
            <a:ext cx="1419021" cy="201440"/>
          </a:xfrm>
          <a:prstGeom prst="rect">
            <a:avLst/>
          </a:prstGeom>
        </p:spPr>
      </p:pic>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1720" y="4504859"/>
            <a:ext cx="1233288" cy="449202"/>
          </a:xfrm>
          <a:prstGeom prst="rect">
            <a:avLst/>
          </a:prstGeom>
        </p:spPr>
      </p:pic>
      <p:sp>
        <p:nvSpPr>
          <p:cNvPr id="5" name="Title 1"/>
          <p:cNvSpPr txBox="1">
            <a:spLocks/>
          </p:cNvSpPr>
          <p:nvPr/>
        </p:nvSpPr>
        <p:spPr bwMode="auto">
          <a:xfrm>
            <a:off x="316260" y="196280"/>
            <a:ext cx="85114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1pPr>
            <a:lvl2pPr marL="742950" indent="-28575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2pPr>
            <a:lvl3pPr marL="1143000" indent="-22860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3pPr>
            <a:lvl4pPr marL="1600200" indent="-22860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4pPr>
            <a:lvl5pPr marL="2057400" indent="-22860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9pPr>
          </a:lstStyle>
          <a:p>
            <a:pPr>
              <a:lnSpc>
                <a:spcPct val="100000"/>
              </a:lnSpc>
              <a:spcBef>
                <a:spcPct val="0"/>
              </a:spcBef>
              <a:buClrTx/>
            </a:pPr>
            <a:r>
              <a:rPr lang="pl-PL" altLang="sr-Latn-RS" sz="2000" b="1" dirty="0" smtClean="0">
                <a:solidFill>
                  <a:srgbClr val="000000"/>
                </a:solidFill>
                <a:latin typeface="VladaRHSans Med" charset="0"/>
              </a:rPr>
              <a:t>Obveze </a:t>
            </a:r>
            <a:r>
              <a:rPr lang="pl-PL" altLang="sr-Latn-RS" sz="2000" b="1" dirty="0">
                <a:solidFill>
                  <a:srgbClr val="000000"/>
                </a:solidFill>
                <a:latin typeface="VladaRHSans Med" charset="0"/>
              </a:rPr>
              <a:t>koje se odnose na vrstu </a:t>
            </a:r>
            <a:r>
              <a:rPr lang="pl-PL" altLang="sr-Latn-RS" sz="2000" b="1" dirty="0" smtClean="0">
                <a:solidFill>
                  <a:srgbClr val="000000"/>
                </a:solidFill>
                <a:latin typeface="VladaRHSans Med" charset="0"/>
              </a:rPr>
              <a:t>potpore/bespovratnih sredstava </a:t>
            </a:r>
            <a:endParaRPr lang="hr-HR" altLang="sr-Latn-RS" sz="2000" b="1" dirty="0">
              <a:solidFill>
                <a:srgbClr val="000000"/>
              </a:solidFill>
              <a:latin typeface="VladaRHSans Med" charset="0"/>
            </a:endParaRPr>
          </a:p>
        </p:txBody>
      </p:sp>
      <p:sp>
        <p:nvSpPr>
          <p:cNvPr id="6" name="Content Placeholder 4"/>
          <p:cNvSpPr txBox="1">
            <a:spLocks/>
          </p:cNvSpPr>
          <p:nvPr/>
        </p:nvSpPr>
        <p:spPr bwMode="auto">
          <a:xfrm>
            <a:off x="237937" y="699278"/>
            <a:ext cx="8816975" cy="3954929"/>
          </a:xfrm>
          <a:prstGeom prst="rect">
            <a:avLst/>
          </a:prstGeom>
          <a:noFill/>
          <a:ln>
            <a:noFill/>
          </a:ln>
          <a:extLst/>
        </p:spPr>
        <p:style>
          <a:lnRef idx="0">
            <a:scrgbClr r="0" g="0" b="0"/>
          </a:lnRef>
          <a:fillRef idx="0">
            <a:scrgbClr r="0" g="0" b="0"/>
          </a:fillRef>
          <a:effectRef idx="0">
            <a:scrgbClr r="0" g="0" b="0"/>
          </a:effectRef>
          <a:fontRef idx="minor">
            <a:schemeClr val="dk1"/>
          </a:fontRef>
        </p:style>
        <p:txBody>
          <a:bodyPr lIns="0" tIns="0" rIns="0" bIns="0">
            <a:spAutoFit/>
          </a:bodyPr>
          <a:lstStyle>
            <a:lvl1pPr eaLnBrk="0" hangingPunct="0">
              <a:defRPr>
                <a:solidFill>
                  <a:schemeClr val="tx1"/>
                </a:solidFill>
                <a:latin typeface="Calibri" pitchFamily="34" charset="0"/>
                <a:ea typeface="MS PGothic" pitchFamily="34" charset="-128"/>
              </a:defRPr>
            </a:lvl1pPr>
            <a:lvl2pPr eaLnBrk="0" hangingPunct="0">
              <a:defRPr>
                <a:solidFill>
                  <a:schemeClr val="tx1"/>
                </a:solidFill>
                <a:latin typeface="Calibri" pitchFamily="34" charset="0"/>
                <a:ea typeface="MS PGothic" pitchFamily="34" charset="-128"/>
              </a:defRPr>
            </a:lvl2pPr>
            <a:lvl3pPr eaLnBrk="0" hangingPunct="0">
              <a:defRPr>
                <a:solidFill>
                  <a:schemeClr val="tx1"/>
                </a:solidFill>
                <a:latin typeface="Calibri" pitchFamily="34" charset="0"/>
                <a:ea typeface="MS PGothic" pitchFamily="34" charset="-128"/>
              </a:defRPr>
            </a:lvl3pPr>
            <a:lvl4pPr marL="1600200" indent="-341313" eaLnBrk="0" hangingPunct="0">
              <a:defRPr>
                <a:solidFill>
                  <a:schemeClr val="tx1"/>
                </a:solidFill>
                <a:latin typeface="Calibri" pitchFamily="34" charset="0"/>
                <a:ea typeface="MS PGothic" pitchFamily="34" charset="-128"/>
              </a:defRPr>
            </a:lvl4pPr>
            <a:lvl5pPr marL="2057400" indent="-341313" eaLnBrk="0" hangingPunct="0">
              <a:defRPr>
                <a:solidFill>
                  <a:schemeClr val="tx1"/>
                </a:solidFill>
                <a:latin typeface="Calibri" pitchFamily="34" charset="0"/>
                <a:ea typeface="MS PGothic" pitchFamily="34" charset="-128"/>
              </a:defRPr>
            </a:lvl5pPr>
            <a:lvl6pPr marL="2514600" indent="-341313"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341313"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341313"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341313"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0" lvl="1" indent="0">
              <a:spcAft>
                <a:spcPts val="600"/>
              </a:spcAft>
              <a:buClr>
                <a:schemeClr val="tx2"/>
              </a:buClr>
              <a:defRPr/>
            </a:pPr>
            <a:r>
              <a:rPr lang="hr-HR" sz="1200" dirty="0">
                <a:latin typeface="Arial" panose="020B0604020202020204" pitchFamily="34" charset="0"/>
                <a:cs typeface="Arial" panose="020B0604020202020204" pitchFamily="34" charset="0"/>
              </a:rPr>
              <a:t>Bespovratna sredstva koja će se dodijeliti putem ovog Poziva ne smatraju se državnom potporom u smislu članka 107 (1) UFEU </a:t>
            </a:r>
            <a:endParaRPr lang="hr-HR" sz="1200" dirty="0" smtClean="0">
              <a:latin typeface="Arial" panose="020B0604020202020204" pitchFamily="34" charset="0"/>
              <a:cs typeface="Arial" panose="020B0604020202020204" pitchFamily="34" charset="0"/>
            </a:endParaRPr>
          </a:p>
          <a:p>
            <a:pPr marL="0" lvl="1" indent="0">
              <a:spcAft>
                <a:spcPts val="600"/>
              </a:spcAft>
              <a:buClr>
                <a:schemeClr val="tx2"/>
              </a:buClr>
              <a:defRPr/>
            </a:pPr>
            <a:r>
              <a:rPr lang="vi-VN" altLang="sr-Latn-RS" sz="1200" dirty="0">
                <a:latin typeface="Arial" panose="020B0604020202020204" pitchFamily="34" charset="0"/>
                <a:cs typeface="Arial" panose="020B0604020202020204" pitchFamily="34" charset="0"/>
              </a:rPr>
              <a:t>Kako bi se osiguralo gore navedeno potrebno je kumulativno ispuniti slijedeće uvjete:</a:t>
            </a:r>
          </a:p>
          <a:p>
            <a:pPr marL="0" lvl="1" indent="0">
              <a:spcAft>
                <a:spcPts val="600"/>
              </a:spcAft>
              <a:buClr>
                <a:schemeClr val="tx2"/>
              </a:buClr>
              <a:defRPr/>
            </a:pPr>
            <a:r>
              <a:rPr lang="vi-VN" altLang="sr-Latn-RS" sz="1200" dirty="0">
                <a:latin typeface="Arial" panose="020B0604020202020204" pitchFamily="34" charset="0"/>
                <a:cs typeface="Arial" panose="020B0604020202020204" pitchFamily="34" charset="0"/>
              </a:rPr>
              <a:t>•	Infrastruktura  koja je predmet ulaganja je općeg karaktera, zajednička za sve korisnike infrastrukture (postojeće i buduće) te </a:t>
            </a:r>
            <a:r>
              <a:rPr lang="hr-HR" altLang="sr-Latn-RS" sz="1200" dirty="0" smtClean="0">
                <a:latin typeface="Arial" panose="020B0604020202020204" pitchFamily="34" charset="0"/>
                <a:cs typeface="Arial" panose="020B0604020202020204" pitchFamily="34" charset="0"/>
              </a:rPr>
              <a:t>	</a:t>
            </a:r>
            <a:r>
              <a:rPr lang="vi-VN" altLang="sr-Latn-RS" sz="1200" dirty="0" smtClean="0">
                <a:latin typeface="Arial" panose="020B0604020202020204" pitchFamily="34" charset="0"/>
                <a:cs typeface="Arial" panose="020B0604020202020204" pitchFamily="34" charset="0"/>
              </a:rPr>
              <a:t>ni </a:t>
            </a:r>
            <a:r>
              <a:rPr lang="vi-VN" altLang="sr-Latn-RS" sz="1200" dirty="0">
                <a:latin typeface="Arial" panose="020B0604020202020204" pitchFamily="34" charset="0"/>
                <a:cs typeface="Arial" panose="020B0604020202020204" pitchFamily="34" charset="0"/>
              </a:rPr>
              <a:t>na koji način nije namijenjena unaprijed poznatom korisniku/korisnicima infrastrukture odnosno prilagođena njihovim </a:t>
            </a:r>
            <a:r>
              <a:rPr lang="hr-HR" altLang="sr-Latn-RS" sz="1200" dirty="0" smtClean="0">
                <a:latin typeface="Arial" panose="020B0604020202020204" pitchFamily="34" charset="0"/>
                <a:cs typeface="Arial" panose="020B0604020202020204" pitchFamily="34" charset="0"/>
              </a:rPr>
              <a:t>	</a:t>
            </a:r>
            <a:r>
              <a:rPr lang="vi-VN" altLang="sr-Latn-RS" sz="1200" dirty="0" smtClean="0">
                <a:latin typeface="Arial" panose="020B0604020202020204" pitchFamily="34" charset="0"/>
                <a:cs typeface="Arial" panose="020B0604020202020204" pitchFamily="34" charset="0"/>
              </a:rPr>
              <a:t>specifičnim </a:t>
            </a:r>
            <a:r>
              <a:rPr lang="vi-VN" altLang="sr-Latn-RS" sz="1200" dirty="0">
                <a:latin typeface="Arial" panose="020B0604020202020204" pitchFamily="34" charset="0"/>
                <a:cs typeface="Arial" panose="020B0604020202020204" pitchFamily="34" charset="0"/>
              </a:rPr>
              <a:t>potrebama</a:t>
            </a:r>
          </a:p>
          <a:p>
            <a:pPr marL="0" lvl="1" indent="0">
              <a:spcAft>
                <a:spcPts val="600"/>
              </a:spcAft>
              <a:buClr>
                <a:schemeClr val="tx2"/>
              </a:buClr>
              <a:defRPr/>
            </a:pPr>
            <a:r>
              <a:rPr lang="vi-VN" altLang="sr-Latn-RS" sz="1200" dirty="0">
                <a:latin typeface="Arial" panose="020B0604020202020204" pitchFamily="34" charset="0"/>
                <a:cs typeface="Arial" panose="020B0604020202020204" pitchFamily="34" charset="0"/>
              </a:rPr>
              <a:t>•	Infrastruktura koja je predmet ulaganja je dostupna svima na transparentnoj i nediskriminirajućoj osnovi </a:t>
            </a:r>
          </a:p>
          <a:p>
            <a:pPr marL="0" lvl="1" indent="0">
              <a:spcAft>
                <a:spcPts val="600"/>
              </a:spcAft>
              <a:buClr>
                <a:schemeClr val="tx2"/>
              </a:buClr>
              <a:defRPr/>
            </a:pPr>
            <a:r>
              <a:rPr lang="vi-VN" altLang="sr-Latn-RS" sz="1200" dirty="0">
                <a:latin typeface="Arial" panose="020B0604020202020204" pitchFamily="34" charset="0"/>
                <a:cs typeface="Arial" panose="020B0604020202020204" pitchFamily="34" charset="0"/>
              </a:rPr>
              <a:t>•	Infrastruktura koja je predmet ulaganja kao i zemljište na kojem se ista nalazi u vlasništvu je jedinice lokalne/područne </a:t>
            </a:r>
            <a:r>
              <a:rPr lang="hr-HR" altLang="sr-Latn-RS" sz="1200" dirty="0" smtClean="0">
                <a:latin typeface="Arial" panose="020B0604020202020204" pitchFamily="34" charset="0"/>
                <a:cs typeface="Arial" panose="020B0604020202020204" pitchFamily="34" charset="0"/>
              </a:rPr>
              <a:t>	</a:t>
            </a:r>
            <a:r>
              <a:rPr lang="vi-VN" altLang="sr-Latn-RS" sz="1200" dirty="0" smtClean="0">
                <a:latin typeface="Arial" panose="020B0604020202020204" pitchFamily="34" charset="0"/>
                <a:cs typeface="Arial" panose="020B0604020202020204" pitchFamily="34" charset="0"/>
              </a:rPr>
              <a:t>(</a:t>
            </a:r>
            <a:r>
              <a:rPr lang="vi-VN" altLang="sr-Latn-RS" sz="1200" dirty="0">
                <a:latin typeface="Arial" panose="020B0604020202020204" pitchFamily="34" charset="0"/>
                <a:cs typeface="Arial" panose="020B0604020202020204" pitchFamily="34" charset="0"/>
              </a:rPr>
              <a:t>regionalne) samouprave kao korisnika sredstava koja se dodjeljuju putem ovog Poziva</a:t>
            </a:r>
          </a:p>
          <a:p>
            <a:pPr marL="0" lvl="1" indent="0">
              <a:spcAft>
                <a:spcPts val="600"/>
              </a:spcAft>
              <a:buClr>
                <a:schemeClr val="tx2"/>
              </a:buClr>
              <a:defRPr/>
            </a:pPr>
            <a:r>
              <a:rPr lang="vi-VN" altLang="sr-Latn-RS" sz="1200" dirty="0">
                <a:latin typeface="Arial" panose="020B0604020202020204" pitchFamily="34" charset="0"/>
                <a:cs typeface="Arial" panose="020B0604020202020204" pitchFamily="34" charset="0"/>
              </a:rPr>
              <a:t>•	Korisnici zajedničke infrastrukture nisu dužni sudjelovati u troškovima izgradnje predmetne infrastrukture niti je moguće na </a:t>
            </a:r>
            <a:r>
              <a:rPr lang="hr-HR" altLang="sr-Latn-RS" sz="1200" dirty="0" smtClean="0">
                <a:latin typeface="Arial" panose="020B0604020202020204" pitchFamily="34" charset="0"/>
                <a:cs typeface="Arial" panose="020B0604020202020204" pitchFamily="34" charset="0"/>
              </a:rPr>
              <a:t>	</a:t>
            </a:r>
            <a:r>
              <a:rPr lang="vi-VN" altLang="sr-Latn-RS" sz="1200" dirty="0" smtClean="0">
                <a:latin typeface="Arial" panose="020B0604020202020204" pitchFamily="34" charset="0"/>
                <a:cs typeface="Arial" panose="020B0604020202020204" pitchFamily="34" charset="0"/>
              </a:rPr>
              <a:t>njih </a:t>
            </a:r>
            <a:r>
              <a:rPr lang="vi-VN" altLang="sr-Latn-RS" sz="1200" dirty="0">
                <a:latin typeface="Arial" panose="020B0604020202020204" pitchFamily="34" charset="0"/>
                <a:cs typeface="Arial" panose="020B0604020202020204" pitchFamily="34" charset="0"/>
              </a:rPr>
              <a:t>prenositi vlasništvo nad istom</a:t>
            </a:r>
          </a:p>
          <a:p>
            <a:pPr marL="0" lvl="1" indent="0">
              <a:spcAft>
                <a:spcPts val="600"/>
              </a:spcAft>
              <a:buClr>
                <a:schemeClr val="tx2"/>
              </a:buClr>
              <a:defRPr/>
            </a:pPr>
            <a:r>
              <a:rPr lang="vi-VN" altLang="sr-Latn-RS" sz="1200" dirty="0">
                <a:latin typeface="Arial" panose="020B0604020202020204" pitchFamily="34" charset="0"/>
                <a:cs typeface="Arial" panose="020B0604020202020204" pitchFamily="34" charset="0"/>
              </a:rPr>
              <a:t>•	Svaka eventualna nabava koncesionara ili operatera infrastrukture biti će ili je provedena prema važećim  propisima o </a:t>
            </a:r>
            <a:r>
              <a:rPr lang="hr-HR" altLang="sr-Latn-RS" sz="1200" dirty="0" smtClean="0">
                <a:latin typeface="Arial" panose="020B0604020202020204" pitchFamily="34" charset="0"/>
                <a:cs typeface="Arial" panose="020B0604020202020204" pitchFamily="34" charset="0"/>
              </a:rPr>
              <a:t>	</a:t>
            </a:r>
            <a:r>
              <a:rPr lang="vi-VN" altLang="sr-Latn-RS" sz="1200" dirty="0" smtClean="0">
                <a:latin typeface="Arial" panose="020B0604020202020204" pitchFamily="34" charset="0"/>
                <a:cs typeface="Arial" panose="020B0604020202020204" pitchFamily="34" charset="0"/>
              </a:rPr>
              <a:t>nabavi</a:t>
            </a:r>
            <a:r>
              <a:rPr lang="vi-VN" altLang="sr-Latn-RS" sz="1200" dirty="0">
                <a:latin typeface="Arial" panose="020B0604020202020204" pitchFamily="34" charset="0"/>
                <a:cs typeface="Arial" panose="020B0604020202020204" pitchFamily="34" charset="0"/>
              </a:rPr>
              <a:t>.</a:t>
            </a:r>
          </a:p>
          <a:p>
            <a:pPr marL="0" lvl="1" indent="0">
              <a:spcAft>
                <a:spcPts val="600"/>
              </a:spcAft>
              <a:buClr>
                <a:schemeClr val="tx2"/>
              </a:buClr>
              <a:defRPr/>
            </a:pPr>
            <a:r>
              <a:rPr lang="vi-VN" altLang="sr-Latn-RS" sz="1200" dirty="0">
                <a:latin typeface="Arial" panose="020B0604020202020204" pitchFamily="34" charset="0"/>
                <a:cs typeface="Arial" panose="020B0604020202020204" pitchFamily="34" charset="0"/>
              </a:rPr>
              <a:t>•	Korisnici infrastrukture ne plaćaju naknadu za korištenje infrastrukture (plaćanje tržišne cijene komunalne naknade ne </a:t>
            </a:r>
            <a:r>
              <a:rPr lang="hr-HR" altLang="sr-Latn-RS" sz="1200" dirty="0" smtClean="0">
                <a:latin typeface="Arial" panose="020B0604020202020204" pitchFamily="34" charset="0"/>
                <a:cs typeface="Arial" panose="020B0604020202020204" pitchFamily="34" charset="0"/>
              </a:rPr>
              <a:t>	</a:t>
            </a:r>
            <a:r>
              <a:rPr lang="vi-VN" altLang="sr-Latn-RS" sz="1200" dirty="0" smtClean="0">
                <a:latin typeface="Arial" panose="020B0604020202020204" pitchFamily="34" charset="0"/>
                <a:cs typeface="Arial" panose="020B0604020202020204" pitchFamily="34" charset="0"/>
              </a:rPr>
              <a:t>smatra </a:t>
            </a:r>
            <a:r>
              <a:rPr lang="vi-VN" altLang="sr-Latn-RS" sz="1200" dirty="0">
                <a:latin typeface="Arial" panose="020B0604020202020204" pitchFamily="34" charset="0"/>
                <a:cs typeface="Arial" panose="020B0604020202020204" pitchFamily="34" charset="0"/>
              </a:rPr>
              <a:t>se naknadom za korištenje infrastrukture)</a:t>
            </a:r>
          </a:p>
          <a:p>
            <a:pPr marL="0" lvl="1" indent="0">
              <a:spcAft>
                <a:spcPts val="600"/>
              </a:spcAft>
              <a:buClr>
                <a:schemeClr val="tx2"/>
              </a:buClr>
              <a:defRPr/>
            </a:pPr>
            <a:r>
              <a:rPr lang="vi-VN" altLang="sr-Latn-RS" sz="1200" dirty="0">
                <a:latin typeface="Arial" panose="020B0604020202020204" pitchFamily="34" charset="0"/>
                <a:cs typeface="Arial" panose="020B0604020202020204" pitchFamily="34" charset="0"/>
              </a:rPr>
              <a:t>•	Korisnici bespovratnih sredstava ne smiju ostvarivati prihod od infrastrukture</a:t>
            </a:r>
          </a:p>
          <a:p>
            <a:pPr marL="0" lvl="1" indent="0">
              <a:spcAft>
                <a:spcPts val="600"/>
              </a:spcAft>
              <a:buClr>
                <a:schemeClr val="tx2"/>
              </a:buClr>
              <a:defRPr/>
            </a:pPr>
            <a:r>
              <a:rPr lang="vi-VN" altLang="sr-Latn-RS" sz="1200" dirty="0">
                <a:latin typeface="Arial" panose="020B0604020202020204" pitchFamily="34" charset="0"/>
                <a:cs typeface="Arial" panose="020B0604020202020204" pitchFamily="34" charset="0"/>
              </a:rPr>
              <a:t>•	Parcele namijenjene poduzetničkim aktivnostima unutar zone ne mogu biti predmet ulaganja putem ovog Poziva </a:t>
            </a:r>
          </a:p>
          <a:p>
            <a:pPr marL="0" lvl="1" indent="0">
              <a:spcAft>
                <a:spcPts val="600"/>
              </a:spcAft>
              <a:buClr>
                <a:schemeClr val="tx2"/>
              </a:buClr>
              <a:defRPr/>
            </a:pPr>
            <a:endParaRPr lang="pl-PL" altLang="sr-Latn-RS" sz="15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5939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47864" y="4654190"/>
            <a:ext cx="1419021" cy="201440"/>
          </a:xfrm>
          <a:prstGeom prst="rect">
            <a:avLst/>
          </a:prstGeom>
        </p:spPr>
      </p:pic>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1720" y="4504859"/>
            <a:ext cx="1233288" cy="449202"/>
          </a:xfrm>
          <a:prstGeom prst="rect">
            <a:avLst/>
          </a:prstGeom>
        </p:spPr>
      </p:pic>
      <p:sp>
        <p:nvSpPr>
          <p:cNvPr id="5" name="Title 1"/>
          <p:cNvSpPr txBox="1">
            <a:spLocks/>
          </p:cNvSpPr>
          <p:nvPr/>
        </p:nvSpPr>
        <p:spPr bwMode="auto">
          <a:xfrm>
            <a:off x="222915" y="844352"/>
            <a:ext cx="7882559"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1pPr>
            <a:lvl2pPr marL="742950" indent="-28575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2pPr>
            <a:lvl3pPr marL="1143000" indent="-22860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3pPr>
            <a:lvl4pPr marL="1600200" indent="-22860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4pPr>
            <a:lvl5pPr marL="2057400" indent="-22860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9pPr>
          </a:lstStyle>
          <a:p>
            <a:pPr>
              <a:lnSpc>
                <a:spcPct val="100000"/>
              </a:lnSpc>
              <a:spcBef>
                <a:spcPct val="0"/>
              </a:spcBef>
              <a:buClrTx/>
            </a:pPr>
            <a:r>
              <a:rPr lang="pl-PL" altLang="sr-Latn-RS" sz="1800" b="1" dirty="0" smtClean="0">
                <a:solidFill>
                  <a:srgbClr val="000000"/>
                </a:solidFill>
                <a:latin typeface="VladaRHSans Med" charset="0"/>
              </a:rPr>
              <a:t>Dvostruko financiranje</a:t>
            </a:r>
            <a:endParaRPr lang="hr-HR" altLang="sr-Latn-RS" sz="1800" b="1" dirty="0">
              <a:solidFill>
                <a:srgbClr val="000000"/>
              </a:solidFill>
              <a:latin typeface="VladaRHSans Med" charset="0"/>
            </a:endParaRPr>
          </a:p>
        </p:txBody>
      </p:sp>
      <p:sp>
        <p:nvSpPr>
          <p:cNvPr id="6" name="Content Placeholder 4"/>
          <p:cNvSpPr txBox="1">
            <a:spLocks/>
          </p:cNvSpPr>
          <p:nvPr/>
        </p:nvSpPr>
        <p:spPr bwMode="auto">
          <a:xfrm>
            <a:off x="222943" y="1204375"/>
            <a:ext cx="8165481" cy="369332"/>
          </a:xfrm>
          <a:prstGeom prst="rect">
            <a:avLst/>
          </a:prstGeom>
          <a:noFill/>
          <a:ln>
            <a:noFill/>
          </a:ln>
          <a:extLst/>
        </p:spPr>
        <p:style>
          <a:lnRef idx="0">
            <a:scrgbClr r="0" g="0" b="0"/>
          </a:lnRef>
          <a:fillRef idx="0">
            <a:scrgbClr r="0" g="0" b="0"/>
          </a:fillRef>
          <a:effectRef idx="0">
            <a:scrgbClr r="0" g="0" b="0"/>
          </a:effectRef>
          <a:fontRef idx="minor">
            <a:schemeClr val="dk1"/>
          </a:fontRef>
        </p:style>
        <p:txBody>
          <a:bodyPr wrap="square" lIns="0" tIns="0" rIns="0" bIns="0">
            <a:spAutoFit/>
          </a:bodyPr>
          <a:lstStyle>
            <a:lvl1pPr eaLnBrk="0" hangingPunct="0">
              <a:defRPr>
                <a:solidFill>
                  <a:schemeClr val="tx1"/>
                </a:solidFill>
                <a:latin typeface="Calibri" pitchFamily="34" charset="0"/>
                <a:ea typeface="MS PGothic" pitchFamily="34" charset="-128"/>
              </a:defRPr>
            </a:lvl1pPr>
            <a:lvl2pPr eaLnBrk="0" hangingPunct="0">
              <a:defRPr>
                <a:solidFill>
                  <a:schemeClr val="tx1"/>
                </a:solidFill>
                <a:latin typeface="Calibri" pitchFamily="34" charset="0"/>
                <a:ea typeface="MS PGothic" pitchFamily="34" charset="-128"/>
              </a:defRPr>
            </a:lvl2pPr>
            <a:lvl3pPr eaLnBrk="0" hangingPunct="0">
              <a:defRPr>
                <a:solidFill>
                  <a:schemeClr val="tx1"/>
                </a:solidFill>
                <a:latin typeface="Calibri" pitchFamily="34" charset="0"/>
                <a:ea typeface="MS PGothic" pitchFamily="34" charset="-128"/>
              </a:defRPr>
            </a:lvl3pPr>
            <a:lvl4pPr marL="1600200" indent="-341313" eaLnBrk="0" hangingPunct="0">
              <a:defRPr>
                <a:solidFill>
                  <a:schemeClr val="tx1"/>
                </a:solidFill>
                <a:latin typeface="Calibri" pitchFamily="34" charset="0"/>
                <a:ea typeface="MS PGothic" pitchFamily="34" charset="-128"/>
              </a:defRPr>
            </a:lvl4pPr>
            <a:lvl5pPr marL="2057400" indent="-341313" eaLnBrk="0" hangingPunct="0">
              <a:defRPr>
                <a:solidFill>
                  <a:schemeClr val="tx1"/>
                </a:solidFill>
                <a:latin typeface="Calibri" pitchFamily="34" charset="0"/>
                <a:ea typeface="MS PGothic" pitchFamily="34" charset="-128"/>
              </a:defRPr>
            </a:lvl5pPr>
            <a:lvl6pPr marL="2514600" indent="-341313"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341313"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341313"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341313"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0" lvl="1" indent="0">
              <a:spcAft>
                <a:spcPts val="600"/>
              </a:spcAft>
              <a:buClr>
                <a:schemeClr val="tx2"/>
              </a:buClr>
              <a:defRPr/>
            </a:pPr>
            <a:r>
              <a:rPr lang="hr-HR" sz="1200" dirty="0">
                <a:latin typeface="Arial" panose="020B0604020202020204" pitchFamily="34" charset="0"/>
                <a:cs typeface="Arial" panose="020B0604020202020204" pitchFamily="34" charset="0"/>
              </a:rPr>
              <a:t>Projekt ne smije predstavljati dvostruko financiranje odnosno Prijavitelji na Poziv ne smiju prijaviti aktivnosti za čije su troškove već primili sredstva iz drugih javnih Poziva. </a:t>
            </a:r>
            <a:endParaRPr lang="pl-PL" altLang="sr-Latn-RS" sz="1500" dirty="0" smtClean="0">
              <a:latin typeface="Arial" panose="020B0604020202020204" pitchFamily="34" charset="0"/>
              <a:cs typeface="Arial" panose="020B0604020202020204" pitchFamily="34" charset="0"/>
            </a:endParaRPr>
          </a:p>
        </p:txBody>
      </p:sp>
      <p:sp>
        <p:nvSpPr>
          <p:cNvPr id="7" name="Title 1"/>
          <p:cNvSpPr txBox="1">
            <a:spLocks/>
          </p:cNvSpPr>
          <p:nvPr/>
        </p:nvSpPr>
        <p:spPr bwMode="auto">
          <a:xfrm>
            <a:off x="222887" y="2068488"/>
            <a:ext cx="851148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1pPr>
            <a:lvl2pPr marL="742950" indent="-28575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2pPr>
            <a:lvl3pPr marL="1143000" indent="-22860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3pPr>
            <a:lvl4pPr marL="1600200" indent="-22860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4pPr>
            <a:lvl5pPr marL="2057400" indent="-228600">
              <a:lnSpc>
                <a:spcPts val="3400"/>
              </a:lnSpc>
              <a:spcBef>
                <a:spcPts val="575"/>
              </a:spcBef>
              <a:buClr>
                <a:srgbClr val="FFED00"/>
              </a:buClr>
              <a:defRPr sz="2400">
                <a:solidFill>
                  <a:schemeClr val="tx1"/>
                </a:solidFill>
                <a:latin typeface="VladaRHSans Reg" charset="0"/>
                <a:ea typeface="MS PGothic"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itchFamily="34" charset="-128"/>
                <a:cs typeface="VladaRHSans Reg" charset="0"/>
              </a:defRPr>
            </a:lvl9pPr>
          </a:lstStyle>
          <a:p>
            <a:pPr>
              <a:lnSpc>
                <a:spcPct val="100000"/>
              </a:lnSpc>
              <a:spcBef>
                <a:spcPct val="0"/>
              </a:spcBef>
              <a:buClrTx/>
            </a:pPr>
            <a:r>
              <a:rPr lang="pl-PL" altLang="sr-Latn-RS" sz="1800" b="1" dirty="0">
                <a:solidFill>
                  <a:srgbClr val="000000"/>
                </a:solidFill>
                <a:latin typeface="VladaRHSans Med" charset="0"/>
              </a:rPr>
              <a:t>Prihvatljivost Prijavitelja</a:t>
            </a:r>
            <a:endParaRPr lang="hr-HR" altLang="sr-Latn-RS" sz="1800" b="1" dirty="0">
              <a:solidFill>
                <a:srgbClr val="000000"/>
              </a:solidFill>
              <a:latin typeface="VladaRHSans Med" charset="0"/>
            </a:endParaRPr>
          </a:p>
        </p:txBody>
      </p:sp>
      <p:sp>
        <p:nvSpPr>
          <p:cNvPr id="8" name="Content Placeholder 4"/>
          <p:cNvSpPr txBox="1">
            <a:spLocks/>
          </p:cNvSpPr>
          <p:nvPr/>
        </p:nvSpPr>
        <p:spPr bwMode="auto">
          <a:xfrm>
            <a:off x="222915" y="2372704"/>
            <a:ext cx="8816975" cy="1661993"/>
          </a:xfrm>
          <a:prstGeom prst="rect">
            <a:avLst/>
          </a:prstGeom>
          <a:noFill/>
          <a:ln>
            <a:noFill/>
          </a:ln>
          <a:extLst/>
        </p:spPr>
        <p:style>
          <a:lnRef idx="0">
            <a:scrgbClr r="0" g="0" b="0"/>
          </a:lnRef>
          <a:fillRef idx="0">
            <a:scrgbClr r="0" g="0" b="0"/>
          </a:fillRef>
          <a:effectRef idx="0">
            <a:scrgbClr r="0" g="0" b="0"/>
          </a:effectRef>
          <a:fontRef idx="minor">
            <a:schemeClr val="dk1"/>
          </a:fontRef>
        </p:style>
        <p:txBody>
          <a:bodyPr lIns="0" tIns="0" rIns="0" bIns="0">
            <a:spAutoFit/>
          </a:bodyPr>
          <a:lstStyle>
            <a:lvl1pPr eaLnBrk="0" hangingPunct="0">
              <a:defRPr>
                <a:solidFill>
                  <a:schemeClr val="tx1"/>
                </a:solidFill>
                <a:latin typeface="Calibri" pitchFamily="34" charset="0"/>
                <a:ea typeface="MS PGothic" pitchFamily="34" charset="-128"/>
              </a:defRPr>
            </a:lvl1pPr>
            <a:lvl2pPr eaLnBrk="0" hangingPunct="0">
              <a:defRPr>
                <a:solidFill>
                  <a:schemeClr val="tx1"/>
                </a:solidFill>
                <a:latin typeface="Calibri" pitchFamily="34" charset="0"/>
                <a:ea typeface="MS PGothic" pitchFamily="34" charset="-128"/>
              </a:defRPr>
            </a:lvl2pPr>
            <a:lvl3pPr eaLnBrk="0" hangingPunct="0">
              <a:defRPr>
                <a:solidFill>
                  <a:schemeClr val="tx1"/>
                </a:solidFill>
                <a:latin typeface="Calibri" pitchFamily="34" charset="0"/>
                <a:ea typeface="MS PGothic" pitchFamily="34" charset="-128"/>
              </a:defRPr>
            </a:lvl3pPr>
            <a:lvl4pPr marL="1600200" indent="-341313" eaLnBrk="0" hangingPunct="0">
              <a:defRPr>
                <a:solidFill>
                  <a:schemeClr val="tx1"/>
                </a:solidFill>
                <a:latin typeface="Calibri" pitchFamily="34" charset="0"/>
                <a:ea typeface="MS PGothic" pitchFamily="34" charset="-128"/>
              </a:defRPr>
            </a:lvl4pPr>
            <a:lvl5pPr marL="2057400" indent="-341313" eaLnBrk="0" hangingPunct="0">
              <a:defRPr>
                <a:solidFill>
                  <a:schemeClr val="tx1"/>
                </a:solidFill>
                <a:latin typeface="Calibri" pitchFamily="34" charset="0"/>
                <a:ea typeface="MS PGothic" pitchFamily="34" charset="-128"/>
              </a:defRPr>
            </a:lvl5pPr>
            <a:lvl6pPr marL="2514600" indent="-341313"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341313"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341313"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341313"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r>
              <a:rPr lang="hr-HR" sz="1200" dirty="0">
                <a:latin typeface="Arial" panose="020B0604020202020204" pitchFamily="34" charset="0"/>
                <a:cs typeface="Arial" panose="020B0604020202020204" pitchFamily="34" charset="0"/>
              </a:rPr>
              <a:t>Prihvatljivi Prijavitelji u smislu ovog Poziva su jedinice lokalne samouprave i jedinice područne (regionalne) </a:t>
            </a:r>
            <a:r>
              <a:rPr lang="hr-HR" sz="1200" dirty="0" smtClean="0">
                <a:latin typeface="Arial" panose="020B0604020202020204" pitchFamily="34" charset="0"/>
                <a:cs typeface="Arial" panose="020B0604020202020204" pitchFamily="34" charset="0"/>
              </a:rPr>
              <a:t>samouprave.  </a:t>
            </a:r>
          </a:p>
          <a:p>
            <a:endParaRPr lang="hr-HR" sz="1200" dirty="0">
              <a:latin typeface="Arial" panose="020B0604020202020204" pitchFamily="34" charset="0"/>
              <a:cs typeface="Arial" panose="020B0604020202020204" pitchFamily="34" charset="0"/>
            </a:endParaRPr>
          </a:p>
          <a:p>
            <a:r>
              <a:rPr lang="hr-HR" sz="1200" b="1" dirty="0" smtClean="0">
                <a:latin typeface="Arial" panose="020B0604020202020204" pitchFamily="34" charset="0"/>
                <a:cs typeface="Arial" panose="020B0604020202020204" pitchFamily="34" charset="0"/>
              </a:rPr>
              <a:t>Prijavitelj </a:t>
            </a:r>
            <a:r>
              <a:rPr lang="hr-HR" sz="1200" b="1" dirty="0">
                <a:latin typeface="Arial" panose="020B0604020202020204" pitchFamily="34" charset="0"/>
                <a:cs typeface="Arial" panose="020B0604020202020204" pitchFamily="34" charset="0"/>
              </a:rPr>
              <a:t>mora dokazati da: </a:t>
            </a:r>
            <a:endParaRPr lang="hr-HR"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hr-HR" sz="1200" dirty="0">
                <a:latin typeface="Arial" panose="020B0604020202020204" pitchFamily="34" charset="0"/>
                <a:cs typeface="Arial" panose="020B0604020202020204" pitchFamily="34" charset="0"/>
              </a:rPr>
              <a:t>I</a:t>
            </a:r>
            <a:r>
              <a:rPr lang="hr-HR" sz="1200" dirty="0" smtClean="0">
                <a:latin typeface="Arial" panose="020B0604020202020204" pitchFamily="34" charset="0"/>
                <a:cs typeface="Arial" panose="020B0604020202020204" pitchFamily="34" charset="0"/>
              </a:rPr>
              <a:t>ma </a:t>
            </a:r>
            <a:r>
              <a:rPr lang="hr-HR" sz="1200" dirty="0">
                <a:latin typeface="Arial" panose="020B0604020202020204" pitchFamily="34" charset="0"/>
                <a:cs typeface="Arial" panose="020B0604020202020204" pitchFamily="34" charset="0"/>
              </a:rPr>
              <a:t>ljudske i financijske kapacitete za provedbu </a:t>
            </a:r>
            <a:endParaRPr lang="hr-HR" sz="1200" dirty="0" smtClean="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hr-HR" sz="1200" dirty="0" smtClean="0">
                <a:latin typeface="Arial" panose="020B0604020202020204" pitchFamily="34" charset="0"/>
                <a:cs typeface="Arial" panose="020B0604020202020204" pitchFamily="34" charset="0"/>
              </a:rPr>
              <a:t>U </a:t>
            </a:r>
            <a:r>
              <a:rPr lang="hr-HR" sz="1200" dirty="0">
                <a:latin typeface="Arial" panose="020B0604020202020204" pitchFamily="34" charset="0"/>
                <a:cs typeface="Arial" panose="020B0604020202020204" pitchFamily="34" charset="0"/>
              </a:rPr>
              <a:t>trenutku prijave nije niti u jednoj situaciji </a:t>
            </a:r>
            <a:r>
              <a:rPr lang="hr-HR" sz="1200" dirty="0" smtClean="0">
                <a:latin typeface="Arial" panose="020B0604020202020204" pitchFamily="34" charset="0"/>
                <a:cs typeface="Arial" panose="020B0604020202020204" pitchFamily="34" charset="0"/>
              </a:rPr>
              <a:t>isključenja</a:t>
            </a:r>
            <a:endParaRPr lang="hr-HR"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hr-HR" sz="1200" dirty="0">
                <a:latin typeface="Arial" panose="020B0604020202020204" pitchFamily="34" charset="0"/>
                <a:cs typeface="Arial" panose="020B0604020202020204" pitchFamily="34" charset="0"/>
              </a:rPr>
              <a:t>J</a:t>
            </a:r>
            <a:r>
              <a:rPr lang="hr-HR" sz="1200" dirty="0" smtClean="0">
                <a:latin typeface="Arial" panose="020B0604020202020204" pitchFamily="34" charset="0"/>
                <a:cs typeface="Arial" panose="020B0604020202020204" pitchFamily="34" charset="0"/>
              </a:rPr>
              <a:t>e </a:t>
            </a:r>
            <a:r>
              <a:rPr lang="hr-HR" sz="1200" dirty="0">
                <a:latin typeface="Arial" panose="020B0604020202020204" pitchFamily="34" charset="0"/>
                <a:cs typeface="Arial" panose="020B0604020202020204" pitchFamily="34" charset="0"/>
              </a:rPr>
              <a:t>vlasnik građevne čestice na kojoj se namjerava graditi zajednička osnovna i dodatna infrastruktura</a:t>
            </a:r>
          </a:p>
          <a:p>
            <a:pPr marL="171450" indent="-171450">
              <a:buFont typeface="Arial" panose="020B0604020202020204" pitchFamily="34" charset="0"/>
              <a:buChar char="•"/>
            </a:pPr>
            <a:r>
              <a:rPr lang="hr-HR" sz="1200" dirty="0">
                <a:latin typeface="Arial" panose="020B0604020202020204" pitchFamily="34" charset="0"/>
                <a:cs typeface="Arial" panose="020B0604020202020204" pitchFamily="34" charset="0"/>
              </a:rPr>
              <a:t>Prijavitelj je dužan kao dokaz vlasništva dostaviti izvadak iz zemljišne knjige kojim dokazuje jedinstveno (1/1) vlasništvo (bez tereta i bez plombi) nad predmetnim zemljištem (u obzir dolazi i e-izvadak) ne stariji od 30 dana do dana podnošenja projektnog prijedloga.</a:t>
            </a:r>
          </a:p>
        </p:txBody>
      </p:sp>
    </p:spTree>
    <p:extLst>
      <p:ext uri="{BB962C8B-B14F-4D97-AF65-F5344CB8AC3E}">
        <p14:creationId xmlns:p14="http://schemas.microsoft.com/office/powerpoint/2010/main" val="67422723"/>
      </p:ext>
    </p:extLst>
  </p:cSld>
  <p:clrMapOvr>
    <a:masterClrMapping/>
  </p:clrMapOvr>
</p:sld>
</file>

<file path=ppt/theme/theme1.xml><?xml version="1.0" encoding="utf-8"?>
<a:theme xmlns:a="http://schemas.openxmlformats.org/drawingml/2006/main" name="ZONE">
  <a:themeElements>
    <a:clrScheme name="Tema sustava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sustava Office">
      <a:majorFont>
        <a:latin typeface="VladaRHSans Med"/>
        <a:ea typeface="MS PGothic"/>
        <a:cs typeface=""/>
      </a:majorFont>
      <a:minorFont>
        <a:latin typeface="VladaRHSans Reg"/>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sr-Latn-RS" sz="1800" b="0" i="0" u="none" strike="noStrike" cap="none" normalizeH="0" baseline="0" smtClean="0">
            <a:ln>
              <a:noFill/>
            </a:ln>
            <a:solidFill>
              <a:schemeClr val="bg1"/>
            </a:solidFill>
            <a:effectLst/>
            <a:latin typeface="Calibri" panose="020F0502020204030204" pitchFamily="34" charset="0"/>
            <a:ea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sr-Latn-RS" sz="1800" b="0" i="0" u="none" strike="noStrike" cap="none" normalizeH="0" baseline="0" smtClean="0">
            <a:ln>
              <a:noFill/>
            </a:ln>
            <a:solidFill>
              <a:schemeClr val="bg1"/>
            </a:solidFill>
            <a:effectLst/>
            <a:latin typeface="Calibri" panose="020F0502020204030204" pitchFamily="34" charset="0"/>
            <a:ea typeface="MS PGothic" panose="020B0600070205080204" pitchFamily="34" charset="-128"/>
          </a:defRPr>
        </a:defPPr>
      </a:lstStyle>
    </a:lnDef>
  </a:objectDefaults>
  <a:extraClrSchemeLst>
    <a:extraClrScheme>
      <a:clrScheme name="Tema sustava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sustava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sustava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sustava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sustava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sustava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sustava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4_Default Theme">
  <a:themeElements>
    <a:clrScheme name="MRRFEU 1">
      <a:dk1>
        <a:sysClr val="windowText" lastClr="000000"/>
      </a:dk1>
      <a:lt1>
        <a:sysClr val="window" lastClr="FFFFFF"/>
      </a:lt1>
      <a:dk2>
        <a:srgbClr val="17177D"/>
      </a:dk2>
      <a:lt2>
        <a:srgbClr val="EEECE1"/>
      </a:lt2>
      <a:accent1>
        <a:srgbClr val="FF0000"/>
      </a:accent1>
      <a:accent2>
        <a:srgbClr val="FFED00"/>
      </a:accent2>
      <a:accent3>
        <a:srgbClr val="448CA9"/>
      </a:accent3>
      <a:accent4>
        <a:srgbClr val="008F43"/>
      </a:accent4>
      <a:accent5>
        <a:srgbClr val="B0CB1F"/>
      </a:accent5>
      <a:accent6>
        <a:srgbClr val="EF7F24"/>
      </a:accent6>
      <a:hlink>
        <a:srgbClr val="171796"/>
      </a:hlink>
      <a:folHlink>
        <a:srgbClr val="0093D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Default Theme">
  <a:themeElements>
    <a:clrScheme name="MRRFEU 1">
      <a:dk1>
        <a:sysClr val="windowText" lastClr="000000"/>
      </a:dk1>
      <a:lt1>
        <a:sysClr val="window" lastClr="FFFFFF"/>
      </a:lt1>
      <a:dk2>
        <a:srgbClr val="17177D"/>
      </a:dk2>
      <a:lt2>
        <a:srgbClr val="EEECE1"/>
      </a:lt2>
      <a:accent1>
        <a:srgbClr val="FF0000"/>
      </a:accent1>
      <a:accent2>
        <a:srgbClr val="FFED00"/>
      </a:accent2>
      <a:accent3>
        <a:srgbClr val="448CA9"/>
      </a:accent3>
      <a:accent4>
        <a:srgbClr val="008F43"/>
      </a:accent4>
      <a:accent5>
        <a:srgbClr val="B0CB1F"/>
      </a:accent5>
      <a:accent6>
        <a:srgbClr val="EF7F24"/>
      </a:accent6>
      <a:hlink>
        <a:srgbClr val="171796"/>
      </a:hlink>
      <a:folHlink>
        <a:srgbClr val="0093D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5_Default Theme">
  <a:themeElements>
    <a:clrScheme name="MRRFEU 1">
      <a:dk1>
        <a:sysClr val="windowText" lastClr="000000"/>
      </a:dk1>
      <a:lt1>
        <a:sysClr val="window" lastClr="FFFFFF"/>
      </a:lt1>
      <a:dk2>
        <a:srgbClr val="17177D"/>
      </a:dk2>
      <a:lt2>
        <a:srgbClr val="EEECE1"/>
      </a:lt2>
      <a:accent1>
        <a:srgbClr val="FF0000"/>
      </a:accent1>
      <a:accent2>
        <a:srgbClr val="FFED00"/>
      </a:accent2>
      <a:accent3>
        <a:srgbClr val="448CA9"/>
      </a:accent3>
      <a:accent4>
        <a:srgbClr val="008F43"/>
      </a:accent4>
      <a:accent5>
        <a:srgbClr val="B0CB1F"/>
      </a:accent5>
      <a:accent6>
        <a:srgbClr val="EF7F24"/>
      </a:accent6>
      <a:hlink>
        <a:srgbClr val="171796"/>
      </a:hlink>
      <a:folHlink>
        <a:srgbClr val="0093D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Tema sustava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1">
  <a:themeElements>
    <a:clrScheme name="MRRFEU 1">
      <a:dk1>
        <a:sysClr val="windowText" lastClr="000000"/>
      </a:dk1>
      <a:lt1>
        <a:sysClr val="window" lastClr="FFFFFF"/>
      </a:lt1>
      <a:dk2>
        <a:srgbClr val="17177D"/>
      </a:dk2>
      <a:lt2>
        <a:srgbClr val="EEECE1"/>
      </a:lt2>
      <a:accent1>
        <a:srgbClr val="FF0000"/>
      </a:accent1>
      <a:accent2>
        <a:srgbClr val="FFED00"/>
      </a:accent2>
      <a:accent3>
        <a:srgbClr val="448CA9"/>
      </a:accent3>
      <a:accent4>
        <a:srgbClr val="008F43"/>
      </a:accent4>
      <a:accent5>
        <a:srgbClr val="B0CB1F"/>
      </a:accent5>
      <a:accent6>
        <a:srgbClr val="EF7F24"/>
      </a:accent6>
      <a:hlink>
        <a:srgbClr val="171796"/>
      </a:hlink>
      <a:folHlink>
        <a:srgbClr val="0093D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Tema1" id="{5FF18814-605D-4E2D-862E-EAE45EA6256B}" vid="{2BC89A50-B7EA-4711-ACAD-260AFAA7DB49}"/>
    </a:ext>
  </a:extLst>
</a:theme>
</file>

<file path=ppt/theme/theme3.xml><?xml version="1.0" encoding="utf-8"?>
<a:theme xmlns:a="http://schemas.openxmlformats.org/drawingml/2006/main" name="1_Tema1">
  <a:themeElements>
    <a:clrScheme name="MRRFEU 1">
      <a:dk1>
        <a:sysClr val="windowText" lastClr="000000"/>
      </a:dk1>
      <a:lt1>
        <a:sysClr val="window" lastClr="FFFFFF"/>
      </a:lt1>
      <a:dk2>
        <a:srgbClr val="17177D"/>
      </a:dk2>
      <a:lt2>
        <a:srgbClr val="EEECE1"/>
      </a:lt2>
      <a:accent1>
        <a:srgbClr val="FF0000"/>
      </a:accent1>
      <a:accent2>
        <a:srgbClr val="FFED00"/>
      </a:accent2>
      <a:accent3>
        <a:srgbClr val="448CA9"/>
      </a:accent3>
      <a:accent4>
        <a:srgbClr val="008F43"/>
      </a:accent4>
      <a:accent5>
        <a:srgbClr val="B0CB1F"/>
      </a:accent5>
      <a:accent6>
        <a:srgbClr val="EF7F24"/>
      </a:accent6>
      <a:hlink>
        <a:srgbClr val="171796"/>
      </a:hlink>
      <a:folHlink>
        <a:srgbClr val="0093D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Tema1" id="{626520E7-D951-4AE8-9434-F630615ECB9D}" vid="{93143590-0529-4263-A7DB-397370517A41}"/>
    </a:ext>
  </a:extLst>
</a:theme>
</file>

<file path=ppt/theme/theme4.xml><?xml version="1.0" encoding="utf-8"?>
<a:theme xmlns:a="http://schemas.openxmlformats.org/drawingml/2006/main" name="1_Default Theme">
  <a:themeElements>
    <a:clrScheme name="MRRFEU 1">
      <a:dk1>
        <a:sysClr val="windowText" lastClr="000000"/>
      </a:dk1>
      <a:lt1>
        <a:sysClr val="window" lastClr="FFFFFF"/>
      </a:lt1>
      <a:dk2>
        <a:srgbClr val="17177D"/>
      </a:dk2>
      <a:lt2>
        <a:srgbClr val="EEECE1"/>
      </a:lt2>
      <a:accent1>
        <a:srgbClr val="FF0000"/>
      </a:accent1>
      <a:accent2>
        <a:srgbClr val="FFED00"/>
      </a:accent2>
      <a:accent3>
        <a:srgbClr val="448CA9"/>
      </a:accent3>
      <a:accent4>
        <a:srgbClr val="008F43"/>
      </a:accent4>
      <a:accent5>
        <a:srgbClr val="B0CB1F"/>
      </a:accent5>
      <a:accent6>
        <a:srgbClr val="EF7F24"/>
      </a:accent6>
      <a:hlink>
        <a:srgbClr val="171796"/>
      </a:hlink>
      <a:folHlink>
        <a:srgbClr val="0093D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Tema1">
  <a:themeElements>
    <a:clrScheme name="MRRFEU 1">
      <a:dk1>
        <a:sysClr val="windowText" lastClr="000000"/>
      </a:dk1>
      <a:lt1>
        <a:sysClr val="window" lastClr="FFFFFF"/>
      </a:lt1>
      <a:dk2>
        <a:srgbClr val="17177D"/>
      </a:dk2>
      <a:lt2>
        <a:srgbClr val="EEECE1"/>
      </a:lt2>
      <a:accent1>
        <a:srgbClr val="FF0000"/>
      </a:accent1>
      <a:accent2>
        <a:srgbClr val="FFED00"/>
      </a:accent2>
      <a:accent3>
        <a:srgbClr val="448CA9"/>
      </a:accent3>
      <a:accent4>
        <a:srgbClr val="008F43"/>
      </a:accent4>
      <a:accent5>
        <a:srgbClr val="B0CB1F"/>
      </a:accent5>
      <a:accent6>
        <a:srgbClr val="EF7F24"/>
      </a:accent6>
      <a:hlink>
        <a:srgbClr val="171796"/>
      </a:hlink>
      <a:folHlink>
        <a:srgbClr val="0093D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Tema1" id="{626520E7-D951-4AE8-9434-F630615ECB9D}" vid="{93143590-0529-4263-A7DB-397370517A41}"/>
    </a:ext>
  </a:extLst>
</a:theme>
</file>

<file path=ppt/theme/theme6.xml><?xml version="1.0" encoding="utf-8"?>
<a:theme xmlns:a="http://schemas.openxmlformats.org/drawingml/2006/main" name="2_Default Theme">
  <a:themeElements>
    <a:clrScheme name="MRRFEU 1">
      <a:dk1>
        <a:sysClr val="windowText" lastClr="000000"/>
      </a:dk1>
      <a:lt1>
        <a:sysClr val="window" lastClr="FFFFFF"/>
      </a:lt1>
      <a:dk2>
        <a:srgbClr val="17177D"/>
      </a:dk2>
      <a:lt2>
        <a:srgbClr val="EEECE1"/>
      </a:lt2>
      <a:accent1>
        <a:srgbClr val="FF0000"/>
      </a:accent1>
      <a:accent2>
        <a:srgbClr val="FFED00"/>
      </a:accent2>
      <a:accent3>
        <a:srgbClr val="448CA9"/>
      </a:accent3>
      <a:accent4>
        <a:srgbClr val="008F43"/>
      </a:accent4>
      <a:accent5>
        <a:srgbClr val="B0CB1F"/>
      </a:accent5>
      <a:accent6>
        <a:srgbClr val="EF7F24"/>
      </a:accent6>
      <a:hlink>
        <a:srgbClr val="171796"/>
      </a:hlink>
      <a:folHlink>
        <a:srgbClr val="0093D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Tema1">
  <a:themeElements>
    <a:clrScheme name="MRRFEU 1">
      <a:dk1>
        <a:sysClr val="windowText" lastClr="000000"/>
      </a:dk1>
      <a:lt1>
        <a:sysClr val="window" lastClr="FFFFFF"/>
      </a:lt1>
      <a:dk2>
        <a:srgbClr val="17177D"/>
      </a:dk2>
      <a:lt2>
        <a:srgbClr val="EEECE1"/>
      </a:lt2>
      <a:accent1>
        <a:srgbClr val="FF0000"/>
      </a:accent1>
      <a:accent2>
        <a:srgbClr val="FFED00"/>
      </a:accent2>
      <a:accent3>
        <a:srgbClr val="448CA9"/>
      </a:accent3>
      <a:accent4>
        <a:srgbClr val="008F43"/>
      </a:accent4>
      <a:accent5>
        <a:srgbClr val="B0CB1F"/>
      </a:accent5>
      <a:accent6>
        <a:srgbClr val="EF7F24"/>
      </a:accent6>
      <a:hlink>
        <a:srgbClr val="171796"/>
      </a:hlink>
      <a:folHlink>
        <a:srgbClr val="0093D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Tema1" id="{626520E7-D951-4AE8-9434-F630615ECB9D}" vid="{93143590-0529-4263-A7DB-397370517A41}"/>
    </a:ext>
  </a:extLst>
</a:theme>
</file>

<file path=ppt/theme/theme8.xml><?xml version="1.0" encoding="utf-8"?>
<a:theme xmlns:a="http://schemas.openxmlformats.org/drawingml/2006/main" name="3_Default Theme">
  <a:themeElements>
    <a:clrScheme name="MRRFEU 1">
      <a:dk1>
        <a:sysClr val="windowText" lastClr="000000"/>
      </a:dk1>
      <a:lt1>
        <a:sysClr val="window" lastClr="FFFFFF"/>
      </a:lt1>
      <a:dk2>
        <a:srgbClr val="17177D"/>
      </a:dk2>
      <a:lt2>
        <a:srgbClr val="EEECE1"/>
      </a:lt2>
      <a:accent1>
        <a:srgbClr val="FF0000"/>
      </a:accent1>
      <a:accent2>
        <a:srgbClr val="FFED00"/>
      </a:accent2>
      <a:accent3>
        <a:srgbClr val="448CA9"/>
      </a:accent3>
      <a:accent4>
        <a:srgbClr val="008F43"/>
      </a:accent4>
      <a:accent5>
        <a:srgbClr val="B0CB1F"/>
      </a:accent5>
      <a:accent6>
        <a:srgbClr val="EF7F24"/>
      </a:accent6>
      <a:hlink>
        <a:srgbClr val="171796"/>
      </a:hlink>
      <a:folHlink>
        <a:srgbClr val="0093D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4_Tema1">
  <a:themeElements>
    <a:clrScheme name="MRRFEU 1">
      <a:dk1>
        <a:sysClr val="windowText" lastClr="000000"/>
      </a:dk1>
      <a:lt1>
        <a:sysClr val="window" lastClr="FFFFFF"/>
      </a:lt1>
      <a:dk2>
        <a:srgbClr val="17177D"/>
      </a:dk2>
      <a:lt2>
        <a:srgbClr val="EEECE1"/>
      </a:lt2>
      <a:accent1>
        <a:srgbClr val="FF0000"/>
      </a:accent1>
      <a:accent2>
        <a:srgbClr val="FFED00"/>
      </a:accent2>
      <a:accent3>
        <a:srgbClr val="448CA9"/>
      </a:accent3>
      <a:accent4>
        <a:srgbClr val="008F43"/>
      </a:accent4>
      <a:accent5>
        <a:srgbClr val="B0CB1F"/>
      </a:accent5>
      <a:accent6>
        <a:srgbClr val="EF7F24"/>
      </a:accent6>
      <a:hlink>
        <a:srgbClr val="171796"/>
      </a:hlink>
      <a:folHlink>
        <a:srgbClr val="0093D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Tema1" id="{626520E7-D951-4AE8-9434-F630615ECB9D}" vid="{93143590-0529-4263-A7DB-397370517A41}"/>
    </a:ext>
  </a:extLst>
</a:theme>
</file>

<file path=docProps/app.xml><?xml version="1.0" encoding="utf-8"?>
<Properties xmlns="http://schemas.openxmlformats.org/officeDocument/2006/extended-properties" xmlns:vt="http://schemas.openxmlformats.org/officeDocument/2006/docPropsVTypes">
  <Template>ZONE</Template>
  <TotalTime>6</TotalTime>
  <Words>4211</Words>
  <Application>Microsoft Office PowerPoint</Application>
  <PresentationFormat>Custom</PresentationFormat>
  <Paragraphs>555</Paragraphs>
  <Slides>59</Slides>
  <Notes>2</Notes>
  <HiddenSlides>0</HiddenSlides>
  <MMClips>0</MMClips>
  <ScaleCrop>false</ScaleCrop>
  <HeadingPairs>
    <vt:vector size="4" baseType="variant">
      <vt:variant>
        <vt:lpstr>Theme</vt:lpstr>
      </vt:variant>
      <vt:variant>
        <vt:i4>12</vt:i4>
      </vt:variant>
      <vt:variant>
        <vt:lpstr>Slide Titles</vt:lpstr>
      </vt:variant>
      <vt:variant>
        <vt:i4>59</vt:i4>
      </vt:variant>
    </vt:vector>
  </HeadingPairs>
  <TitlesOfParts>
    <vt:vector size="71" baseType="lpstr">
      <vt:lpstr>ZONE</vt:lpstr>
      <vt:lpstr>Tema1</vt:lpstr>
      <vt:lpstr>1_Tema1</vt:lpstr>
      <vt:lpstr>1_Default Theme</vt:lpstr>
      <vt:lpstr>2_Tema1</vt:lpstr>
      <vt:lpstr>2_Default Theme</vt:lpstr>
      <vt:lpstr>3_Tema1</vt:lpstr>
      <vt:lpstr>3_Default Theme</vt:lpstr>
      <vt:lpstr>4_Tema1</vt:lpstr>
      <vt:lpstr>4_Default Theme</vt:lpstr>
      <vt:lpstr>Default Theme</vt:lpstr>
      <vt:lpstr>5_Default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Neprihvatljivi izdaci  </vt:lpstr>
      <vt:lpstr>Izgled i sadržaj projektnog prijedloga </vt:lpstr>
      <vt:lpstr>Postavljanje pitanja </vt:lpstr>
      <vt:lpstr>Postupak dodjele</vt:lpstr>
      <vt:lpstr>Ocjenjivanje kvalitete</vt:lpstr>
      <vt:lpstr>PowerPoint Presentation</vt:lpstr>
      <vt:lpstr>Provedba projekta Sadržaj: </vt:lpstr>
      <vt:lpstr>i. Osnovni pojmovi</vt:lpstr>
      <vt:lpstr>Osnovni pojmovi – razdoblje provedbe projekta</vt:lpstr>
      <vt:lpstr>Osnovni pojmovi – razdoblje prihvatljivosti izdataka </vt:lpstr>
      <vt:lpstr>ii. Ugovor o dodjeli bespovratnih sredstava </vt:lpstr>
      <vt:lpstr>Ugovor o dodjeli bespovratnih sredstava (I)</vt:lpstr>
      <vt:lpstr>Ugovor o bespovratnim sredstvima (II)</vt:lpstr>
      <vt:lpstr>Posebni uvjeti definiraju:</vt:lpstr>
      <vt:lpstr>Prilog A. Opći uvjeti</vt:lpstr>
      <vt:lpstr>iii. Obveze korisnika i Posredničkih tijela  </vt:lpstr>
      <vt:lpstr>Ugovor stupa na snagu:</vt:lpstr>
      <vt:lpstr>Plan nabave (I)</vt:lpstr>
      <vt:lpstr>Početni plan ZNS-ova</vt:lpstr>
      <vt:lpstr>Izvješća</vt:lpstr>
      <vt:lpstr>Provedba kontrole postupaka nabave</vt:lpstr>
      <vt:lpstr>Izmjene ugovora (I)</vt:lpstr>
      <vt:lpstr>Izmjene ugovora (II)</vt:lpstr>
      <vt:lpstr>Izmjene ugovora – manje izmjene</vt:lpstr>
      <vt:lpstr>Izmjene ugovora – veće izmjene</vt:lpstr>
      <vt:lpstr>Izmjene ugovora na temelju odluke PT2 </vt:lpstr>
      <vt:lpstr>Provjere na licu mjesta (I)</vt:lpstr>
      <vt:lpstr>Provjere na licu mjesta (II)</vt:lpstr>
      <vt:lpstr>REVIZORSKO IZVJEŠĆE</vt:lpstr>
      <vt:lpstr>Zahtjev za predujam (I)</vt:lpstr>
      <vt:lpstr>Zahtjev za predujam (II)</vt:lpstr>
      <vt:lpstr>Opći uvjeti – Članak 15.2. (III) </vt:lpstr>
      <vt:lpstr>Retroaktivno potraživanja sredstava</vt:lpstr>
      <vt:lpstr>ZNS – metoda nadoknade (I)</vt:lpstr>
      <vt:lpstr>ZNS – metoda nadoknade (II)</vt:lpstr>
      <vt:lpstr>ZNS – metoda plaćanja</vt:lpstr>
      <vt:lpstr>ZNS  - provjere izdataka (I)</vt:lpstr>
      <vt:lpstr>ZNS  - provjere izdataka (II)</vt:lpstr>
      <vt:lpstr>ZNS  - provjere izdataka (III)</vt:lpstr>
      <vt:lpstr>Povrat sredstava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Mila Ćorić</dc:creator>
  <cp:lastModifiedBy>Mila Ćorić</cp:lastModifiedBy>
  <cp:revision>1</cp:revision>
  <cp:lastPrinted>2016-06-09T06:59:29Z</cp:lastPrinted>
  <dcterms:created xsi:type="dcterms:W3CDTF">2017-05-08T07:16:14Z</dcterms:created>
  <dcterms:modified xsi:type="dcterms:W3CDTF">2017-05-08T07:22:50Z</dcterms:modified>
</cp:coreProperties>
</file>