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600" r:id="rId2"/>
    <p:sldMasterId id="2147484030" r:id="rId3"/>
    <p:sldMasterId id="2147484052" r:id="rId4"/>
  </p:sldMasterIdLst>
  <p:notesMasterIdLst>
    <p:notesMasterId r:id="rId15"/>
  </p:notesMasterIdLst>
  <p:handoutMasterIdLst>
    <p:handoutMasterId r:id="rId16"/>
  </p:handoutMasterIdLst>
  <p:sldIdLst>
    <p:sldId id="642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1" r:id="rId13"/>
    <p:sldId id="630" r:id="rId14"/>
  </p:sldIdLst>
  <p:sldSz cx="12192000" cy="6858000"/>
  <p:notesSz cx="6797675" cy="9928225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33" autoAdjust="0"/>
    <p:restoredTop sz="86163" autoAdjust="0"/>
  </p:normalViewPr>
  <p:slideViewPr>
    <p:cSldViewPr>
      <p:cViewPr varScale="1">
        <p:scale>
          <a:sx n="99" d="100"/>
          <a:sy n="99" d="100"/>
        </p:scale>
        <p:origin x="100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32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A8617-E62A-47F9-9237-F9856C73FCA2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6EDFC-A6FC-46A7-98FE-0E925727CBE8}">
      <dgm:prSet phldrT="[Text]" custT="1"/>
      <dgm:spPr/>
      <dgm:t>
        <a:bodyPr/>
        <a:lstStyle/>
        <a:p>
          <a:r>
            <a:rPr lang="hr-HR" sz="1400" dirty="0" smtClean="0"/>
            <a:t>Izrada projekta zbog objave natječaja</a:t>
          </a:r>
          <a:endParaRPr lang="en-US" sz="1400" dirty="0"/>
        </a:p>
      </dgm:t>
    </dgm:pt>
    <dgm:pt modelId="{F7EF2E7B-AA77-4283-854A-ABA93905783E}" type="parTrans" cxnId="{64B2469E-A67D-4E3B-BD2D-4EF38C2268A9}">
      <dgm:prSet/>
      <dgm:spPr/>
      <dgm:t>
        <a:bodyPr/>
        <a:lstStyle/>
        <a:p>
          <a:endParaRPr lang="en-US"/>
        </a:p>
      </dgm:t>
    </dgm:pt>
    <dgm:pt modelId="{2F56ADFA-ABDF-4220-81BA-F5DB431BA21A}" type="sibTrans" cxnId="{64B2469E-A67D-4E3B-BD2D-4EF38C2268A9}">
      <dgm:prSet/>
      <dgm:spPr/>
      <dgm:t>
        <a:bodyPr/>
        <a:lstStyle/>
        <a:p>
          <a:endParaRPr lang="en-US"/>
        </a:p>
      </dgm:t>
    </dgm:pt>
    <dgm:pt modelId="{5AA3744D-5277-4258-9152-62305DED5A6D}">
      <dgm:prSet phldrT="[Text]" custT="1"/>
      <dgm:spPr/>
      <dgm:t>
        <a:bodyPr/>
        <a:lstStyle/>
        <a:p>
          <a:r>
            <a:rPr lang="hr-HR" sz="1400" dirty="0" smtClean="0"/>
            <a:t>„Mogu sam”</a:t>
          </a:r>
          <a:endParaRPr lang="en-US" sz="1400" dirty="0"/>
        </a:p>
      </dgm:t>
    </dgm:pt>
    <dgm:pt modelId="{4F640380-E6A2-47D0-94D6-73DA4B9CE120}" type="parTrans" cxnId="{9ADEB2D7-9EE6-4D69-94AA-62625C9E7B2E}">
      <dgm:prSet/>
      <dgm:spPr/>
      <dgm:t>
        <a:bodyPr/>
        <a:lstStyle/>
        <a:p>
          <a:endParaRPr lang="en-US"/>
        </a:p>
      </dgm:t>
    </dgm:pt>
    <dgm:pt modelId="{06ED910C-DBD1-4945-B74A-11A918C92338}" type="sibTrans" cxnId="{9ADEB2D7-9EE6-4D69-94AA-62625C9E7B2E}">
      <dgm:prSet/>
      <dgm:spPr/>
      <dgm:t>
        <a:bodyPr/>
        <a:lstStyle/>
        <a:p>
          <a:endParaRPr lang="en-US"/>
        </a:p>
      </dgm:t>
    </dgm:pt>
    <dgm:pt modelId="{2BA26693-59B2-4F85-ADD6-CB19BF2D5BA6}">
      <dgm:prSet phldrT="[Text]" custT="1"/>
      <dgm:spPr/>
      <dgm:t>
        <a:bodyPr/>
        <a:lstStyle/>
        <a:p>
          <a:r>
            <a:rPr lang="hr-HR" sz="1600" dirty="0" smtClean="0"/>
            <a:t>„</a:t>
          </a:r>
          <a:r>
            <a:rPr lang="hr-HR" sz="1400" dirty="0" smtClean="0"/>
            <a:t>Pustit ću konzultanta da sve napravi”</a:t>
          </a:r>
          <a:endParaRPr lang="en-US" sz="1400" dirty="0"/>
        </a:p>
      </dgm:t>
    </dgm:pt>
    <dgm:pt modelId="{F26A6FEB-472B-45AA-9D37-D25FD31BA5FD}" type="parTrans" cxnId="{34F0EF0F-534A-4204-98E1-86F682380FA4}">
      <dgm:prSet/>
      <dgm:spPr/>
      <dgm:t>
        <a:bodyPr/>
        <a:lstStyle/>
        <a:p>
          <a:endParaRPr lang="en-US"/>
        </a:p>
      </dgm:t>
    </dgm:pt>
    <dgm:pt modelId="{6FB6695E-478E-4AD9-A6CD-56EB8508E02E}" type="sibTrans" cxnId="{34F0EF0F-534A-4204-98E1-86F682380FA4}">
      <dgm:prSet/>
      <dgm:spPr/>
      <dgm:t>
        <a:bodyPr/>
        <a:lstStyle/>
        <a:p>
          <a:endParaRPr lang="en-US"/>
        </a:p>
      </dgm:t>
    </dgm:pt>
    <dgm:pt modelId="{8CD31222-4BAA-40E7-ABFC-CF433AC74982}">
      <dgm:prSet phldrT="[Text]" custT="1"/>
      <dgm:spPr/>
      <dgm:t>
        <a:bodyPr/>
        <a:lstStyle/>
        <a:p>
          <a:r>
            <a:rPr lang="hr-HR" sz="1400" dirty="0" smtClean="0"/>
            <a:t>Ministarstvo nije predvidjelo određene aktivnosti kao prihvatljive</a:t>
          </a:r>
          <a:endParaRPr lang="en-US" sz="1400" dirty="0"/>
        </a:p>
      </dgm:t>
    </dgm:pt>
    <dgm:pt modelId="{20D55B64-AAAC-4F5A-8C1E-532B412C131F}" type="parTrans" cxnId="{7DA69E1B-A01B-4610-AE44-BC90572851EC}">
      <dgm:prSet/>
      <dgm:spPr/>
      <dgm:t>
        <a:bodyPr/>
        <a:lstStyle/>
        <a:p>
          <a:endParaRPr lang="en-US"/>
        </a:p>
      </dgm:t>
    </dgm:pt>
    <dgm:pt modelId="{DE8760CB-8C87-495C-A399-6EB6E440DD4A}" type="sibTrans" cxnId="{7DA69E1B-A01B-4610-AE44-BC90572851EC}">
      <dgm:prSet/>
      <dgm:spPr/>
      <dgm:t>
        <a:bodyPr/>
        <a:lstStyle/>
        <a:p>
          <a:endParaRPr lang="en-US"/>
        </a:p>
      </dgm:t>
    </dgm:pt>
    <dgm:pt modelId="{23577584-D7BD-4A74-A8E4-32D25A1927D0}">
      <dgm:prSet phldrT="[Text]" custT="1"/>
      <dgm:spPr/>
      <dgm:t>
        <a:bodyPr/>
        <a:lstStyle/>
        <a:p>
          <a:r>
            <a:rPr lang="hr-HR" sz="1400" dirty="0" smtClean="0"/>
            <a:t>Financijsko i provedbeno planiranje</a:t>
          </a:r>
          <a:endParaRPr lang="en-US" sz="1400" dirty="0"/>
        </a:p>
      </dgm:t>
    </dgm:pt>
    <dgm:pt modelId="{CDABF506-9A7F-465A-AC01-FFCE9E907EA0}" type="parTrans" cxnId="{604C6738-7086-4480-B6FC-3F538234E774}">
      <dgm:prSet/>
      <dgm:spPr/>
      <dgm:t>
        <a:bodyPr/>
        <a:lstStyle/>
        <a:p>
          <a:endParaRPr lang="en-US"/>
        </a:p>
      </dgm:t>
    </dgm:pt>
    <dgm:pt modelId="{99F92FBC-46AF-451E-985E-375774A02894}" type="sibTrans" cxnId="{604C6738-7086-4480-B6FC-3F538234E774}">
      <dgm:prSet/>
      <dgm:spPr/>
      <dgm:t>
        <a:bodyPr/>
        <a:lstStyle/>
        <a:p>
          <a:endParaRPr lang="en-US"/>
        </a:p>
      </dgm:t>
    </dgm:pt>
    <dgm:pt modelId="{6A2F4039-6156-4E04-9B83-B56653056D2C}" type="pres">
      <dgm:prSet presAssocID="{E2BA8617-E62A-47F9-9237-F9856C73FC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45E92-F859-4C2E-90FC-A5385604F892}" type="pres">
      <dgm:prSet presAssocID="{5106EDFC-A6FC-46A7-98FE-0E925727CB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C717C-B745-4EF7-AEDC-B334B6C5DC5E}" type="pres">
      <dgm:prSet presAssocID="{2F56ADFA-ABDF-4220-81BA-F5DB431BA21A}" presName="sibTrans" presStyleLbl="sibTrans2D1" presStyleIdx="0" presStyleCnt="5" custLinFactNeighborX="7143" custLinFactNeighborY="14991"/>
      <dgm:spPr/>
      <dgm:t>
        <a:bodyPr/>
        <a:lstStyle/>
        <a:p>
          <a:endParaRPr lang="en-US"/>
        </a:p>
      </dgm:t>
    </dgm:pt>
    <dgm:pt modelId="{C6961F93-8B0F-428A-95A1-C5CA6C34D593}" type="pres">
      <dgm:prSet presAssocID="{2F56ADFA-ABDF-4220-81BA-F5DB431BA21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4DD0D6C-A6F6-4C94-A72F-89D343A641F3}" type="pres">
      <dgm:prSet presAssocID="{5AA3744D-5277-4258-9152-62305DED5A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8926F-DA74-429F-BDF3-55D7F97EC40E}" type="pres">
      <dgm:prSet presAssocID="{06ED910C-DBD1-4945-B74A-11A918C9233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A46EDF9-4C5F-4A32-8951-1D5B6EB02A6D}" type="pres">
      <dgm:prSet presAssocID="{06ED910C-DBD1-4945-B74A-11A918C9233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88E06BF-BE24-4BD5-B752-0D4C16388CEB}" type="pres">
      <dgm:prSet presAssocID="{2BA26693-59B2-4F85-ADD6-CB19BF2D5B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5B16D-27CF-4435-84FD-C79D171FCF2F}" type="pres">
      <dgm:prSet presAssocID="{6FB6695E-478E-4AD9-A6CD-56EB8508E02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AB16AAB-EB66-473E-BB5B-217E5E759B6F}" type="pres">
      <dgm:prSet presAssocID="{6FB6695E-478E-4AD9-A6CD-56EB8508E02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9D7F895-BB9F-410B-A1E4-45B9F0384865}" type="pres">
      <dgm:prSet presAssocID="{8CD31222-4BAA-40E7-ABFC-CF433AC74982}" presName="node" presStyleLbl="node1" presStyleIdx="3" presStyleCnt="5" custScaleX="99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1619B-4C52-4EF8-A5B7-20F31D932447}" type="pres">
      <dgm:prSet presAssocID="{DE8760CB-8C87-495C-A399-6EB6E440DD4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57BEEFA-2C50-43CE-AFCB-8EC984D2D4B2}" type="pres">
      <dgm:prSet presAssocID="{DE8760CB-8C87-495C-A399-6EB6E440DD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A74BF6C-8AEE-4198-B6F6-BF3199D4342D}" type="pres">
      <dgm:prSet presAssocID="{23577584-D7BD-4A74-A8E4-32D25A1927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BBDFE-0B44-4152-AF31-04AE7C1EA5F0}" type="pres">
      <dgm:prSet presAssocID="{99F92FBC-46AF-451E-985E-375774A0289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DE3A34C-3256-4FED-ACEB-86084B47A9DD}" type="pres">
      <dgm:prSet presAssocID="{99F92FBC-46AF-451E-985E-375774A0289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A58CBF8-D41A-4C0D-9127-7DC4027EA5C7}" type="presOf" srcId="{DE8760CB-8C87-495C-A399-6EB6E440DD4A}" destId="{657BEEFA-2C50-43CE-AFCB-8EC984D2D4B2}" srcOrd="1" destOrd="0" presId="urn:microsoft.com/office/officeart/2005/8/layout/cycle2"/>
    <dgm:cxn modelId="{8D9DA15C-1727-4BDF-BF31-E475153B44EE}" type="presOf" srcId="{5AA3744D-5277-4258-9152-62305DED5A6D}" destId="{14DD0D6C-A6F6-4C94-A72F-89D343A641F3}" srcOrd="0" destOrd="0" presId="urn:microsoft.com/office/officeart/2005/8/layout/cycle2"/>
    <dgm:cxn modelId="{37FBDA2E-2B07-46F2-BEA7-222A17F56763}" type="presOf" srcId="{E2BA8617-E62A-47F9-9237-F9856C73FCA2}" destId="{6A2F4039-6156-4E04-9B83-B56653056D2C}" srcOrd="0" destOrd="0" presId="urn:microsoft.com/office/officeart/2005/8/layout/cycle2"/>
    <dgm:cxn modelId="{88578A78-E30F-437E-9047-E50C456DC42A}" type="presOf" srcId="{5106EDFC-A6FC-46A7-98FE-0E925727CBE8}" destId="{96545E92-F859-4C2E-90FC-A5385604F892}" srcOrd="0" destOrd="0" presId="urn:microsoft.com/office/officeart/2005/8/layout/cycle2"/>
    <dgm:cxn modelId="{E5B179A9-4C86-4D83-86D3-5185EF496FC4}" type="presOf" srcId="{06ED910C-DBD1-4945-B74A-11A918C92338}" destId="{2048926F-DA74-429F-BDF3-55D7F97EC40E}" srcOrd="0" destOrd="0" presId="urn:microsoft.com/office/officeart/2005/8/layout/cycle2"/>
    <dgm:cxn modelId="{44DF1F6D-E55E-4B9D-B96E-D03037B70D13}" type="presOf" srcId="{99F92FBC-46AF-451E-985E-375774A02894}" destId="{0DE3A34C-3256-4FED-ACEB-86084B47A9DD}" srcOrd="1" destOrd="0" presId="urn:microsoft.com/office/officeart/2005/8/layout/cycle2"/>
    <dgm:cxn modelId="{236951A6-08B6-4C25-88F7-E68A04E6CC3A}" type="presOf" srcId="{8CD31222-4BAA-40E7-ABFC-CF433AC74982}" destId="{89D7F895-BB9F-410B-A1E4-45B9F0384865}" srcOrd="0" destOrd="0" presId="urn:microsoft.com/office/officeart/2005/8/layout/cycle2"/>
    <dgm:cxn modelId="{64B2469E-A67D-4E3B-BD2D-4EF38C2268A9}" srcId="{E2BA8617-E62A-47F9-9237-F9856C73FCA2}" destId="{5106EDFC-A6FC-46A7-98FE-0E925727CBE8}" srcOrd="0" destOrd="0" parTransId="{F7EF2E7B-AA77-4283-854A-ABA93905783E}" sibTransId="{2F56ADFA-ABDF-4220-81BA-F5DB431BA21A}"/>
    <dgm:cxn modelId="{8F88C91E-62CA-4E09-B9A5-83BEBE392CCE}" type="presOf" srcId="{23577584-D7BD-4A74-A8E4-32D25A1927D0}" destId="{6A74BF6C-8AEE-4198-B6F6-BF3199D4342D}" srcOrd="0" destOrd="0" presId="urn:microsoft.com/office/officeart/2005/8/layout/cycle2"/>
    <dgm:cxn modelId="{7DA69E1B-A01B-4610-AE44-BC90572851EC}" srcId="{E2BA8617-E62A-47F9-9237-F9856C73FCA2}" destId="{8CD31222-4BAA-40E7-ABFC-CF433AC74982}" srcOrd="3" destOrd="0" parTransId="{20D55B64-AAAC-4F5A-8C1E-532B412C131F}" sibTransId="{DE8760CB-8C87-495C-A399-6EB6E440DD4A}"/>
    <dgm:cxn modelId="{1AC34CA1-B47A-4D1A-9499-6ADD6222DFC9}" type="presOf" srcId="{06ED910C-DBD1-4945-B74A-11A918C92338}" destId="{EA46EDF9-4C5F-4A32-8951-1D5B6EB02A6D}" srcOrd="1" destOrd="0" presId="urn:microsoft.com/office/officeart/2005/8/layout/cycle2"/>
    <dgm:cxn modelId="{1F53BE3F-66AA-4907-A780-874A0463D948}" type="presOf" srcId="{2BA26693-59B2-4F85-ADD6-CB19BF2D5BA6}" destId="{188E06BF-BE24-4BD5-B752-0D4C16388CEB}" srcOrd="0" destOrd="0" presId="urn:microsoft.com/office/officeart/2005/8/layout/cycle2"/>
    <dgm:cxn modelId="{363D17D9-07AF-4384-A2FF-9FEB9FBC18F9}" type="presOf" srcId="{2F56ADFA-ABDF-4220-81BA-F5DB431BA21A}" destId="{C6961F93-8B0F-428A-95A1-C5CA6C34D593}" srcOrd="1" destOrd="0" presId="urn:microsoft.com/office/officeart/2005/8/layout/cycle2"/>
    <dgm:cxn modelId="{896C7515-D8FA-4338-B16E-8AA5FFBC03C2}" type="presOf" srcId="{DE8760CB-8C87-495C-A399-6EB6E440DD4A}" destId="{5FD1619B-4C52-4EF8-A5B7-20F31D932447}" srcOrd="0" destOrd="0" presId="urn:microsoft.com/office/officeart/2005/8/layout/cycle2"/>
    <dgm:cxn modelId="{3D1F616F-33A6-4486-88DC-A8A7531B8A1C}" type="presOf" srcId="{6FB6695E-478E-4AD9-A6CD-56EB8508E02E}" destId="{3AB16AAB-EB66-473E-BB5B-217E5E759B6F}" srcOrd="1" destOrd="0" presId="urn:microsoft.com/office/officeart/2005/8/layout/cycle2"/>
    <dgm:cxn modelId="{877F50C9-D5C9-4DB0-882B-7C58162EE91A}" type="presOf" srcId="{2F56ADFA-ABDF-4220-81BA-F5DB431BA21A}" destId="{74BC717C-B745-4EF7-AEDC-B334B6C5DC5E}" srcOrd="0" destOrd="0" presId="urn:microsoft.com/office/officeart/2005/8/layout/cycle2"/>
    <dgm:cxn modelId="{9ADEB2D7-9EE6-4D69-94AA-62625C9E7B2E}" srcId="{E2BA8617-E62A-47F9-9237-F9856C73FCA2}" destId="{5AA3744D-5277-4258-9152-62305DED5A6D}" srcOrd="1" destOrd="0" parTransId="{4F640380-E6A2-47D0-94D6-73DA4B9CE120}" sibTransId="{06ED910C-DBD1-4945-B74A-11A918C92338}"/>
    <dgm:cxn modelId="{604C6738-7086-4480-B6FC-3F538234E774}" srcId="{E2BA8617-E62A-47F9-9237-F9856C73FCA2}" destId="{23577584-D7BD-4A74-A8E4-32D25A1927D0}" srcOrd="4" destOrd="0" parTransId="{CDABF506-9A7F-465A-AC01-FFCE9E907EA0}" sibTransId="{99F92FBC-46AF-451E-985E-375774A02894}"/>
    <dgm:cxn modelId="{934F1247-B93A-42CE-9516-BCA527C10351}" type="presOf" srcId="{6FB6695E-478E-4AD9-A6CD-56EB8508E02E}" destId="{A505B16D-27CF-4435-84FD-C79D171FCF2F}" srcOrd="0" destOrd="0" presId="urn:microsoft.com/office/officeart/2005/8/layout/cycle2"/>
    <dgm:cxn modelId="{34F0EF0F-534A-4204-98E1-86F682380FA4}" srcId="{E2BA8617-E62A-47F9-9237-F9856C73FCA2}" destId="{2BA26693-59B2-4F85-ADD6-CB19BF2D5BA6}" srcOrd="2" destOrd="0" parTransId="{F26A6FEB-472B-45AA-9D37-D25FD31BA5FD}" sibTransId="{6FB6695E-478E-4AD9-A6CD-56EB8508E02E}"/>
    <dgm:cxn modelId="{E3E3DE90-8311-4C7A-AAC0-5C548E07C779}" type="presOf" srcId="{99F92FBC-46AF-451E-985E-375774A02894}" destId="{A2FBBDFE-0B44-4152-AF31-04AE7C1EA5F0}" srcOrd="0" destOrd="0" presId="urn:microsoft.com/office/officeart/2005/8/layout/cycle2"/>
    <dgm:cxn modelId="{1069A4A7-E794-4FC2-89D5-137B2992B616}" type="presParOf" srcId="{6A2F4039-6156-4E04-9B83-B56653056D2C}" destId="{96545E92-F859-4C2E-90FC-A5385604F892}" srcOrd="0" destOrd="0" presId="urn:microsoft.com/office/officeart/2005/8/layout/cycle2"/>
    <dgm:cxn modelId="{FBCAD3D2-CB28-49FE-B12A-D69325174BF8}" type="presParOf" srcId="{6A2F4039-6156-4E04-9B83-B56653056D2C}" destId="{74BC717C-B745-4EF7-AEDC-B334B6C5DC5E}" srcOrd="1" destOrd="0" presId="urn:microsoft.com/office/officeart/2005/8/layout/cycle2"/>
    <dgm:cxn modelId="{F486A173-8010-4E6E-8656-E766744F7F08}" type="presParOf" srcId="{74BC717C-B745-4EF7-AEDC-B334B6C5DC5E}" destId="{C6961F93-8B0F-428A-95A1-C5CA6C34D593}" srcOrd="0" destOrd="0" presId="urn:microsoft.com/office/officeart/2005/8/layout/cycle2"/>
    <dgm:cxn modelId="{836D6777-44E3-4CA4-BA00-B97DC3F99DD6}" type="presParOf" srcId="{6A2F4039-6156-4E04-9B83-B56653056D2C}" destId="{14DD0D6C-A6F6-4C94-A72F-89D343A641F3}" srcOrd="2" destOrd="0" presId="urn:microsoft.com/office/officeart/2005/8/layout/cycle2"/>
    <dgm:cxn modelId="{A9EC708B-D8B3-4DBE-ACFD-B5F0C84A8DAA}" type="presParOf" srcId="{6A2F4039-6156-4E04-9B83-B56653056D2C}" destId="{2048926F-DA74-429F-BDF3-55D7F97EC40E}" srcOrd="3" destOrd="0" presId="urn:microsoft.com/office/officeart/2005/8/layout/cycle2"/>
    <dgm:cxn modelId="{4D3836BF-8D46-4050-A0BF-7533395ABB70}" type="presParOf" srcId="{2048926F-DA74-429F-BDF3-55D7F97EC40E}" destId="{EA46EDF9-4C5F-4A32-8951-1D5B6EB02A6D}" srcOrd="0" destOrd="0" presId="urn:microsoft.com/office/officeart/2005/8/layout/cycle2"/>
    <dgm:cxn modelId="{33795754-10D2-4FE5-ACC6-151F96A5FEF6}" type="presParOf" srcId="{6A2F4039-6156-4E04-9B83-B56653056D2C}" destId="{188E06BF-BE24-4BD5-B752-0D4C16388CEB}" srcOrd="4" destOrd="0" presId="urn:microsoft.com/office/officeart/2005/8/layout/cycle2"/>
    <dgm:cxn modelId="{C7B78589-5629-457A-B89C-1CA007B1698C}" type="presParOf" srcId="{6A2F4039-6156-4E04-9B83-B56653056D2C}" destId="{A505B16D-27CF-4435-84FD-C79D171FCF2F}" srcOrd="5" destOrd="0" presId="urn:microsoft.com/office/officeart/2005/8/layout/cycle2"/>
    <dgm:cxn modelId="{3EF8CB84-C3EE-4402-97F6-FD3300DC3CA2}" type="presParOf" srcId="{A505B16D-27CF-4435-84FD-C79D171FCF2F}" destId="{3AB16AAB-EB66-473E-BB5B-217E5E759B6F}" srcOrd="0" destOrd="0" presId="urn:microsoft.com/office/officeart/2005/8/layout/cycle2"/>
    <dgm:cxn modelId="{BE2B03A5-CF34-4E19-B27F-7B172A3DDAF4}" type="presParOf" srcId="{6A2F4039-6156-4E04-9B83-B56653056D2C}" destId="{89D7F895-BB9F-410B-A1E4-45B9F0384865}" srcOrd="6" destOrd="0" presId="urn:microsoft.com/office/officeart/2005/8/layout/cycle2"/>
    <dgm:cxn modelId="{80747505-E7A1-4729-89CF-D8DFA9913E36}" type="presParOf" srcId="{6A2F4039-6156-4E04-9B83-B56653056D2C}" destId="{5FD1619B-4C52-4EF8-A5B7-20F31D932447}" srcOrd="7" destOrd="0" presId="urn:microsoft.com/office/officeart/2005/8/layout/cycle2"/>
    <dgm:cxn modelId="{8B9FE6FB-FFC8-4BB3-999E-3474CA10D838}" type="presParOf" srcId="{5FD1619B-4C52-4EF8-A5B7-20F31D932447}" destId="{657BEEFA-2C50-43CE-AFCB-8EC984D2D4B2}" srcOrd="0" destOrd="0" presId="urn:microsoft.com/office/officeart/2005/8/layout/cycle2"/>
    <dgm:cxn modelId="{9F05F0F3-5856-419D-857F-CCF0A5994411}" type="presParOf" srcId="{6A2F4039-6156-4E04-9B83-B56653056D2C}" destId="{6A74BF6C-8AEE-4198-B6F6-BF3199D4342D}" srcOrd="8" destOrd="0" presId="urn:microsoft.com/office/officeart/2005/8/layout/cycle2"/>
    <dgm:cxn modelId="{D508B973-4B81-4F1E-A46B-E9C9FB97258E}" type="presParOf" srcId="{6A2F4039-6156-4E04-9B83-B56653056D2C}" destId="{A2FBBDFE-0B44-4152-AF31-04AE7C1EA5F0}" srcOrd="9" destOrd="0" presId="urn:microsoft.com/office/officeart/2005/8/layout/cycle2"/>
    <dgm:cxn modelId="{EEEA93C7-531B-4E17-B3F7-24E801C49CF8}" type="presParOf" srcId="{A2FBBDFE-0B44-4152-AF31-04AE7C1EA5F0}" destId="{0DE3A34C-3256-4FED-ACEB-86084B47A9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D960A-6D96-409B-969A-17B288E4F378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11D646F7-B2C1-4DF9-9095-645DED0625F5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dirty="0" smtClean="0"/>
            <a:t>Promocija</a:t>
          </a:r>
          <a:endParaRPr lang="en-US" dirty="0"/>
        </a:p>
      </dgm:t>
    </dgm:pt>
    <dgm:pt modelId="{03B5A3CD-9648-406D-AA24-1EFDB3388C17}" type="parTrans" cxnId="{19682C13-41B9-46EA-810C-1A733B79D2BC}">
      <dgm:prSet/>
      <dgm:spPr/>
      <dgm:t>
        <a:bodyPr/>
        <a:lstStyle/>
        <a:p>
          <a:endParaRPr lang="en-US"/>
        </a:p>
      </dgm:t>
    </dgm:pt>
    <dgm:pt modelId="{A30F40D4-0C06-4165-8458-6BA990B7ED9F}" type="sibTrans" cxnId="{19682C13-41B9-46EA-810C-1A733B79D2BC}">
      <dgm:prSet/>
      <dgm:spPr/>
      <dgm:t>
        <a:bodyPr/>
        <a:lstStyle/>
        <a:p>
          <a:endParaRPr lang="en-US"/>
        </a:p>
      </dgm:t>
    </dgm:pt>
    <dgm:pt modelId="{40B2ED02-10B5-45DD-A273-5A94222D5162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dirty="0" smtClean="0"/>
            <a:t>EU definicija MSP</a:t>
          </a:r>
          <a:endParaRPr lang="en-US" dirty="0"/>
        </a:p>
      </dgm:t>
    </dgm:pt>
    <dgm:pt modelId="{7F57EB8B-71F7-45D2-9954-E2A29704185D}" type="parTrans" cxnId="{B8C7C16D-72CB-4EF4-A2E7-D3FC3C038FA7}">
      <dgm:prSet/>
      <dgm:spPr/>
      <dgm:t>
        <a:bodyPr/>
        <a:lstStyle/>
        <a:p>
          <a:endParaRPr lang="en-US"/>
        </a:p>
      </dgm:t>
    </dgm:pt>
    <dgm:pt modelId="{074B860C-2CA4-453B-88F2-D083AB6CF8BE}" type="sibTrans" cxnId="{B8C7C16D-72CB-4EF4-A2E7-D3FC3C038FA7}">
      <dgm:prSet/>
      <dgm:spPr/>
      <dgm:t>
        <a:bodyPr/>
        <a:lstStyle/>
        <a:p>
          <a:endParaRPr lang="en-US"/>
        </a:p>
      </dgm:t>
    </dgm:pt>
    <dgm:pt modelId="{A1B5C07D-2824-4CA2-A944-71436C9E7E68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dirty="0" smtClean="0"/>
            <a:t>Zajednica poslovnih savjetnika</a:t>
          </a:r>
          <a:endParaRPr lang="en-US" dirty="0"/>
        </a:p>
      </dgm:t>
    </dgm:pt>
    <dgm:pt modelId="{E0FECF64-207C-4C16-BBD4-B5DCCE45AAA9}" type="parTrans" cxnId="{0ED71307-B4A1-47DC-9F08-298788E29CD1}">
      <dgm:prSet/>
      <dgm:spPr/>
      <dgm:t>
        <a:bodyPr/>
        <a:lstStyle/>
        <a:p>
          <a:endParaRPr lang="en-US"/>
        </a:p>
      </dgm:t>
    </dgm:pt>
    <dgm:pt modelId="{64752382-A535-4A83-A873-BEEE6B4B886A}" type="sibTrans" cxnId="{0ED71307-B4A1-47DC-9F08-298788E29CD1}">
      <dgm:prSet/>
      <dgm:spPr/>
      <dgm:t>
        <a:bodyPr/>
        <a:lstStyle/>
        <a:p>
          <a:endParaRPr lang="en-US"/>
        </a:p>
      </dgm:t>
    </dgm:pt>
    <dgm:pt modelId="{581E1A1C-533A-445C-98AC-8583F99A4EE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27133686-46CD-4BBA-8607-1CD9CC862465}" type="sibTrans" cxnId="{66EB70C5-865D-4577-B310-A2D7EBAC7000}">
      <dgm:prSet/>
      <dgm:spPr/>
      <dgm:t>
        <a:bodyPr/>
        <a:lstStyle/>
        <a:p>
          <a:endParaRPr lang="en-US"/>
        </a:p>
      </dgm:t>
    </dgm:pt>
    <dgm:pt modelId="{04CBE2C5-14F1-41EB-9B2D-941B0147DC72}" type="parTrans" cxnId="{66EB70C5-865D-4577-B310-A2D7EBAC7000}">
      <dgm:prSet/>
      <dgm:spPr/>
      <dgm:t>
        <a:bodyPr/>
        <a:lstStyle/>
        <a:p>
          <a:endParaRPr lang="en-US"/>
        </a:p>
      </dgm:t>
    </dgm:pt>
    <dgm:pt modelId="{1D2DB1E7-56A6-4DE1-A56A-D0D2AB8A9554}" type="pres">
      <dgm:prSet presAssocID="{196D960A-6D96-409B-969A-17B288E4F37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783A2-6F5B-429C-AD99-C568A979E924}" type="pres">
      <dgm:prSet presAssocID="{196D960A-6D96-409B-969A-17B288E4F378}" presName="ellipse" presStyleLbl="trBgShp" presStyleIdx="0" presStyleCnt="1" custLinFactNeighborX="-2911" custLinFactNeighborY="23674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AB9FF63-02F1-4B05-9F74-D26DF1ABAA20}" type="pres">
      <dgm:prSet presAssocID="{196D960A-6D96-409B-969A-17B288E4F378}" presName="arrow1" presStyleLbl="fgShp" presStyleIdx="0" presStyleCnt="1" custLinFactNeighborX="-21598" custLinFactNeighborY="623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0B210F7-A1B5-482A-8094-5519604309E7}" type="pres">
      <dgm:prSet presAssocID="{196D960A-6D96-409B-969A-17B288E4F378}" presName="rectangle" presStyleLbl="revTx" presStyleIdx="0" presStyleCnt="1" custScaleY="75076" custLinFactNeighborX="-2423" custLinFactNeighborY="1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39EE0-490E-4E61-A28A-AD458EA90764}" type="pres">
      <dgm:prSet presAssocID="{40B2ED02-10B5-45DD-A273-5A94222D5162}" presName="item1" presStyleLbl="node1" presStyleIdx="0" presStyleCnt="3" custScaleX="100158" custScaleY="101094" custLinFactX="-124567" custLinFactY="-12917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19F9A-36F5-43D2-A099-1959F6B71D36}" type="pres">
      <dgm:prSet presAssocID="{A1B5C07D-2824-4CA2-A944-71436C9E7E68}" presName="item2" presStyleLbl="node1" presStyleIdx="1" presStyleCnt="3" custScaleX="100158" custScaleY="101094" custLinFactX="153096" custLinFactNeighborX="200000" custLinFactNeighborY="-43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D3D71-3E3A-4A6C-9A12-585F9B2BBEDE}" type="pres">
      <dgm:prSet presAssocID="{581E1A1C-533A-445C-98AC-8583F99A4EEA}" presName="item3" presStyleLbl="node1" presStyleIdx="2" presStyleCnt="3" custScaleX="100158" custScaleY="101094" custLinFactX="-94960" custLinFactY="5502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A7075-6A02-4B56-9FAF-BCDCD54DF437}" type="pres">
      <dgm:prSet presAssocID="{196D960A-6D96-409B-969A-17B288E4F378}" presName="funnel" presStyleLbl="trAlignAcc1" presStyleIdx="0" presStyleCnt="1" custScaleX="95659" custScaleY="100197" custLinFactNeighborX="-3857" custLinFactNeighborY="1002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</dgm:ptLst>
  <dgm:cxnLst>
    <dgm:cxn modelId="{CC4AEE16-1879-4BCE-A685-7E5B1D75B24A}" type="presOf" srcId="{581E1A1C-533A-445C-98AC-8583F99A4EEA}" destId="{F0B210F7-A1B5-482A-8094-5519604309E7}" srcOrd="0" destOrd="0" presId="urn:microsoft.com/office/officeart/2005/8/layout/funnel1"/>
    <dgm:cxn modelId="{A3DA71F3-9D82-4F32-8350-FD3EF3134788}" type="presOf" srcId="{11D646F7-B2C1-4DF9-9095-645DED0625F5}" destId="{EEAD3D71-3E3A-4A6C-9A12-585F9B2BBEDE}" srcOrd="0" destOrd="0" presId="urn:microsoft.com/office/officeart/2005/8/layout/funnel1"/>
    <dgm:cxn modelId="{A8B8A816-FBB2-45C3-B6D4-9C7C023350A0}" type="presOf" srcId="{196D960A-6D96-409B-969A-17B288E4F378}" destId="{1D2DB1E7-56A6-4DE1-A56A-D0D2AB8A9554}" srcOrd="0" destOrd="0" presId="urn:microsoft.com/office/officeart/2005/8/layout/funnel1"/>
    <dgm:cxn modelId="{66EB70C5-865D-4577-B310-A2D7EBAC7000}" srcId="{196D960A-6D96-409B-969A-17B288E4F378}" destId="{581E1A1C-533A-445C-98AC-8583F99A4EEA}" srcOrd="3" destOrd="0" parTransId="{04CBE2C5-14F1-41EB-9B2D-941B0147DC72}" sibTransId="{27133686-46CD-4BBA-8607-1CD9CC862465}"/>
    <dgm:cxn modelId="{0F7A930F-3C65-41B1-AEA8-D7A4E503307A}" type="presOf" srcId="{A1B5C07D-2824-4CA2-A944-71436C9E7E68}" destId="{EAD39EE0-490E-4E61-A28A-AD458EA90764}" srcOrd="0" destOrd="0" presId="urn:microsoft.com/office/officeart/2005/8/layout/funnel1"/>
    <dgm:cxn modelId="{92FF639C-237A-4D77-B82C-BD28C467B272}" type="presOf" srcId="{40B2ED02-10B5-45DD-A273-5A94222D5162}" destId="{C9019F9A-36F5-43D2-A099-1959F6B71D36}" srcOrd="0" destOrd="0" presId="urn:microsoft.com/office/officeart/2005/8/layout/funnel1"/>
    <dgm:cxn modelId="{B8C7C16D-72CB-4EF4-A2E7-D3FC3C038FA7}" srcId="{196D960A-6D96-409B-969A-17B288E4F378}" destId="{40B2ED02-10B5-45DD-A273-5A94222D5162}" srcOrd="1" destOrd="0" parTransId="{7F57EB8B-71F7-45D2-9954-E2A29704185D}" sibTransId="{074B860C-2CA4-453B-88F2-D083AB6CF8BE}"/>
    <dgm:cxn modelId="{19682C13-41B9-46EA-810C-1A733B79D2BC}" srcId="{196D960A-6D96-409B-969A-17B288E4F378}" destId="{11D646F7-B2C1-4DF9-9095-645DED0625F5}" srcOrd="0" destOrd="0" parTransId="{03B5A3CD-9648-406D-AA24-1EFDB3388C17}" sibTransId="{A30F40D4-0C06-4165-8458-6BA990B7ED9F}"/>
    <dgm:cxn modelId="{0ED71307-B4A1-47DC-9F08-298788E29CD1}" srcId="{196D960A-6D96-409B-969A-17B288E4F378}" destId="{A1B5C07D-2824-4CA2-A944-71436C9E7E68}" srcOrd="2" destOrd="0" parTransId="{E0FECF64-207C-4C16-BBD4-B5DCCE45AAA9}" sibTransId="{64752382-A535-4A83-A873-BEEE6B4B886A}"/>
    <dgm:cxn modelId="{6A344487-4DAE-4FCB-80E7-BC669074FCDD}" type="presParOf" srcId="{1D2DB1E7-56A6-4DE1-A56A-D0D2AB8A9554}" destId="{A64783A2-6F5B-429C-AD99-C568A979E924}" srcOrd="0" destOrd="0" presId="urn:microsoft.com/office/officeart/2005/8/layout/funnel1"/>
    <dgm:cxn modelId="{08313151-E40D-4E8C-8C05-0EB2242E5E85}" type="presParOf" srcId="{1D2DB1E7-56A6-4DE1-A56A-D0D2AB8A9554}" destId="{6AB9FF63-02F1-4B05-9F74-D26DF1ABAA20}" srcOrd="1" destOrd="0" presId="urn:microsoft.com/office/officeart/2005/8/layout/funnel1"/>
    <dgm:cxn modelId="{94579599-14C4-4347-B068-E8E10D935C4D}" type="presParOf" srcId="{1D2DB1E7-56A6-4DE1-A56A-D0D2AB8A9554}" destId="{F0B210F7-A1B5-482A-8094-5519604309E7}" srcOrd="2" destOrd="0" presId="urn:microsoft.com/office/officeart/2005/8/layout/funnel1"/>
    <dgm:cxn modelId="{99539004-7C28-47BE-A6F3-097702E5642E}" type="presParOf" srcId="{1D2DB1E7-56A6-4DE1-A56A-D0D2AB8A9554}" destId="{EAD39EE0-490E-4E61-A28A-AD458EA90764}" srcOrd="3" destOrd="0" presId="urn:microsoft.com/office/officeart/2005/8/layout/funnel1"/>
    <dgm:cxn modelId="{848630F0-EAC5-4C7D-B983-91D0AFB274A1}" type="presParOf" srcId="{1D2DB1E7-56A6-4DE1-A56A-D0D2AB8A9554}" destId="{C9019F9A-36F5-43D2-A099-1959F6B71D36}" srcOrd="4" destOrd="0" presId="urn:microsoft.com/office/officeart/2005/8/layout/funnel1"/>
    <dgm:cxn modelId="{0957FDA8-E9AC-4D3A-92D4-D8445B832442}" type="presParOf" srcId="{1D2DB1E7-56A6-4DE1-A56A-D0D2AB8A9554}" destId="{EEAD3D71-3E3A-4A6C-9A12-585F9B2BBEDE}" srcOrd="5" destOrd="0" presId="urn:microsoft.com/office/officeart/2005/8/layout/funnel1"/>
    <dgm:cxn modelId="{8EB60E63-9B3E-4670-9506-A487F90A0399}" type="presParOf" srcId="{1D2DB1E7-56A6-4DE1-A56A-D0D2AB8A9554}" destId="{342A7075-6A02-4B56-9FAF-BCDCD54DF43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45E92-F859-4C2E-90FC-A5385604F892}">
      <dsp:nvSpPr>
        <dsp:cNvPr id="0" name=""/>
        <dsp:cNvSpPr/>
      </dsp:nvSpPr>
      <dsp:spPr>
        <a:xfrm>
          <a:off x="4725473" y="943"/>
          <a:ext cx="1590433" cy="1590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Izrada projekta zbog objave natječaja</a:t>
          </a:r>
          <a:endParaRPr lang="en-US" sz="1400" kern="1200" dirty="0"/>
        </a:p>
      </dsp:txBody>
      <dsp:txXfrm>
        <a:off x="4958387" y="233857"/>
        <a:ext cx="1124605" cy="1124605"/>
      </dsp:txXfrm>
    </dsp:sp>
    <dsp:sp modelId="{74BC717C-B745-4EF7-AEDC-B334B6C5DC5E}">
      <dsp:nvSpPr>
        <dsp:cNvPr id="0" name=""/>
        <dsp:cNvSpPr/>
      </dsp:nvSpPr>
      <dsp:spPr>
        <a:xfrm rot="2160000">
          <a:off x="6295606" y="1302663"/>
          <a:ext cx="422037" cy="536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307696" y="1372807"/>
        <a:ext cx="295426" cy="322063"/>
      </dsp:txXfrm>
    </dsp:sp>
    <dsp:sp modelId="{14DD0D6C-A6F6-4C94-A72F-89D343A641F3}">
      <dsp:nvSpPr>
        <dsp:cNvPr id="0" name=""/>
        <dsp:cNvSpPr/>
      </dsp:nvSpPr>
      <dsp:spPr>
        <a:xfrm>
          <a:off x="6656378" y="1403827"/>
          <a:ext cx="1590433" cy="1590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„Mogu sam”</a:t>
          </a:r>
          <a:endParaRPr lang="en-US" sz="1400" kern="1200" dirty="0"/>
        </a:p>
      </dsp:txBody>
      <dsp:txXfrm>
        <a:off x="6889292" y="1636741"/>
        <a:ext cx="1124605" cy="1124605"/>
      </dsp:txXfrm>
    </dsp:sp>
    <dsp:sp modelId="{2048926F-DA74-429F-BDF3-55D7F97EC40E}">
      <dsp:nvSpPr>
        <dsp:cNvPr id="0" name=""/>
        <dsp:cNvSpPr/>
      </dsp:nvSpPr>
      <dsp:spPr>
        <a:xfrm rot="6480000">
          <a:off x="6875497" y="3054256"/>
          <a:ext cx="422037" cy="536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6958365" y="3101403"/>
        <a:ext cx="295426" cy="322063"/>
      </dsp:txXfrm>
    </dsp:sp>
    <dsp:sp modelId="{188E06BF-BE24-4BD5-B752-0D4C16388CEB}">
      <dsp:nvSpPr>
        <dsp:cNvPr id="0" name=""/>
        <dsp:cNvSpPr/>
      </dsp:nvSpPr>
      <dsp:spPr>
        <a:xfrm>
          <a:off x="5918838" y="3673742"/>
          <a:ext cx="1590433" cy="1590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„</a:t>
          </a:r>
          <a:r>
            <a:rPr lang="hr-HR" sz="1400" kern="1200" dirty="0" smtClean="0"/>
            <a:t>Pustit ću konzultanta da sve napravi”</a:t>
          </a:r>
          <a:endParaRPr lang="en-US" sz="1400" kern="1200" dirty="0"/>
        </a:p>
      </dsp:txBody>
      <dsp:txXfrm>
        <a:off x="6151752" y="3906656"/>
        <a:ext cx="1124605" cy="1124605"/>
      </dsp:txXfrm>
    </dsp:sp>
    <dsp:sp modelId="{A505B16D-27CF-4435-84FD-C79D171FCF2F}">
      <dsp:nvSpPr>
        <dsp:cNvPr id="0" name=""/>
        <dsp:cNvSpPr/>
      </dsp:nvSpPr>
      <dsp:spPr>
        <a:xfrm rot="10800000">
          <a:off x="5318472" y="4200573"/>
          <a:ext cx="424258" cy="536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445749" y="4307927"/>
        <a:ext cx="296981" cy="322063"/>
      </dsp:txXfrm>
    </dsp:sp>
    <dsp:sp modelId="{89D7F895-BB9F-410B-A1E4-45B9F0384865}">
      <dsp:nvSpPr>
        <dsp:cNvPr id="0" name=""/>
        <dsp:cNvSpPr/>
      </dsp:nvSpPr>
      <dsp:spPr>
        <a:xfrm>
          <a:off x="3536299" y="3673742"/>
          <a:ext cx="1582051" cy="1590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Ministarstvo nije predvidjelo određene aktivnosti kao prihvatljive</a:t>
          </a:r>
          <a:endParaRPr lang="en-US" sz="1400" kern="1200" dirty="0"/>
        </a:p>
      </dsp:txBody>
      <dsp:txXfrm>
        <a:off x="3767985" y="3906656"/>
        <a:ext cx="1118679" cy="1124605"/>
      </dsp:txXfrm>
    </dsp:sp>
    <dsp:sp modelId="{5FD1619B-4C52-4EF8-A5B7-20F31D932447}">
      <dsp:nvSpPr>
        <dsp:cNvPr id="0" name=""/>
        <dsp:cNvSpPr/>
      </dsp:nvSpPr>
      <dsp:spPr>
        <a:xfrm rot="15120000">
          <a:off x="3751184" y="3077173"/>
          <a:ext cx="422250" cy="536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834094" y="3244765"/>
        <a:ext cx="295575" cy="322063"/>
      </dsp:txXfrm>
    </dsp:sp>
    <dsp:sp modelId="{6A74BF6C-8AEE-4198-B6F6-BF3199D4342D}">
      <dsp:nvSpPr>
        <dsp:cNvPr id="0" name=""/>
        <dsp:cNvSpPr/>
      </dsp:nvSpPr>
      <dsp:spPr>
        <a:xfrm>
          <a:off x="2794568" y="1403827"/>
          <a:ext cx="1590433" cy="1590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Financijsko i provedbeno planiranje</a:t>
          </a:r>
          <a:endParaRPr lang="en-US" sz="1400" kern="1200" dirty="0"/>
        </a:p>
      </dsp:txBody>
      <dsp:txXfrm>
        <a:off x="3027482" y="1636741"/>
        <a:ext cx="1124605" cy="1124605"/>
      </dsp:txXfrm>
    </dsp:sp>
    <dsp:sp modelId="{A2FBBDFE-0B44-4152-AF31-04AE7C1EA5F0}">
      <dsp:nvSpPr>
        <dsp:cNvPr id="0" name=""/>
        <dsp:cNvSpPr/>
      </dsp:nvSpPr>
      <dsp:spPr>
        <a:xfrm rot="19440000">
          <a:off x="4334555" y="1236237"/>
          <a:ext cx="422037" cy="536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346645" y="1380801"/>
        <a:ext cx="295426" cy="322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783A2-6F5B-429C-AD99-C568A979E924}">
      <dsp:nvSpPr>
        <dsp:cNvPr id="0" name=""/>
        <dsp:cNvSpPr/>
      </dsp:nvSpPr>
      <dsp:spPr>
        <a:xfrm>
          <a:off x="3267038" y="650575"/>
          <a:ext cx="4410006" cy="153153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9FF63-02F1-4B05-9F74-D26DF1ABAA20}">
      <dsp:nvSpPr>
        <dsp:cNvPr id="0" name=""/>
        <dsp:cNvSpPr/>
      </dsp:nvSpPr>
      <dsp:spPr>
        <a:xfrm>
          <a:off x="4995340" y="4379035"/>
          <a:ext cx="854652" cy="54697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210F7-A1B5-482A-8094-5519604309E7}">
      <dsp:nvSpPr>
        <dsp:cNvPr id="0" name=""/>
        <dsp:cNvSpPr/>
      </dsp:nvSpPr>
      <dsp:spPr>
        <a:xfrm>
          <a:off x="3456688" y="4699808"/>
          <a:ext cx="4102331" cy="76996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3456688" y="4699808"/>
        <a:ext cx="4102331" cy="769966"/>
      </dsp:txXfrm>
    </dsp:sp>
    <dsp:sp modelId="{EAD39EE0-490E-4E61-A28A-AD458EA90764}">
      <dsp:nvSpPr>
        <dsp:cNvPr id="0" name=""/>
        <dsp:cNvSpPr/>
      </dsp:nvSpPr>
      <dsp:spPr>
        <a:xfrm>
          <a:off x="4471" y="192319"/>
          <a:ext cx="1540804" cy="1555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Zajednica poslovnih savjetnika</a:t>
          </a:r>
          <a:endParaRPr lang="en-US" sz="2000" kern="1200" dirty="0"/>
        </a:p>
      </dsp:txBody>
      <dsp:txXfrm>
        <a:off x="230117" y="420073"/>
        <a:ext cx="1089512" cy="1099696"/>
      </dsp:txXfrm>
    </dsp:sp>
    <dsp:sp modelId="{C9019F9A-36F5-43D2-A099-1959F6B71D36}">
      <dsp:nvSpPr>
        <dsp:cNvPr id="0" name=""/>
        <dsp:cNvSpPr/>
      </dsp:nvSpPr>
      <dsp:spPr>
        <a:xfrm>
          <a:off x="9328671" y="107213"/>
          <a:ext cx="1540804" cy="1555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EU definicija MSP</a:t>
          </a:r>
          <a:endParaRPr lang="en-US" sz="2000" kern="1200" dirty="0"/>
        </a:p>
      </dsp:txBody>
      <dsp:txXfrm>
        <a:off x="9554317" y="334967"/>
        <a:ext cx="1089512" cy="1099696"/>
      </dsp:txXfrm>
    </dsp:sp>
    <dsp:sp modelId="{EEAD3D71-3E3A-4A6C-9A12-585F9B2BBEDE}">
      <dsp:nvSpPr>
        <dsp:cNvPr id="0" name=""/>
        <dsp:cNvSpPr/>
      </dsp:nvSpPr>
      <dsp:spPr>
        <a:xfrm>
          <a:off x="2470079" y="2788171"/>
          <a:ext cx="1540804" cy="1555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Promocija</a:t>
          </a:r>
          <a:endParaRPr lang="en-US" sz="2000" kern="1200" dirty="0"/>
        </a:p>
      </dsp:txBody>
      <dsp:txXfrm>
        <a:off x="2695725" y="3015925"/>
        <a:ext cx="1089512" cy="1099696"/>
      </dsp:txXfrm>
    </dsp:sp>
    <dsp:sp modelId="{342A7075-6A02-4B56-9FAF-BCDCD54DF437}">
      <dsp:nvSpPr>
        <dsp:cNvPr id="0" name=""/>
        <dsp:cNvSpPr/>
      </dsp:nvSpPr>
      <dsp:spPr>
        <a:xfrm>
          <a:off x="3133510" y="480045"/>
          <a:ext cx="4578290" cy="38363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492"/>
          </a:xfrm>
          <a:prstGeom prst="rect">
            <a:avLst/>
          </a:prstGeom>
        </p:spPr>
        <p:txBody>
          <a:bodyPr vert="horz" lIns="91558" tIns="45780" rIns="91558" bIns="457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492"/>
          </a:xfrm>
          <a:prstGeom prst="rect">
            <a:avLst/>
          </a:prstGeom>
        </p:spPr>
        <p:txBody>
          <a:bodyPr vert="horz" lIns="91558" tIns="45780" rIns="91558" bIns="4578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B08DC1-2CDE-4787-874B-A008AD872885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137"/>
            <a:ext cx="2944958" cy="496491"/>
          </a:xfrm>
          <a:prstGeom prst="rect">
            <a:avLst/>
          </a:prstGeom>
        </p:spPr>
        <p:txBody>
          <a:bodyPr vert="horz" lIns="91558" tIns="45780" rIns="91558" bIns="457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30137"/>
            <a:ext cx="2944958" cy="496491"/>
          </a:xfrm>
          <a:prstGeom prst="rect">
            <a:avLst/>
          </a:prstGeom>
        </p:spPr>
        <p:txBody>
          <a:bodyPr vert="horz" wrap="square" lIns="91558" tIns="45780" rIns="91558" bIns="457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2D9E71-00BF-484B-9AE1-6C8176DB9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16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6492"/>
          </a:xfrm>
          <a:prstGeom prst="rect">
            <a:avLst/>
          </a:prstGeom>
        </p:spPr>
        <p:txBody>
          <a:bodyPr vert="horz" lIns="91558" tIns="45780" rIns="91558" bIns="457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482" y="0"/>
            <a:ext cx="2946575" cy="496492"/>
          </a:xfrm>
          <a:prstGeom prst="rect">
            <a:avLst/>
          </a:prstGeom>
        </p:spPr>
        <p:txBody>
          <a:bodyPr vert="horz" lIns="91558" tIns="45780" rIns="91558" bIns="4578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87AD61-E05D-4D8E-A769-2ED60D6E8E08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8" tIns="45780" rIns="91558" bIns="4578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5867"/>
            <a:ext cx="5438464" cy="4466823"/>
          </a:xfrm>
          <a:prstGeom prst="rect">
            <a:avLst/>
          </a:prstGeom>
        </p:spPr>
        <p:txBody>
          <a:bodyPr vert="horz" lIns="91558" tIns="45780" rIns="91558" bIns="457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576" cy="496491"/>
          </a:xfrm>
          <a:prstGeom prst="rect">
            <a:avLst/>
          </a:prstGeom>
        </p:spPr>
        <p:txBody>
          <a:bodyPr vert="horz" lIns="91558" tIns="45780" rIns="91558" bIns="457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482" y="9430137"/>
            <a:ext cx="2946575" cy="496491"/>
          </a:xfrm>
          <a:prstGeom prst="rect">
            <a:avLst/>
          </a:prstGeom>
        </p:spPr>
        <p:txBody>
          <a:bodyPr vert="horz" wrap="square" lIns="91558" tIns="45780" rIns="91558" bIns="457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F2D6FD-008F-4128-8070-AD27E922C98E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948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Hrvatska gospodarska komora</a:t>
            </a: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97" indent="-28892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68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962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237" indent="-23113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51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78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062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9337" indent="-231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D23178-484E-4548-89E2-7238BADB95A3}" type="slidenum">
              <a:rPr lang="en-GB"/>
              <a:pPr/>
              <a:t>1</a:t>
            </a:fld>
            <a:endParaRPr lang="en-GB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532359" y="1251106"/>
            <a:ext cx="5511278" cy="569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7" tIns="46519" rIns="93037" bIns="4651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sz="1400">
                <a:latin typeface="Arial Narrow" panose="020B0606020202030204" pitchFamily="34" charset="0"/>
              </a:rPr>
              <a:t>U prethodnom izlaganju čuli ste kratko koji je opći cilj programa EU, a ja ću kratko predstaviti fondove otvorene Hrvatskoj- kroz prijašnju i sadašnju generaciju pret. fondova te programe Zajednice .</a:t>
            </a:r>
          </a:p>
          <a:p>
            <a:r>
              <a:rPr lang="hr-HR" sz="1400" b="1">
                <a:latin typeface="Arial Narrow" panose="020B0606020202030204" pitchFamily="34" charset="0"/>
              </a:rPr>
              <a:t>Zašto Vas ova prezentacija treba zanimati?</a:t>
            </a:r>
            <a:r>
              <a:rPr lang="hr-HR" sz="1400">
                <a:latin typeface="Arial Narrow" panose="020B0606020202030204" pitchFamily="34" charset="0"/>
              </a:rPr>
              <a:t> </a:t>
            </a:r>
          </a:p>
          <a:p>
            <a:r>
              <a:rPr lang="hr-HR" sz="1400">
                <a:latin typeface="Arial Narrow" panose="020B0606020202030204" pitchFamily="34" charset="0"/>
              </a:rPr>
              <a:t>Prvi i najosnovniji razlog je vaša konkurentnost!!!</a:t>
            </a:r>
          </a:p>
          <a:p>
            <a:r>
              <a:rPr lang="hr-HR" sz="1400">
                <a:latin typeface="Arial Narrow" panose="020B0606020202030204" pitchFamily="34" charset="0"/>
              </a:rPr>
              <a:t>Sutra, prilikom konkuriranja za poslovni dogovor vi će te se natjecati sa tvrtkama iz svog sektora iz 27 europskih zemalja. </a:t>
            </a:r>
            <a:r>
              <a:rPr lang="hr-HR" sz="1400" b="1">
                <a:latin typeface="Arial Narrow" panose="020B0606020202030204" pitchFamily="34" charset="0"/>
              </a:rPr>
              <a:t>Da dobijete posao vi morate biti bolji od ostalih</a:t>
            </a:r>
            <a:r>
              <a:rPr lang="hr-HR" sz="1400">
                <a:latin typeface="Arial Narrow" panose="020B0606020202030204" pitchFamily="34" charset="0"/>
              </a:rPr>
              <a:t>. </a:t>
            </a:r>
          </a:p>
          <a:p>
            <a:r>
              <a:rPr lang="hr-HR" sz="1400">
                <a:latin typeface="Arial Narrow" panose="020B0606020202030204" pitchFamily="34" charset="0"/>
              </a:rPr>
              <a:t>Prilikom izlaženja na tržište koje ima 470 milijuna stanovnika – Konkurencija, u obliku kojom je sada znate, biti će znatno zaoštrena.</a:t>
            </a:r>
          </a:p>
          <a:p>
            <a:endParaRPr lang="hr-HR" sz="1400" b="1">
              <a:latin typeface="Arial Narrow" panose="020B0606020202030204" pitchFamily="34" charset="0"/>
            </a:endParaRPr>
          </a:p>
          <a:p>
            <a:r>
              <a:rPr lang="hr-HR" sz="1400" b="1">
                <a:latin typeface="Arial Narrow" panose="020B0606020202030204" pitchFamily="34" charset="0"/>
              </a:rPr>
              <a:t>Kako postići tu stratešku prednost?</a:t>
            </a:r>
          </a:p>
          <a:p>
            <a:r>
              <a:rPr lang="hr-HR" sz="1400">
                <a:latin typeface="Arial Narrow" panose="020B0606020202030204" pitchFamily="34" charset="0"/>
              </a:rPr>
              <a:t>Osnovna stvar koju treba znati kada govorimo o EU fondovima jest da Europa ne financira djelatnosti ili proizvode koji donose direktnu dobit – znači prijavljivanje na projekte u kojima tražite klasično financiranje vaše djelatnosti ne dolazi u obzir. </a:t>
            </a:r>
            <a:r>
              <a:rPr lang="hr-HR" sz="1400" b="1">
                <a:latin typeface="Arial Narrow" panose="020B0606020202030204" pitchFamily="34" charset="0"/>
              </a:rPr>
              <a:t>Financirati se mogu aktivnosti koje će vama pomoći da poboljšate svoje poslovanje – kasnije u prezentaciji biti će primjer takvog natječaja. </a:t>
            </a:r>
          </a:p>
          <a:p>
            <a:r>
              <a:rPr lang="hr-HR" sz="1400">
                <a:latin typeface="Arial Narrow" panose="020B0606020202030204" pitchFamily="34" charset="0"/>
              </a:rPr>
              <a:t>Cilj financiranja EU  je unaprijeđenje europske industrije – na način da se kroz projekte umrežuje znanje i zemlje i tako postiže prenos know-howa, primjeri najbolje prakse, inovativna rješenja i sl.</a:t>
            </a:r>
          </a:p>
          <a:p>
            <a:endParaRPr lang="hr-HR" sz="1400">
              <a:latin typeface="Arial Narrow" panose="020B0606020202030204" pitchFamily="34" charset="0"/>
            </a:endParaRPr>
          </a:p>
          <a:p>
            <a:r>
              <a:rPr lang="hr-HR" sz="1400" b="1">
                <a:latin typeface="Arial Narrow" panose="020B0606020202030204" pitchFamily="34" charset="0"/>
              </a:rPr>
              <a:t>Koliko god ovo trenutno zvuči teško i nedostižno</a:t>
            </a:r>
            <a:r>
              <a:rPr lang="hr-HR" sz="1400">
                <a:latin typeface="Arial Narrow" panose="020B0606020202030204" pitchFamily="34" charset="0"/>
              </a:rPr>
              <a:t>, treba se podsjetiti da su i druga mala poduzeća iz sadašnjih zemalja Europske unije, našla se pred istim izazovima i problemima, ali da su uspješno savladala prepreke koje su ima stajale na tom putu. </a:t>
            </a:r>
            <a:r>
              <a:rPr lang="hr-HR" sz="1400" b="1">
                <a:latin typeface="Arial Narrow" panose="020B0606020202030204" pitchFamily="34" charset="0"/>
              </a:rPr>
              <a:t>Prema tome, ako su drugi to mogli, možemo i mi.</a:t>
            </a:r>
          </a:p>
          <a:p>
            <a:endParaRPr lang="hr-HR" sz="1400">
              <a:latin typeface="Arial Narrow" panose="020B0606020202030204" pitchFamily="34" charset="0"/>
            </a:endParaRPr>
          </a:p>
        </p:txBody>
      </p:sp>
      <p:sp>
        <p:nvSpPr>
          <p:cNvPr id="96261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74525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6FD-008F-4128-8070-AD27E922C98E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07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Objavili smo 4 natječaja za vaučere (EFRD, 2xEAFRD, EFPR). Sektor za međunarodne poslove i EU u 2016. provodio je aktivnosti dodjeljivanja vaučera za sufinanciranje izrade natječajne dokumentacije za prijavu projekata na EU natječaje. Maksimalan iznos po dodijeljenom vaučeru iznosio je 10.000 HRK.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Sektor za međunarodne poslove i EU kontinuirano provodi edukacije poduzetnika o EU natječajima i mogućnostima sufinanciranja poduzetničkih projekata sredstvima EU. U 2016. odradili smo nekoliko ciklusa prezentacija EU natječaja poput Kompetentnost i razvoj MSP ili E-impuls 2016. Održano je 30-ak specijaliziranih radionica na cijelom području Republike Hrvatske uz veliki broj informativnih radionica tijekom godine. Na specijaliziranim radionicama više od 400 potencijalnih prijavitelja.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HGK kontinuirano izrađuje i publikacije i brošure vezane uz informiranje poduzetnika o mogućnostima koje nude fondovi EU.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Također, HGK nudi pomoć u procjeni veličine poduzeća sukladno EU definiciji mikro malih i srednjih poduzeća prema Uredbi EK 651/2014. Ovdje se možemo pohvaliti i činjenicom da nas i „koriste“ državne institucije kada im se poduzetnici obrate s ovakvim upitom. Čak nas je u nekim slučajevima kontaktirala i sama EK kada je upit došao iz Hrvatske.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Kontinuirano pratimo i informiramo poduzetnike o EU natječajima kroz naše elektroničke i tiskane medije.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6FD-008F-4128-8070-AD27E922C98E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55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1FEE-538D-4C92-BEE0-2FD3FE3B9F19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B50E-4526-4857-A801-A80090979290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F8E0-0B4A-490D-AF41-0D6D363B52B4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4CF6F-6D7D-4A70-9949-37C0CAAC05DE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1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B404-8D16-4D41-8D7E-CBCB048ED63E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991FE-4099-4EA0-88E2-ACE121530314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3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"/>
            <a:ext cx="12208933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4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219200"/>
            <a:ext cx="10363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DAAD-C970-428E-B740-A688B7A5E68E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7ADAE-0281-4BDC-9996-CEBBA7E1B48A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7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15C1-F61C-49E4-810D-44C15401CDF5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652A9-B868-45C4-8270-5BE6959FE910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2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80D4-F08B-4BCC-814C-307105280771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665A8-2AB1-4F94-B6D8-15B1E02B0919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8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6913-2B80-4531-8F7E-E3A4CC0F8FAE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699FB-2AA0-41A9-8FE6-46C12693F7B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3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E4355-184D-4FC9-A60E-827106C38519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32328-A511-4A1C-BDC4-2F1CAE18994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0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5877-56BC-4188-B32F-7A11FA030604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F49B1-9907-48AF-B5F3-63101D6692B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3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7E04-1997-47C0-88F0-42EBA4FCB0BA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8C474-BE47-44B5-8EE2-7E494D94628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31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0242-CEC6-413F-8B9D-BC84ACB062FF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80273-C920-4C67-AC90-9C2AE4DEDC8B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4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7A00-1A7A-4CAA-B3D3-900800CCEC51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EBF8-271D-4B20-BBB2-03DBBC087F4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6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2CEF-5D3E-438F-8D1C-E26BFC76DC9A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8A04A-014E-422E-BF3C-EBDB012F5867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5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5F170-8E74-4A66-A7F1-543853F468B1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5137-E62B-4A97-BF88-541E403F1735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6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3D40-CB56-43F7-8D63-258645C8F0C7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A56FE-D3C9-4C84-A42E-266F2ED8DBE0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0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25538"/>
            <a:ext cx="12240684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33575455-E3F0-4FF1-8EAB-C883F7185CD9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36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F1D6472B-A024-4768-9B5F-08A227B178B6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1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00D07D73-6B59-4B21-ACE4-C493F5190168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25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790" y="1258891"/>
            <a:ext cx="5775569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929" y="1258891"/>
            <a:ext cx="5775569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9FFF43BF-A850-4E88-A340-0778B64D39E6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1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9AC2E81A-B86E-4EC8-99B3-75FA1B028C53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69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FFE1-3878-4564-8A15-A0747D4F4084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4E954-C75D-4440-824C-552FEBE5250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5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F9135F91-1766-4899-9D15-F3F45D5C5A29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68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31892AB1-C72A-4CD4-8DDD-D143893AC970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09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8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3C8B6775-B03B-4871-B76D-2186EA26FC35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14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DE6183AB-341E-47C1-A0BE-4BD485A05EF6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39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5CF295F1-B30F-4F6F-8A4D-00755ECC6BE5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22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4816" y="179396"/>
            <a:ext cx="2934677" cy="611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788" y="179396"/>
            <a:ext cx="8616461" cy="611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45F4D018-6F3D-46F1-A0B6-212D32F499E1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49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0790" y="179390"/>
            <a:ext cx="8637953" cy="630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790" y="1258888"/>
            <a:ext cx="5775569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3929" y="1258888"/>
            <a:ext cx="5775569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0790" y="3854458"/>
            <a:ext cx="5775569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929" y="3854458"/>
            <a:ext cx="5775569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0C157002-308A-421C-B4A7-120A71C17D5B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80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0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5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7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3FDD-9BF1-4DBB-A9A0-23032728293C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567AA-809C-441E-A4E6-F6094C14B9E0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9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3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6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6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25538"/>
            <a:ext cx="12240684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6529D54A-914C-4461-9330-4ACD1DB09C82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42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BA8B2BD2-AC4E-442B-82EB-06FE4DC0D7ED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7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F617802B-18FB-4B28-AA7C-D593D1C1430D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20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790" y="1258891"/>
            <a:ext cx="5775569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929" y="1258891"/>
            <a:ext cx="5775569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C4893416-0D8D-4D48-A9AB-254EB7E57481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14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9BB6-64AC-4C3A-A6D7-C73703701F82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7AC06-507D-4B9B-BFDE-8981F312131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89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84C651B5-A372-47FF-80BD-8BC17E6AE47C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45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8FBDF0D3-DE08-47F3-B2BF-86BD17E7B04B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27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B8563506-0833-4B68-B97F-055CF40AF87E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33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8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6E49B7B6-3F7E-41D8-8A3D-F96A39A30079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77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1BFA827B-B1BD-4A57-BC68-73BFFDC9F9E8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33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0ABA6F1D-8CB8-4D39-8A52-ABD6679EA455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95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4816" y="179396"/>
            <a:ext cx="2934677" cy="611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788" y="179396"/>
            <a:ext cx="8616461" cy="611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D1D6EB51-5F97-4C50-85DA-250F4C2D1425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90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0790" y="179390"/>
            <a:ext cx="8637953" cy="630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790" y="1258888"/>
            <a:ext cx="5775569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3929" y="1258888"/>
            <a:ext cx="5775569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0790" y="3854458"/>
            <a:ext cx="5775569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929" y="3854458"/>
            <a:ext cx="5775569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43020" y="6567493"/>
            <a:ext cx="2216149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6FC95112-D5A6-446C-AF10-E3DF696D352C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69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1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2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71C1-1458-4BEB-B64F-A89CBDCED2BD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8B12-69E5-42A1-8330-C399C66B9A34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74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8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8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8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3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2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D1BC-606F-4961-AA85-3D4752C4EE94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F499B-A757-431F-9023-D6EE4D3F23C5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6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896A-19F4-4DDC-86B2-85E49CECAA22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710AF-1150-42F0-9925-8B443CAB7586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3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EB2F-6A8E-4802-888C-B4051E85DDA8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530CD-D3B7-4BC5-BD19-2C2E8FE5A970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4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25538"/>
            <a:ext cx="12240684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hr-HR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36C0E-CCEA-4B05-B277-26A13679F83A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9FD3463-CEA6-4776-897E-6D83ADCA4CA3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09" r:id="rId1"/>
    <p:sldLayoutId id="2147489110" r:id="rId2"/>
    <p:sldLayoutId id="2147489111" r:id="rId3"/>
    <p:sldLayoutId id="2147489112" r:id="rId4"/>
    <p:sldLayoutId id="2147489113" r:id="rId5"/>
    <p:sldLayoutId id="2147489114" r:id="rId6"/>
    <p:sldLayoutId id="2147489115" r:id="rId7"/>
    <p:sldLayoutId id="2147489116" r:id="rId8"/>
    <p:sldLayoutId id="2147489117" r:id="rId9"/>
    <p:sldLayoutId id="2147489118" r:id="rId10"/>
    <p:sldLayoutId id="2147489119" r:id="rId11"/>
    <p:sldLayoutId id="2147489149" r:id="rId12"/>
    <p:sldLayoutId id="214748915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57DF8900-A643-438F-8E93-9CE7831303E3}" type="datetimeFigureOut">
              <a:rPr lang="hr-HR"/>
              <a:pPr>
                <a:defRPr/>
              </a:pPr>
              <a:t>2.5.2017.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F988783-AE51-4785-8620-EFFD75BD26B3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20" r:id="rId1"/>
    <p:sldLayoutId id="2147489121" r:id="rId2"/>
    <p:sldLayoutId id="2147489122" r:id="rId3"/>
    <p:sldLayoutId id="2147489123" r:id="rId4"/>
    <p:sldLayoutId id="2147489124" r:id="rId5"/>
    <p:sldLayoutId id="2147489125" r:id="rId6"/>
    <p:sldLayoutId id="2147489126" r:id="rId7"/>
    <p:sldLayoutId id="2147489127" r:id="rId8"/>
    <p:sldLayoutId id="2147489128" r:id="rId9"/>
    <p:sldLayoutId id="2147489129" r:id="rId10"/>
    <p:sldLayoutId id="214748913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25538"/>
            <a:ext cx="12240684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137" y="1258891"/>
            <a:ext cx="1173903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r>
              <a:rPr lang="en-US" smtClean="0"/>
              <a:t>4</a:t>
            </a:r>
          </a:p>
          <a:p>
            <a:pPr lvl="2"/>
            <a:r>
              <a:rPr lang="en-US" smtClean="0"/>
              <a:t>3</a:t>
            </a:r>
          </a:p>
          <a:p>
            <a:pPr lvl="1"/>
            <a:r>
              <a:rPr lang="en-US" smtClean="0"/>
              <a:t>2</a:t>
            </a:r>
          </a:p>
          <a:p>
            <a:pPr lvl="0"/>
            <a:r>
              <a:rPr lang="en-US" smtClean="0"/>
              <a:t>1. Ebene</a:t>
            </a:r>
          </a:p>
        </p:txBody>
      </p:sp>
      <p:sp>
        <p:nvSpPr>
          <p:cNvPr id="3076" name="Title Placeholder 25"/>
          <p:cNvSpPr>
            <a:spLocks noGrp="1"/>
          </p:cNvSpPr>
          <p:nvPr>
            <p:ph type="title"/>
          </p:nvPr>
        </p:nvSpPr>
        <p:spPr bwMode="auto">
          <a:xfrm>
            <a:off x="220136" y="179390"/>
            <a:ext cx="863811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2" r:id="rId1"/>
    <p:sldLayoutId id="2147489153" r:id="rId2"/>
    <p:sldLayoutId id="2147489154" r:id="rId3"/>
    <p:sldLayoutId id="2147489155" r:id="rId4"/>
    <p:sldLayoutId id="2147489156" r:id="rId5"/>
    <p:sldLayoutId id="2147489157" r:id="rId6"/>
    <p:sldLayoutId id="2147489158" r:id="rId7"/>
    <p:sldLayoutId id="2147489159" r:id="rId8"/>
    <p:sldLayoutId id="2147489160" r:id="rId9"/>
    <p:sldLayoutId id="2147489161" r:id="rId10"/>
    <p:sldLayoutId id="2147489162" r:id="rId11"/>
    <p:sldLayoutId id="2147489163" r:id="rId12"/>
    <p:sldLayoutId id="2147489131" r:id="rId13"/>
    <p:sldLayoutId id="2147489132" r:id="rId14"/>
    <p:sldLayoutId id="2147489133" r:id="rId15"/>
    <p:sldLayoutId id="2147489134" r:id="rId16"/>
    <p:sldLayoutId id="2147489135" r:id="rId17"/>
    <p:sldLayoutId id="2147489136" r:id="rId18"/>
    <p:sldLayoutId id="2147489137" r:id="rId19"/>
    <p:sldLayoutId id="2147489138" r:id="rId20"/>
    <p:sldLayoutId id="214748913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9pPr>
    </p:titleStyle>
    <p:bodyStyle>
      <a:lvl1pPr marL="266687" indent="-266687" algn="l" defTabSz="457178" rtl="0" eaLnBrk="0" fontAlgn="base" hangingPunct="0">
        <a:spcBef>
          <a:spcPct val="75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33373" indent="-266687" algn="l" defTabSz="457178" rtl="0" eaLnBrk="0" fontAlgn="base" hangingPunct="0">
        <a:spcBef>
          <a:spcPct val="75000"/>
        </a:spcBef>
        <a:spcAft>
          <a:spcPct val="0"/>
        </a:spcAft>
        <a:buSzPct val="64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2pPr>
      <a:lvl3pPr marL="714339" indent="-180966" algn="l" defTabSz="457178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3pPr>
      <a:lvl4pPr marL="896894" indent="-182554" algn="l" defTabSz="457178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4pPr>
      <a:lvl5pPr marL="1077860" indent="-180966" algn="l" defTabSz="457178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5pPr>
      <a:lvl6pPr marL="1535036" indent="-180966" algn="l" defTabSz="457178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6pPr>
      <a:lvl7pPr marL="1992214" indent="-180966" algn="l" defTabSz="457178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7pPr>
      <a:lvl8pPr marL="2449391" indent="-180966" algn="l" defTabSz="457178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8pPr>
      <a:lvl9pPr marL="2906569" indent="-180966" algn="l" defTabSz="457178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sr-Latn-C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25538"/>
            <a:ext cx="12240684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137" y="1258891"/>
            <a:ext cx="1173903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r>
              <a:rPr lang="en-US" smtClean="0"/>
              <a:t>4</a:t>
            </a:r>
          </a:p>
          <a:p>
            <a:pPr lvl="2"/>
            <a:r>
              <a:rPr lang="en-US" smtClean="0"/>
              <a:t>3</a:t>
            </a:r>
          </a:p>
          <a:p>
            <a:pPr lvl="1"/>
            <a:r>
              <a:rPr lang="en-US" smtClean="0"/>
              <a:t>2</a:t>
            </a:r>
          </a:p>
          <a:p>
            <a:pPr lvl="0"/>
            <a:r>
              <a:rPr lang="en-US" smtClean="0"/>
              <a:t>1. Ebene</a:t>
            </a:r>
          </a:p>
        </p:txBody>
      </p:sp>
      <p:sp>
        <p:nvSpPr>
          <p:cNvPr id="4100" name="Title Placeholder 25"/>
          <p:cNvSpPr>
            <a:spLocks noGrp="1"/>
          </p:cNvSpPr>
          <p:nvPr>
            <p:ph type="title"/>
          </p:nvPr>
        </p:nvSpPr>
        <p:spPr bwMode="auto">
          <a:xfrm>
            <a:off x="220136" y="179390"/>
            <a:ext cx="863811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64" r:id="rId1"/>
    <p:sldLayoutId id="2147489165" r:id="rId2"/>
    <p:sldLayoutId id="2147489166" r:id="rId3"/>
    <p:sldLayoutId id="2147489167" r:id="rId4"/>
    <p:sldLayoutId id="2147489168" r:id="rId5"/>
    <p:sldLayoutId id="2147489169" r:id="rId6"/>
    <p:sldLayoutId id="2147489170" r:id="rId7"/>
    <p:sldLayoutId id="2147489171" r:id="rId8"/>
    <p:sldLayoutId id="2147489172" r:id="rId9"/>
    <p:sldLayoutId id="2147489173" r:id="rId10"/>
    <p:sldLayoutId id="2147489174" r:id="rId11"/>
    <p:sldLayoutId id="2147489175" r:id="rId12"/>
    <p:sldLayoutId id="2147489140" r:id="rId13"/>
    <p:sldLayoutId id="2147489141" r:id="rId14"/>
    <p:sldLayoutId id="2147489142" r:id="rId15"/>
    <p:sldLayoutId id="2147489143" r:id="rId16"/>
    <p:sldLayoutId id="2147489144" r:id="rId17"/>
    <p:sldLayoutId id="2147489145" r:id="rId18"/>
    <p:sldLayoutId id="2147489146" r:id="rId19"/>
    <p:sldLayoutId id="2147489147" r:id="rId20"/>
    <p:sldLayoutId id="214748914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9pPr>
    </p:titleStyle>
    <p:bodyStyle>
      <a:lvl1pPr marL="266687" indent="-266687" algn="l" defTabSz="457178" rtl="0" eaLnBrk="0" fontAlgn="base" hangingPunct="0">
        <a:spcBef>
          <a:spcPct val="75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33373" indent="-266687" algn="l" defTabSz="457178" rtl="0" eaLnBrk="0" fontAlgn="base" hangingPunct="0">
        <a:spcBef>
          <a:spcPct val="75000"/>
        </a:spcBef>
        <a:spcAft>
          <a:spcPct val="0"/>
        </a:spcAft>
        <a:buSzPct val="64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2pPr>
      <a:lvl3pPr marL="714339" indent="-180966" algn="l" defTabSz="457178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3pPr>
      <a:lvl4pPr marL="896894" indent="-182554" algn="l" defTabSz="457178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4pPr>
      <a:lvl5pPr marL="1077860" indent="-180966" algn="l" defTabSz="457178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5pPr>
      <a:lvl6pPr marL="1535036" indent="-180966" algn="l" defTabSz="457178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6pPr>
      <a:lvl7pPr marL="1992214" indent="-180966" algn="l" defTabSz="457178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7pPr>
      <a:lvl8pPr marL="2449391" indent="-180966" algn="l" defTabSz="457178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8pPr>
      <a:lvl9pPr marL="2906569" indent="-180966" algn="l" defTabSz="457178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sr-Latn-C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zsavic@hgk.h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992313" y="3573466"/>
            <a:ext cx="20875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spcBef>
                <a:spcPct val="50000"/>
              </a:spcBef>
              <a:defRPr/>
            </a:pPr>
            <a:endParaRPr lang="de-DE" b="1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483" name="Rectangle 5" descr="Blue tissue paper"/>
          <p:cNvSpPr>
            <a:spLocks noChangeArrowheads="1"/>
          </p:cNvSpPr>
          <p:nvPr/>
        </p:nvSpPr>
        <p:spPr bwMode="auto">
          <a:xfrm>
            <a:off x="6311902" y="4149080"/>
            <a:ext cx="5616748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 eaLnBrk="1" hangingPunct="1">
              <a:defRPr/>
            </a:pPr>
            <a:r>
              <a:rPr lang="hr-HR" altLang="sr-Latn-RS" sz="2000" dirty="0" smtClean="0">
                <a:solidFill>
                  <a:schemeClr val="tx2">
                    <a:lumMod val="75000"/>
                  </a:schemeClr>
                </a:solidFill>
              </a:rPr>
              <a:t>Mr.sc. Zvonimir Savić</a:t>
            </a:r>
            <a:endParaRPr lang="hr-HR" altLang="sr-Latn-R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r" eaLnBrk="1" hangingPunct="1">
              <a:defRPr/>
            </a:pPr>
            <a:r>
              <a:rPr lang="hr-HR" altLang="sr-Latn-RS" sz="2000" dirty="0">
                <a:solidFill>
                  <a:schemeClr val="tx2">
                    <a:lumMod val="75000"/>
                  </a:schemeClr>
                </a:solidFill>
              </a:rPr>
              <a:t>Sektor </a:t>
            </a:r>
            <a:r>
              <a:rPr lang="hr-HR" altLang="sr-Latn-RS" sz="2000" dirty="0">
                <a:solidFill>
                  <a:schemeClr val="tx2">
                    <a:lumMod val="75000"/>
                  </a:schemeClr>
                </a:solidFill>
              </a:rPr>
              <a:t>za </a:t>
            </a:r>
            <a:r>
              <a:rPr lang="hr-HR" altLang="sr-Latn-RS" sz="2000" dirty="0" smtClean="0">
                <a:solidFill>
                  <a:schemeClr val="tx2">
                    <a:lumMod val="75000"/>
                  </a:schemeClr>
                </a:solidFill>
              </a:rPr>
              <a:t>financijske institucije, poslovne informacije i ekonomske analize</a:t>
            </a:r>
          </a:p>
          <a:p>
            <a:pPr algn="r" eaLnBrk="1" hangingPunct="1">
              <a:defRPr/>
            </a:pPr>
            <a:r>
              <a:rPr lang="hr-HR" altLang="sr-Latn-RS" sz="2000" dirty="0" smtClean="0">
                <a:solidFill>
                  <a:schemeClr val="tx2">
                    <a:lumMod val="75000"/>
                  </a:schemeClr>
                </a:solidFill>
              </a:rPr>
              <a:t>Direktor</a:t>
            </a:r>
            <a:endParaRPr lang="hr-HR" altLang="sr-Latn-R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79876" y="3763964"/>
            <a:ext cx="36003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sz="2000" dirty="0">
                <a:solidFill>
                  <a:schemeClr val="tx2">
                    <a:lumMod val="75000"/>
                  </a:schemeClr>
                </a:solidFill>
              </a:rPr>
              <a:t>Šibenik, 04. svibanj 2017</a:t>
            </a:r>
            <a:r>
              <a:rPr lang="hr-HR" altLang="sr-Latn-RS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2773" name="Picture 12" descr="pageHeader-hg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9"/>
          <a:stretch>
            <a:fillRect/>
          </a:stretch>
        </p:blipFill>
        <p:spPr bwMode="auto">
          <a:xfrm>
            <a:off x="0" y="5516564"/>
            <a:ext cx="122886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0" y="620689"/>
            <a:ext cx="9144000" cy="21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XXI. Nacionalno savjetovanje</a:t>
            </a:r>
          </a:p>
          <a:p>
            <a:pPr algn="ctr">
              <a:defRPr/>
            </a:pP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 gospodarstvu i poduzetništvu</a:t>
            </a:r>
            <a:endParaRPr lang="hr-HR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hr-HR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hr-HR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hr-HR" sz="4000" b="1" u="sng" dirty="0">
                <a:solidFill>
                  <a:schemeClr val="accent1">
                    <a:lumMod val="75000"/>
                  </a:schemeClr>
                </a:solidFill>
              </a:rPr>
              <a:t>Iskustva iz pripreme projekta</a:t>
            </a:r>
            <a:endParaRPr lang="hr-HR" sz="4000" b="1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6" y="88906"/>
            <a:ext cx="2535239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6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2"/>
            <a:ext cx="10363200" cy="1470025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002060"/>
                </a:solidFill>
              </a:rPr>
              <a:t>Hvala </a:t>
            </a:r>
            <a:r>
              <a:rPr lang="hr-HR" b="1" dirty="0" smtClean="0">
                <a:solidFill>
                  <a:srgbClr val="002060"/>
                </a:solidFill>
              </a:rPr>
              <a:t>Vam na </a:t>
            </a:r>
            <a:r>
              <a:rPr lang="hr-HR" b="1" dirty="0">
                <a:solidFill>
                  <a:srgbClr val="002060"/>
                </a:solidFill>
              </a:rPr>
              <a:t>pažnji!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996952"/>
            <a:ext cx="6400800" cy="2808312"/>
          </a:xfrm>
        </p:spPr>
        <p:txBody>
          <a:bodyPr/>
          <a:lstStyle/>
          <a:p>
            <a:r>
              <a:rPr lang="hr-HR" sz="2800" dirty="0" smtClean="0">
                <a:solidFill>
                  <a:srgbClr val="002060"/>
                </a:solidFill>
              </a:rPr>
              <a:t>Mr.sc. Zvonimir Savić</a:t>
            </a:r>
            <a:endParaRPr lang="hr-HR" sz="2800" dirty="0">
              <a:solidFill>
                <a:srgbClr val="002060"/>
              </a:solidFill>
            </a:endParaRPr>
          </a:p>
          <a:p>
            <a:endParaRPr lang="hr-HR" sz="2800" dirty="0">
              <a:solidFill>
                <a:srgbClr val="002060"/>
              </a:solidFill>
            </a:endParaRPr>
          </a:p>
          <a:p>
            <a:r>
              <a:rPr lang="hr-HR" sz="2800" dirty="0">
                <a:solidFill>
                  <a:srgbClr val="002060"/>
                </a:solidFill>
              </a:rPr>
              <a:t>Hrvatska gospodarska komora</a:t>
            </a:r>
            <a:endParaRPr lang="hr-HR" sz="2800" dirty="0">
              <a:solidFill>
                <a:srgbClr val="002060"/>
              </a:solidFill>
            </a:endParaRPr>
          </a:p>
          <a:p>
            <a:r>
              <a:rPr lang="hr-HR" sz="2800" dirty="0">
                <a:solidFill>
                  <a:srgbClr val="002060"/>
                </a:solidFill>
              </a:rPr>
              <a:t>Sektor za </a:t>
            </a:r>
            <a:r>
              <a:rPr lang="hr-HR" sz="2800" dirty="0" smtClean="0">
                <a:solidFill>
                  <a:srgbClr val="002060"/>
                </a:solidFill>
              </a:rPr>
              <a:t>financijske institucije, poslovne informacije i ekonomske analize</a:t>
            </a:r>
            <a:endParaRPr lang="hr-HR" sz="2800" dirty="0">
              <a:solidFill>
                <a:srgbClr val="002060"/>
              </a:solidFill>
            </a:endParaRPr>
          </a:p>
          <a:p>
            <a:r>
              <a:rPr lang="hr-HR" sz="2800" dirty="0"/>
              <a:t> </a:t>
            </a:r>
            <a:r>
              <a:rPr lang="hr-HR" sz="2800" dirty="0" smtClean="0">
                <a:hlinkClick r:id="rId2"/>
              </a:rPr>
              <a:t>zsavic@hgk.hr</a:t>
            </a:r>
            <a:endParaRPr lang="hr-HR" sz="28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8" y="130971"/>
            <a:ext cx="2535239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1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hr-HR" dirty="0" smtClean="0"/>
              <a:t>Sadržaj prezentacije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Uvod: HGK i EU natječaji</a:t>
            </a:r>
          </a:p>
          <a:p>
            <a:r>
              <a:rPr lang="hr-HR" dirty="0" smtClean="0"/>
              <a:t>Izazovi u pripremi projekata</a:t>
            </a:r>
            <a:endParaRPr lang="hr-HR" dirty="0" smtClean="0"/>
          </a:p>
          <a:p>
            <a:r>
              <a:rPr lang="hr-HR" dirty="0" smtClean="0"/>
              <a:t>Praktični savjeti</a:t>
            </a:r>
          </a:p>
          <a:p>
            <a:r>
              <a:rPr lang="hr-HR" dirty="0" smtClean="0"/>
              <a:t>HGK kao partner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31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hr-HR" dirty="0" smtClean="0"/>
              <a:t>Uvod: HGK i EU natječaji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84576"/>
          </a:xfrm>
        </p:spPr>
        <p:txBody>
          <a:bodyPr/>
          <a:lstStyle/>
          <a:p>
            <a:r>
              <a:rPr lang="hr-HR" dirty="0" smtClean="0"/>
              <a:t>265 projektnih prijedloga u 2015. od 165 prijavitelja ukupne vrijednosti 1 milijardu EUR-a</a:t>
            </a:r>
          </a:p>
          <a:p>
            <a:r>
              <a:rPr lang="hr-HR" dirty="0" smtClean="0"/>
              <a:t>Prezentacije EU natječaja: </a:t>
            </a:r>
          </a:p>
          <a:p>
            <a:pPr lvl="1"/>
            <a:r>
              <a:rPr lang="hr-HR" sz="2400" dirty="0"/>
              <a:t>Povećanje gospodarske aktivnosti i konkurentnosti MSP-a</a:t>
            </a:r>
          </a:p>
          <a:p>
            <a:pPr lvl="1"/>
            <a:r>
              <a:rPr lang="hr-HR" sz="2400" dirty="0"/>
              <a:t>Primjena informacijske i komunikacijske tehnologije za poboljšanje poslovnih procesa</a:t>
            </a:r>
          </a:p>
          <a:p>
            <a:pPr lvl="1"/>
            <a:r>
              <a:rPr lang="hr-HR" sz="2400" dirty="0"/>
              <a:t>Kompetentnost i razvoj MSP</a:t>
            </a:r>
          </a:p>
          <a:p>
            <a:pPr lvl="1"/>
            <a:r>
              <a:rPr lang="hr-HR" sz="2400" dirty="0"/>
              <a:t>Podrška razvoju MSP-a u turizmu povećanjem kvalitete i dodatne ponude hotela</a:t>
            </a:r>
          </a:p>
          <a:p>
            <a:pPr lvl="1"/>
            <a:r>
              <a:rPr lang="hr-HR" sz="2400" dirty="0"/>
              <a:t>Izgradnja proizvodnih kapaciteta i ulaganje u opremu</a:t>
            </a:r>
          </a:p>
          <a:p>
            <a:r>
              <a:rPr lang="hr-HR" dirty="0"/>
              <a:t>4 natječaja za </a:t>
            </a:r>
            <a:r>
              <a:rPr lang="hr-HR" dirty="0" smtClean="0"/>
              <a:t>vaučere - podijeljeno 750.000 HRK</a:t>
            </a:r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45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hr-HR" dirty="0" smtClean="0"/>
              <a:t>Izazovi u pripremi projekta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7242" y="1356107"/>
          <a:ext cx="11041380" cy="5265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44273" y="1364437"/>
            <a:ext cx="3586768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Izrada natječajne dokumentacije je dugotrajan proces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Preporučljivo je uzeti nekog iskusnijeg u pisanju projekata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Tvrtke se fokusiraju na svoje svakodnevne aktivnosti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136" y="157961"/>
            <a:ext cx="4461274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Najbolju prolaznost imaju već pripremljeni projekti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Sama priprema zbog natječaja može dovesti do problema u prijavi, a i kasnije u provedbi 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0160" y="4724162"/>
            <a:ext cx="323088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Kako će netko izvan tvrtke znati Vaše planove?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Pratite vanjskog suradnika kao svoje zaposlene!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986" y="4437112"/>
            <a:ext cx="3275718" cy="13474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Nije svaki natječaj otvoren za sve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Pratiti e-savjetovanja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Na vrijeme proučiti sve kriterije te pratiti objavljivanje pitanja i odgovora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879" y="1412776"/>
            <a:ext cx="3466871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Potrebni su točni iznosi i realno vremensko razdoblje ili što točnije procjene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</a:rPr>
              <a:t>Svaki projekt je specifičan</a:t>
            </a:r>
          </a:p>
        </p:txBody>
      </p:sp>
      <p:cxnSp>
        <p:nvCxnSpPr>
          <p:cNvPr id="25" name="Straight Arrow Connector 24"/>
          <p:cNvCxnSpPr>
            <a:endCxn id="12" idx="1"/>
          </p:cNvCxnSpPr>
          <p:nvPr/>
        </p:nvCxnSpPr>
        <p:spPr>
          <a:xfrm flipV="1">
            <a:off x="6357287" y="696570"/>
            <a:ext cx="962849" cy="66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695768" y="2966805"/>
            <a:ext cx="643025" cy="462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013971" y="5511025"/>
            <a:ext cx="886191" cy="530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478307" y="5570383"/>
            <a:ext cx="673668" cy="615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003178" y="2573073"/>
            <a:ext cx="547671" cy="492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45E92-F859-4C2E-90FC-A5385604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BC717C-B745-4EF7-AEDC-B334B6C5D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D0D6C-A6F6-4C94-A72F-89D343A6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8926F-DA74-429F-BDF3-55D7F97EC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E06BF-BE24-4BD5-B752-0D4C16388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5B16D-27CF-4435-84FD-C79D171FC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D7F895-BB9F-410B-A1E4-45B9F0384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D1619B-4C52-4EF8-A5B7-20F31D932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74BF6C-8AEE-4198-B6F6-BF3199D4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BBDFE-0B44-4152-AF31-04AE7C1EA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 animBg="1"/>
      <p:bldP spid="12" grpId="0" animBg="1"/>
      <p:bldP spid="15" grpId="0" animBg="1"/>
      <p:bldP spid="1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hr-HR" dirty="0" smtClean="0"/>
              <a:t>Praktični savjeti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vrijeme planirati</a:t>
            </a:r>
          </a:p>
          <a:p>
            <a:r>
              <a:rPr lang="hr-HR" dirty="0" smtClean="0"/>
              <a:t>Upute za prijavitelje – prihvatljivi prijavitelji, troškovi, aktivnosti</a:t>
            </a:r>
          </a:p>
          <a:p>
            <a:r>
              <a:rPr lang="hr-HR" dirty="0" smtClean="0"/>
              <a:t>Kontrolirati projekt od početka pripreme do kraja provedbe (pa i duže)</a:t>
            </a:r>
          </a:p>
          <a:p>
            <a:r>
              <a:rPr lang="hr-HR" dirty="0" smtClean="0"/>
              <a:t>Konzultirati se s „iskusnijima”</a:t>
            </a:r>
          </a:p>
          <a:p>
            <a:r>
              <a:rPr lang="hr-HR" dirty="0" smtClean="0"/>
              <a:t>Konzultirati se s institucijama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87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hr-HR" dirty="0" smtClean="0"/>
              <a:t>HGK kao partner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91262" y="1309455"/>
          <a:ext cx="11214508" cy="546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43210" y="3429000"/>
            <a:ext cx="384879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Odrađene stotine slučajeva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Izravna </a:t>
            </a:r>
            <a:r>
              <a:rPr lang="hr-HR" dirty="0" smtClean="0">
                <a:solidFill>
                  <a:srgbClr val="002060"/>
                </a:solidFill>
              </a:rPr>
              <a:t>komunikacija s EK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Iskustvo djelatnika u procjeni</a:t>
            </a:r>
          </a:p>
        </p:txBody>
      </p:sp>
      <p:sp>
        <p:nvSpPr>
          <p:cNvPr id="18" name="Right Arrow 17"/>
          <p:cNvSpPr/>
          <p:nvPr/>
        </p:nvSpPr>
        <p:spPr>
          <a:xfrm rot="20677507">
            <a:off x="2186998" y="1868583"/>
            <a:ext cx="540327" cy="1828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2741901" y="1101229"/>
            <a:ext cx="384879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Pomoć poduzetnicima u pripremi natječajne dokumentacije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Pomoć u odabiru savjetnika 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10626233" y="3065500"/>
            <a:ext cx="373031" cy="23045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109529" y="5851858"/>
            <a:ext cx="384879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Prezentacije EU natječaja po Županijskim komorama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Publikacije</a:t>
            </a:r>
          </a:p>
        </p:txBody>
      </p:sp>
      <p:sp>
        <p:nvSpPr>
          <p:cNvPr id="23" name="Right Arrow 22"/>
          <p:cNvSpPr/>
          <p:nvPr/>
        </p:nvSpPr>
        <p:spPr>
          <a:xfrm rot="7450514">
            <a:off x="3166097" y="5563265"/>
            <a:ext cx="379731" cy="22850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4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210F7-A1B5-482A-8094-551960430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0B210F7-A1B5-482A-8094-551960430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39EE0-490E-4E61-A28A-AD458EA90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AD39EE0-490E-4E61-A28A-AD458EA90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019F9A-36F5-43D2-A099-1959F6B71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9019F9A-36F5-43D2-A099-1959F6B71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AD3D71-3E3A-4A6C-9A12-585F9B2BB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EEAD3D71-3E3A-4A6C-9A12-585F9B2BB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783A2-6F5B-429C-AD99-C568A979E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A64783A2-6F5B-429C-AD99-C568A979E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A7075-6A02-4B56-9FAF-BCDCD54DF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342A7075-6A02-4B56-9FAF-BCDCD54DF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B9FF63-02F1-4B05-9F74-D26DF1AB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AB9FF63-02F1-4B05-9F74-D26DF1ABA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  <p:bldP spid="17" grpId="0" uiExpand="1" animBg="1"/>
      <p:bldP spid="18" grpId="0" uiExpand="1" animBg="1"/>
      <p:bldP spid="19" grpId="0" uiExpand="1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hr-HR" dirty="0" smtClean="0"/>
              <a:t>HGK kao partner</a:t>
            </a:r>
            <a:endParaRPr lang="hr-HR" dirty="0"/>
          </a:p>
        </p:txBody>
      </p:sp>
      <p:grpSp>
        <p:nvGrpSpPr>
          <p:cNvPr id="27" name="Group 26"/>
          <p:cNvGrpSpPr/>
          <p:nvPr/>
        </p:nvGrpSpPr>
        <p:grpSpPr>
          <a:xfrm>
            <a:off x="695731" y="1416669"/>
            <a:ext cx="10865004" cy="5362561"/>
            <a:chOff x="695731" y="1416666"/>
            <a:chExt cx="10865004" cy="536256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3994110" y="1977011"/>
              <a:ext cx="4410006" cy="153153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Down Arrow 28"/>
            <p:cNvSpPr/>
            <p:nvPr/>
          </p:nvSpPr>
          <p:spPr>
            <a:xfrm>
              <a:off x="5686600" y="5688488"/>
              <a:ext cx="854652" cy="546977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4147948" y="6009261"/>
              <a:ext cx="4102331" cy="769966"/>
            </a:xfrm>
            <a:custGeom>
              <a:avLst/>
              <a:gdLst>
                <a:gd name="connsiteX0" fmla="*/ 0 w 4102331"/>
                <a:gd name="connsiteY0" fmla="*/ 0 h 769966"/>
                <a:gd name="connsiteX1" fmla="*/ 4102331 w 4102331"/>
                <a:gd name="connsiteY1" fmla="*/ 0 h 769966"/>
                <a:gd name="connsiteX2" fmla="*/ 4102331 w 4102331"/>
                <a:gd name="connsiteY2" fmla="*/ 769966 h 769966"/>
                <a:gd name="connsiteX3" fmla="*/ 0 w 4102331"/>
                <a:gd name="connsiteY3" fmla="*/ 769966 h 769966"/>
                <a:gd name="connsiteX4" fmla="*/ 0 w 4102331"/>
                <a:gd name="connsiteY4" fmla="*/ 0 h 7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2331" h="769966">
                  <a:moveTo>
                    <a:pt x="0" y="0"/>
                  </a:moveTo>
                  <a:lnTo>
                    <a:pt x="4102331" y="0"/>
                  </a:lnTo>
                  <a:lnTo>
                    <a:pt x="4102331" y="769966"/>
                  </a:lnTo>
                  <a:lnTo>
                    <a:pt x="0" y="76996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algn="ctr" defTabSz="1200091">
                <a:lnSpc>
                  <a:spcPct val="90000"/>
                </a:lnSpc>
                <a:spcAft>
                  <a:spcPct val="35000"/>
                </a:spcAft>
              </a:pPr>
              <a:endParaRPr lang="en-US" sz="27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5731" y="1501772"/>
              <a:ext cx="1540804" cy="1555204"/>
            </a:xfrm>
            <a:custGeom>
              <a:avLst/>
              <a:gdLst>
                <a:gd name="connsiteX0" fmla="*/ 0 w 1540804"/>
                <a:gd name="connsiteY0" fmla="*/ 777602 h 1555204"/>
                <a:gd name="connsiteX1" fmla="*/ 770402 w 1540804"/>
                <a:gd name="connsiteY1" fmla="*/ 0 h 1555204"/>
                <a:gd name="connsiteX2" fmla="*/ 1540804 w 1540804"/>
                <a:gd name="connsiteY2" fmla="*/ 777602 h 1555204"/>
                <a:gd name="connsiteX3" fmla="*/ 770402 w 1540804"/>
                <a:gd name="connsiteY3" fmla="*/ 1555204 h 1555204"/>
                <a:gd name="connsiteX4" fmla="*/ 0 w 1540804"/>
                <a:gd name="connsiteY4" fmla="*/ 777602 h 155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04" h="1555204">
                  <a:moveTo>
                    <a:pt x="0" y="777602"/>
                  </a:moveTo>
                  <a:cubicBezTo>
                    <a:pt x="0" y="348144"/>
                    <a:pt x="344921" y="0"/>
                    <a:pt x="770402" y="0"/>
                  </a:cubicBezTo>
                  <a:cubicBezTo>
                    <a:pt x="1195883" y="0"/>
                    <a:pt x="1540804" y="348144"/>
                    <a:pt x="1540804" y="777602"/>
                  </a:cubicBezTo>
                  <a:cubicBezTo>
                    <a:pt x="1540804" y="1207060"/>
                    <a:pt x="1195883" y="1555204"/>
                    <a:pt x="770402" y="1555204"/>
                  </a:cubicBezTo>
                  <a:cubicBezTo>
                    <a:pt x="344921" y="1555204"/>
                    <a:pt x="0" y="1207060"/>
                    <a:pt x="0" y="77760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047" tIns="253155" rIns="251047" bIns="253155" numCol="1" spcCol="1270" anchor="ctr" anchorCtr="0">
              <a:noAutofit/>
            </a:bodyPr>
            <a:lstStyle/>
            <a:p>
              <a:pPr algn="ctr" defTabSz="888956">
                <a:lnSpc>
                  <a:spcPct val="90000"/>
                </a:lnSpc>
                <a:spcAft>
                  <a:spcPct val="35000"/>
                </a:spcAft>
              </a:pPr>
              <a:r>
                <a:rPr lang="hr-HR" sz="2000" dirty="0"/>
                <a:t>Zajednica poslovnih savjetnika</a:t>
              </a:r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0019931" y="1416666"/>
              <a:ext cx="1540804" cy="1555204"/>
            </a:xfrm>
            <a:custGeom>
              <a:avLst/>
              <a:gdLst>
                <a:gd name="connsiteX0" fmla="*/ 0 w 1540804"/>
                <a:gd name="connsiteY0" fmla="*/ 777602 h 1555204"/>
                <a:gd name="connsiteX1" fmla="*/ 770402 w 1540804"/>
                <a:gd name="connsiteY1" fmla="*/ 0 h 1555204"/>
                <a:gd name="connsiteX2" fmla="*/ 1540804 w 1540804"/>
                <a:gd name="connsiteY2" fmla="*/ 777602 h 1555204"/>
                <a:gd name="connsiteX3" fmla="*/ 770402 w 1540804"/>
                <a:gd name="connsiteY3" fmla="*/ 1555204 h 1555204"/>
                <a:gd name="connsiteX4" fmla="*/ 0 w 1540804"/>
                <a:gd name="connsiteY4" fmla="*/ 777602 h 155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04" h="1555204">
                  <a:moveTo>
                    <a:pt x="0" y="777602"/>
                  </a:moveTo>
                  <a:cubicBezTo>
                    <a:pt x="0" y="348144"/>
                    <a:pt x="344921" y="0"/>
                    <a:pt x="770402" y="0"/>
                  </a:cubicBezTo>
                  <a:cubicBezTo>
                    <a:pt x="1195883" y="0"/>
                    <a:pt x="1540804" y="348144"/>
                    <a:pt x="1540804" y="777602"/>
                  </a:cubicBezTo>
                  <a:cubicBezTo>
                    <a:pt x="1540804" y="1207060"/>
                    <a:pt x="1195883" y="1555204"/>
                    <a:pt x="770402" y="1555204"/>
                  </a:cubicBezTo>
                  <a:cubicBezTo>
                    <a:pt x="344921" y="1555204"/>
                    <a:pt x="0" y="1207060"/>
                    <a:pt x="0" y="77760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047" tIns="253155" rIns="251047" bIns="253155" numCol="1" spcCol="1270" anchor="ctr" anchorCtr="0">
              <a:noAutofit/>
            </a:bodyPr>
            <a:lstStyle/>
            <a:p>
              <a:pPr algn="ctr" defTabSz="888956">
                <a:lnSpc>
                  <a:spcPct val="90000"/>
                </a:lnSpc>
                <a:spcAft>
                  <a:spcPct val="35000"/>
                </a:spcAft>
              </a:pPr>
              <a:r>
                <a:rPr lang="hr-HR" sz="2000" dirty="0"/>
                <a:t>EU definicija MSP</a:t>
              </a:r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61339" y="4097624"/>
              <a:ext cx="1540804" cy="1555204"/>
            </a:xfrm>
            <a:custGeom>
              <a:avLst/>
              <a:gdLst>
                <a:gd name="connsiteX0" fmla="*/ 0 w 1540804"/>
                <a:gd name="connsiteY0" fmla="*/ 777602 h 1555204"/>
                <a:gd name="connsiteX1" fmla="*/ 770402 w 1540804"/>
                <a:gd name="connsiteY1" fmla="*/ 0 h 1555204"/>
                <a:gd name="connsiteX2" fmla="*/ 1540804 w 1540804"/>
                <a:gd name="connsiteY2" fmla="*/ 777602 h 1555204"/>
                <a:gd name="connsiteX3" fmla="*/ 770402 w 1540804"/>
                <a:gd name="connsiteY3" fmla="*/ 1555204 h 1555204"/>
                <a:gd name="connsiteX4" fmla="*/ 0 w 1540804"/>
                <a:gd name="connsiteY4" fmla="*/ 777602 h 155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04" h="1555204">
                  <a:moveTo>
                    <a:pt x="0" y="777602"/>
                  </a:moveTo>
                  <a:cubicBezTo>
                    <a:pt x="0" y="348144"/>
                    <a:pt x="344921" y="0"/>
                    <a:pt x="770402" y="0"/>
                  </a:cubicBezTo>
                  <a:cubicBezTo>
                    <a:pt x="1195883" y="0"/>
                    <a:pt x="1540804" y="348144"/>
                    <a:pt x="1540804" y="777602"/>
                  </a:cubicBezTo>
                  <a:cubicBezTo>
                    <a:pt x="1540804" y="1207060"/>
                    <a:pt x="1195883" y="1555204"/>
                    <a:pt x="770402" y="1555204"/>
                  </a:cubicBezTo>
                  <a:cubicBezTo>
                    <a:pt x="344921" y="1555204"/>
                    <a:pt x="0" y="1207060"/>
                    <a:pt x="0" y="77760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047" tIns="253155" rIns="251047" bIns="253155" numCol="1" spcCol="1270" anchor="ctr" anchorCtr="0">
              <a:noAutofit/>
            </a:bodyPr>
            <a:lstStyle/>
            <a:p>
              <a:pPr algn="ctr" defTabSz="888956">
                <a:lnSpc>
                  <a:spcPct val="90000"/>
                </a:lnSpc>
                <a:spcAft>
                  <a:spcPct val="35000"/>
                </a:spcAft>
              </a:pPr>
              <a:r>
                <a:rPr lang="hr-HR" sz="2000" dirty="0"/>
                <a:t>Promocija</a:t>
              </a:r>
              <a:endParaRPr lang="en-US" sz="2000" dirty="0"/>
            </a:p>
          </p:txBody>
        </p:sp>
        <p:sp>
          <p:nvSpPr>
            <p:cNvPr id="34" name="Shape 33"/>
            <p:cNvSpPr/>
            <p:nvPr/>
          </p:nvSpPr>
          <p:spPr>
            <a:xfrm>
              <a:off x="3824770" y="1789498"/>
              <a:ext cx="4578290" cy="3836385"/>
            </a:xfrm>
            <a:prstGeom prst="funnel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TextBox 16"/>
          <p:cNvSpPr txBox="1"/>
          <p:nvPr/>
        </p:nvSpPr>
        <p:spPr>
          <a:xfrm>
            <a:off x="8343210" y="3429000"/>
            <a:ext cx="384879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Odrađene stotine slučajeva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Izravna </a:t>
            </a:r>
            <a:r>
              <a:rPr lang="hr-HR" dirty="0" smtClean="0">
                <a:solidFill>
                  <a:srgbClr val="002060"/>
                </a:solidFill>
              </a:rPr>
              <a:t>komunikacija s EK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Iskustvo djelatnika u procjeni</a:t>
            </a:r>
          </a:p>
        </p:txBody>
      </p:sp>
      <p:sp>
        <p:nvSpPr>
          <p:cNvPr id="18" name="Right Arrow 17"/>
          <p:cNvSpPr/>
          <p:nvPr/>
        </p:nvSpPr>
        <p:spPr>
          <a:xfrm rot="20677507">
            <a:off x="2186998" y="1868583"/>
            <a:ext cx="540327" cy="1828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2741901" y="1101229"/>
            <a:ext cx="384879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Pomoć poduzetnicima u pripremi natječajne dokumentacije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Pomoć u odabiru savjetnika 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10626233" y="3065500"/>
            <a:ext cx="373031" cy="23045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109529" y="5851858"/>
            <a:ext cx="3848793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Prezentacije EU natječaja po Županijskim komorama</a:t>
            </a:r>
          </a:p>
          <a:p>
            <a:pPr marL="342882" indent="-342882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Publikacije</a:t>
            </a:r>
          </a:p>
        </p:txBody>
      </p:sp>
      <p:sp>
        <p:nvSpPr>
          <p:cNvPr id="23" name="Right Arrow 22"/>
          <p:cNvSpPr/>
          <p:nvPr/>
        </p:nvSpPr>
        <p:spPr>
          <a:xfrm rot="7450514">
            <a:off x="3166097" y="5563265"/>
            <a:ext cx="379731" cy="22850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8212" y="1515039"/>
            <a:ext cx="1540800" cy="155473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888956">
              <a:lnSpc>
                <a:spcPct val="90000"/>
              </a:lnSpc>
              <a:spcAft>
                <a:spcPct val="35000"/>
              </a:spcAft>
            </a:pPr>
            <a:r>
              <a:rPr lang="hr-HR" sz="2000" dirty="0"/>
              <a:t>Zajednica poslovnih savjetnika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223711" y="4133288"/>
            <a:ext cx="1540800" cy="1555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hr-HR" sz="2000" dirty="0"/>
              <a:t>Promocija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hr-HR" dirty="0" smtClean="0"/>
              <a:t>HGK kao partner</a:t>
            </a:r>
            <a:endParaRPr lang="hr-HR" dirty="0"/>
          </a:p>
        </p:txBody>
      </p:sp>
      <p:sp>
        <p:nvSpPr>
          <p:cNvPr id="9" name="Oval 8"/>
          <p:cNvSpPr/>
          <p:nvPr/>
        </p:nvSpPr>
        <p:spPr>
          <a:xfrm>
            <a:off x="9978819" y="1422347"/>
            <a:ext cx="1540800" cy="1555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hr-HR" dirty="0"/>
              <a:t>EU definicija MSP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9609" y="6235465"/>
            <a:ext cx="329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Usluge HGK za članice</a:t>
            </a:r>
            <a:endParaRPr lang="hr-HR" b="1" dirty="0"/>
          </a:p>
        </p:txBody>
      </p:sp>
      <p:sp>
        <p:nvSpPr>
          <p:cNvPr id="17" name="Down Arrow 16"/>
          <p:cNvSpPr/>
          <p:nvPr/>
        </p:nvSpPr>
        <p:spPr>
          <a:xfrm>
            <a:off x="5686602" y="5688490"/>
            <a:ext cx="854652" cy="54697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hape 17"/>
          <p:cNvSpPr/>
          <p:nvPr/>
        </p:nvSpPr>
        <p:spPr>
          <a:xfrm>
            <a:off x="3824769" y="1789501"/>
            <a:ext cx="4578291" cy="3836385"/>
          </a:xfrm>
          <a:prstGeom prst="funne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r-HR" dirty="0"/>
          </a:p>
        </p:txBody>
      </p:sp>
      <p:sp>
        <p:nvSpPr>
          <p:cNvPr id="19" name="Oval 18"/>
          <p:cNvSpPr/>
          <p:nvPr/>
        </p:nvSpPr>
        <p:spPr>
          <a:xfrm>
            <a:off x="3994111" y="1977014"/>
            <a:ext cx="4410007" cy="153153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76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8008 -0.06366 C 0.09675 -0.07801 0.12175 -0.08519 0.14805 -0.08519 C 0.178 -0.08519 0.20196 -0.07801 0.21862 -0.06366 L 0.29883 7.40741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7851 -0.0787 C -0.09492 -0.09652 -0.1194 -0.10625 -0.14531 -0.10625 C -0.17461 -0.10625 -0.19804 -0.09652 -0.21445 -0.0787 L -0.2931 -3.33333E-6 " pathEditMode="relative" rAng="1080000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7239 -0.37662 C -0.09023 -0.4625 -0.09049 -0.51944 -0.07591 -0.53773 C -0.0582 -0.55602 -0.02955 -0.53148 0.00743 -0.46736 L 0.17084 -0.19815 " pathEditMode="relative" rAng="1422000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3" y="1325564"/>
            <a:ext cx="2691314" cy="37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556793"/>
            <a:ext cx="265087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/>
          <p:nvPr/>
        </p:nvPicPr>
        <p:blipFill>
          <a:blip r:embed="rId4"/>
          <a:stretch/>
        </p:blipFill>
        <p:spPr>
          <a:xfrm>
            <a:off x="3359698" y="1628798"/>
            <a:ext cx="2520278" cy="367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/>
          <p:nvPr/>
        </p:nvPicPr>
        <p:blipFill>
          <a:blip r:embed="rId5"/>
          <a:stretch/>
        </p:blipFill>
        <p:spPr>
          <a:xfrm>
            <a:off x="8832304" y="1628800"/>
            <a:ext cx="259228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dirty="0"/>
              <a:t>Nekoliko naših publikacija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-vorlage_RBI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CDFFFF"/>
      </a:hlink>
      <a:folHlink>
        <a:srgbClr val="BFBFBF"/>
      </a:folHlink>
    </a:clrScheme>
    <a:fontScheme name="ppt-vorlage_RBI">
      <a:majorFont>
        <a:latin typeface="Century Gothic"/>
        <a:ea typeface=""/>
        <a:cs typeface="Arial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61950" marR="0" indent="-3619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61950" marR="0" indent="-3619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2" charset="0"/>
            <a:cs typeface="Arial" charset="0"/>
          </a:defRPr>
        </a:defPPr>
      </a:lstStyle>
    </a:lnDef>
  </a:objectDefaults>
  <a:extraClrSchemeLst>
    <a:extraClrScheme>
      <a:clrScheme name="ppt-vorlage_RB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RB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pt-vorlage_RBI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CDFFFF"/>
      </a:hlink>
      <a:folHlink>
        <a:srgbClr val="BFBFBF"/>
      </a:folHlink>
    </a:clrScheme>
    <a:fontScheme name="ppt-vorlage_RBI">
      <a:majorFont>
        <a:latin typeface="Century Gothic"/>
        <a:ea typeface=""/>
        <a:cs typeface="Arial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61950" marR="0" indent="-3619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61950" marR="0" indent="-3619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2" charset="0"/>
            <a:cs typeface="Arial" charset="0"/>
          </a:defRPr>
        </a:defPPr>
      </a:lstStyle>
    </a:lnDef>
  </a:objectDefaults>
  <a:extraClrSchemeLst>
    <a:extraClrScheme>
      <a:clrScheme name="ppt-vorlage_RB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RB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16736</TotalTime>
  <Words>881</Words>
  <Application>Microsoft Office PowerPoint</Application>
  <PresentationFormat>Widescreen</PresentationFormat>
  <Paragraphs>101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Wingdings</vt:lpstr>
      <vt:lpstr>Office Theme</vt:lpstr>
      <vt:lpstr>Custom Design</vt:lpstr>
      <vt:lpstr>ppt-vorlage_RBI</vt:lpstr>
      <vt:lpstr>1_ppt-vorlage_RBI</vt:lpstr>
      <vt:lpstr>PowerPoint Presentation</vt:lpstr>
      <vt:lpstr>Sadržaj prezentacije</vt:lpstr>
      <vt:lpstr>Uvod: HGK i EU natječaji</vt:lpstr>
      <vt:lpstr>Izazovi u pripremi projekta</vt:lpstr>
      <vt:lpstr>Praktični savjeti</vt:lpstr>
      <vt:lpstr>HGK kao partner</vt:lpstr>
      <vt:lpstr>HGK kao partner</vt:lpstr>
      <vt:lpstr>HGK kao partner</vt:lpstr>
      <vt:lpstr>PowerPoint Presentation</vt:lpstr>
      <vt:lpstr>Hvala Vam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</dc:creator>
  <cp:lastModifiedBy>Zvonimir Savić</cp:lastModifiedBy>
  <cp:revision>717</cp:revision>
  <cp:lastPrinted>2016-09-01T14:30:57Z</cp:lastPrinted>
  <dcterms:created xsi:type="dcterms:W3CDTF">2010-09-07T09:28:58Z</dcterms:created>
  <dcterms:modified xsi:type="dcterms:W3CDTF">2017-05-02T13:44:43Z</dcterms:modified>
</cp:coreProperties>
</file>