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45" r:id="rId2"/>
    <p:sldId id="631" r:id="rId3"/>
    <p:sldId id="637" r:id="rId4"/>
    <p:sldId id="546" r:id="rId5"/>
    <p:sldId id="499" r:id="rId6"/>
    <p:sldId id="532" r:id="rId7"/>
    <p:sldId id="530" r:id="rId8"/>
    <p:sldId id="636" r:id="rId9"/>
    <p:sldId id="585" r:id="rId10"/>
    <p:sldId id="587" r:id="rId11"/>
    <p:sldId id="589" r:id="rId12"/>
    <p:sldId id="526" r:id="rId13"/>
    <p:sldId id="600" r:id="rId14"/>
    <p:sldId id="603" r:id="rId15"/>
    <p:sldId id="535" r:id="rId16"/>
    <p:sldId id="506" r:id="rId17"/>
    <p:sldId id="507" r:id="rId18"/>
    <p:sldId id="508" r:id="rId19"/>
    <p:sldId id="633" r:id="rId20"/>
    <p:sldId id="634" r:id="rId21"/>
    <p:sldId id="616" r:id="rId22"/>
    <p:sldId id="635" r:id="rId23"/>
    <p:sldId id="271" r:id="rId24"/>
    <p:sldId id="601" r:id="rId25"/>
  </p:sldIdLst>
  <p:sldSz cx="9144000" cy="6858000" type="screen4x3"/>
  <p:notesSz cx="9144000" cy="6858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CF5061FF-87F5-3948-B5FC-A3EE1E5133FE}">
          <p14:sldIdLst>
            <p14:sldId id="545"/>
            <p14:sldId id="631"/>
            <p14:sldId id="637"/>
          </p14:sldIdLst>
        </p14:section>
        <p14:section name="BIOPRO" id="{884C630D-AB65-AA49-BA63-67B7DB6BC89F}">
          <p14:sldIdLst>
            <p14:sldId id="546"/>
            <p14:sldId id="499"/>
          </p14:sldIdLst>
        </p14:section>
        <p14:section name="Bioeconomy_Rural_Areas" id="{6B27879D-5051-5C45-9603-24C308F23E99}">
          <p14:sldIdLst>
            <p14:sldId id="532"/>
            <p14:sldId id="530"/>
            <p14:sldId id="636"/>
            <p14:sldId id="585"/>
            <p14:sldId id="587"/>
            <p14:sldId id="589"/>
            <p14:sldId id="526"/>
            <p14:sldId id="600"/>
          </p14:sldIdLst>
        </p14:section>
        <p14:section name="Rural_Bioeconomy" id="{1B955979-BB3D-7744-A2F2-E0660BE51762}">
          <p14:sldIdLst>
            <p14:sldId id="603"/>
          </p14:sldIdLst>
        </p14:section>
        <p14:section name="Biorefineries_B4B" id="{4538B60C-844F-364B-9034-2A9B43AEBF55}">
          <p14:sldIdLst>
            <p14:sldId id="535"/>
            <p14:sldId id="506"/>
            <p14:sldId id="507"/>
            <p14:sldId id="508"/>
            <p14:sldId id="633"/>
            <p14:sldId id="634"/>
            <p14:sldId id="616"/>
          </p14:sldIdLst>
        </p14:section>
        <p14:section name="Summary" id="{5F0AAD4D-F49F-6A43-A26C-A53D57509C9C}">
          <p14:sldIdLst>
            <p14:sldId id="635"/>
            <p14:sldId id="271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2296" userDrawn="1">
          <p15:clr>
            <a:srgbClr val="A4A3A4"/>
          </p15:clr>
        </p15:guide>
        <p15:guide id="3" orient="horz" pos="3430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3657" userDrawn="1">
          <p15:clr>
            <a:srgbClr val="A4A3A4"/>
          </p15:clr>
        </p15:guide>
        <p15:guide id="8" orient="horz" pos="3113" userDrawn="1">
          <p15:clr>
            <a:srgbClr val="A4A3A4"/>
          </p15:clr>
        </p15:guide>
        <p15:guide id="9" pos="4014" userDrawn="1">
          <p15:clr>
            <a:srgbClr val="A4A3A4"/>
          </p15:clr>
        </p15:guide>
        <p15:guide id="10" pos="703" userDrawn="1">
          <p15:clr>
            <a:srgbClr val="A4A3A4"/>
          </p15:clr>
        </p15:guide>
        <p15:guide id="11" pos="4785" userDrawn="1">
          <p15:clr>
            <a:srgbClr val="A4A3A4"/>
          </p15:clr>
        </p15:guide>
        <p15:guide id="12" pos="2880">
          <p15:clr>
            <a:srgbClr val="A4A3A4"/>
          </p15:clr>
        </p15:guide>
        <p15:guide id="13" pos="975" userDrawn="1">
          <p15:clr>
            <a:srgbClr val="A4A3A4"/>
          </p15:clr>
        </p15:guide>
        <p15:guide id="14" pos="50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Deppe" initials="M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A33"/>
    <a:srgbClr val="FFA813"/>
    <a:srgbClr val="FFAF0A"/>
    <a:srgbClr val="FFFDC3"/>
    <a:srgbClr val="FFF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0"/>
    <p:restoredTop sz="95884"/>
  </p:normalViewPr>
  <p:slideViewPr>
    <p:cSldViewPr>
      <p:cViewPr varScale="1">
        <p:scale>
          <a:sx n="104" d="100"/>
          <a:sy n="104" d="100"/>
        </p:scale>
        <p:origin x="416" y="200"/>
      </p:cViewPr>
      <p:guideLst>
        <p:guide orient="horz" pos="799"/>
        <p:guide orient="horz" pos="2296"/>
        <p:guide orient="horz" pos="3430"/>
        <p:guide orient="horz" pos="4020"/>
        <p:guide orient="horz" pos="2976"/>
        <p:guide orient="horz" pos="1071"/>
        <p:guide orient="horz" pos="3657"/>
        <p:guide orient="horz" pos="3113"/>
        <p:guide pos="4014"/>
        <p:guide pos="703"/>
        <p:guide pos="4785"/>
        <p:guide pos="2880"/>
        <p:guide pos="975"/>
        <p:guide pos="5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1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7EA7E2DC-9D1A-6247-BC00-621EB05A3C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40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878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879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879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756E59-59FB-4345-ADFA-8AD468CB94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15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BE7BEE-2783-0D4E-A68F-65D9704B924A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070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36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F7BDF1-0D36-D34D-874C-AF699DBF46F1}" type="slidenum">
              <a:rPr lang="de-DE" sz="1200"/>
              <a:pPr/>
              <a:t>10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1565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602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616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83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41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770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F7BDF1-0D36-D34D-874C-AF699DBF46F1}" type="slidenum">
              <a:rPr lang="de-DE" sz="1200"/>
              <a:pPr/>
              <a:t>16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7781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F7BDF1-0D36-D34D-874C-AF699DBF46F1}" type="slidenum">
              <a:rPr lang="de-DE" sz="1200"/>
              <a:pPr/>
              <a:t>17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033618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F7BDF1-0D36-D34D-874C-AF699DBF46F1}" type="slidenum">
              <a:rPr lang="de-DE" sz="1200"/>
              <a:pPr/>
              <a:t>18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928314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1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209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898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578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321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219FD-31D7-3841-BB19-0D2057BFEE3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653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88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45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z="1400" dirty="0"/>
          </a:p>
        </p:txBody>
      </p:sp>
      <p:sp>
        <p:nvSpPr>
          <p:cNvPr id="25603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DF6B65-46CF-1747-9906-26A992FD43E3}" type="slidenum">
              <a:rPr lang="de-DE" sz="1200"/>
              <a:pPr/>
              <a:t>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61574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z="1400" dirty="0"/>
          </a:p>
        </p:txBody>
      </p:sp>
      <p:sp>
        <p:nvSpPr>
          <p:cNvPr id="25603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DF6B65-46CF-1747-9906-26A992FD43E3}" type="slidenum">
              <a:rPr lang="de-DE" sz="1200"/>
              <a:pPr/>
              <a:t>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1277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71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6E59-59FB-4345-ADFA-8AD468CB948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47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F7BDF1-0D36-D34D-874C-AF699DBF46F1}" type="slidenum">
              <a:rPr lang="de-DE" sz="1200"/>
              <a:pPr/>
              <a:t>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90514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F7BDF1-0D36-D34D-874C-AF699DBF46F1}" type="slidenum">
              <a:rPr lang="de-DE" sz="1200"/>
              <a:pPr/>
              <a:t>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2725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6000"/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25" y="225425"/>
            <a:ext cx="33591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 anchor="b"/>
          <a:lstStyle>
            <a:lvl1pPr algn="ctr">
              <a:defRPr sz="3200"/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352800"/>
            <a:ext cx="7698432" cy="1752600"/>
          </a:xfrm>
        </p:spPr>
        <p:txBody>
          <a:bodyPr/>
          <a:lstStyle>
            <a:lvl1pPr marL="0" indent="0">
              <a:lnSpc>
                <a:spcPts val="2200"/>
              </a:lnSpc>
              <a:buFont typeface="Arial Black" charset="0"/>
              <a:buNone/>
              <a:defRPr b="1"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6130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3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9D6F-2E6F-844F-92DB-5422AD55BD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99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77000" y="1295400"/>
            <a:ext cx="1905000" cy="4191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1295400"/>
            <a:ext cx="5562600" cy="4191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3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5C0A-03ED-8640-90A5-46C5918100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62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3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C5973-5F7C-EC40-8DA2-3FDD68F5AF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26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957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763713"/>
            <a:ext cx="3733800" cy="372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63713"/>
            <a:ext cx="3733800" cy="372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3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7A88-D4FC-A149-B341-EB5FB9CA94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6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3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0A1B-F887-9B40-8A33-6CEBA6A0EE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1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3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F5EF-8B77-9C4B-889C-3C11341935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10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3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E0BB-8A85-B942-A72E-9AAD32AAF0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05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3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10AA-9C21-2849-9441-BF0EB5AC5A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92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3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8158-CC2A-D04F-906C-E09D7B1552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2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42486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63713"/>
            <a:ext cx="8418512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 Fünfte Ebene</a:t>
            </a: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524625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AF4B463-BD37-0D40-B488-6B1A91156A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1029" name="Gerade Verbindung 3"/>
          <p:cNvCxnSpPr>
            <a:cxnSpLocks noChangeShapeType="1"/>
          </p:cNvCxnSpPr>
          <p:nvPr userDrawn="1"/>
        </p:nvCxnSpPr>
        <p:spPr bwMode="auto">
          <a:xfrm>
            <a:off x="468313" y="1700213"/>
            <a:ext cx="8424862" cy="0"/>
          </a:xfrm>
          <a:prstGeom prst="line">
            <a:avLst/>
          </a:prstGeom>
          <a:noFill/>
          <a:ln w="12700">
            <a:solidFill>
              <a:srgbClr val="1828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Bild 2" descr="BIOPRO_logo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15888"/>
            <a:ext cx="1987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53D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53D6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53D6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53D6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53D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253D66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253D66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253D66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253D66"/>
          </a:solidFill>
          <a:latin typeface="Arial" charset="0"/>
          <a:ea typeface="ＭＳ Ｐゴシック" charset="0"/>
        </a:defRPr>
      </a:lvl9pPr>
    </p:titleStyle>
    <p:bodyStyle>
      <a:lvl1pPr marL="90488" indent="-90488" algn="l" defTabSz="322263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253D66"/>
        </a:buClr>
        <a:buFont typeface="Arial Black" charset="0"/>
        <a:buChar char="l"/>
        <a:defRPr sz="1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79413" indent="-98425" algn="l" defTabSz="322263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253D66"/>
        </a:buClr>
        <a:buFont typeface="Arial Black" charset="0"/>
        <a:buChar char="l"/>
        <a:defRPr sz="1600">
          <a:solidFill>
            <a:schemeClr val="tx1"/>
          </a:solidFill>
          <a:latin typeface="+mn-lt"/>
          <a:ea typeface="+mn-ea"/>
        </a:defRPr>
      </a:lvl2pPr>
      <a:lvl3pPr marL="668338" indent="-98425" algn="l" defTabSz="322263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253D66"/>
        </a:buClr>
        <a:buFont typeface="Arial Black" charset="0"/>
        <a:buChar char="l"/>
        <a:defRPr sz="1400">
          <a:solidFill>
            <a:schemeClr val="tx1"/>
          </a:solidFill>
          <a:latin typeface="+mn-lt"/>
          <a:ea typeface="+mn-ea"/>
        </a:defRPr>
      </a:lvl3pPr>
      <a:lvl4pPr marL="957263" indent="-98425" algn="l" defTabSz="322263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253D66"/>
        </a:buClr>
        <a:buFont typeface="Arial Black" charset="0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236663" indent="-88900" algn="l" defTabSz="322263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253D66"/>
        </a:buClr>
        <a:buFont typeface="Arial Black" charset="0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1693863" indent="-88900" algn="l" defTabSz="322263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253D66"/>
        </a:buClr>
        <a:buFont typeface="Arial Black" charset="0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151063" indent="-88900" algn="l" defTabSz="322263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253D66"/>
        </a:buClr>
        <a:buFont typeface="Arial Black" charset="0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2608263" indent="-88900" algn="l" defTabSz="322263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253D66"/>
        </a:buClr>
        <a:buFont typeface="Arial Black" charset="0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065463" indent="-88900" algn="l" defTabSz="322263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253D66"/>
        </a:buClr>
        <a:buFont typeface="Arial Black" charset="0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va-biochem.com/service/polyethylene-furanoat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CELEX:52018DC0673&amp;from=E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ley, Cereal, Grain, Healthy, Food, Agriculture">
            <a:extLst>
              <a:ext uri="{FF2B5EF4-FFF2-40B4-BE49-F238E27FC236}">
                <a16:creationId xmlns:a16="http://schemas.microsoft.com/office/drawing/2014/main" id="{54BF93B4-05AA-CD48-BBFC-9800331E9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"/>
          <a:stretch/>
        </p:blipFill>
        <p:spPr bwMode="auto">
          <a:xfrm>
            <a:off x="0" y="2411760"/>
            <a:ext cx="9144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C2BF5B-DBC6-674E-B8B0-A999BEDC8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868" y="2411760"/>
            <a:ext cx="9545736" cy="24901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A26B132-437B-C245-942E-73BD3A1EC164}"/>
              </a:ext>
            </a:extLst>
          </p:cNvPr>
          <p:cNvSpPr txBox="1"/>
          <p:nvPr/>
        </p:nvSpPr>
        <p:spPr>
          <a:xfrm>
            <a:off x="8452346" y="4686648"/>
            <a:ext cx="792088" cy="21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(</a:t>
            </a:r>
            <a:r>
              <a:rPr lang="de-DE" sz="8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iöw</a:t>
            </a:r>
            <a:r>
              <a:rPr lang="de-DE" sz="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FF987B6-DD42-9B47-A519-D477B81B0BA5}"/>
              </a:ext>
            </a:extLst>
          </p:cNvPr>
          <p:cNvSpPr txBox="1">
            <a:spLocks/>
          </p:cNvSpPr>
          <p:nvPr/>
        </p:nvSpPr>
        <p:spPr bwMode="auto">
          <a:xfrm>
            <a:off x="899592" y="2564904"/>
            <a:ext cx="7704856" cy="16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53D66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53D66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53D66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53D66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53D66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53D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53D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53D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53D66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de-DE" kern="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Bioeconomy</a:t>
            </a:r>
            <a:r>
              <a:rPr lang="de-DE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, </a:t>
            </a:r>
            <a:r>
              <a:rPr lang="de-DE" kern="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Biorefineries</a:t>
            </a:r>
            <a:r>
              <a:rPr lang="de-DE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 &amp; Bio-</a:t>
            </a:r>
            <a:r>
              <a:rPr lang="de-DE" kern="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based</a:t>
            </a:r>
            <a:r>
              <a:rPr lang="de-DE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kern="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plastics</a:t>
            </a:r>
            <a:r>
              <a:rPr lang="de-DE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 – </a:t>
            </a:r>
            <a:r>
              <a:rPr lang="de-DE" kern="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opportunities</a:t>
            </a:r>
            <a:r>
              <a:rPr lang="de-DE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kern="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for</a:t>
            </a:r>
            <a:r>
              <a:rPr lang="de-DE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 rural </a:t>
            </a:r>
            <a:r>
              <a:rPr lang="de-DE" kern="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</a:rPr>
              <a:t>areas</a:t>
            </a:r>
            <a:endParaRPr lang="de-DE" kern="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6DD0CC1-5D4D-5D43-81C1-31ACBF88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509120"/>
            <a:ext cx="6840239" cy="266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de-DE" sz="1800" dirty="0" err="1"/>
              <a:t>Circular</a:t>
            </a:r>
            <a:r>
              <a:rPr lang="de-DE" sz="1800" dirty="0"/>
              <a:t> Economy in Plastics </a:t>
            </a:r>
            <a:r>
              <a:rPr lang="de-DE" sz="1800" dirty="0" err="1"/>
              <a:t>Industry</a:t>
            </a:r>
            <a:endParaRPr lang="de-DE" sz="1800" dirty="0"/>
          </a:p>
          <a:p>
            <a:r>
              <a:rPr lang="de-DE" sz="1800" dirty="0"/>
              <a:t>13.11.2019</a:t>
            </a:r>
          </a:p>
          <a:p>
            <a:endParaRPr lang="de-DE" sz="1800" dirty="0"/>
          </a:p>
          <a:p>
            <a:r>
              <a:rPr lang="de-DE" sz="1800" dirty="0"/>
              <a:t>Tommy Alexander Schmid I BIOPRO Baden-Württemberg GmbH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2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</a:rPr>
              <a:t>The </a:t>
            </a:r>
            <a:r>
              <a:rPr lang="de-DE" dirty="0" err="1">
                <a:latin typeface="Arial" charset="0"/>
                <a:ea typeface="ＭＳ Ｐゴシック" charset="0"/>
              </a:rPr>
              <a:t>bioeconomy</a:t>
            </a:r>
            <a:r>
              <a:rPr lang="de-DE" dirty="0">
                <a:latin typeface="Arial" charset="0"/>
                <a:ea typeface="ＭＳ Ｐゴシック" charset="0"/>
              </a:rPr>
              <a:t> &amp; </a:t>
            </a:r>
            <a:r>
              <a:rPr lang="de-DE" dirty="0" err="1">
                <a:latin typeface="Arial" charset="0"/>
                <a:ea typeface="ＭＳ Ｐゴシック" charset="0"/>
              </a:rPr>
              <a:t>its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value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for</a:t>
            </a:r>
            <a:r>
              <a:rPr lang="de-DE" dirty="0">
                <a:latin typeface="Arial" charset="0"/>
                <a:ea typeface="ＭＳ Ｐゴシック" charset="0"/>
              </a:rPr>
              <a:t> rural </a:t>
            </a:r>
            <a:r>
              <a:rPr lang="de-DE" dirty="0" err="1">
                <a:latin typeface="Arial" charset="0"/>
                <a:ea typeface="ＭＳ Ｐゴシック" charset="0"/>
              </a:rPr>
              <a:t>areas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3F5EF-8B77-9C4B-889C-3C113419351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7" name="Bild 2" descr="Bildschirmfoto 2013-11-09 um 06.42.46.png">
            <a:extLst>
              <a:ext uri="{FF2B5EF4-FFF2-40B4-BE49-F238E27FC236}">
                <a16:creationId xmlns:a16="http://schemas.microsoft.com/office/drawing/2014/main" id="{A789FF35-CF20-1C44-BCAB-F6A3DA586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487" y="1800000"/>
            <a:ext cx="6473601" cy="48288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53016DA-3100-0847-B3BC-57A39BE2A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474" y="6381328"/>
            <a:ext cx="29225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800" dirty="0">
                <a:solidFill>
                  <a:srgbClr val="FEFAEB"/>
                </a:solidFill>
              </a:rPr>
              <a:t>Picture : </a:t>
            </a:r>
            <a:r>
              <a:rPr lang="de-DE" altLang="de-DE" sz="800" dirty="0" err="1">
                <a:solidFill>
                  <a:srgbClr val="FEFAEB"/>
                </a:solidFill>
              </a:rPr>
              <a:t>Biobased</a:t>
            </a:r>
            <a:r>
              <a:rPr lang="de-DE" altLang="de-DE" sz="800" dirty="0">
                <a:solidFill>
                  <a:srgbClr val="FEFAEB"/>
                </a:solidFill>
              </a:rPr>
              <a:t> Industries </a:t>
            </a:r>
            <a:r>
              <a:rPr lang="de-DE" altLang="de-DE" sz="800" dirty="0" err="1">
                <a:solidFill>
                  <a:srgbClr val="FEFAEB"/>
                </a:solidFill>
              </a:rPr>
              <a:t>Consortium</a:t>
            </a:r>
            <a:r>
              <a:rPr lang="de-DE" altLang="de-DE" sz="800" dirty="0">
                <a:solidFill>
                  <a:srgbClr val="FEFAEB"/>
                </a:solidFill>
              </a:rPr>
              <a:t> (BIC), Brüssel</a:t>
            </a:r>
          </a:p>
        </p:txBody>
      </p:sp>
    </p:spTree>
    <p:extLst>
      <p:ext uri="{BB962C8B-B14F-4D97-AF65-F5344CB8AC3E}">
        <p14:creationId xmlns:p14="http://schemas.microsoft.com/office/powerpoint/2010/main" val="235828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</a:rPr>
              <a:t>The </a:t>
            </a:r>
            <a:r>
              <a:rPr lang="de-DE" dirty="0" err="1">
                <a:latin typeface="Arial" charset="0"/>
                <a:ea typeface="ＭＳ Ｐゴシック" charset="0"/>
              </a:rPr>
              <a:t>bioeconomy</a:t>
            </a:r>
            <a:r>
              <a:rPr lang="de-DE" dirty="0">
                <a:latin typeface="Arial" charset="0"/>
                <a:ea typeface="ＭＳ Ｐゴシック" charset="0"/>
              </a:rPr>
              <a:t> &amp; </a:t>
            </a:r>
            <a:r>
              <a:rPr lang="de-DE" dirty="0" err="1">
                <a:latin typeface="Arial" charset="0"/>
                <a:ea typeface="ＭＳ Ｐゴシック" charset="0"/>
              </a:rPr>
              <a:t>its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value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for</a:t>
            </a:r>
            <a:r>
              <a:rPr lang="de-DE" dirty="0">
                <a:latin typeface="Arial" charset="0"/>
                <a:ea typeface="ＭＳ Ｐゴシック" charset="0"/>
              </a:rPr>
              <a:t> rural </a:t>
            </a:r>
            <a:r>
              <a:rPr lang="de-DE" dirty="0" err="1">
                <a:latin typeface="Arial" charset="0"/>
                <a:ea typeface="ＭＳ Ｐゴシック" charset="0"/>
              </a:rPr>
              <a:t>areas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D99AD47-F770-8B4A-A03E-7CD1E41B1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38003"/>
            <a:ext cx="3975949" cy="2197235"/>
          </a:xfrm>
          <a:prstGeom prst="rect">
            <a:avLst/>
          </a:prstGeom>
          <a:noFill/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A8DA70A-DF4E-204C-8813-E5469A8384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138400"/>
            <a:ext cx="2765771" cy="2196000"/>
          </a:xfrm>
          <a:prstGeom prst="rect">
            <a:avLst/>
          </a:prstGeom>
        </p:spPr>
      </p:pic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5F2809F5-9EE2-6A41-A4BE-9CECDCCF6FEB}"/>
              </a:ext>
            </a:extLst>
          </p:cNvPr>
          <p:cNvSpPr txBox="1">
            <a:spLocks/>
          </p:cNvSpPr>
          <p:nvPr/>
        </p:nvSpPr>
        <p:spPr bwMode="auto">
          <a:xfrm>
            <a:off x="1085282" y="5135143"/>
            <a:ext cx="2550614" cy="5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63525" algn="l"/>
              </a:tabLst>
            </a:pPr>
            <a:r>
              <a:rPr lang="de-DE" sz="2800" b="1" dirty="0" err="1"/>
              <a:t>Competition</a:t>
            </a:r>
            <a:r>
              <a:rPr lang="de-DE" sz="2800" b="1" dirty="0"/>
              <a:t> 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22B8F64E-8A4F-1246-ABE7-0466BB0B9622}"/>
              </a:ext>
            </a:extLst>
          </p:cNvPr>
          <p:cNvSpPr txBox="1">
            <a:spLocks/>
          </p:cNvSpPr>
          <p:nvPr/>
        </p:nvSpPr>
        <p:spPr bwMode="auto">
          <a:xfrm>
            <a:off x="6341866" y="5157192"/>
            <a:ext cx="2550614" cy="5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63525" algn="l"/>
              </a:tabLst>
            </a:pPr>
            <a:r>
              <a:rPr lang="de-DE" sz="2800" b="1" dirty="0"/>
              <a:t>Integration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8CD20E58-33B4-4949-84F0-D5627F08C978}"/>
              </a:ext>
            </a:extLst>
          </p:cNvPr>
          <p:cNvSpPr/>
          <p:nvPr/>
        </p:nvSpPr>
        <p:spPr bwMode="auto">
          <a:xfrm>
            <a:off x="4572000" y="5156981"/>
            <a:ext cx="1399572" cy="648283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424EFF8-4211-3E46-A44F-14E128F7E3B1}"/>
              </a:ext>
            </a:extLst>
          </p:cNvPr>
          <p:cNvSpPr txBox="1"/>
          <p:nvPr/>
        </p:nvSpPr>
        <p:spPr>
          <a:xfrm>
            <a:off x="2931325" y="4335238"/>
            <a:ext cx="1496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(JOANNEUM RESEARCH)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2443C13-A822-6D49-8295-07C2F26AECE4}"/>
              </a:ext>
            </a:extLst>
          </p:cNvPr>
          <p:cNvSpPr txBox="1"/>
          <p:nvPr/>
        </p:nvSpPr>
        <p:spPr>
          <a:xfrm>
            <a:off x="7467829" y="4293096"/>
            <a:ext cx="1496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(JOANNEUM RESEARCH)</a:t>
            </a:r>
          </a:p>
        </p:txBody>
      </p:sp>
    </p:spTree>
    <p:extLst>
      <p:ext uri="{BB962C8B-B14F-4D97-AF65-F5344CB8AC3E}">
        <p14:creationId xmlns:p14="http://schemas.microsoft.com/office/powerpoint/2010/main" val="210966801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</a:rPr>
              <a:t>The </a:t>
            </a:r>
            <a:r>
              <a:rPr lang="de-DE" dirty="0" err="1">
                <a:latin typeface="Arial" charset="0"/>
                <a:ea typeface="ＭＳ Ｐゴシック" charset="0"/>
              </a:rPr>
              <a:t>bioeconomy</a:t>
            </a:r>
            <a:r>
              <a:rPr lang="de-DE" dirty="0">
                <a:latin typeface="Arial" charset="0"/>
                <a:ea typeface="ＭＳ Ｐゴシック" charset="0"/>
              </a:rPr>
              <a:t> &amp; </a:t>
            </a:r>
            <a:r>
              <a:rPr lang="de-DE" dirty="0" err="1">
                <a:latin typeface="Arial" charset="0"/>
                <a:ea typeface="ＭＳ Ｐゴシック" charset="0"/>
              </a:rPr>
              <a:t>its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value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for</a:t>
            </a:r>
            <a:r>
              <a:rPr lang="de-DE" dirty="0">
                <a:latin typeface="Arial" charset="0"/>
                <a:ea typeface="ＭＳ Ｐゴシック" charset="0"/>
              </a:rPr>
              <a:t> rural </a:t>
            </a:r>
            <a:r>
              <a:rPr lang="de-DE" dirty="0" err="1">
                <a:latin typeface="Arial" charset="0"/>
                <a:ea typeface="ＭＳ Ｐゴシック" charset="0"/>
              </a:rPr>
              <a:t>areas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D1714AC-0618-BB48-87DA-037AF0B079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DE" b="1" kern="0" dirty="0" err="1"/>
              <a:t>Benefits</a:t>
            </a:r>
            <a:r>
              <a:rPr lang="de-DE" b="1" kern="0" dirty="0"/>
              <a:t> </a:t>
            </a:r>
            <a:r>
              <a:rPr lang="de-DE" b="1" kern="0" dirty="0" err="1"/>
              <a:t>for</a:t>
            </a:r>
            <a:r>
              <a:rPr lang="de-DE" b="1" kern="0" dirty="0"/>
              <a:t> </a:t>
            </a:r>
            <a:r>
              <a:rPr lang="de-DE" b="1" kern="0" dirty="0" err="1"/>
              <a:t>the</a:t>
            </a:r>
            <a:r>
              <a:rPr lang="de-DE" b="1" kern="0" dirty="0"/>
              <a:t> rural </a:t>
            </a:r>
            <a:r>
              <a:rPr lang="de-DE" b="1" kern="0" dirty="0" err="1"/>
              <a:t>area</a:t>
            </a:r>
            <a:endParaRPr lang="de-DE" b="1" kern="0" dirty="0"/>
          </a:p>
          <a:p>
            <a:pPr marL="0" indent="0">
              <a:lnSpc>
                <a:spcPct val="110000"/>
              </a:lnSpc>
              <a:buNone/>
            </a:pPr>
            <a:endParaRPr lang="de-DE" dirty="0">
              <a:cs typeface="Arial"/>
            </a:endParaRPr>
          </a:p>
          <a:p>
            <a:pPr>
              <a:lnSpc>
                <a:spcPct val="110000"/>
              </a:lnSpc>
            </a:pPr>
            <a:r>
              <a:rPr lang="de-DE" b="1" dirty="0">
                <a:cs typeface="Arial"/>
              </a:rPr>
              <a:t>Value </a:t>
            </a:r>
            <a:r>
              <a:rPr lang="de-DE" b="1" dirty="0" err="1">
                <a:cs typeface="Arial"/>
              </a:rPr>
              <a:t>creation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and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employment</a:t>
            </a:r>
            <a:br>
              <a:rPr lang="de-DE" b="1" dirty="0">
                <a:cs typeface="Arial"/>
              </a:rPr>
            </a:br>
            <a:r>
              <a:rPr lang="de-DE" dirty="0">
                <a:cs typeface="Arial"/>
                <a:sym typeface="Wingdings" pitchFamily="2" charset="2"/>
              </a:rPr>
              <a:t> </a:t>
            </a:r>
            <a:r>
              <a:rPr lang="de-DE" dirty="0">
                <a:cs typeface="Arial"/>
              </a:rPr>
              <a:t>Regional </a:t>
            </a:r>
            <a:r>
              <a:rPr lang="de-DE" dirty="0" err="1">
                <a:cs typeface="Arial"/>
              </a:rPr>
              <a:t>added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value</a:t>
            </a:r>
            <a:r>
              <a:rPr lang="de-DE" dirty="0">
                <a:cs typeface="Arial"/>
              </a:rPr>
              <a:t> (</a:t>
            </a:r>
            <a:r>
              <a:rPr lang="de-DE" dirty="0" err="1">
                <a:cs typeface="Arial"/>
              </a:rPr>
              <a:t>taxes</a:t>
            </a:r>
            <a:r>
              <a:rPr lang="de-DE" dirty="0">
                <a:cs typeface="Arial"/>
              </a:rPr>
              <a:t>, ...).</a:t>
            </a:r>
            <a:br>
              <a:rPr lang="de-DE" dirty="0">
                <a:cs typeface="Arial"/>
              </a:rPr>
            </a:br>
            <a:r>
              <a:rPr lang="de-DE" dirty="0">
                <a:cs typeface="Arial"/>
                <a:sym typeface="Wingdings" pitchFamily="2" charset="2"/>
              </a:rPr>
              <a:t> Financial </a:t>
            </a:r>
            <a:r>
              <a:rPr lang="de-DE" dirty="0" err="1">
                <a:cs typeface="Arial"/>
                <a:sym typeface="Wingdings" pitchFamily="2" charset="2"/>
              </a:rPr>
              <a:t>participation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r>
              <a:rPr lang="de-DE" dirty="0" err="1">
                <a:cs typeface="Arial"/>
                <a:sym typeface="Wingdings" pitchFamily="2" charset="2"/>
              </a:rPr>
              <a:t>schemes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br>
              <a:rPr lang="de-DE" dirty="0">
                <a:cs typeface="Arial"/>
                <a:sym typeface="Wingdings" pitchFamily="2" charset="2"/>
              </a:rPr>
            </a:br>
            <a:r>
              <a:rPr lang="de-DE" dirty="0">
                <a:cs typeface="Arial"/>
                <a:sym typeface="Wingdings" pitchFamily="2" charset="2"/>
              </a:rPr>
              <a:t>	  (</a:t>
            </a:r>
            <a:r>
              <a:rPr lang="de-DE" dirty="0" err="1">
                <a:cs typeface="Arial"/>
                <a:sym typeface="Wingdings" pitchFamily="2" charset="2"/>
              </a:rPr>
              <a:t>cooperatives</a:t>
            </a:r>
            <a:r>
              <a:rPr lang="de-DE" dirty="0">
                <a:cs typeface="Arial"/>
                <a:sym typeface="Wingdings" pitchFamily="2" charset="2"/>
              </a:rPr>
              <a:t>, ...).</a:t>
            </a:r>
          </a:p>
          <a:p>
            <a:pPr>
              <a:lnSpc>
                <a:spcPct val="110000"/>
              </a:lnSpc>
            </a:pPr>
            <a:r>
              <a:rPr lang="de-DE" b="1" dirty="0" err="1">
                <a:cs typeface="Arial"/>
              </a:rPr>
              <a:t>Achieving</a:t>
            </a:r>
            <a:r>
              <a:rPr lang="de-DE" b="1" dirty="0">
                <a:cs typeface="Arial"/>
              </a:rPr>
              <a:t> </a:t>
            </a:r>
            <a:r>
              <a:rPr lang="de-DE" b="1" dirty="0" err="1">
                <a:cs typeface="Arial"/>
              </a:rPr>
              <a:t>synergies</a:t>
            </a:r>
            <a:br>
              <a:rPr lang="de-DE" b="1" dirty="0">
                <a:cs typeface="Arial"/>
              </a:rPr>
            </a:br>
            <a:r>
              <a:rPr lang="de-DE" dirty="0">
                <a:cs typeface="Arial"/>
                <a:sym typeface="Wingdings" pitchFamily="2" charset="2"/>
              </a:rPr>
              <a:t></a:t>
            </a:r>
            <a:r>
              <a:rPr lang="de-DE" b="1" dirty="0">
                <a:cs typeface="Arial"/>
                <a:sym typeface="Wingdings" pitchFamily="2" charset="2"/>
              </a:rPr>
              <a:t> </a:t>
            </a:r>
            <a:r>
              <a:rPr lang="de-DE" dirty="0" err="1">
                <a:cs typeface="Arial"/>
                <a:sym typeface="Wingdings" pitchFamily="2" charset="2"/>
              </a:rPr>
              <a:t>Strengthening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r>
              <a:rPr lang="de-DE" dirty="0" err="1">
                <a:cs typeface="Arial"/>
                <a:sym typeface="Wingdings" pitchFamily="2" charset="2"/>
              </a:rPr>
              <a:t>of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r>
              <a:rPr lang="de-DE" dirty="0" err="1">
                <a:cs typeface="Arial"/>
                <a:sym typeface="Wingdings" pitchFamily="2" charset="2"/>
              </a:rPr>
              <a:t>the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r>
              <a:rPr lang="de-DE" dirty="0" err="1">
                <a:cs typeface="Arial"/>
                <a:sym typeface="Wingdings" pitchFamily="2" charset="2"/>
              </a:rPr>
              <a:t>economic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br>
              <a:rPr lang="de-DE" dirty="0">
                <a:cs typeface="Arial"/>
                <a:sym typeface="Wingdings" pitchFamily="2" charset="2"/>
              </a:rPr>
            </a:br>
            <a:r>
              <a:rPr lang="de-DE" dirty="0">
                <a:cs typeface="Arial"/>
                <a:sym typeface="Wingdings" pitchFamily="2" charset="2"/>
              </a:rPr>
              <a:t>    </a:t>
            </a:r>
            <a:r>
              <a:rPr lang="de-DE" dirty="0" err="1">
                <a:cs typeface="Arial"/>
                <a:sym typeface="Wingdings" pitchFamily="2" charset="2"/>
              </a:rPr>
              <a:t>and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r>
              <a:rPr lang="de-DE" dirty="0" err="1">
                <a:cs typeface="Arial"/>
                <a:sym typeface="Wingdings" pitchFamily="2" charset="2"/>
              </a:rPr>
              <a:t>ecological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r>
              <a:rPr lang="de-DE" dirty="0" err="1">
                <a:cs typeface="Arial"/>
                <a:sym typeface="Wingdings" pitchFamily="2" charset="2"/>
              </a:rPr>
              <a:t>base</a:t>
            </a:r>
            <a:r>
              <a:rPr lang="de-DE" dirty="0">
                <a:cs typeface="Arial"/>
                <a:sym typeface="Wingdings" pitchFamily="2" charset="2"/>
              </a:rPr>
              <a:t>.</a:t>
            </a:r>
            <a:br>
              <a:rPr lang="de-DE" dirty="0">
                <a:cs typeface="Arial"/>
                <a:sym typeface="Wingdings" pitchFamily="2" charset="2"/>
              </a:rPr>
            </a:br>
            <a:r>
              <a:rPr lang="de-DE" dirty="0">
                <a:cs typeface="Arial"/>
                <a:sym typeface="Wingdings" pitchFamily="2" charset="2"/>
              </a:rPr>
              <a:t> Support </a:t>
            </a:r>
            <a:r>
              <a:rPr lang="de-DE" dirty="0" err="1">
                <a:cs typeface="Arial"/>
                <a:sym typeface="Wingdings" pitchFamily="2" charset="2"/>
              </a:rPr>
              <a:t>of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r>
              <a:rPr lang="de-DE" dirty="0" err="1">
                <a:cs typeface="Arial"/>
                <a:sym typeface="Wingdings" pitchFamily="2" charset="2"/>
              </a:rPr>
              <a:t>societal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r>
              <a:rPr lang="de-DE" dirty="0" err="1">
                <a:cs typeface="Arial"/>
                <a:sym typeface="Wingdings" pitchFamily="2" charset="2"/>
              </a:rPr>
              <a:t>goals</a:t>
            </a:r>
            <a:r>
              <a:rPr lang="de-DE" dirty="0">
                <a:cs typeface="Arial"/>
                <a:sym typeface="Wingdings" pitchFamily="2" charset="2"/>
              </a:rPr>
              <a:t> (</a:t>
            </a:r>
            <a:r>
              <a:rPr lang="de-DE" dirty="0" err="1">
                <a:cs typeface="Arial"/>
                <a:sym typeface="Wingdings" pitchFamily="2" charset="2"/>
              </a:rPr>
              <a:t>Biodiversity</a:t>
            </a:r>
            <a:r>
              <a:rPr lang="de-DE" dirty="0">
                <a:cs typeface="Arial"/>
                <a:sym typeface="Wingdings" pitchFamily="2" charset="2"/>
              </a:rPr>
              <a:t> etc.).</a:t>
            </a:r>
          </a:p>
          <a:p>
            <a:pPr>
              <a:lnSpc>
                <a:spcPct val="110000"/>
              </a:lnSpc>
            </a:pPr>
            <a:r>
              <a:rPr lang="de-DE" b="1" dirty="0" err="1">
                <a:cs typeface="Arial"/>
              </a:rPr>
              <a:t>Strengthening</a:t>
            </a:r>
            <a:r>
              <a:rPr lang="de-DE" b="1" dirty="0">
                <a:cs typeface="Arial"/>
              </a:rPr>
              <a:t> a sense </a:t>
            </a:r>
            <a:r>
              <a:rPr lang="de-DE" b="1" dirty="0" err="1">
                <a:cs typeface="Arial"/>
              </a:rPr>
              <a:t>of</a:t>
            </a:r>
            <a:r>
              <a:rPr lang="de-DE" b="1" dirty="0">
                <a:cs typeface="Arial"/>
              </a:rPr>
              <a:t> regional </a:t>
            </a:r>
            <a:r>
              <a:rPr lang="de-DE" b="1" dirty="0" err="1">
                <a:cs typeface="Arial"/>
              </a:rPr>
              <a:t>identity</a:t>
            </a:r>
            <a:br>
              <a:rPr lang="de-DE" b="1" dirty="0">
                <a:cs typeface="Arial"/>
              </a:rPr>
            </a:br>
            <a:r>
              <a:rPr lang="de-DE" dirty="0">
                <a:cs typeface="Arial"/>
                <a:sym typeface="Wingdings" pitchFamily="2" charset="2"/>
              </a:rPr>
              <a:t> Development </a:t>
            </a:r>
            <a:r>
              <a:rPr lang="de-DE" dirty="0" err="1">
                <a:cs typeface="Arial"/>
                <a:sym typeface="Wingdings" pitchFamily="2" charset="2"/>
              </a:rPr>
              <a:t>opportunities</a:t>
            </a:r>
            <a:r>
              <a:rPr lang="de-DE" dirty="0">
                <a:cs typeface="Arial"/>
                <a:sym typeface="Wingdings" pitchFamily="2" charset="2"/>
              </a:rPr>
              <a:t> &amp; </a:t>
            </a:r>
            <a:r>
              <a:rPr lang="de-DE" dirty="0" err="1">
                <a:cs typeface="Arial"/>
                <a:sym typeface="Wingdings" pitchFamily="2" charset="2"/>
              </a:rPr>
              <a:t>relevance</a:t>
            </a:r>
            <a:r>
              <a:rPr lang="de-DE" dirty="0">
                <a:cs typeface="Arial"/>
                <a:sym typeface="Wingdings" pitchFamily="2" charset="2"/>
              </a:rPr>
              <a:t>.</a:t>
            </a:r>
            <a:br>
              <a:rPr lang="de-DE" dirty="0">
                <a:cs typeface="Arial"/>
                <a:sym typeface="Wingdings" pitchFamily="2" charset="2"/>
              </a:rPr>
            </a:br>
            <a:r>
              <a:rPr lang="de-DE" dirty="0">
                <a:cs typeface="Arial"/>
                <a:sym typeface="Wingdings" pitchFamily="2" charset="2"/>
              </a:rPr>
              <a:t> Common </a:t>
            </a:r>
            <a:r>
              <a:rPr lang="de-DE" dirty="0" err="1">
                <a:cs typeface="Arial"/>
                <a:sym typeface="Wingdings" pitchFamily="2" charset="2"/>
              </a:rPr>
              <a:t>future</a:t>
            </a:r>
            <a:r>
              <a:rPr lang="de-DE" dirty="0">
                <a:cs typeface="Arial"/>
                <a:sym typeface="Wingdings" pitchFamily="2" charset="2"/>
              </a:rPr>
              <a:t> </a:t>
            </a:r>
            <a:r>
              <a:rPr lang="de-DE" dirty="0" err="1">
                <a:cs typeface="Arial"/>
                <a:sym typeface="Wingdings" pitchFamily="2" charset="2"/>
              </a:rPr>
              <a:t>task</a:t>
            </a:r>
            <a:r>
              <a:rPr lang="de-DE" dirty="0">
                <a:cs typeface="Arial"/>
                <a:sym typeface="Wingdings" pitchFamily="2" charset="2"/>
              </a:rPr>
              <a:t>.</a:t>
            </a:r>
            <a:endParaRPr lang="de-DE" dirty="0">
              <a:cs typeface="Arial"/>
            </a:endParaRPr>
          </a:p>
          <a:p>
            <a:pPr>
              <a:lnSpc>
                <a:spcPct val="110000"/>
              </a:lnSpc>
            </a:pPr>
            <a:endParaRPr lang="de-DE" dirty="0"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cs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821E34-85CC-F849-9C92-A154788AEDA2}"/>
              </a:ext>
            </a:extLst>
          </p:cNvPr>
          <p:cNvSpPr txBox="1"/>
          <p:nvPr/>
        </p:nvSpPr>
        <p:spPr>
          <a:xfrm>
            <a:off x="5253633" y="4550931"/>
            <a:ext cx="1406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</a:t>
            </a:r>
            <a:r>
              <a:rPr lang="de-DE" sz="1000" dirty="0" err="1"/>
              <a:t>Fotolia</a:t>
            </a:r>
            <a:r>
              <a:rPr lang="de-DE" sz="1000" dirty="0"/>
              <a:t>/</a:t>
            </a:r>
            <a:r>
              <a:rPr lang="de-DE" sz="1000" dirty="0" err="1"/>
              <a:t>vege</a:t>
            </a:r>
            <a:r>
              <a:rPr lang="de-DE" sz="1000" dirty="0"/>
              <a:t>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F8BD89-9770-DA47-9A18-6E3407C45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00" y="1763713"/>
            <a:ext cx="4183710" cy="279242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721C6F-C813-E846-A9A2-621FB8EB1FD5}"/>
              </a:ext>
            </a:extLst>
          </p:cNvPr>
          <p:cNvSpPr txBox="1"/>
          <p:nvPr/>
        </p:nvSpPr>
        <p:spPr>
          <a:xfrm>
            <a:off x="468313" y="6507004"/>
            <a:ext cx="1936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(</a:t>
            </a:r>
            <a:r>
              <a:rPr lang="de-DE" sz="1000" dirty="0" err="1"/>
              <a:t>iöw</a:t>
            </a:r>
            <a:r>
              <a:rPr lang="de-DE" sz="1000" dirty="0"/>
              <a:t> 2018)</a:t>
            </a:r>
          </a:p>
        </p:txBody>
      </p:sp>
    </p:spTree>
    <p:extLst>
      <p:ext uri="{BB962C8B-B14F-4D97-AF65-F5344CB8AC3E}">
        <p14:creationId xmlns:p14="http://schemas.microsoft.com/office/powerpoint/2010/main" val="294102615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</a:rPr>
              <a:t>The </a:t>
            </a:r>
            <a:r>
              <a:rPr lang="de-DE" dirty="0" err="1">
                <a:latin typeface="Arial" charset="0"/>
                <a:ea typeface="ＭＳ Ｐゴシック" charset="0"/>
              </a:rPr>
              <a:t>bioeconomy</a:t>
            </a:r>
            <a:r>
              <a:rPr lang="de-DE" dirty="0">
                <a:latin typeface="Arial" charset="0"/>
                <a:ea typeface="ＭＳ Ｐゴシック" charset="0"/>
              </a:rPr>
              <a:t> &amp; </a:t>
            </a:r>
            <a:r>
              <a:rPr lang="de-DE" dirty="0" err="1">
                <a:latin typeface="Arial" charset="0"/>
                <a:ea typeface="ＭＳ Ｐゴシック" charset="0"/>
              </a:rPr>
              <a:t>its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value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for</a:t>
            </a:r>
            <a:r>
              <a:rPr lang="de-DE" dirty="0">
                <a:latin typeface="Arial" charset="0"/>
                <a:ea typeface="ＭＳ Ｐゴシック" charset="0"/>
              </a:rPr>
              <a:t> rural </a:t>
            </a:r>
            <a:r>
              <a:rPr lang="de-DE" dirty="0" err="1">
                <a:latin typeface="Arial" charset="0"/>
                <a:ea typeface="ＭＳ Ｐゴシック" charset="0"/>
              </a:rPr>
              <a:t>areas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D1714AC-0618-BB48-87DA-037AF0B079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1763712"/>
            <a:ext cx="8418512" cy="46180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DE" b="1" dirty="0" err="1">
                <a:latin typeface="Arial"/>
                <a:cs typeface="Arial"/>
              </a:rPr>
              <a:t>Feedstock</a:t>
            </a: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de-DE" dirty="0" err="1">
                <a:latin typeface="Arial"/>
                <a:cs typeface="Arial"/>
              </a:rPr>
              <a:t>Use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of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already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existing</a:t>
            </a:r>
            <a:r>
              <a:rPr lang="de-DE" dirty="0">
                <a:latin typeface="Arial"/>
                <a:cs typeface="Arial"/>
              </a:rPr>
              <a:t> material-</a:t>
            </a:r>
            <a:r>
              <a:rPr lang="de-DE" dirty="0" err="1">
                <a:latin typeface="Arial"/>
                <a:cs typeface="Arial"/>
              </a:rPr>
              <a:t>streams</a:t>
            </a:r>
            <a:r>
              <a:rPr lang="de-DE" dirty="0">
                <a:latin typeface="Arial"/>
                <a:cs typeface="Arial"/>
              </a:rPr>
              <a:t> </a:t>
            </a:r>
            <a:br>
              <a:rPr lang="de-DE" dirty="0">
                <a:latin typeface="Arial"/>
                <a:cs typeface="Arial"/>
              </a:rPr>
            </a:br>
            <a:r>
              <a:rPr lang="de-DE" dirty="0">
                <a:latin typeface="Arial"/>
                <a:cs typeface="Arial"/>
              </a:rPr>
              <a:t>(</a:t>
            </a:r>
            <a:r>
              <a:rPr lang="de-DE" dirty="0" err="1">
                <a:latin typeface="Arial"/>
                <a:cs typeface="Arial"/>
              </a:rPr>
              <a:t>biomass</a:t>
            </a:r>
            <a:r>
              <a:rPr lang="de-DE" dirty="0">
                <a:latin typeface="Arial"/>
                <a:cs typeface="Arial"/>
              </a:rPr>
              <a:t> (</a:t>
            </a:r>
            <a:r>
              <a:rPr lang="de-DE" dirty="0" err="1">
                <a:latin typeface="Arial"/>
                <a:cs typeface="Arial"/>
              </a:rPr>
              <a:t>residues</a:t>
            </a:r>
            <a:r>
              <a:rPr lang="de-DE" dirty="0">
                <a:latin typeface="Arial"/>
                <a:cs typeface="Arial"/>
              </a:rPr>
              <a:t>)/</a:t>
            </a:r>
            <a:r>
              <a:rPr lang="de-DE" dirty="0" err="1">
                <a:latin typeface="Arial"/>
                <a:cs typeface="Arial"/>
              </a:rPr>
              <a:t>municipal</a:t>
            </a:r>
            <a:r>
              <a:rPr lang="de-DE" dirty="0">
                <a:latin typeface="Arial"/>
                <a:cs typeface="Arial"/>
              </a:rPr>
              <a:t>/</a:t>
            </a:r>
            <a:r>
              <a:rPr lang="de-DE" dirty="0" err="1">
                <a:latin typeface="Arial"/>
                <a:cs typeface="Arial"/>
              </a:rPr>
              <a:t>industrial</a:t>
            </a:r>
            <a:r>
              <a:rPr lang="de-DE" dirty="0">
                <a:latin typeface="Arial"/>
                <a:cs typeface="Arial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latin typeface="Arial"/>
                <a:cs typeface="Arial"/>
              </a:rPr>
              <a:t>Cultivation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of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new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biomass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crops</a:t>
            </a:r>
            <a:r>
              <a:rPr lang="de-DE" dirty="0"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b="1" dirty="0">
                <a:latin typeface="Arial"/>
                <a:cs typeface="Arial"/>
              </a:rPr>
              <a:t>Infrastructure</a:t>
            </a: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de-DE" dirty="0" err="1">
                <a:latin typeface="Arial"/>
                <a:cs typeface="Arial"/>
              </a:rPr>
              <a:t>Use</a:t>
            </a:r>
            <a:r>
              <a:rPr lang="de-DE" dirty="0">
                <a:latin typeface="Arial"/>
                <a:cs typeface="Arial"/>
              </a:rPr>
              <a:t>/Development </a:t>
            </a:r>
            <a:r>
              <a:rPr lang="de-DE" dirty="0" err="1">
                <a:latin typeface="Arial"/>
                <a:cs typeface="Arial"/>
              </a:rPr>
              <a:t>of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already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existing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infrastructure</a:t>
            </a:r>
            <a:r>
              <a:rPr lang="de-DE" dirty="0">
                <a:latin typeface="Arial"/>
                <a:cs typeface="Arial"/>
              </a:rPr>
              <a:t> (</a:t>
            </a:r>
            <a:r>
              <a:rPr lang="de-DE" dirty="0" err="1">
                <a:latin typeface="Arial"/>
                <a:cs typeface="Arial"/>
              </a:rPr>
              <a:t>biogas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plants</a:t>
            </a:r>
            <a:r>
              <a:rPr lang="de-DE" dirty="0">
                <a:latin typeface="Arial"/>
                <a:cs typeface="Arial"/>
              </a:rPr>
              <a:t>, </a:t>
            </a:r>
            <a:r>
              <a:rPr lang="de-DE" dirty="0" err="1">
                <a:latin typeface="Arial"/>
                <a:cs typeface="Arial"/>
              </a:rPr>
              <a:t>sawmills</a:t>
            </a:r>
            <a:r>
              <a:rPr lang="de-DE" dirty="0">
                <a:latin typeface="Arial"/>
                <a:cs typeface="Arial"/>
              </a:rPr>
              <a:t>, etc.).</a:t>
            </a:r>
          </a:p>
          <a:p>
            <a:pPr>
              <a:lnSpc>
                <a:spcPct val="110000"/>
              </a:lnSpc>
            </a:pPr>
            <a:r>
              <a:rPr lang="de-DE" dirty="0">
                <a:latin typeface="Arial"/>
                <a:cs typeface="Arial"/>
              </a:rPr>
              <a:t>Building </a:t>
            </a:r>
            <a:r>
              <a:rPr lang="de-DE" dirty="0" err="1">
                <a:latin typeface="Arial"/>
                <a:cs typeface="Arial"/>
              </a:rPr>
              <a:t>new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infrastructure</a:t>
            </a:r>
            <a:r>
              <a:rPr lang="de-DE" dirty="0"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9120830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 useBgFill="1">
        <p:nvSpPr>
          <p:cNvPr id="12" name="Rechteck 11">
            <a:extLst>
              <a:ext uri="{FF2B5EF4-FFF2-40B4-BE49-F238E27FC236}">
                <a16:creationId xmlns:a16="http://schemas.microsoft.com/office/drawing/2014/main" id="{1AAC7CEA-E51B-9A41-9172-7D73180FD47D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B55170D-7447-AA44-AE2B-BE33668B7E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2214" y="0"/>
            <a:ext cx="7083719" cy="6873311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6549D7A-7C76-204E-9859-2FF9C3DAEC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28384" y="6654676"/>
            <a:ext cx="1872208" cy="3027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DE" sz="800" b="1" dirty="0">
                <a:latin typeface="Arial"/>
                <a:cs typeface="Arial"/>
              </a:rPr>
              <a:t>(Copyright BIOPRO)</a:t>
            </a: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48387AA-2475-934D-B365-6D36F9250009}"/>
              </a:ext>
            </a:extLst>
          </p:cNvPr>
          <p:cNvSpPr txBox="1">
            <a:spLocks/>
          </p:cNvSpPr>
          <p:nvPr/>
        </p:nvSpPr>
        <p:spPr bwMode="auto">
          <a:xfrm>
            <a:off x="0" y="5883138"/>
            <a:ext cx="4256624" cy="194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Lucida Grande"/>
              <a:buNone/>
            </a:pPr>
            <a:r>
              <a:rPr lang="de-DE" sz="1400" b="1" dirty="0">
                <a:cs typeface="Arial"/>
              </a:rPr>
              <a:t>		      </a:t>
            </a:r>
          </a:p>
          <a:p>
            <a:pPr>
              <a:lnSpc>
                <a:spcPct val="110000"/>
              </a:lnSpc>
            </a:pPr>
            <a:r>
              <a:rPr lang="de-DE" sz="1200" b="1" dirty="0" err="1">
                <a:cs typeface="Arial"/>
              </a:rPr>
              <a:t>Policy-Strategy</a:t>
            </a:r>
            <a:br>
              <a:rPr lang="de-DE" sz="1200" b="1" dirty="0">
                <a:cs typeface="Arial"/>
              </a:rPr>
            </a:br>
            <a:r>
              <a:rPr lang="de-DE" sz="1200" b="1" dirty="0">
                <a:cs typeface="Arial"/>
              </a:rPr>
              <a:t>“</a:t>
            </a:r>
            <a:r>
              <a:rPr lang="de-DE" sz="1200" b="1" dirty="0" err="1">
                <a:cs typeface="Arial"/>
              </a:rPr>
              <a:t>Sustainable</a:t>
            </a:r>
            <a:r>
              <a:rPr lang="de-DE" sz="1200" b="1" dirty="0">
                <a:cs typeface="Arial"/>
              </a:rPr>
              <a:t> </a:t>
            </a:r>
            <a:r>
              <a:rPr lang="de-DE" sz="1200" b="1" dirty="0" err="1">
                <a:cs typeface="Arial"/>
              </a:rPr>
              <a:t>Bioeconomy</a:t>
            </a:r>
            <a:r>
              <a:rPr lang="de-DE" sz="1200" b="1" dirty="0">
                <a:cs typeface="Arial"/>
              </a:rPr>
              <a:t> Baden-Württemberg”</a:t>
            </a:r>
          </a:p>
          <a:p>
            <a:pPr>
              <a:lnSpc>
                <a:spcPct val="110000"/>
              </a:lnSpc>
            </a:pPr>
            <a:r>
              <a:rPr lang="de-DE" sz="1200" b="1" dirty="0">
                <a:cs typeface="Arial"/>
              </a:rPr>
              <a:t>04.06.2019</a:t>
            </a:r>
          </a:p>
          <a:p>
            <a:pPr marL="0" indent="0">
              <a:lnSpc>
                <a:spcPct val="110000"/>
              </a:lnSpc>
              <a:buFont typeface="Lucida Grande"/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Lucida Grande"/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Lucida Grande"/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Lucida Grande"/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Lucida Grande"/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Lucida Grande"/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Lucida Grande"/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Lucida Grande"/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Font typeface="Lucida Grande"/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729616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charset="0"/>
                <a:ea typeface="ＭＳ Ｐゴシック" charset="0"/>
              </a:rPr>
              <a:t>Biorefineries</a:t>
            </a:r>
            <a:r>
              <a:rPr lang="de-DE" dirty="0">
                <a:latin typeface="Arial" charset="0"/>
                <a:ea typeface="ＭＳ Ｐゴシック" charset="0"/>
              </a:rPr>
              <a:t> - Key </a:t>
            </a:r>
            <a:r>
              <a:rPr lang="de-DE" dirty="0" err="1">
                <a:latin typeface="Arial" charset="0"/>
                <a:ea typeface="ＭＳ Ｐゴシック" charset="0"/>
              </a:rPr>
              <a:t>role</a:t>
            </a:r>
            <a:r>
              <a:rPr lang="de-DE" dirty="0">
                <a:latin typeface="Arial" charset="0"/>
                <a:ea typeface="ＭＳ Ｐゴシック" charset="0"/>
              </a:rPr>
              <a:t> in </a:t>
            </a:r>
            <a:r>
              <a:rPr lang="de-DE" dirty="0" err="1">
                <a:latin typeface="Arial" charset="0"/>
                <a:ea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transition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to</a:t>
            </a:r>
            <a:r>
              <a:rPr lang="de-DE" dirty="0">
                <a:latin typeface="Arial" charset="0"/>
                <a:ea typeface="ＭＳ Ｐゴシック" charset="0"/>
              </a:rPr>
              <a:t> a </a:t>
            </a:r>
            <a:r>
              <a:rPr lang="de-DE" dirty="0" err="1">
                <a:latin typeface="Arial" charset="0"/>
                <a:ea typeface="ＭＳ Ｐゴシック" charset="0"/>
              </a:rPr>
              <a:t>bioeconomy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C5499E-58A0-AD44-BE33-2685C7499D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000" y="1772816"/>
            <a:ext cx="3811222" cy="432048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379559F-0A3A-7146-B257-E446D72DC5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1763713"/>
            <a:ext cx="8418512" cy="41132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dirty="0">
                <a:latin typeface="Arial"/>
                <a:cs typeface="Arial"/>
              </a:rPr>
              <a:t>Building </a:t>
            </a:r>
            <a:r>
              <a:rPr lang="de-DE" dirty="0" err="1">
                <a:latin typeface="Arial"/>
                <a:cs typeface="Arial"/>
              </a:rPr>
              <a:t>small</a:t>
            </a:r>
            <a:r>
              <a:rPr lang="de-DE" dirty="0">
                <a:latin typeface="Arial"/>
                <a:cs typeface="Arial"/>
              </a:rPr>
              <a:t> &amp; modular, </a:t>
            </a:r>
            <a:r>
              <a:rPr lang="de-DE" dirty="0" err="1">
                <a:latin typeface="Arial"/>
                <a:cs typeface="Arial"/>
              </a:rPr>
              <a:t>feedstock</a:t>
            </a:r>
            <a:r>
              <a:rPr lang="de-DE" dirty="0">
                <a:latin typeface="Arial"/>
                <a:cs typeface="Arial"/>
              </a:rPr>
              <a:t>-</a:t>
            </a:r>
            <a:br>
              <a:rPr lang="de-DE" dirty="0">
                <a:latin typeface="Arial"/>
                <a:cs typeface="Arial"/>
              </a:rPr>
            </a:br>
            <a:r>
              <a:rPr lang="de-DE" dirty="0">
                <a:latin typeface="Arial"/>
                <a:cs typeface="Arial"/>
              </a:rPr>
              <a:t>flexible </a:t>
            </a:r>
            <a:r>
              <a:rPr lang="de-DE" dirty="0" err="1">
                <a:latin typeface="Arial"/>
                <a:cs typeface="Arial"/>
              </a:rPr>
              <a:t>biorefineries</a:t>
            </a:r>
            <a:r>
              <a:rPr lang="de-DE" dirty="0">
                <a:latin typeface="Arial"/>
                <a:cs typeface="Arial"/>
              </a:rPr>
              <a:t>.</a:t>
            </a:r>
          </a:p>
          <a:p>
            <a:pPr>
              <a:lnSpc>
                <a:spcPct val="110000"/>
              </a:lnSpc>
            </a:pPr>
            <a:endParaRPr lang="de-DE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Arial"/>
                <a:cs typeface="Arial"/>
                <a:sym typeface="Wingdings" pitchFamily="2" charset="2"/>
              </a:rPr>
              <a:t>Integration </a:t>
            </a:r>
            <a:r>
              <a:rPr lang="de-DE" dirty="0" err="1">
                <a:latin typeface="Arial"/>
                <a:cs typeface="Arial"/>
                <a:sym typeface="Wingdings" pitchFamily="2" charset="2"/>
              </a:rPr>
              <a:t>into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dirty="0" err="1">
                <a:latin typeface="Arial"/>
                <a:cs typeface="Arial"/>
                <a:sym typeface="Wingdings" pitchFamily="2" charset="2"/>
              </a:rPr>
              <a:t>existing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dirty="0" err="1">
                <a:latin typeface="Arial"/>
                <a:cs typeface="Arial"/>
                <a:sym typeface="Wingdings" pitchFamily="2" charset="2"/>
              </a:rPr>
              <a:t>value-chains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.</a:t>
            </a:r>
          </a:p>
          <a:p>
            <a:pPr>
              <a:lnSpc>
                <a:spcPct val="110000"/>
              </a:lnSpc>
            </a:pPr>
            <a:endParaRPr lang="de-DE" dirty="0">
              <a:latin typeface="Arial"/>
              <a:cs typeface="Arial"/>
              <a:sym typeface="Wingdings" pitchFamily="2" charset="2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Arial"/>
                <a:cs typeface="Arial"/>
                <a:sym typeface="Wingdings" pitchFamily="2" charset="2"/>
              </a:rPr>
              <a:t>Development </a:t>
            </a:r>
            <a:r>
              <a:rPr lang="de-DE" dirty="0" err="1">
                <a:latin typeface="Arial"/>
                <a:cs typeface="Arial"/>
                <a:sym typeface="Wingdings" pitchFamily="2" charset="2"/>
              </a:rPr>
              <a:t>of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dirty="0" err="1">
                <a:latin typeface="Arial"/>
                <a:cs typeface="Arial"/>
                <a:sym typeface="Wingdings" pitchFamily="2" charset="2"/>
              </a:rPr>
              <a:t>new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dirty="0" err="1">
                <a:latin typeface="Arial"/>
                <a:cs typeface="Arial"/>
                <a:sym typeface="Wingdings" pitchFamily="2" charset="2"/>
              </a:rPr>
              <a:t>value-chains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 </a:t>
            </a:r>
            <a:br>
              <a:rPr lang="de-DE" dirty="0">
                <a:latin typeface="Arial"/>
                <a:cs typeface="Arial"/>
                <a:sym typeface="Wingdings" pitchFamily="2" charset="2"/>
              </a:rPr>
            </a:br>
            <a:r>
              <a:rPr lang="de-DE" dirty="0" err="1">
                <a:latin typeface="Arial"/>
                <a:cs typeface="Arial"/>
                <a:sym typeface="Wingdings" pitchFamily="2" charset="2"/>
              </a:rPr>
              <a:t>depending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 on </a:t>
            </a:r>
            <a:r>
              <a:rPr lang="de-DE" dirty="0" err="1">
                <a:latin typeface="Arial"/>
                <a:cs typeface="Arial"/>
                <a:sym typeface="Wingdings" pitchFamily="2" charset="2"/>
              </a:rPr>
              <a:t>existing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dirty="0" err="1">
                <a:latin typeface="Arial"/>
                <a:cs typeface="Arial"/>
                <a:sym typeface="Wingdings" pitchFamily="2" charset="2"/>
              </a:rPr>
              <a:t>side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- </a:t>
            </a:r>
            <a:r>
              <a:rPr lang="de-DE" dirty="0" err="1">
                <a:latin typeface="Arial"/>
                <a:cs typeface="Arial"/>
                <a:sym typeface="Wingdings" pitchFamily="2" charset="2"/>
              </a:rPr>
              <a:t>and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 </a:t>
            </a:r>
            <a:br>
              <a:rPr lang="de-DE" dirty="0">
                <a:latin typeface="Arial"/>
                <a:cs typeface="Arial"/>
                <a:sym typeface="Wingdings" pitchFamily="2" charset="2"/>
              </a:rPr>
            </a:br>
            <a:r>
              <a:rPr lang="de-DE" dirty="0" err="1">
                <a:latin typeface="Arial"/>
                <a:cs typeface="Arial"/>
                <a:sym typeface="Wingdings" pitchFamily="2" charset="2"/>
              </a:rPr>
              <a:t>wastestreams</a:t>
            </a:r>
            <a:r>
              <a:rPr lang="de-DE" dirty="0">
                <a:latin typeface="Arial"/>
                <a:cs typeface="Arial"/>
                <a:sym typeface="Wingdings" pitchFamily="2" charset="2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829915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B4B – </a:t>
            </a:r>
            <a:r>
              <a:rPr lang="de-DE" dirty="0" err="1"/>
              <a:t>Biorefinery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bioeconomy</a:t>
            </a:r>
            <a:r>
              <a:rPr lang="de-DE" dirty="0"/>
              <a:t> in Baden-Württemberg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3F5EF-8B77-9C4B-889C-3C113419351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E852026-8385-F84A-A7F3-F382330CDFCD}"/>
              </a:ext>
            </a:extLst>
          </p:cNvPr>
          <p:cNvSpPr txBox="1">
            <a:spLocks/>
          </p:cNvSpPr>
          <p:nvPr/>
        </p:nvSpPr>
        <p:spPr bwMode="auto">
          <a:xfrm>
            <a:off x="437210" y="1850219"/>
            <a:ext cx="269463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63525" algn="l"/>
              </a:tabLst>
            </a:pPr>
            <a:r>
              <a:rPr lang="de-DE" sz="1800" b="1" dirty="0" err="1"/>
              <a:t>Feedstock</a:t>
            </a:r>
            <a:endParaRPr lang="de-DE" sz="1800" b="1" dirty="0"/>
          </a:p>
          <a:p>
            <a:pPr>
              <a:tabLst>
                <a:tab pos="263525" algn="l"/>
              </a:tabLst>
            </a:pPr>
            <a:r>
              <a:rPr lang="de-DE" sz="1800" dirty="0" err="1"/>
              <a:t>Miscanthus</a:t>
            </a:r>
            <a:br>
              <a:rPr lang="de-DE" sz="1800" dirty="0"/>
            </a:br>
            <a:r>
              <a:rPr lang="de-DE" sz="1800" dirty="0"/>
              <a:t>x </a:t>
            </a:r>
            <a:r>
              <a:rPr lang="de-DE" sz="1800" dirty="0" err="1"/>
              <a:t>gigantheus</a:t>
            </a:r>
            <a:r>
              <a:rPr lang="de-DE" sz="1800" dirty="0"/>
              <a:t>.</a:t>
            </a:r>
          </a:p>
          <a:p>
            <a:pPr>
              <a:tabLst>
                <a:tab pos="263525" algn="l"/>
              </a:tabLst>
            </a:pPr>
            <a:r>
              <a:rPr lang="de-DE" sz="1800" dirty="0" err="1"/>
              <a:t>Cultivation</a:t>
            </a:r>
            <a:r>
              <a:rPr lang="de-DE" sz="1800" dirty="0"/>
              <a:t> on marginal-lands.</a:t>
            </a:r>
          </a:p>
          <a:p>
            <a:pPr>
              <a:tabLst>
                <a:tab pos="263525" algn="l"/>
              </a:tabLst>
            </a:pP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competition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food</a:t>
            </a:r>
            <a:r>
              <a:rPr lang="de-DE" sz="1800" dirty="0"/>
              <a:t> </a:t>
            </a:r>
            <a:r>
              <a:rPr lang="de-DE" sz="1800" dirty="0" err="1"/>
              <a:t>production</a:t>
            </a:r>
            <a:r>
              <a:rPr lang="de-DE" sz="180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08EFCC-C2A8-4D46-8AD7-59386D213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000" y="1850219"/>
            <a:ext cx="9457992" cy="442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E7FEBA7-0200-784B-B67A-2F339FEB035D}"/>
              </a:ext>
            </a:extLst>
          </p:cNvPr>
          <p:cNvSpPr txBox="1"/>
          <p:nvPr/>
        </p:nvSpPr>
        <p:spPr>
          <a:xfrm>
            <a:off x="3312000" y="5985924"/>
            <a:ext cx="400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Copyright: University </a:t>
            </a:r>
            <a:r>
              <a:rPr lang="de-DE" sz="1200" dirty="0" err="1"/>
              <a:t>of</a:t>
            </a:r>
            <a:r>
              <a:rPr lang="de-DE" sz="1200" dirty="0"/>
              <a:t> Hohenheim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010343-2291-0A4D-B0FE-E88E9B1724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334688"/>
            <a:ext cx="1388858" cy="9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B4B – </a:t>
            </a:r>
            <a:r>
              <a:rPr lang="de-DE" dirty="0" err="1"/>
              <a:t>Biorefinery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bioeconomy</a:t>
            </a:r>
            <a:r>
              <a:rPr lang="de-DE" dirty="0"/>
              <a:t> in Baden-Württemberg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3F5EF-8B77-9C4B-889C-3C113419351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E852026-8385-F84A-A7F3-F382330CDFCD}"/>
              </a:ext>
            </a:extLst>
          </p:cNvPr>
          <p:cNvSpPr txBox="1">
            <a:spLocks/>
          </p:cNvSpPr>
          <p:nvPr/>
        </p:nvSpPr>
        <p:spPr bwMode="auto">
          <a:xfrm>
            <a:off x="437210" y="1850219"/>
            <a:ext cx="298266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kern="0" dirty="0">
                <a:latin typeface="Arial" charset="0"/>
                <a:ea typeface="ＭＳ Ｐゴシック" charset="0"/>
              </a:rPr>
              <a:t>„Unterer Lindenhof“: Research-farm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of</a:t>
            </a:r>
            <a:r>
              <a:rPr lang="de-DE" sz="1800" kern="0" dirty="0">
                <a:latin typeface="Arial" charset="0"/>
                <a:ea typeface="ＭＳ Ｐゴシック" charset="0"/>
              </a:rPr>
              <a:t>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the</a:t>
            </a:r>
            <a:r>
              <a:rPr lang="de-DE" sz="1800" kern="0" dirty="0">
                <a:latin typeface="Arial" charset="0"/>
                <a:ea typeface="ＭＳ Ｐゴシック" charset="0"/>
              </a:rPr>
              <a:t> University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of</a:t>
            </a:r>
            <a:r>
              <a:rPr lang="de-DE" sz="1800" kern="0" dirty="0">
                <a:latin typeface="Arial" charset="0"/>
                <a:ea typeface="ＭＳ Ｐゴシック" charset="0"/>
              </a:rPr>
              <a:t> Hohenheim.</a:t>
            </a:r>
          </a:p>
          <a:p>
            <a:r>
              <a:rPr lang="de-DE" sz="1800" kern="0" dirty="0" err="1">
                <a:latin typeface="Arial" charset="0"/>
                <a:ea typeface="ＭＳ Ｐゴシック" charset="0"/>
              </a:rPr>
              <a:t>Construction</a:t>
            </a:r>
            <a:r>
              <a:rPr lang="de-DE" sz="1800" kern="0" dirty="0">
                <a:latin typeface="Arial" charset="0"/>
                <a:ea typeface="ＭＳ Ｐゴシック" charset="0"/>
              </a:rPr>
              <a:t>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of</a:t>
            </a:r>
            <a:r>
              <a:rPr lang="de-DE" sz="1800" kern="0" dirty="0">
                <a:latin typeface="Arial" charset="0"/>
                <a:ea typeface="ＭＳ Ｐゴシック" charset="0"/>
              </a:rPr>
              <a:t> a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small-scale</a:t>
            </a:r>
            <a:r>
              <a:rPr lang="de-DE" sz="1800" kern="0" dirty="0">
                <a:latin typeface="Arial" charset="0"/>
                <a:ea typeface="ＭＳ Ｐゴシック" charset="0"/>
              </a:rPr>
              <a:t>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pilot</a:t>
            </a:r>
            <a:r>
              <a:rPr lang="de-DE" sz="1800" kern="0" dirty="0">
                <a:latin typeface="Arial" charset="0"/>
                <a:ea typeface="ＭＳ Ｐゴシック" charset="0"/>
              </a:rPr>
              <a:t> plant.</a:t>
            </a:r>
          </a:p>
          <a:p>
            <a:r>
              <a:rPr lang="de-DE" sz="1800" kern="0" dirty="0">
                <a:latin typeface="Arial" charset="0"/>
                <a:ea typeface="ＭＳ Ｐゴシック" charset="0"/>
              </a:rPr>
              <a:t>Biogas-Plant in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infrastructure</a:t>
            </a:r>
            <a:r>
              <a:rPr lang="de-DE" sz="1800" kern="0" dirty="0">
                <a:latin typeface="Arial" charset="0"/>
                <a:ea typeface="ＭＳ Ｐゴシック" charset="0"/>
              </a:rPr>
              <a:t>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concept</a:t>
            </a:r>
            <a:r>
              <a:rPr lang="de-DE" sz="1800" kern="0" dirty="0">
                <a:latin typeface="Arial" charset="0"/>
                <a:ea typeface="ＭＳ Ｐゴシック" charset="0"/>
              </a:rPr>
              <a:t>:</a:t>
            </a:r>
          </a:p>
          <a:p>
            <a:pPr marL="0" indent="0">
              <a:buNone/>
            </a:pPr>
            <a:r>
              <a:rPr lang="de-DE" sz="1800" b="1" kern="0" dirty="0">
                <a:latin typeface="Arial" charset="0"/>
                <a:ea typeface="ＭＳ Ｐゴシック" charset="0"/>
                <a:sym typeface="Wingdings" pitchFamily="2" charset="2"/>
              </a:rPr>
              <a:t> </a:t>
            </a:r>
            <a:r>
              <a:rPr lang="de-DE" sz="1800" b="1" kern="0" dirty="0" err="1">
                <a:latin typeface="Arial" charset="0"/>
                <a:ea typeface="ＭＳ Ｐゴシック" charset="0"/>
                <a:sym typeface="Wingdings" pitchFamily="2" charset="2"/>
              </a:rPr>
              <a:t>Circular</a:t>
            </a:r>
            <a:r>
              <a:rPr lang="de-DE" sz="1800" b="1" kern="0" dirty="0">
                <a:latin typeface="Arial" charset="0"/>
                <a:ea typeface="ＭＳ Ｐゴシック" charset="0"/>
                <a:sym typeface="Wingdings" pitchFamily="2" charset="2"/>
              </a:rPr>
              <a:t> Approach</a:t>
            </a:r>
            <a:endParaRPr lang="de-DE" sz="1800" b="1" kern="0" dirty="0">
              <a:latin typeface="Arial" charset="0"/>
              <a:ea typeface="ＭＳ Ｐゴシック" charset="0"/>
            </a:endParaRPr>
          </a:p>
          <a:p>
            <a:pPr marL="0" indent="0">
              <a:buNone/>
              <a:tabLst>
                <a:tab pos="263525" algn="l"/>
              </a:tabLst>
            </a:pPr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D5E73F-C13E-DA45-B409-DB2328B4D6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1847717"/>
            <a:ext cx="5863226" cy="4428000"/>
          </a:xfrm>
          <a:prstGeom prst="rect">
            <a:avLst/>
          </a:prstGeom>
        </p:spPr>
      </p:pic>
      <p:sp>
        <p:nvSpPr>
          <p:cNvPr id="3" name="Pfeil nach unten 2">
            <a:extLst>
              <a:ext uri="{FF2B5EF4-FFF2-40B4-BE49-F238E27FC236}">
                <a16:creationId xmlns:a16="http://schemas.microsoft.com/office/drawing/2014/main" id="{DD287A15-8886-6346-B378-E5F6CE6340C7}"/>
              </a:ext>
            </a:extLst>
          </p:cNvPr>
          <p:cNvSpPr/>
          <p:nvPr/>
        </p:nvSpPr>
        <p:spPr bwMode="auto">
          <a:xfrm>
            <a:off x="3779912" y="2492896"/>
            <a:ext cx="504056" cy="72008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EDB0951-4973-324F-8EAC-FBC1F3619612}"/>
              </a:ext>
            </a:extLst>
          </p:cNvPr>
          <p:cNvSpPr txBox="1"/>
          <p:nvPr/>
        </p:nvSpPr>
        <p:spPr>
          <a:xfrm>
            <a:off x="3312000" y="5985924"/>
            <a:ext cx="400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Copyright: University </a:t>
            </a:r>
            <a:r>
              <a:rPr lang="de-DE" sz="1200" dirty="0" err="1"/>
              <a:t>of</a:t>
            </a:r>
            <a:r>
              <a:rPr lang="de-DE" sz="1200" dirty="0"/>
              <a:t> Hohenheim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9E63A47-4708-1246-A045-E1579DA4DD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334688"/>
            <a:ext cx="1388858" cy="9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7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B4B – </a:t>
            </a:r>
            <a:r>
              <a:rPr lang="de-DE" dirty="0" err="1"/>
              <a:t>Biorefinery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bioeconomy</a:t>
            </a:r>
            <a:r>
              <a:rPr lang="de-DE" dirty="0"/>
              <a:t> in Baden-Württemberg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3F5EF-8B77-9C4B-889C-3C113419351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E852026-8385-F84A-A7F3-F382330CDFCD}"/>
              </a:ext>
            </a:extLst>
          </p:cNvPr>
          <p:cNvSpPr txBox="1">
            <a:spLocks/>
          </p:cNvSpPr>
          <p:nvPr/>
        </p:nvSpPr>
        <p:spPr bwMode="auto">
          <a:xfrm>
            <a:off x="437210" y="1850219"/>
            <a:ext cx="269463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kern="0" dirty="0">
                <a:latin typeface="Arial" charset="0"/>
                <a:ea typeface="ＭＳ Ｐゴシック" charset="0"/>
              </a:rPr>
              <a:t>Different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possible</a:t>
            </a:r>
            <a:r>
              <a:rPr lang="de-DE" sz="1800" kern="0" dirty="0">
                <a:latin typeface="Arial" charset="0"/>
                <a:ea typeface="ＭＳ Ｐゴシック" charset="0"/>
              </a:rPr>
              <a:t>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scaling</a:t>
            </a:r>
            <a:r>
              <a:rPr lang="de-DE" sz="1800" kern="0" dirty="0">
                <a:latin typeface="Arial" charset="0"/>
                <a:ea typeface="ＭＳ Ｐゴシック" charset="0"/>
              </a:rPr>
              <a:t>-scenarios.</a:t>
            </a:r>
          </a:p>
          <a:p>
            <a:r>
              <a:rPr lang="de-DE" sz="1800" kern="0" dirty="0">
                <a:latin typeface="Arial" charset="0"/>
                <a:ea typeface="ＭＳ Ｐゴシック" charset="0"/>
              </a:rPr>
              <a:t>„On-Farm“-Scenario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up</a:t>
            </a:r>
            <a:r>
              <a:rPr lang="de-DE" sz="1800" kern="0" dirty="0">
                <a:latin typeface="Arial" charset="0"/>
                <a:ea typeface="ＭＳ Ｐゴシック" charset="0"/>
              </a:rPr>
              <a:t> </a:t>
            </a:r>
            <a:r>
              <a:rPr lang="de-DE" sz="1800" kern="0" dirty="0" err="1">
                <a:latin typeface="Arial" charset="0"/>
                <a:ea typeface="ＭＳ Ｐゴシック" charset="0"/>
              </a:rPr>
              <a:t>to</a:t>
            </a:r>
            <a:r>
              <a:rPr lang="de-DE" sz="1800" kern="0" dirty="0">
                <a:latin typeface="Arial" charset="0"/>
                <a:ea typeface="ＭＳ Ｐゴシック" charset="0"/>
              </a:rPr>
              <a:t> „Sugar-Plant“-Scenario.</a:t>
            </a:r>
          </a:p>
          <a:p>
            <a:r>
              <a:rPr lang="de-DE" sz="1800" kern="0" dirty="0">
                <a:latin typeface="Arial" charset="0"/>
                <a:ea typeface="ＭＳ Ｐゴシック" charset="0"/>
              </a:rPr>
              <a:t>Picture: </a:t>
            </a:r>
            <a:br>
              <a:rPr lang="de-DE" sz="1800" kern="0" dirty="0">
                <a:latin typeface="Arial" charset="0"/>
                <a:ea typeface="ＭＳ Ｐゴシック" charset="0"/>
              </a:rPr>
            </a:br>
            <a:r>
              <a:rPr lang="de-DE" sz="1800" kern="0" dirty="0">
                <a:latin typeface="Arial" charset="0"/>
                <a:ea typeface="ＭＳ Ｐゴシック" charset="0"/>
              </a:rPr>
              <a:t>Potential „On-Farm“-Scenario. </a:t>
            </a:r>
          </a:p>
          <a:p>
            <a:pPr marL="0" indent="0">
              <a:buNone/>
              <a:tabLst>
                <a:tab pos="263525" algn="l"/>
              </a:tabLst>
            </a:pPr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A71967-1069-9248-9767-DA7320115A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1850219"/>
            <a:ext cx="5904000" cy="442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139B309-BC36-C349-B335-78B2AE6AEE8B}"/>
              </a:ext>
            </a:extLst>
          </p:cNvPr>
          <p:cNvSpPr txBox="1"/>
          <p:nvPr/>
        </p:nvSpPr>
        <p:spPr>
          <a:xfrm>
            <a:off x="3312000" y="5985924"/>
            <a:ext cx="400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Copyright: University </a:t>
            </a:r>
            <a:r>
              <a:rPr lang="de-DE" sz="1200" dirty="0" err="1"/>
              <a:t>of</a:t>
            </a:r>
            <a:r>
              <a:rPr lang="de-DE" sz="1200" dirty="0"/>
              <a:t> Hohenheim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E47441A-05FC-F145-9AB8-E47CD96166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334688"/>
            <a:ext cx="1388858" cy="9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9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B4B – </a:t>
            </a:r>
            <a:r>
              <a:rPr lang="de-DE" dirty="0" err="1"/>
              <a:t>Biorefinery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bioeconomy</a:t>
            </a:r>
            <a:r>
              <a:rPr lang="de-DE" dirty="0"/>
              <a:t> in Baden-Württemberg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379559F-0A3A-7146-B257-E446D72DC5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1763713"/>
            <a:ext cx="8418512" cy="41132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C043BCB-2447-D744-8C58-C0315692F92F}"/>
              </a:ext>
            </a:extLst>
          </p:cNvPr>
          <p:cNvCxnSpPr>
            <a:cxnSpLocks/>
          </p:cNvCxnSpPr>
          <p:nvPr/>
        </p:nvCxnSpPr>
        <p:spPr bwMode="auto">
          <a:xfrm>
            <a:off x="5436096" y="2852936"/>
            <a:ext cx="936104" cy="0"/>
          </a:xfrm>
          <a:prstGeom prst="straightConnector1">
            <a:avLst/>
          </a:prstGeom>
          <a:ln w="762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E3EDA43D-ED51-414E-A1FF-D56DA76AC292}"/>
              </a:ext>
            </a:extLst>
          </p:cNvPr>
          <p:cNvSpPr/>
          <p:nvPr/>
        </p:nvSpPr>
        <p:spPr bwMode="auto">
          <a:xfrm>
            <a:off x="3563888" y="5408223"/>
            <a:ext cx="1368152" cy="6130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defTabSz="1106091"/>
            <a:r>
              <a:rPr lang="de-DE" sz="1800" b="1" dirty="0">
                <a:solidFill>
                  <a:prstClr val="black"/>
                </a:solidFill>
                <a:latin typeface="Calibri"/>
              </a:rPr>
              <a:t>Lignin</a:t>
            </a:r>
          </a:p>
          <a:p>
            <a:pPr defTabSz="1106091"/>
            <a:r>
              <a:rPr lang="de-DE" sz="1800" dirty="0">
                <a:solidFill>
                  <a:prstClr val="black"/>
                </a:solidFill>
                <a:latin typeface="Calibri"/>
              </a:rPr>
              <a:t>9-13 %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755D857-8B02-9E40-A0F0-4C77DC18A185}"/>
              </a:ext>
            </a:extLst>
          </p:cNvPr>
          <p:cNvSpPr/>
          <p:nvPr/>
        </p:nvSpPr>
        <p:spPr bwMode="auto">
          <a:xfrm>
            <a:off x="3851920" y="4077072"/>
            <a:ext cx="1474111" cy="5065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defTabSz="1106091"/>
            <a:r>
              <a:rPr lang="de-DE" sz="1800" b="1" dirty="0" err="1">
                <a:solidFill>
                  <a:prstClr val="black"/>
                </a:solidFill>
                <a:latin typeface="Calibri"/>
              </a:rPr>
              <a:t>Hemicellulose</a:t>
            </a:r>
            <a:endParaRPr lang="de-DE" sz="1800" b="1" dirty="0">
              <a:solidFill>
                <a:prstClr val="black"/>
              </a:solidFill>
              <a:latin typeface="Calibri"/>
            </a:endParaRPr>
          </a:p>
          <a:p>
            <a:pPr defTabSz="1106091"/>
            <a:r>
              <a:rPr lang="de-DE" sz="1800" dirty="0">
                <a:solidFill>
                  <a:prstClr val="black"/>
                </a:solidFill>
                <a:latin typeface="Calibri"/>
              </a:rPr>
              <a:t>25-34 %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EC14447-6DC9-2B4D-B4A0-439301EC0C13}"/>
              </a:ext>
            </a:extLst>
          </p:cNvPr>
          <p:cNvSpPr/>
          <p:nvPr/>
        </p:nvSpPr>
        <p:spPr bwMode="auto">
          <a:xfrm>
            <a:off x="3635896" y="2492896"/>
            <a:ext cx="1397347" cy="7972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defTabSz="1106091"/>
            <a:r>
              <a:rPr lang="de-DE" sz="1800" b="1" dirty="0">
                <a:solidFill>
                  <a:prstClr val="black"/>
                </a:solidFill>
                <a:latin typeface="Calibri"/>
              </a:rPr>
              <a:t>Cellulose</a:t>
            </a:r>
          </a:p>
          <a:p>
            <a:pPr defTabSz="1106091"/>
            <a:r>
              <a:rPr lang="de-DE" sz="1800" dirty="0">
                <a:solidFill>
                  <a:prstClr val="black"/>
                </a:solidFill>
                <a:latin typeface="Calibri"/>
              </a:rPr>
              <a:t>43-52 %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996BA70-0B2F-6A4F-AB50-754020995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197" y="5733256"/>
            <a:ext cx="245126" cy="448213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8F57E80-4FA7-4844-8A9D-3F9AC835A260}"/>
              </a:ext>
            </a:extLst>
          </p:cNvPr>
          <p:cNvSpPr/>
          <p:nvPr/>
        </p:nvSpPr>
        <p:spPr bwMode="auto">
          <a:xfrm>
            <a:off x="6644912" y="5229200"/>
            <a:ext cx="1655763" cy="7257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defTabSz="1106091"/>
            <a:r>
              <a:rPr lang="de-DE" sz="1800" b="1" dirty="0">
                <a:solidFill>
                  <a:prstClr val="black"/>
                </a:solidFill>
                <a:latin typeface="Calibri"/>
              </a:rPr>
              <a:t>Bio-</a:t>
            </a:r>
            <a:r>
              <a:rPr lang="de-DE" sz="1800" b="1" dirty="0" err="1">
                <a:solidFill>
                  <a:prstClr val="black"/>
                </a:solidFill>
                <a:latin typeface="Calibri"/>
              </a:rPr>
              <a:t>Aromatics</a:t>
            </a: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2ED4B60-7B4A-1546-BBF8-613DA9A583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883" y="4347247"/>
            <a:ext cx="648378" cy="377153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06A725C6-076D-3247-939C-2C599A5805D7}"/>
              </a:ext>
            </a:extLst>
          </p:cNvPr>
          <p:cNvSpPr/>
          <p:nvPr/>
        </p:nvSpPr>
        <p:spPr bwMode="auto">
          <a:xfrm>
            <a:off x="6676158" y="4005064"/>
            <a:ext cx="984688" cy="3621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1106091"/>
            <a:r>
              <a:rPr lang="de-DE" sz="1800" b="1" dirty="0" err="1">
                <a:solidFill>
                  <a:prstClr val="black"/>
                </a:solidFill>
                <a:latin typeface="Calibri"/>
              </a:rPr>
              <a:t>Furfural</a:t>
            </a: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20A1B05-AC84-624D-A224-FDFDC8E15C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149" y="3140968"/>
            <a:ext cx="1062144" cy="346259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DC67533C-795A-F249-B285-ECD164DF3D7D}"/>
              </a:ext>
            </a:extLst>
          </p:cNvPr>
          <p:cNvSpPr/>
          <p:nvPr/>
        </p:nvSpPr>
        <p:spPr bwMode="auto">
          <a:xfrm>
            <a:off x="6640909" y="2420888"/>
            <a:ext cx="1747515" cy="8640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defTabSz="1106091"/>
            <a:r>
              <a:rPr lang="de-DE" sz="1800" b="1" dirty="0" err="1">
                <a:solidFill>
                  <a:prstClr val="black"/>
                </a:solidFill>
                <a:latin typeface="Calibri"/>
              </a:rPr>
              <a:t>Hydroxymethyl-furfural</a:t>
            </a:r>
            <a:r>
              <a:rPr lang="de-DE" sz="1800" b="1" dirty="0">
                <a:solidFill>
                  <a:prstClr val="black"/>
                </a:solidFill>
                <a:latin typeface="Calibri"/>
              </a:rPr>
              <a:t> (HMF)</a:t>
            </a: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3FFE2095-DC68-9444-B78E-274714C9D737}"/>
              </a:ext>
            </a:extLst>
          </p:cNvPr>
          <p:cNvCxnSpPr>
            <a:cxnSpLocks/>
          </p:cNvCxnSpPr>
          <p:nvPr/>
        </p:nvCxnSpPr>
        <p:spPr bwMode="auto">
          <a:xfrm>
            <a:off x="5436121" y="4221088"/>
            <a:ext cx="936104" cy="0"/>
          </a:xfrm>
          <a:prstGeom prst="straightConnector1">
            <a:avLst/>
          </a:prstGeom>
          <a:ln w="762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68A61EFB-A7B2-4A4C-83EC-2A56B4E79959}"/>
              </a:ext>
            </a:extLst>
          </p:cNvPr>
          <p:cNvCxnSpPr>
            <a:cxnSpLocks/>
          </p:cNvCxnSpPr>
          <p:nvPr/>
        </p:nvCxnSpPr>
        <p:spPr bwMode="auto">
          <a:xfrm>
            <a:off x="5436121" y="5589240"/>
            <a:ext cx="936104" cy="0"/>
          </a:xfrm>
          <a:prstGeom prst="straightConnector1">
            <a:avLst/>
          </a:prstGeom>
          <a:ln w="762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2D9D4EE5-E401-B745-9756-1F8ACEF388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652803"/>
            <a:ext cx="1279972" cy="906338"/>
          </a:xfrm>
          <a:prstGeom prst="rect">
            <a:avLst/>
          </a:prstGeom>
        </p:spPr>
      </p:pic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6916387-F3EA-8F46-A40D-C052A2A7B806}"/>
              </a:ext>
            </a:extLst>
          </p:cNvPr>
          <p:cNvCxnSpPr>
            <a:cxnSpLocks/>
          </p:cNvCxnSpPr>
          <p:nvPr/>
        </p:nvCxnSpPr>
        <p:spPr bwMode="auto">
          <a:xfrm>
            <a:off x="2555776" y="4221088"/>
            <a:ext cx="936104" cy="0"/>
          </a:xfrm>
          <a:prstGeom prst="straightConnector1">
            <a:avLst/>
          </a:prstGeom>
          <a:ln w="762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D124B605-9782-6742-A5F8-9ED516F128C8}"/>
              </a:ext>
            </a:extLst>
          </p:cNvPr>
          <p:cNvCxnSpPr>
            <a:cxnSpLocks/>
          </p:cNvCxnSpPr>
          <p:nvPr/>
        </p:nvCxnSpPr>
        <p:spPr bwMode="auto">
          <a:xfrm>
            <a:off x="2555776" y="4437211"/>
            <a:ext cx="1080120" cy="1080021"/>
          </a:xfrm>
          <a:prstGeom prst="straightConnector1">
            <a:avLst/>
          </a:prstGeom>
          <a:ln w="762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F29AB55-D7C9-DA48-8E39-3BEDAD15B810}"/>
              </a:ext>
            </a:extLst>
          </p:cNvPr>
          <p:cNvCxnSpPr>
            <a:cxnSpLocks/>
          </p:cNvCxnSpPr>
          <p:nvPr/>
        </p:nvCxnSpPr>
        <p:spPr bwMode="auto">
          <a:xfrm flipV="1">
            <a:off x="2555776" y="2924944"/>
            <a:ext cx="1080120" cy="1104210"/>
          </a:xfrm>
          <a:prstGeom prst="straightConnector1">
            <a:avLst/>
          </a:prstGeom>
          <a:ln w="762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E8961D47-9529-9F48-9569-81300D0FCF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334688"/>
            <a:ext cx="1388858" cy="9415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BEC29AA-E406-4A41-B7E9-64341E201625}"/>
              </a:ext>
            </a:extLst>
          </p:cNvPr>
          <p:cNvSpPr txBox="1"/>
          <p:nvPr/>
        </p:nvSpPr>
        <p:spPr>
          <a:xfrm>
            <a:off x="35521" y="6525344"/>
            <a:ext cx="6336704" cy="103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kern="0" dirty="0" err="1">
                <a:solidFill>
                  <a:srgbClr val="253D66"/>
                </a:solidFill>
              </a:rPr>
              <a:t>Piktogram</a:t>
            </a:r>
            <a:r>
              <a:rPr lang="de-DE" sz="1000" b="1" kern="0" dirty="0">
                <a:solidFill>
                  <a:srgbClr val="253D66"/>
                </a:solidFill>
              </a:rPr>
              <a:t>: Icon </a:t>
            </a:r>
            <a:r>
              <a:rPr lang="de-DE" sz="1000" b="1" kern="0" dirty="0" err="1">
                <a:solidFill>
                  <a:srgbClr val="253D66"/>
                </a:solidFill>
              </a:rPr>
              <a:t>made</a:t>
            </a:r>
            <a:r>
              <a:rPr lang="de-DE" sz="1000" b="1" kern="0" dirty="0">
                <a:solidFill>
                  <a:srgbClr val="253D66"/>
                </a:solidFill>
              </a:rPr>
              <a:t> </a:t>
            </a:r>
            <a:r>
              <a:rPr lang="de-DE" sz="1000" b="1" kern="0" dirty="0" err="1">
                <a:solidFill>
                  <a:srgbClr val="253D66"/>
                </a:solidFill>
              </a:rPr>
              <a:t>by</a:t>
            </a:r>
            <a:r>
              <a:rPr lang="de-DE" sz="1000" b="1" kern="0" dirty="0">
                <a:solidFill>
                  <a:srgbClr val="253D66"/>
                </a:solidFill>
              </a:rPr>
              <a:t> </a:t>
            </a:r>
            <a:r>
              <a:rPr lang="de-DE" sz="1000" b="1" kern="0" dirty="0" err="1">
                <a:solidFill>
                  <a:srgbClr val="253D66"/>
                </a:solidFill>
              </a:rPr>
              <a:t>Freepik</a:t>
            </a:r>
            <a:r>
              <a:rPr lang="de-DE" sz="1000" b="1" kern="0" dirty="0">
                <a:solidFill>
                  <a:srgbClr val="253D66"/>
                </a:solidFill>
              </a:rPr>
              <a:t> </a:t>
            </a:r>
            <a:r>
              <a:rPr lang="de-DE" sz="1000" b="1" kern="0" dirty="0" err="1">
                <a:solidFill>
                  <a:srgbClr val="253D66"/>
                </a:solidFill>
              </a:rPr>
              <a:t>from</a:t>
            </a:r>
            <a:r>
              <a:rPr lang="de-DE" sz="1000" b="1" kern="0" dirty="0">
                <a:solidFill>
                  <a:srgbClr val="253D66"/>
                </a:solidFill>
              </a:rPr>
              <a:t> </a:t>
            </a:r>
            <a:r>
              <a:rPr lang="de-DE" sz="1000" b="1" kern="0" dirty="0" err="1">
                <a:solidFill>
                  <a:srgbClr val="253D66"/>
                </a:solidFill>
              </a:rPr>
              <a:t>www.flaticon.com</a:t>
            </a:r>
            <a:endParaRPr lang="de-DE" sz="1000" b="1" kern="0" dirty="0">
              <a:solidFill>
                <a:srgbClr val="253D66"/>
              </a:solidFill>
            </a:endParaRPr>
          </a:p>
          <a:p>
            <a:pPr>
              <a:lnSpc>
                <a:spcPct val="110000"/>
              </a:lnSpc>
            </a:pPr>
            <a:endParaRPr lang="de-DE" b="1" kern="0" dirty="0">
              <a:solidFill>
                <a:srgbClr val="253D66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31276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</a:rPr>
              <a:t>Disclaimer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04AB32-F69A-A84C-AE43-B20173F2E427}"/>
              </a:ext>
            </a:extLst>
          </p:cNvPr>
          <p:cNvSpPr txBox="1"/>
          <p:nvPr/>
        </p:nvSpPr>
        <p:spPr>
          <a:xfrm>
            <a:off x="468313" y="2060848"/>
            <a:ext cx="84248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This </a:t>
            </a:r>
            <a:r>
              <a:rPr lang="de-DE" sz="4000" b="1" dirty="0" err="1"/>
              <a:t>presentation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for</a:t>
            </a:r>
            <a:r>
              <a:rPr lang="de-DE" sz="4000" b="1" dirty="0"/>
              <a:t> internal </a:t>
            </a:r>
            <a:r>
              <a:rPr lang="de-DE" sz="4000" b="1" dirty="0" err="1"/>
              <a:t>use</a:t>
            </a:r>
            <a:r>
              <a:rPr lang="de-DE" sz="4000" b="1" dirty="0"/>
              <a:t> </a:t>
            </a:r>
            <a:r>
              <a:rPr lang="de-DE" sz="4000" b="1" dirty="0" err="1"/>
              <a:t>by</a:t>
            </a:r>
            <a:r>
              <a:rPr lang="de-DE" sz="4000" b="1" dirty="0"/>
              <a:t> </a:t>
            </a:r>
            <a:r>
              <a:rPr lang="de-DE" sz="4000" b="1" dirty="0" err="1"/>
              <a:t>the</a:t>
            </a:r>
            <a:r>
              <a:rPr lang="de-DE" sz="4000" b="1" dirty="0"/>
              <a:t> </a:t>
            </a:r>
            <a:r>
              <a:rPr lang="de-DE" sz="4000" b="1" dirty="0" err="1"/>
              <a:t>participants</a:t>
            </a:r>
            <a:r>
              <a:rPr lang="de-DE" sz="4000" b="1" dirty="0"/>
              <a:t> </a:t>
            </a:r>
            <a:r>
              <a:rPr lang="de-DE" sz="4000" b="1" dirty="0" err="1"/>
              <a:t>of</a:t>
            </a:r>
            <a:r>
              <a:rPr lang="de-DE" sz="4000" b="1" dirty="0"/>
              <a:t> </a:t>
            </a:r>
            <a:r>
              <a:rPr lang="de-DE" sz="4000" b="1" dirty="0" err="1"/>
              <a:t>the</a:t>
            </a:r>
            <a:r>
              <a:rPr lang="de-DE" sz="4000" b="1" dirty="0"/>
              <a:t> </a:t>
            </a:r>
            <a:r>
              <a:rPr lang="de-DE" sz="4000" b="1" dirty="0" err="1"/>
              <a:t>conference</a:t>
            </a:r>
            <a:r>
              <a:rPr lang="de-DE" sz="4000" b="1" dirty="0"/>
              <a:t> </a:t>
            </a:r>
            <a:r>
              <a:rPr lang="de-DE" sz="4000" b="1" dirty="0" err="1"/>
              <a:t>only</a:t>
            </a:r>
            <a:r>
              <a:rPr lang="de-DE" sz="4000" b="1" dirty="0"/>
              <a:t> </a:t>
            </a:r>
            <a:r>
              <a:rPr lang="de-DE" sz="4000" b="1" dirty="0" err="1"/>
              <a:t>and</a:t>
            </a:r>
            <a:r>
              <a:rPr lang="de-DE" sz="4000" b="1" dirty="0"/>
              <a:t> </a:t>
            </a:r>
            <a:r>
              <a:rPr lang="de-DE" sz="4000" b="1" dirty="0" err="1"/>
              <a:t>shall</a:t>
            </a:r>
            <a:r>
              <a:rPr lang="de-DE" sz="4000" b="1" dirty="0"/>
              <a:t> not </a:t>
            </a:r>
            <a:r>
              <a:rPr lang="de-DE" sz="4000" b="1" dirty="0" err="1"/>
              <a:t>be</a:t>
            </a:r>
            <a:r>
              <a:rPr lang="de-DE" sz="4000" b="1" dirty="0"/>
              <a:t> </a:t>
            </a:r>
            <a:r>
              <a:rPr lang="de-DE" sz="4000" b="1" dirty="0" err="1"/>
              <a:t>used</a:t>
            </a:r>
            <a:r>
              <a:rPr lang="de-DE" sz="4000" b="1" dirty="0"/>
              <a:t> </a:t>
            </a:r>
            <a:r>
              <a:rPr lang="de-DE" sz="4000" b="1" dirty="0" err="1"/>
              <a:t>or</a:t>
            </a:r>
            <a:r>
              <a:rPr lang="de-DE" sz="4000" b="1" dirty="0"/>
              <a:t> </a:t>
            </a:r>
            <a:r>
              <a:rPr lang="de-DE" sz="4000" b="1" dirty="0" err="1"/>
              <a:t>published</a:t>
            </a:r>
            <a:r>
              <a:rPr lang="de-DE" sz="4000" b="1" dirty="0"/>
              <a:t> in </a:t>
            </a:r>
            <a:r>
              <a:rPr lang="de-DE" sz="4000" b="1" dirty="0" err="1"/>
              <a:t>any</a:t>
            </a:r>
            <a:r>
              <a:rPr lang="de-DE" sz="4000" b="1" dirty="0"/>
              <a:t> </a:t>
            </a:r>
            <a:r>
              <a:rPr lang="de-DE" sz="4000" b="1" dirty="0" err="1"/>
              <a:t>way</a:t>
            </a:r>
            <a:r>
              <a:rPr lang="de-DE" sz="4000" b="1" dirty="0"/>
              <a:t> </a:t>
            </a:r>
            <a:r>
              <a:rPr lang="de-DE" sz="4000" b="1" dirty="0" err="1"/>
              <a:t>beyond</a:t>
            </a:r>
            <a:r>
              <a:rPr lang="de-DE" sz="4000" b="1" dirty="0"/>
              <a:t> </a:t>
            </a:r>
            <a:r>
              <a:rPr lang="de-DE" sz="4000" b="1" dirty="0" err="1"/>
              <a:t>that</a:t>
            </a:r>
            <a:r>
              <a:rPr lang="de-DE" sz="4000" b="1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sz="4000" b="1" dirty="0"/>
          </a:p>
          <a:p>
            <a:endParaRPr lang="de-DE" sz="4000" b="1" dirty="0"/>
          </a:p>
          <a:p>
            <a:pPr marL="342900" indent="-342900">
              <a:buFont typeface="Wingdings" pitchFamily="2" charset="2"/>
              <a:buChar char="§"/>
            </a:pP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188177676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B4B – </a:t>
            </a:r>
            <a:r>
              <a:rPr lang="de-DE" dirty="0" err="1"/>
              <a:t>Biorefinery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bioeconomy</a:t>
            </a:r>
            <a:r>
              <a:rPr lang="de-DE" dirty="0"/>
              <a:t> in Baden-Württemberg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379559F-0A3A-7146-B257-E446D72DC5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1763713"/>
            <a:ext cx="8418512" cy="41132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b="1" dirty="0">
                <a:latin typeface="Arial"/>
                <a:cs typeface="Arial"/>
              </a:rPr>
              <a:t>HMF 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 FDCA  </a:t>
            </a:r>
            <a:r>
              <a:rPr lang="de-DE" b="1" dirty="0">
                <a:latin typeface="Arial"/>
                <a:cs typeface="Arial"/>
              </a:rPr>
              <a:t>PEF</a:t>
            </a: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D0D895-CB85-2147-8B79-072A02281693}"/>
              </a:ext>
            </a:extLst>
          </p:cNvPr>
          <p:cNvSpPr txBox="1"/>
          <p:nvPr/>
        </p:nvSpPr>
        <p:spPr>
          <a:xfrm>
            <a:off x="1691680" y="2997156"/>
            <a:ext cx="6549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Picture </a:t>
            </a:r>
            <a:r>
              <a:rPr lang="de-DE" b="1" dirty="0" err="1"/>
              <a:t>missing</a:t>
            </a:r>
            <a:r>
              <a:rPr lang="de-DE" b="1" dirty="0"/>
              <a:t> due </a:t>
            </a:r>
            <a:r>
              <a:rPr lang="de-DE" b="1" dirty="0" err="1"/>
              <a:t>to</a:t>
            </a:r>
            <a:r>
              <a:rPr lang="de-DE" b="1" dirty="0"/>
              <a:t> Copyright.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further</a:t>
            </a:r>
            <a:r>
              <a:rPr lang="de-DE" b="1" dirty="0"/>
              <a:t> </a:t>
            </a:r>
            <a:r>
              <a:rPr lang="de-DE" b="1" dirty="0" err="1"/>
              <a:t>information</a:t>
            </a:r>
            <a:r>
              <a:rPr lang="de-DE" b="1" dirty="0"/>
              <a:t> </a:t>
            </a:r>
            <a:r>
              <a:rPr lang="de-DE" b="1" dirty="0" err="1"/>
              <a:t>about</a:t>
            </a:r>
            <a:r>
              <a:rPr lang="de-DE" b="1" dirty="0"/>
              <a:t> PEF, </a:t>
            </a:r>
            <a:r>
              <a:rPr lang="de-DE" b="1" dirty="0" err="1"/>
              <a:t>see</a:t>
            </a:r>
            <a:r>
              <a:rPr lang="de-DE" b="1" dirty="0"/>
              <a:t> </a:t>
            </a:r>
          </a:p>
          <a:p>
            <a:r>
              <a:rPr lang="de-DE" b="1" dirty="0">
                <a:hlinkClick r:id="rId3"/>
              </a:rPr>
              <a:t>https://ava-biochem.com/service/polyethylene-furanoate/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37087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</a:rPr>
              <a:t>Summary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D1714AC-0618-BB48-87DA-037AF0B079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à"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à"/>
            </a:pPr>
            <a:r>
              <a:rPr lang="de-DE" b="1" dirty="0">
                <a:latin typeface="Arial"/>
                <a:cs typeface="Arial"/>
                <a:sym typeface="Wingdings" pitchFamily="2" charset="2"/>
              </a:rPr>
              <a:t>Focus on rural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areas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as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biomass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producers</a:t>
            </a: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à"/>
            </a:pP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Keeping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the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value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added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activities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in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the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rural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area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(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if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possible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,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small-scale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scenarios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à"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à"/>
            </a:pPr>
            <a:r>
              <a:rPr lang="de-DE" b="1" dirty="0" err="1">
                <a:cs typeface="Arial"/>
                <a:sym typeface="Wingdings" pitchFamily="2" charset="2"/>
              </a:rPr>
              <a:t>Sustainable</a:t>
            </a:r>
            <a:r>
              <a:rPr lang="de-DE" b="1" dirty="0"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cs typeface="Arial"/>
                <a:sym typeface="Wingdings" pitchFamily="2" charset="2"/>
              </a:rPr>
              <a:t>plastics</a:t>
            </a:r>
            <a:r>
              <a:rPr lang="de-DE" b="1" dirty="0"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cs typeface="Arial"/>
                <a:sym typeface="Wingdings" pitchFamily="2" charset="2"/>
              </a:rPr>
              <a:t>and</a:t>
            </a:r>
            <a:r>
              <a:rPr lang="de-DE" b="1" dirty="0"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cs typeface="Arial"/>
                <a:sym typeface="Wingdings" pitchFamily="2" charset="2"/>
              </a:rPr>
              <a:t>materials</a:t>
            </a:r>
            <a:r>
              <a:rPr lang="de-DE" b="1" dirty="0"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cs typeface="Arial"/>
                <a:sym typeface="Wingdings" pitchFamily="2" charset="2"/>
              </a:rPr>
              <a:t>production</a:t>
            </a:r>
            <a:r>
              <a:rPr lang="de-DE" b="1" dirty="0"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cs typeface="Arial"/>
                <a:sym typeface="Wingdings" pitchFamily="2" charset="2"/>
              </a:rPr>
              <a:t>as</a:t>
            </a:r>
            <a:r>
              <a:rPr lang="de-DE" b="1" dirty="0">
                <a:cs typeface="Arial"/>
                <a:sym typeface="Wingdings" pitchFamily="2" charset="2"/>
              </a:rPr>
              <a:t> a </a:t>
            </a:r>
            <a:r>
              <a:rPr lang="de-DE" b="1" dirty="0" err="1">
                <a:cs typeface="Arial"/>
                <a:sym typeface="Wingdings" pitchFamily="2" charset="2"/>
              </a:rPr>
              <a:t>way</a:t>
            </a:r>
            <a:r>
              <a:rPr lang="de-DE" b="1" dirty="0"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cs typeface="Arial"/>
                <a:sym typeface="Wingdings" pitchFamily="2" charset="2"/>
              </a:rPr>
              <a:t>to</a:t>
            </a:r>
            <a:r>
              <a:rPr lang="de-DE" b="1" dirty="0"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cs typeface="Arial"/>
                <a:sym typeface="Wingdings" pitchFamily="2" charset="2"/>
              </a:rPr>
              <a:t>foster</a:t>
            </a:r>
            <a:r>
              <a:rPr lang="de-DE" b="1" dirty="0">
                <a:cs typeface="Arial"/>
                <a:sym typeface="Wingdings" pitchFamily="2" charset="2"/>
              </a:rPr>
              <a:t> regional </a:t>
            </a:r>
            <a:r>
              <a:rPr lang="de-DE" b="1" dirty="0" err="1">
                <a:cs typeface="Arial"/>
                <a:sym typeface="Wingdings" pitchFamily="2" charset="2"/>
              </a:rPr>
              <a:t>value-chains</a:t>
            </a:r>
            <a:endParaRPr lang="de-DE" b="1" dirty="0">
              <a:cs typeface="Arial"/>
              <a:sym typeface="Wingdings" pitchFamily="2" charset="2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à"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à"/>
            </a:pP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Circular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approach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b="1" dirty="0" err="1">
                <a:latin typeface="Arial"/>
                <a:cs typeface="Arial"/>
                <a:sym typeface="Wingdings" pitchFamily="2" charset="2"/>
              </a:rPr>
              <a:t>by</a:t>
            </a:r>
            <a:r>
              <a:rPr lang="de-DE" b="1" dirty="0">
                <a:latin typeface="Arial"/>
                <a:cs typeface="Arial"/>
                <a:sym typeface="Wingdings" pitchFamily="2" charset="2"/>
              </a:rPr>
              <a:t> design</a:t>
            </a:r>
            <a:endParaRPr lang="de-DE" dirty="0">
              <a:latin typeface="Arial"/>
              <a:cs typeface="Arial"/>
              <a:sym typeface="Wingdings" pitchFamily="2" charset="2"/>
            </a:endParaRPr>
          </a:p>
          <a:p>
            <a:pPr>
              <a:lnSpc>
                <a:spcPct val="110000"/>
              </a:lnSpc>
            </a:pPr>
            <a:endParaRPr lang="de-DE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726989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4752909-E97C-BF4F-9E0B-5CABCB573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-396552" y="-243408"/>
            <a:ext cx="9937104" cy="7452829"/>
          </a:xfrm>
        </p:spPr>
      </p:pic>
    </p:spTree>
    <p:extLst>
      <p:ext uri="{BB962C8B-B14F-4D97-AF65-F5344CB8AC3E}">
        <p14:creationId xmlns:p14="http://schemas.microsoft.com/office/powerpoint/2010/main" val="75242252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" y="0"/>
            <a:ext cx="9143999" cy="6858000"/>
          </a:xfrm>
          <a:prstGeom prst="rect">
            <a:avLst/>
          </a:prstGeom>
          <a:solidFill>
            <a:srgbClr val="FFFB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8D89C3-1D0B-4D42-97F5-F660CD7906BE}"/>
              </a:ext>
            </a:extLst>
          </p:cNvPr>
          <p:cNvSpPr txBox="1"/>
          <p:nvPr/>
        </p:nvSpPr>
        <p:spPr>
          <a:xfrm>
            <a:off x="1687251" y="3789040"/>
            <a:ext cx="5593519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</a:p>
          <a:p>
            <a:pPr algn="ctr"/>
            <a:endParaRPr lang="de-DE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de-DE" sz="3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www.bio-pro.de</a:t>
            </a:r>
            <a:endParaRPr lang="de-DE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www.biooekonomie-bw.de</a:t>
            </a:r>
            <a:endParaRPr lang="de-DE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 4" descr="BIOPRO_logo.eps">
            <a:extLst>
              <a:ext uri="{FF2B5EF4-FFF2-40B4-BE49-F238E27FC236}">
                <a16:creationId xmlns:a16="http://schemas.microsoft.com/office/drawing/2014/main" id="{D15CAD8F-A11B-5F41-83B8-5673955FFE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175" y="629666"/>
            <a:ext cx="3829538" cy="173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C96D74-F675-CA47-A814-8C7D9E43D5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868" y="2411760"/>
            <a:ext cx="9545736" cy="249019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589A37-1AF1-8C4D-A9C5-BFE87F29C5F4}"/>
              </a:ext>
            </a:extLst>
          </p:cNvPr>
          <p:cNvSpPr txBox="1"/>
          <p:nvPr/>
        </p:nvSpPr>
        <p:spPr>
          <a:xfrm>
            <a:off x="8452346" y="4686648"/>
            <a:ext cx="792088" cy="21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(</a:t>
            </a:r>
            <a:r>
              <a:rPr lang="de-DE" sz="8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iöw</a:t>
            </a:r>
            <a:r>
              <a:rPr lang="de-DE" sz="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270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charset="0"/>
                <a:ea typeface="ＭＳ Ｐゴシック" charset="0"/>
              </a:rPr>
              <a:t>Literature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D1714AC-0618-BB48-87DA-037AF0B079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1763712"/>
            <a:ext cx="8418512" cy="4989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1200" b="1" kern="0" dirty="0">
                <a:solidFill>
                  <a:srgbClr val="253D66"/>
                </a:solidFill>
              </a:rPr>
              <a:t>COMMUNICATION FROM THE COMMISSION TO THE EUROPEAN PARLIAMENT, THE COUNCIL, THE EUROPEAN ECONOMIC AND SOCIAL COMMITTEE AND THE COMMITTEE OF THE REGIONS: A </a:t>
            </a:r>
            <a:r>
              <a:rPr lang="de-DE" sz="1200" b="1" kern="0" dirty="0" err="1">
                <a:solidFill>
                  <a:srgbClr val="253D66"/>
                </a:solidFill>
              </a:rPr>
              <a:t>sustainable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Bioeconomy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for</a:t>
            </a:r>
            <a:r>
              <a:rPr lang="de-DE" sz="1200" b="1" kern="0" dirty="0">
                <a:solidFill>
                  <a:srgbClr val="253D66"/>
                </a:solidFill>
              </a:rPr>
              <a:t> Europe: </a:t>
            </a:r>
            <a:r>
              <a:rPr lang="de-DE" sz="1200" b="1" kern="0" dirty="0" err="1">
                <a:solidFill>
                  <a:srgbClr val="253D66"/>
                </a:solidFill>
              </a:rPr>
              <a:t>Strengthening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the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connection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between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economy</a:t>
            </a:r>
            <a:r>
              <a:rPr lang="de-DE" sz="1200" b="1" kern="0" dirty="0">
                <a:solidFill>
                  <a:srgbClr val="253D66"/>
                </a:solidFill>
              </a:rPr>
              <a:t>, </a:t>
            </a:r>
            <a:r>
              <a:rPr lang="de-DE" sz="1200" b="1" kern="0" dirty="0" err="1">
                <a:solidFill>
                  <a:srgbClr val="253D66"/>
                </a:solidFill>
              </a:rPr>
              <a:t>society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and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the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environment</a:t>
            </a:r>
            <a:r>
              <a:rPr lang="de-DE" sz="1200" b="1" kern="0" dirty="0">
                <a:solidFill>
                  <a:srgbClr val="253D66"/>
                </a:solidFill>
              </a:rPr>
              <a:t>, European </a:t>
            </a:r>
            <a:r>
              <a:rPr lang="de-DE" sz="1200" b="1" kern="0" dirty="0" err="1">
                <a:solidFill>
                  <a:srgbClr val="253D66"/>
                </a:solidFill>
              </a:rPr>
              <a:t>Commission</a:t>
            </a:r>
            <a:r>
              <a:rPr lang="de-DE" sz="1200" b="1" kern="0" dirty="0">
                <a:solidFill>
                  <a:srgbClr val="253D66"/>
                </a:solidFill>
              </a:rPr>
              <a:t>, 2018.</a:t>
            </a:r>
            <a:br>
              <a:rPr lang="de-DE" sz="1200" b="1" kern="0" dirty="0">
                <a:solidFill>
                  <a:srgbClr val="253D66"/>
                </a:solidFill>
              </a:rPr>
            </a:br>
            <a:r>
              <a:rPr lang="de-DE" sz="1200" b="1" kern="0" dirty="0">
                <a:solidFill>
                  <a:srgbClr val="253D66"/>
                </a:solidFill>
                <a:hlinkClick r:id="rId3"/>
              </a:rPr>
              <a:t>https://eur-lex.europa.eu/legal-content/EN/TXT/PDF/?uri=CELEX:52018DC0673&amp;from=EN</a:t>
            </a:r>
            <a:endParaRPr lang="de-DE" sz="1200" b="1" kern="0" dirty="0">
              <a:solidFill>
                <a:srgbClr val="253D66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200" b="1" kern="0" dirty="0">
                <a:solidFill>
                  <a:srgbClr val="253D66"/>
                </a:solidFill>
              </a:rPr>
              <a:t>ENRD: European Network </a:t>
            </a:r>
            <a:r>
              <a:rPr lang="de-DE" sz="1200" b="1" kern="0" dirty="0" err="1">
                <a:solidFill>
                  <a:srgbClr val="253D66"/>
                </a:solidFill>
              </a:rPr>
              <a:t>for</a:t>
            </a:r>
            <a:r>
              <a:rPr lang="de-DE" sz="1200" b="1" kern="0" dirty="0">
                <a:solidFill>
                  <a:srgbClr val="253D66"/>
                </a:solidFill>
              </a:rPr>
              <a:t> Rural Development, EU RURAL REVIEW </a:t>
            </a:r>
            <a:r>
              <a:rPr lang="de-DE" sz="1200" b="1" kern="0" dirty="0" err="1">
                <a:solidFill>
                  <a:srgbClr val="253D66"/>
                </a:solidFill>
              </a:rPr>
              <a:t>No</a:t>
            </a:r>
            <a:r>
              <a:rPr lang="de-DE" sz="1200" b="1" kern="0" dirty="0">
                <a:solidFill>
                  <a:srgbClr val="253D66"/>
                </a:solidFill>
              </a:rPr>
              <a:t> 23, 24, 25. European Union, 2017.</a:t>
            </a:r>
          </a:p>
          <a:p>
            <a:pPr>
              <a:lnSpc>
                <a:spcPct val="110000"/>
              </a:lnSpc>
            </a:pPr>
            <a:r>
              <a:rPr lang="de-DE" sz="1200" b="1" kern="0" dirty="0" err="1">
                <a:solidFill>
                  <a:srgbClr val="253D66"/>
                </a:solidFill>
              </a:rPr>
              <a:t>Mangoyana</a:t>
            </a:r>
            <a:r>
              <a:rPr lang="de-DE" sz="1200" b="1" kern="0" dirty="0">
                <a:solidFill>
                  <a:srgbClr val="253D66"/>
                </a:solidFill>
              </a:rPr>
              <a:t> &amp; Smith: </a:t>
            </a:r>
            <a:r>
              <a:rPr lang="de-DE" sz="1200" b="1" kern="0" dirty="0" err="1">
                <a:solidFill>
                  <a:srgbClr val="253D66"/>
                </a:solidFill>
              </a:rPr>
              <a:t>Decentralised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bioenergy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systems</a:t>
            </a:r>
            <a:r>
              <a:rPr lang="de-DE" sz="1200" b="1" kern="0" dirty="0">
                <a:solidFill>
                  <a:srgbClr val="253D66"/>
                </a:solidFill>
              </a:rPr>
              <a:t>: A </a:t>
            </a:r>
            <a:r>
              <a:rPr lang="de-DE" sz="1200" b="1" kern="0" dirty="0" err="1">
                <a:solidFill>
                  <a:srgbClr val="253D66"/>
                </a:solidFill>
              </a:rPr>
              <a:t>review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of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opportunities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and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threats</a:t>
            </a:r>
            <a:r>
              <a:rPr lang="de-DE" sz="1200" b="1" kern="0" dirty="0">
                <a:solidFill>
                  <a:srgbClr val="253D66"/>
                </a:solidFill>
              </a:rPr>
              <a:t>. In: </a:t>
            </a:r>
            <a:r>
              <a:rPr lang="de-DE" sz="1200" b="1" kern="0" dirty="0" err="1">
                <a:solidFill>
                  <a:srgbClr val="253D66"/>
                </a:solidFill>
              </a:rPr>
              <a:t>Energy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Policy</a:t>
            </a:r>
            <a:r>
              <a:rPr lang="de-DE" sz="1200" b="1" kern="0" dirty="0">
                <a:solidFill>
                  <a:srgbClr val="253D66"/>
                </a:solidFill>
              </a:rPr>
              <a:t> 39(3):1286-1295 · March 2011.</a:t>
            </a:r>
          </a:p>
          <a:p>
            <a:pPr>
              <a:lnSpc>
                <a:spcPct val="110000"/>
              </a:lnSpc>
            </a:pPr>
            <a:r>
              <a:rPr lang="de-DE" sz="1200" b="1" kern="0" dirty="0" err="1">
                <a:solidFill>
                  <a:srgbClr val="253D66"/>
                </a:solidFill>
              </a:rPr>
              <a:t>Iöw</a:t>
            </a:r>
            <a:r>
              <a:rPr lang="de-DE" sz="1200" b="1" kern="0" dirty="0">
                <a:solidFill>
                  <a:srgbClr val="253D66"/>
                </a:solidFill>
              </a:rPr>
              <a:t>: Institut für ökologische Wirtschaftsförderung. Ländliche Bioökonomie: Stärkung des ländlichen Raumes durch eigene dezentrale bioökonomische Ansätze. Projektbericht. 2018.</a:t>
            </a:r>
          </a:p>
          <a:p>
            <a:pPr>
              <a:lnSpc>
                <a:spcPct val="110000"/>
              </a:lnSpc>
            </a:pPr>
            <a:r>
              <a:rPr lang="de-DE" sz="1200" b="1" kern="0" dirty="0" err="1">
                <a:solidFill>
                  <a:srgbClr val="253D66"/>
                </a:solidFill>
              </a:rPr>
              <a:t>Priefer</a:t>
            </a:r>
            <a:r>
              <a:rPr lang="de-DE" sz="1200" b="1" kern="0" dirty="0">
                <a:solidFill>
                  <a:srgbClr val="253D66"/>
                </a:solidFill>
              </a:rPr>
              <a:t> et al.: </a:t>
            </a:r>
            <a:r>
              <a:rPr lang="de-DE" sz="1200" b="1" kern="0" dirty="0" err="1">
                <a:solidFill>
                  <a:srgbClr val="253D66"/>
                </a:solidFill>
              </a:rPr>
              <a:t>Pathways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to</a:t>
            </a:r>
            <a:r>
              <a:rPr lang="de-DE" sz="1200" b="1" kern="0" dirty="0">
                <a:solidFill>
                  <a:srgbClr val="253D66"/>
                </a:solidFill>
              </a:rPr>
              <a:t> Shape </a:t>
            </a:r>
            <a:r>
              <a:rPr lang="de-DE" sz="1200" b="1" kern="0" dirty="0" err="1">
                <a:solidFill>
                  <a:srgbClr val="253D66"/>
                </a:solidFill>
              </a:rPr>
              <a:t>the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Bioeconomy</a:t>
            </a:r>
            <a:r>
              <a:rPr lang="de-DE" sz="1200" b="1" kern="0" dirty="0">
                <a:solidFill>
                  <a:srgbClr val="253D66"/>
                </a:solidFill>
              </a:rPr>
              <a:t>. In: Resources 6(10):1-23. März 2017.</a:t>
            </a:r>
          </a:p>
          <a:p>
            <a:pPr>
              <a:lnSpc>
                <a:spcPct val="110000"/>
              </a:lnSpc>
            </a:pPr>
            <a:r>
              <a:rPr lang="de-DE" sz="1200" b="1" kern="0" dirty="0" err="1">
                <a:solidFill>
                  <a:srgbClr val="253D66"/>
                </a:solidFill>
              </a:rPr>
              <a:t>Piktogram</a:t>
            </a:r>
            <a:r>
              <a:rPr lang="de-DE" sz="1200" b="1" kern="0" dirty="0">
                <a:solidFill>
                  <a:srgbClr val="253D66"/>
                </a:solidFill>
              </a:rPr>
              <a:t> Slide 18: Icon </a:t>
            </a:r>
            <a:r>
              <a:rPr lang="de-DE" sz="1200" b="1" kern="0" dirty="0" err="1">
                <a:solidFill>
                  <a:srgbClr val="253D66"/>
                </a:solidFill>
              </a:rPr>
              <a:t>made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by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Freepik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from</a:t>
            </a:r>
            <a:r>
              <a:rPr lang="de-DE" sz="1200" b="1" kern="0" dirty="0">
                <a:solidFill>
                  <a:srgbClr val="253D66"/>
                </a:solidFill>
              </a:rPr>
              <a:t> </a:t>
            </a:r>
            <a:r>
              <a:rPr lang="de-DE" sz="1200" b="1" kern="0" dirty="0" err="1">
                <a:solidFill>
                  <a:srgbClr val="253D66"/>
                </a:solidFill>
              </a:rPr>
              <a:t>www.flaticon.com</a:t>
            </a:r>
            <a:endParaRPr lang="de-DE" sz="1200" b="1" kern="0" dirty="0">
              <a:solidFill>
                <a:srgbClr val="253D66"/>
              </a:solidFill>
            </a:endParaRPr>
          </a:p>
          <a:p>
            <a:pPr>
              <a:lnSpc>
                <a:spcPct val="110000"/>
              </a:lnSpc>
            </a:pPr>
            <a:endParaRPr lang="de-DE" sz="1200" b="1" kern="0" dirty="0">
              <a:solidFill>
                <a:srgbClr val="253D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de-DE" sz="1200" b="1" kern="0" dirty="0">
                <a:solidFill>
                  <a:srgbClr val="253D66"/>
                </a:solidFill>
              </a:rPr>
            </a:br>
            <a:endParaRPr lang="de-DE" sz="1200" b="1" kern="0" dirty="0">
              <a:solidFill>
                <a:srgbClr val="253D66"/>
              </a:solidFill>
            </a:endParaRPr>
          </a:p>
          <a:p>
            <a:pPr>
              <a:lnSpc>
                <a:spcPct val="110000"/>
              </a:lnSpc>
            </a:pPr>
            <a:endParaRPr lang="de-DE" sz="1200" b="1" kern="0" dirty="0">
              <a:solidFill>
                <a:srgbClr val="253D66"/>
              </a:solidFill>
            </a:endParaRP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endParaRPr lang="de-DE" sz="1200" b="1" kern="0" dirty="0">
              <a:solidFill>
                <a:srgbClr val="253D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1200" b="1" kern="0" dirty="0">
              <a:solidFill>
                <a:srgbClr val="253D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cs typeface="Arial"/>
            </a:endParaRPr>
          </a:p>
        </p:txBody>
      </p:sp>
      <p:pic>
        <p:nvPicPr>
          <p:cNvPr id="1025" name="Picture 1" descr="page1image7126720">
            <a:extLst>
              <a:ext uri="{FF2B5EF4-FFF2-40B4-BE49-F238E27FC236}">
                <a16:creationId xmlns:a16="http://schemas.microsoft.com/office/drawing/2014/main" id="{31FA3D14-1733-1044-967F-CEF43845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7126720">
            <a:extLst>
              <a:ext uri="{FF2B5EF4-FFF2-40B4-BE49-F238E27FC236}">
                <a16:creationId xmlns:a16="http://schemas.microsoft.com/office/drawing/2014/main" id="{0FC956C2-054E-1949-AAF3-6FC4A85C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1443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" charset="0"/>
                <a:ea typeface="ＭＳ Ｐゴシック" charset="0"/>
              </a:rPr>
              <a:t>Agenda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04AB32-F69A-A84C-AE43-B20173F2E427}"/>
              </a:ext>
            </a:extLst>
          </p:cNvPr>
          <p:cNvSpPr txBox="1"/>
          <p:nvPr/>
        </p:nvSpPr>
        <p:spPr>
          <a:xfrm>
            <a:off x="468313" y="2060848"/>
            <a:ext cx="84248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2000" dirty="0"/>
              <a:t>BIOPRO Baden-Württemberg GmbH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sz="2000" dirty="0"/>
              <a:t>The </a:t>
            </a:r>
            <a:r>
              <a:rPr lang="de-DE" sz="2000" dirty="0" err="1"/>
              <a:t>bioeconomy</a:t>
            </a:r>
            <a:r>
              <a:rPr lang="de-DE" sz="2000" dirty="0"/>
              <a:t> &amp; </a:t>
            </a:r>
            <a:r>
              <a:rPr lang="de-DE" sz="2000" dirty="0" err="1"/>
              <a:t>its</a:t>
            </a:r>
            <a:r>
              <a:rPr lang="de-DE" sz="2000" dirty="0"/>
              <a:t> </a:t>
            </a:r>
            <a:r>
              <a:rPr lang="de-DE" sz="2000" dirty="0" err="1"/>
              <a:t>value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rural </a:t>
            </a:r>
            <a:r>
              <a:rPr lang="de-DE" sz="2000" dirty="0" err="1"/>
              <a:t>areas</a:t>
            </a:r>
            <a:endParaRPr lang="de-DE" sz="2000" dirty="0"/>
          </a:p>
          <a:p>
            <a:pPr marL="342900" indent="-342900">
              <a:buFont typeface="Wingdings" pitchFamily="2" charset="2"/>
              <a:buChar char="§"/>
            </a:pPr>
            <a:endParaRPr lang="de-DE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sz="2000" dirty="0" err="1"/>
              <a:t>Biorefineries</a:t>
            </a:r>
            <a:r>
              <a:rPr lang="de-DE" sz="2000" dirty="0"/>
              <a:t> - Key </a:t>
            </a:r>
            <a:r>
              <a:rPr lang="de-DE" sz="2000" dirty="0" err="1"/>
              <a:t>role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successful</a:t>
            </a:r>
            <a:r>
              <a:rPr lang="de-DE" sz="2000" dirty="0"/>
              <a:t> </a:t>
            </a:r>
            <a:r>
              <a:rPr lang="de-DE" sz="2000" dirty="0" err="1"/>
              <a:t>transition</a:t>
            </a:r>
            <a:r>
              <a:rPr lang="de-DE" sz="2000" dirty="0"/>
              <a:t> </a:t>
            </a:r>
            <a:r>
              <a:rPr lang="de-DE" sz="2000" dirty="0" err="1"/>
              <a:t>towards</a:t>
            </a:r>
            <a:r>
              <a:rPr lang="de-DE" sz="2000" dirty="0"/>
              <a:t> a </a:t>
            </a:r>
            <a:r>
              <a:rPr lang="de-DE" sz="2000" dirty="0" err="1"/>
              <a:t>bioeconomy</a:t>
            </a:r>
            <a:r>
              <a:rPr lang="de-DE" sz="2000" dirty="0"/>
              <a:t> 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sz="2000" dirty="0"/>
              <a:t>B4B – </a:t>
            </a:r>
            <a:r>
              <a:rPr lang="de-DE" sz="2000" dirty="0" err="1"/>
              <a:t>Biorefinery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Baden-Württemberg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sz="2000" dirty="0"/>
          </a:p>
          <a:p>
            <a:endParaRPr lang="de-DE" sz="2000" dirty="0"/>
          </a:p>
          <a:p>
            <a:pPr marL="342900" indent="-342900">
              <a:buFont typeface="Wingdings" pitchFamily="2" charset="2"/>
              <a:buChar char="§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849266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BIOPRO Baden-Württemberg GmbH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171F22-D8FA-4048-AC86-5CFF896123B5}"/>
              </a:ext>
            </a:extLst>
          </p:cNvPr>
          <p:cNvSpPr txBox="1">
            <a:spLocks/>
          </p:cNvSpPr>
          <p:nvPr/>
        </p:nvSpPr>
        <p:spPr bwMode="auto">
          <a:xfrm>
            <a:off x="468313" y="2295154"/>
            <a:ext cx="58928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...</a:t>
            </a:r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dirty="0"/>
              <a:t>...a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agency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dirty="0"/>
          </a:p>
          <a:p>
            <a:pPr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dirty="0"/>
              <a:t>...</a:t>
            </a:r>
            <a:r>
              <a:rPr lang="de-DE" dirty="0" err="1"/>
              <a:t>funded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ministries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dirty="0"/>
          </a:p>
          <a:p>
            <a:pPr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dirty="0"/>
              <a:t>...</a:t>
            </a:r>
            <a:r>
              <a:rPr lang="de-DE" dirty="0" err="1"/>
              <a:t>contributing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positive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Baden-Württemberg.</a:t>
            </a:r>
          </a:p>
          <a:p>
            <a:pPr marL="0" indent="0">
              <a:buNone/>
            </a:pPr>
            <a:endParaRPr lang="de-DE" kern="0" dirty="0">
              <a:latin typeface="Arial" charset="0"/>
              <a:ea typeface="ＭＳ Ｐゴシック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089773E-578B-584B-97D2-76D52F11F5C2}"/>
              </a:ext>
            </a:extLst>
          </p:cNvPr>
          <p:cNvSpPr/>
          <p:nvPr/>
        </p:nvSpPr>
        <p:spPr>
          <a:xfrm>
            <a:off x="468313" y="1831945"/>
            <a:ext cx="5698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Pooling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pushing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28355B-5982-954D-869F-16E79C2FA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605" y="2240349"/>
            <a:ext cx="2423545" cy="771561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A71AB32-0A36-7047-BC0C-F84EB44297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911" y="3231906"/>
            <a:ext cx="2485352" cy="7890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D987D5C-0B26-724D-9C54-87F6083733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576" y="4165409"/>
            <a:ext cx="2660022" cy="770450"/>
          </a:xfrm>
          <a:prstGeom prst="rect">
            <a:avLst/>
          </a:prstGeom>
        </p:spPr>
      </p:pic>
      <p:pic>
        <p:nvPicPr>
          <p:cNvPr id="12" name="Picture 4" descr="Bildergebnis für logo ministerium für soziales und integration">
            <a:extLst>
              <a:ext uri="{FF2B5EF4-FFF2-40B4-BE49-F238E27FC236}">
                <a16:creationId xmlns:a16="http://schemas.microsoft.com/office/drawing/2014/main" id="{84B81507-8340-E34A-8809-851979F03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967" y="5029351"/>
            <a:ext cx="1996823" cy="83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BC520C7-DB5D-E443-8521-A3DDDFF07639}"/>
              </a:ext>
            </a:extLst>
          </p:cNvPr>
          <p:cNvSpPr txBox="1"/>
          <p:nvPr/>
        </p:nvSpPr>
        <p:spPr>
          <a:xfrm>
            <a:off x="7130711" y="1831945"/>
            <a:ext cx="2409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Funded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436270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BIOPRO Baden-Württemberg GmbH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5" name="Bild 3" descr="Tätigkeitsfelder BIOPRO_Grafik.eps">
            <a:extLst>
              <a:ext uri="{FF2B5EF4-FFF2-40B4-BE49-F238E27FC236}">
                <a16:creationId xmlns:a16="http://schemas.microsoft.com/office/drawing/2014/main" id="{DF7A094E-1B1A-2A4F-BD5C-EEF0621B2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487" y="2295154"/>
            <a:ext cx="2926522" cy="269240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171F22-D8FA-4048-AC86-5CFF896123B5}"/>
              </a:ext>
            </a:extLst>
          </p:cNvPr>
          <p:cNvSpPr txBox="1">
            <a:spLocks/>
          </p:cNvSpPr>
          <p:nvPr/>
        </p:nvSpPr>
        <p:spPr bwMode="auto">
          <a:xfrm>
            <a:off x="468313" y="2295154"/>
            <a:ext cx="58928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53D6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63525" algn="l"/>
              </a:tabLst>
            </a:pPr>
            <a:r>
              <a:rPr lang="de-DE" dirty="0" err="1"/>
              <a:t>We</a:t>
            </a:r>
            <a:r>
              <a:rPr lang="de-DE" dirty="0"/>
              <a:t>...</a:t>
            </a:r>
          </a:p>
          <a:p>
            <a:pPr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dirty="0"/>
              <a:t>…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partnership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dirty="0"/>
              <a:t>…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cross-sectoral</a:t>
            </a:r>
            <a:r>
              <a:rPr lang="de-DE" dirty="0"/>
              <a:t>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innovation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dirty="0"/>
              <a:t>…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start-up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dirty="0"/>
              <a:t>… </a:t>
            </a:r>
            <a:r>
              <a:rPr lang="de-DE" dirty="0" err="1"/>
              <a:t>provide</a:t>
            </a:r>
            <a:r>
              <a:rPr lang="de-DE" dirty="0"/>
              <a:t> 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kern="0" dirty="0">
              <a:latin typeface="Arial" charset="0"/>
              <a:ea typeface="ＭＳ Ｐゴシック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089773E-578B-584B-97D2-76D52F11F5C2}"/>
              </a:ext>
            </a:extLst>
          </p:cNvPr>
          <p:cNvSpPr/>
          <p:nvPr/>
        </p:nvSpPr>
        <p:spPr>
          <a:xfrm>
            <a:off x="468313" y="1831945"/>
            <a:ext cx="5698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Pooling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pushing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8114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</a:rPr>
              <a:t>The </a:t>
            </a:r>
            <a:r>
              <a:rPr lang="de-DE" dirty="0" err="1">
                <a:latin typeface="Arial" charset="0"/>
                <a:ea typeface="ＭＳ Ｐゴシック" charset="0"/>
              </a:rPr>
              <a:t>bioeconomy</a:t>
            </a:r>
            <a:r>
              <a:rPr lang="de-DE" dirty="0">
                <a:latin typeface="Arial" charset="0"/>
                <a:ea typeface="ＭＳ Ｐゴシック" charset="0"/>
              </a:rPr>
              <a:t> &amp; </a:t>
            </a:r>
            <a:r>
              <a:rPr lang="de-DE" dirty="0" err="1">
                <a:latin typeface="Arial" charset="0"/>
                <a:ea typeface="ＭＳ Ｐゴシック" charset="0"/>
              </a:rPr>
              <a:t>its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value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for</a:t>
            </a:r>
            <a:r>
              <a:rPr lang="de-DE" dirty="0">
                <a:latin typeface="Arial" charset="0"/>
                <a:ea typeface="ＭＳ Ｐゴシック" charset="0"/>
              </a:rPr>
              <a:t> rural </a:t>
            </a:r>
            <a:r>
              <a:rPr lang="de-DE" dirty="0" err="1">
                <a:latin typeface="Arial" charset="0"/>
                <a:ea typeface="ＭＳ Ｐゴシック" charset="0"/>
              </a:rPr>
              <a:t>areas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D1714AC-0618-BB48-87DA-037AF0B079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3D66"/>
              </a:buClr>
              <a:buFont typeface="Lucida Grande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DE" b="1" dirty="0" err="1">
                <a:latin typeface="Arial"/>
                <a:cs typeface="Arial"/>
              </a:rPr>
              <a:t>Bioeconomy</a:t>
            </a:r>
            <a:r>
              <a:rPr lang="de-DE" b="1" dirty="0">
                <a:latin typeface="Arial"/>
                <a:cs typeface="Arial"/>
              </a:rPr>
              <a:t>, </a:t>
            </a:r>
            <a:r>
              <a:rPr lang="de-DE" b="1" dirty="0" err="1">
                <a:latin typeface="Arial"/>
                <a:cs typeface="Arial"/>
              </a:rPr>
              <a:t>Circular</a:t>
            </a:r>
            <a:r>
              <a:rPr lang="de-DE" b="1" dirty="0">
                <a:latin typeface="Arial"/>
                <a:cs typeface="Arial"/>
              </a:rPr>
              <a:t>-Economy, Cascading-</a:t>
            </a:r>
            <a:r>
              <a:rPr lang="de-DE" b="1" dirty="0" err="1">
                <a:latin typeface="Arial"/>
                <a:cs typeface="Arial"/>
              </a:rPr>
              <a:t>Use</a:t>
            </a: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b="1" dirty="0">
              <a:latin typeface="Arial"/>
              <a:cs typeface="Arial"/>
              <a:sym typeface="Wingdings" pitchFamily="2" charset="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6FC6EE-4679-B946-B610-74DE2CFB2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2264316"/>
            <a:ext cx="9433048" cy="36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9563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</a:rPr>
              <a:t>The </a:t>
            </a:r>
            <a:r>
              <a:rPr lang="de-DE" dirty="0" err="1">
                <a:latin typeface="Arial" charset="0"/>
                <a:ea typeface="ＭＳ Ｐゴシック" charset="0"/>
              </a:rPr>
              <a:t>bioeconomy</a:t>
            </a:r>
            <a:r>
              <a:rPr lang="de-DE" dirty="0">
                <a:latin typeface="Arial" charset="0"/>
                <a:ea typeface="ＭＳ Ｐゴシック" charset="0"/>
              </a:rPr>
              <a:t> &amp; </a:t>
            </a:r>
            <a:r>
              <a:rPr lang="de-DE" dirty="0" err="1">
                <a:latin typeface="Arial" charset="0"/>
                <a:ea typeface="ＭＳ Ｐゴシック" charset="0"/>
              </a:rPr>
              <a:t>its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value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for</a:t>
            </a:r>
            <a:r>
              <a:rPr lang="de-DE" dirty="0">
                <a:latin typeface="Arial" charset="0"/>
                <a:ea typeface="ＭＳ Ｐゴシック" charset="0"/>
              </a:rPr>
              <a:t> rural </a:t>
            </a:r>
            <a:r>
              <a:rPr lang="de-DE" dirty="0" err="1">
                <a:latin typeface="Arial" charset="0"/>
                <a:ea typeface="ＭＳ Ｐゴシック" charset="0"/>
              </a:rPr>
              <a:t>areas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5973-5F7C-EC40-8DA2-3FDD68F5AF5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Bildschirmfoto 2013-07-24 um 14.22.18.png">
            <a:extLst>
              <a:ext uri="{FF2B5EF4-FFF2-40B4-BE49-F238E27FC236}">
                <a16:creationId xmlns:a16="http://schemas.microsoft.com/office/drawing/2014/main" id="{5707B9C9-69C8-A54D-AF0A-9962879830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1511941" cy="14973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BD9E0DE4-33BE-9A48-9F13-C366CA834BB5}"/>
              </a:ext>
            </a:extLst>
          </p:cNvPr>
          <p:cNvSpPr/>
          <p:nvPr/>
        </p:nvSpPr>
        <p:spPr bwMode="auto">
          <a:xfrm>
            <a:off x="5652120" y="3695260"/>
            <a:ext cx="790705" cy="381812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b="0"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Bild 5" descr="Bildschirmfoto 2013-07-24 um 14.21.47.png">
            <a:extLst>
              <a:ext uri="{FF2B5EF4-FFF2-40B4-BE49-F238E27FC236}">
                <a16:creationId xmlns:a16="http://schemas.microsoft.com/office/drawing/2014/main" id="{F8ED3767-211E-CA47-9ED7-B5022BB0D7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954855"/>
            <a:ext cx="1793476" cy="15814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3" descr="Bildschirmfoto 2013-07-24 um 14.23.51.png">
            <a:extLst>
              <a:ext uri="{FF2B5EF4-FFF2-40B4-BE49-F238E27FC236}">
                <a16:creationId xmlns:a16="http://schemas.microsoft.com/office/drawing/2014/main" id="{BAEFE6B6-03D0-6C4A-BB29-06AD479CBE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879" y="2739670"/>
            <a:ext cx="2885145" cy="17545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5F53863E-0CFE-304B-AF1C-A949126D19D5}"/>
              </a:ext>
            </a:extLst>
          </p:cNvPr>
          <p:cNvSpPr/>
          <p:nvPr/>
        </p:nvSpPr>
        <p:spPr bwMode="auto">
          <a:xfrm>
            <a:off x="2699792" y="3692544"/>
            <a:ext cx="790705" cy="381812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b="0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180-Grad-Pfeil 11">
            <a:extLst>
              <a:ext uri="{FF2B5EF4-FFF2-40B4-BE49-F238E27FC236}">
                <a16:creationId xmlns:a16="http://schemas.microsoft.com/office/drawing/2014/main" id="{8352C3AF-C862-1943-B096-283B9A5277F0}"/>
              </a:ext>
            </a:extLst>
          </p:cNvPr>
          <p:cNvSpPr/>
          <p:nvPr/>
        </p:nvSpPr>
        <p:spPr bwMode="auto">
          <a:xfrm rot="10800000">
            <a:off x="971598" y="4761248"/>
            <a:ext cx="6768353" cy="9000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96CDA9-E875-554F-8E1A-77E36F0BCF9E}"/>
              </a:ext>
            </a:extLst>
          </p:cNvPr>
          <p:cNvSpPr txBox="1"/>
          <p:nvPr/>
        </p:nvSpPr>
        <p:spPr>
          <a:xfrm>
            <a:off x="4355976" y="5234855"/>
            <a:ext cx="432048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471954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89153EB-9E30-7B4E-AA56-2BC97D362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8000"/>
                    </a14:imgEffect>
                    <a14:imgEffect>
                      <a14:brightnessContrast bright="-5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50" y="1847552"/>
            <a:ext cx="8470900" cy="4749800"/>
          </a:xfrm>
          <a:prstGeom prst="rect">
            <a:avLst/>
          </a:prstGeom>
        </p:spPr>
      </p:pic>
      <p:sp>
        <p:nvSpPr>
          <p:cNvPr id="21507" name="Titel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</a:rPr>
              <a:t>The </a:t>
            </a:r>
            <a:r>
              <a:rPr lang="de-DE" dirty="0" err="1">
                <a:latin typeface="Arial" charset="0"/>
                <a:ea typeface="ＭＳ Ｐゴシック" charset="0"/>
              </a:rPr>
              <a:t>bioeconomy</a:t>
            </a:r>
            <a:r>
              <a:rPr lang="de-DE" dirty="0">
                <a:latin typeface="Arial" charset="0"/>
                <a:ea typeface="ＭＳ Ｐゴシック" charset="0"/>
              </a:rPr>
              <a:t> &amp; </a:t>
            </a:r>
            <a:r>
              <a:rPr lang="de-DE" dirty="0" err="1">
                <a:latin typeface="Arial" charset="0"/>
                <a:ea typeface="ＭＳ Ｐゴシック" charset="0"/>
              </a:rPr>
              <a:t>its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value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for</a:t>
            </a:r>
            <a:r>
              <a:rPr lang="de-DE" dirty="0">
                <a:latin typeface="Arial" charset="0"/>
                <a:ea typeface="ＭＳ Ｐゴシック" charset="0"/>
              </a:rPr>
              <a:t> rural </a:t>
            </a:r>
            <a:r>
              <a:rPr lang="de-DE" dirty="0" err="1">
                <a:latin typeface="Arial" charset="0"/>
                <a:ea typeface="ＭＳ Ｐゴシック" charset="0"/>
              </a:rPr>
              <a:t>areas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3F5EF-8B77-9C4B-889C-3C113419351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53016DA-3100-0847-B3BC-57A39BE2A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6405746"/>
            <a:ext cx="6543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800" dirty="0"/>
              <a:t>(EU 2008)</a:t>
            </a:r>
          </a:p>
        </p:txBody>
      </p:sp>
    </p:spTree>
    <p:extLst>
      <p:ext uri="{BB962C8B-B14F-4D97-AF65-F5344CB8AC3E}">
        <p14:creationId xmlns:p14="http://schemas.microsoft.com/office/powerpoint/2010/main" val="104090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</a:rPr>
              <a:t>The </a:t>
            </a:r>
            <a:r>
              <a:rPr lang="de-DE" dirty="0" err="1">
                <a:latin typeface="Arial" charset="0"/>
                <a:ea typeface="ＭＳ Ｐゴシック" charset="0"/>
              </a:rPr>
              <a:t>bioeconomy</a:t>
            </a:r>
            <a:r>
              <a:rPr lang="de-DE" dirty="0">
                <a:latin typeface="Arial" charset="0"/>
                <a:ea typeface="ＭＳ Ｐゴシック" charset="0"/>
              </a:rPr>
              <a:t> &amp; </a:t>
            </a:r>
            <a:r>
              <a:rPr lang="de-DE" dirty="0" err="1">
                <a:latin typeface="Arial" charset="0"/>
                <a:ea typeface="ＭＳ Ｐゴシック" charset="0"/>
              </a:rPr>
              <a:t>its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value</a:t>
            </a:r>
            <a:r>
              <a:rPr lang="de-DE" dirty="0"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</a:rPr>
              <a:t>for</a:t>
            </a:r>
            <a:r>
              <a:rPr lang="de-DE" dirty="0">
                <a:latin typeface="Arial" charset="0"/>
                <a:ea typeface="ＭＳ Ｐゴシック" charset="0"/>
              </a:rPr>
              <a:t> rural </a:t>
            </a:r>
            <a:r>
              <a:rPr lang="de-DE" dirty="0" err="1">
                <a:latin typeface="Arial" charset="0"/>
                <a:ea typeface="ＭＳ Ｐゴシック" charset="0"/>
              </a:rPr>
              <a:t>areas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3F5EF-8B77-9C4B-889C-3C113419351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F3E88E1-6173-5640-BFD5-D1EA45DFB0FB}"/>
              </a:ext>
            </a:extLst>
          </p:cNvPr>
          <p:cNvSpPr/>
          <p:nvPr/>
        </p:nvSpPr>
        <p:spPr>
          <a:xfrm>
            <a:off x="2160000" y="5824572"/>
            <a:ext cx="46467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http://</a:t>
            </a:r>
            <a:r>
              <a:rPr lang="de-DE" sz="800" err="1">
                <a:solidFill>
                  <a:srgbClr val="000000"/>
                </a:solidFill>
              </a:rPr>
              <a:t>biconsortium.eu</a:t>
            </a:r>
            <a:r>
              <a:rPr lang="de-DE" sz="800">
                <a:solidFill>
                  <a:srgbClr val="000000"/>
                </a:solidFill>
              </a:rPr>
              <a:t>/</a:t>
            </a:r>
            <a:r>
              <a:rPr lang="de-DE" sz="800" err="1">
                <a:solidFill>
                  <a:srgbClr val="000000"/>
                </a:solidFill>
              </a:rPr>
              <a:t>sites</a:t>
            </a:r>
            <a:r>
              <a:rPr lang="de-DE" sz="800">
                <a:solidFill>
                  <a:srgbClr val="000000"/>
                </a:solidFill>
              </a:rPr>
              <a:t>/</a:t>
            </a:r>
            <a:r>
              <a:rPr lang="de-DE" sz="800" err="1">
                <a:solidFill>
                  <a:srgbClr val="000000"/>
                </a:solidFill>
              </a:rPr>
              <a:t>biconsortium.eu</a:t>
            </a:r>
            <a:r>
              <a:rPr lang="de-DE" sz="800">
                <a:solidFill>
                  <a:srgbClr val="000000"/>
                </a:solidFill>
              </a:rPr>
              <a:t>/</a:t>
            </a:r>
            <a:r>
              <a:rPr lang="de-DE" sz="800" err="1">
                <a:solidFill>
                  <a:srgbClr val="000000"/>
                </a:solidFill>
              </a:rPr>
              <a:t>files</a:t>
            </a:r>
            <a:r>
              <a:rPr lang="de-DE" sz="800">
                <a:solidFill>
                  <a:srgbClr val="000000"/>
                </a:solidFill>
              </a:rPr>
              <a:t>/</a:t>
            </a:r>
            <a:r>
              <a:rPr lang="de-DE" sz="800" err="1">
                <a:solidFill>
                  <a:srgbClr val="000000"/>
                </a:solidFill>
              </a:rPr>
              <a:t>work</a:t>
            </a:r>
            <a:r>
              <a:rPr lang="de-DE" sz="800">
                <a:solidFill>
                  <a:srgbClr val="000000"/>
                </a:solidFill>
              </a:rPr>
              <a:t>-images/Bridge-transition-3.jpg</a:t>
            </a:r>
          </a:p>
        </p:txBody>
      </p:sp>
      <p:pic>
        <p:nvPicPr>
          <p:cNvPr id="7" name="Bild 2" descr="Bildschirmfoto 2013-11-09 um 06.42.15.png">
            <a:extLst>
              <a:ext uri="{FF2B5EF4-FFF2-40B4-BE49-F238E27FC236}">
                <a16:creationId xmlns:a16="http://schemas.microsoft.com/office/drawing/2014/main" id="{0B17995B-225A-A543-9309-B0F0B074A9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800000"/>
            <a:ext cx="6480175" cy="5041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E4DB23A-1DB7-F64E-92AB-8DF4C6C13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641" y="6597352"/>
            <a:ext cx="2956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800" dirty="0">
                <a:solidFill>
                  <a:srgbClr val="FEFAEB"/>
                </a:solidFill>
              </a:rPr>
              <a:t>Picture: </a:t>
            </a:r>
            <a:r>
              <a:rPr lang="de-DE" altLang="de-DE" sz="800" dirty="0" err="1">
                <a:solidFill>
                  <a:srgbClr val="FEFAEB"/>
                </a:solidFill>
              </a:rPr>
              <a:t>Biobased</a:t>
            </a:r>
            <a:r>
              <a:rPr lang="de-DE" altLang="de-DE" sz="800" dirty="0">
                <a:solidFill>
                  <a:srgbClr val="FEFAEB"/>
                </a:solidFill>
              </a:rPr>
              <a:t> Industries </a:t>
            </a:r>
            <a:r>
              <a:rPr lang="de-DE" altLang="de-DE" sz="800" dirty="0" err="1">
                <a:solidFill>
                  <a:srgbClr val="FEFAEB"/>
                </a:solidFill>
              </a:rPr>
              <a:t>Consortium</a:t>
            </a:r>
            <a:r>
              <a:rPr lang="de-DE" altLang="de-DE" sz="800" dirty="0">
                <a:solidFill>
                  <a:srgbClr val="FEFAEB"/>
                </a:solidFill>
              </a:rPr>
              <a:t> (BIC), Brüssel</a:t>
            </a:r>
          </a:p>
        </p:txBody>
      </p:sp>
    </p:spTree>
    <p:extLst>
      <p:ext uri="{BB962C8B-B14F-4D97-AF65-F5344CB8AC3E}">
        <p14:creationId xmlns:p14="http://schemas.microsoft.com/office/powerpoint/2010/main" val="715624375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FBE899"/>
      </a:lt1>
      <a:dk2>
        <a:srgbClr val="000000"/>
      </a:dk2>
      <a:lt2>
        <a:srgbClr val="808080"/>
      </a:lt2>
      <a:accent1>
        <a:srgbClr val="E33538"/>
      </a:accent1>
      <a:accent2>
        <a:srgbClr val="243D68"/>
      </a:accent2>
      <a:accent3>
        <a:srgbClr val="FDF2CA"/>
      </a:accent3>
      <a:accent4>
        <a:srgbClr val="000000"/>
      </a:accent4>
      <a:accent5>
        <a:srgbClr val="EFAEAE"/>
      </a:accent5>
      <a:accent6>
        <a:srgbClr val="20365E"/>
      </a:accent6>
      <a:hlink>
        <a:srgbClr val="5D87D0"/>
      </a:hlink>
      <a:folHlink>
        <a:srgbClr val="F6D07B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Macintosh PowerPoint</Application>
  <PresentationFormat>Bildschirmpräsentation (4:3)</PresentationFormat>
  <Paragraphs>254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Arial Black</vt:lpstr>
      <vt:lpstr>Calibri</vt:lpstr>
      <vt:lpstr>Lucida Grande</vt:lpstr>
      <vt:lpstr>Times</vt:lpstr>
      <vt:lpstr>Wingdings</vt:lpstr>
      <vt:lpstr>Leere Präsentation</vt:lpstr>
      <vt:lpstr>PowerPoint-Präsentation</vt:lpstr>
      <vt:lpstr>Disclaimer</vt:lpstr>
      <vt:lpstr>Agenda</vt:lpstr>
      <vt:lpstr>BIOPRO Baden-Württemberg GmbH</vt:lpstr>
      <vt:lpstr>BIOPRO Baden-Württemberg GmbH</vt:lpstr>
      <vt:lpstr>The bioeconomy &amp; its value for rural areas</vt:lpstr>
      <vt:lpstr>The bioeconomy &amp; its value for rural areas</vt:lpstr>
      <vt:lpstr>The bioeconomy &amp; its value for rural areas</vt:lpstr>
      <vt:lpstr>The bioeconomy &amp; its value for rural areas</vt:lpstr>
      <vt:lpstr>The bioeconomy &amp; its value for rural areas</vt:lpstr>
      <vt:lpstr>The bioeconomy &amp; its value for rural areas</vt:lpstr>
      <vt:lpstr>The bioeconomy &amp; its value for rural areas</vt:lpstr>
      <vt:lpstr>The bioeconomy &amp; its value for rural areas</vt:lpstr>
      <vt:lpstr>PowerPoint-Präsentation</vt:lpstr>
      <vt:lpstr>Biorefineries - Key role in the transition to a bioeconomy </vt:lpstr>
      <vt:lpstr>B4B – Biorefinery for the bioeconomy in Baden-Württemberg</vt:lpstr>
      <vt:lpstr>B4B – Biorefinery for the bioeconomy in Baden-Württemberg</vt:lpstr>
      <vt:lpstr>B4B – Biorefinery for the bioeconomy in Baden-Württemberg</vt:lpstr>
      <vt:lpstr>B4B – Biorefinery for the bioeconomy in Baden-Württemberg</vt:lpstr>
      <vt:lpstr>B4B – Biorefinery for the bioeconomy in Baden-Württemberg</vt:lpstr>
      <vt:lpstr>Summary</vt:lpstr>
      <vt:lpstr>PowerPoint-Präsentation</vt:lpstr>
      <vt:lpstr>PowerPoint-Präsentation</vt:lpstr>
      <vt:lpstr>Literature</vt:lpstr>
    </vt:vector>
  </TitlesOfParts>
  <Company>Verwaltung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Verwaltung</dc:creator>
  <cp:lastModifiedBy>Tommy Alexander Schmid</cp:lastModifiedBy>
  <cp:revision>556</cp:revision>
  <cp:lastPrinted>2019-11-14T09:50:10Z</cp:lastPrinted>
  <dcterms:created xsi:type="dcterms:W3CDTF">2009-07-10T07:49:23Z</dcterms:created>
  <dcterms:modified xsi:type="dcterms:W3CDTF">2019-11-14T09:53:51Z</dcterms:modified>
</cp:coreProperties>
</file>