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4" r:id="rId2"/>
    <p:sldMasterId id="2147483675" r:id="rId3"/>
    <p:sldMasterId id="2147483687" r:id="rId4"/>
  </p:sldMasterIdLst>
  <p:notesMasterIdLst>
    <p:notesMasterId r:id="rId26"/>
  </p:notesMasterIdLst>
  <p:handoutMasterIdLst>
    <p:handoutMasterId r:id="rId27"/>
  </p:handoutMasterIdLst>
  <p:sldIdLst>
    <p:sldId id="256" r:id="rId5"/>
    <p:sldId id="281" r:id="rId6"/>
    <p:sldId id="282" r:id="rId7"/>
    <p:sldId id="283" r:id="rId8"/>
    <p:sldId id="278" r:id="rId9"/>
    <p:sldId id="269" r:id="rId10"/>
    <p:sldId id="286" r:id="rId11"/>
    <p:sldId id="287" r:id="rId12"/>
    <p:sldId id="294" r:id="rId13"/>
    <p:sldId id="310" r:id="rId14"/>
    <p:sldId id="301" r:id="rId15"/>
    <p:sldId id="313" r:id="rId16"/>
    <p:sldId id="302" r:id="rId17"/>
    <p:sldId id="305" r:id="rId18"/>
    <p:sldId id="308" r:id="rId19"/>
    <p:sldId id="314" r:id="rId20"/>
    <p:sldId id="311" r:id="rId21"/>
    <p:sldId id="263" r:id="rId22"/>
    <p:sldId id="264" r:id="rId23"/>
    <p:sldId id="303" r:id="rId24"/>
    <p:sldId id="295" r:id="rId25"/>
  </p:sldIdLst>
  <p:sldSz cx="9144000" cy="6858000" type="screen4x3"/>
  <p:notesSz cx="6669088" cy="97536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6FB9"/>
    <a:srgbClr val="CCFF66"/>
    <a:srgbClr val="FF9966"/>
    <a:srgbClr val="99FF66"/>
    <a:srgbClr val="FFFF99"/>
    <a:srgbClr val="B76A15"/>
    <a:srgbClr val="996633"/>
    <a:srgbClr val="CC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5" autoAdjust="0"/>
  </p:normalViewPr>
  <p:slideViewPr>
    <p:cSldViewPr>
      <p:cViewPr varScale="1">
        <p:scale>
          <a:sx n="97" d="100"/>
          <a:sy n="97" d="100"/>
        </p:scale>
        <p:origin x="615" y="51"/>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88226"/>
          </a:xfrm>
          <a:prstGeom prst="rect">
            <a:avLst/>
          </a:prstGeom>
        </p:spPr>
        <p:txBody>
          <a:bodyPr vert="horz" lIns="89785" tIns="44892" rIns="89785" bIns="44892" rtlCol="0"/>
          <a:lstStyle>
            <a:lvl1pPr algn="l">
              <a:defRPr sz="1200"/>
            </a:lvl1pPr>
          </a:lstStyle>
          <a:p>
            <a:endParaRPr lang="hr-HR"/>
          </a:p>
        </p:txBody>
      </p:sp>
      <p:sp>
        <p:nvSpPr>
          <p:cNvPr id="3" name="Date Placeholder 2"/>
          <p:cNvSpPr>
            <a:spLocks noGrp="1"/>
          </p:cNvSpPr>
          <p:nvPr>
            <p:ph type="dt" sz="quarter" idx="1"/>
          </p:nvPr>
        </p:nvSpPr>
        <p:spPr>
          <a:xfrm>
            <a:off x="3776866" y="0"/>
            <a:ext cx="2890665" cy="488226"/>
          </a:xfrm>
          <a:prstGeom prst="rect">
            <a:avLst/>
          </a:prstGeom>
        </p:spPr>
        <p:txBody>
          <a:bodyPr vert="horz" lIns="89785" tIns="44892" rIns="89785" bIns="44892" rtlCol="0"/>
          <a:lstStyle>
            <a:lvl1pPr algn="r">
              <a:defRPr sz="1200"/>
            </a:lvl1pPr>
          </a:lstStyle>
          <a:p>
            <a:fld id="{A7F5C23C-EA72-4766-934A-0B289F6F6885}" type="datetimeFigureOut">
              <a:rPr lang="hr-HR" smtClean="0"/>
              <a:t>5.5.2019.</a:t>
            </a:fld>
            <a:endParaRPr lang="hr-HR"/>
          </a:p>
        </p:txBody>
      </p:sp>
      <p:sp>
        <p:nvSpPr>
          <p:cNvPr id="4" name="Footer Placeholder 3"/>
          <p:cNvSpPr>
            <a:spLocks noGrp="1"/>
          </p:cNvSpPr>
          <p:nvPr>
            <p:ph type="ftr" sz="quarter" idx="2"/>
          </p:nvPr>
        </p:nvSpPr>
        <p:spPr>
          <a:xfrm>
            <a:off x="0" y="9263815"/>
            <a:ext cx="2890665" cy="488225"/>
          </a:xfrm>
          <a:prstGeom prst="rect">
            <a:avLst/>
          </a:prstGeom>
        </p:spPr>
        <p:txBody>
          <a:bodyPr vert="horz" lIns="89785" tIns="44892" rIns="89785" bIns="44892" rtlCol="0" anchor="b"/>
          <a:lstStyle>
            <a:lvl1pPr algn="l">
              <a:defRPr sz="1200"/>
            </a:lvl1pPr>
          </a:lstStyle>
          <a:p>
            <a:endParaRPr lang="hr-HR"/>
          </a:p>
        </p:txBody>
      </p:sp>
      <p:sp>
        <p:nvSpPr>
          <p:cNvPr id="5" name="Slide Number Placeholder 4"/>
          <p:cNvSpPr>
            <a:spLocks noGrp="1"/>
          </p:cNvSpPr>
          <p:nvPr>
            <p:ph type="sldNum" sz="quarter" idx="3"/>
          </p:nvPr>
        </p:nvSpPr>
        <p:spPr>
          <a:xfrm>
            <a:off x="3776866" y="9263815"/>
            <a:ext cx="2890665" cy="488225"/>
          </a:xfrm>
          <a:prstGeom prst="rect">
            <a:avLst/>
          </a:prstGeom>
        </p:spPr>
        <p:txBody>
          <a:bodyPr vert="horz" lIns="89785" tIns="44892" rIns="89785" bIns="44892" rtlCol="0" anchor="b"/>
          <a:lstStyle>
            <a:lvl1pPr algn="r">
              <a:defRPr sz="1200"/>
            </a:lvl1pPr>
          </a:lstStyle>
          <a:p>
            <a:fld id="{2CB1716A-5791-4C3B-8C2E-E084C153B3AD}" type="slidenum">
              <a:rPr lang="hr-HR" smtClean="0"/>
              <a:t>‹#›</a:t>
            </a:fld>
            <a:endParaRPr lang="hr-HR"/>
          </a:p>
        </p:txBody>
      </p:sp>
    </p:spTree>
    <p:extLst>
      <p:ext uri="{BB962C8B-B14F-4D97-AF65-F5344CB8AC3E}">
        <p14:creationId xmlns:p14="http://schemas.microsoft.com/office/powerpoint/2010/main" val="22998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41699" y="4989993"/>
            <a:ext cx="5933241" cy="4727175"/>
          </a:xfrm>
          <a:prstGeom prst="rect">
            <a:avLst/>
          </a:prstGeom>
        </p:spPr>
        <p:txBody>
          <a:bodyPr lIns="0" tIns="0" rIns="0" bIns="0"/>
          <a:lstStyle/>
          <a:p>
            <a:r>
              <a:rPr lang="hr-HR" sz="2000" b="0" strike="noStrike" spc="-1">
                <a:solidFill>
                  <a:srgbClr val="000000"/>
                </a:solidFill>
                <a:uFill>
                  <a:solidFill>
                    <a:srgbClr val="FFFFFF"/>
                  </a:solidFill>
                </a:uFill>
                <a:latin typeface="Arial"/>
              </a:rPr>
              <a:t>Kliknite za uređivanje oblika bilješki</a:t>
            </a:r>
          </a:p>
        </p:txBody>
      </p:sp>
      <p:sp>
        <p:nvSpPr>
          <p:cNvPr id="73" name="PlaceHolder 2"/>
          <p:cNvSpPr>
            <a:spLocks noGrp="1"/>
          </p:cNvSpPr>
          <p:nvPr>
            <p:ph type="hdr"/>
          </p:nvPr>
        </p:nvSpPr>
        <p:spPr>
          <a:xfrm>
            <a:off x="0" y="0"/>
            <a:ext cx="3218622" cy="524927"/>
          </a:xfrm>
          <a:prstGeom prst="rect">
            <a:avLst/>
          </a:prstGeom>
        </p:spPr>
        <p:txBody>
          <a:bodyPr lIns="0" tIns="0" rIns="0" bIns="0"/>
          <a:lstStyle/>
          <a:p>
            <a:r>
              <a:rPr lang="hr-HR" sz="1400" b="0" strike="noStrike" spc="-1">
                <a:solidFill>
                  <a:srgbClr val="000000"/>
                </a:solidFill>
                <a:uFill>
                  <a:solidFill>
                    <a:srgbClr val="FFFFFF"/>
                  </a:solidFill>
                </a:uFill>
                <a:latin typeface="Times New Roman"/>
              </a:rPr>
              <a:t> </a:t>
            </a:r>
          </a:p>
        </p:txBody>
      </p:sp>
      <p:sp>
        <p:nvSpPr>
          <p:cNvPr id="74" name="PlaceHolder 3"/>
          <p:cNvSpPr>
            <a:spLocks noGrp="1"/>
          </p:cNvSpPr>
          <p:nvPr>
            <p:ph type="dt"/>
          </p:nvPr>
        </p:nvSpPr>
        <p:spPr>
          <a:xfrm>
            <a:off x="4198018" y="0"/>
            <a:ext cx="3218622" cy="524927"/>
          </a:xfrm>
          <a:prstGeom prst="rect">
            <a:avLst/>
          </a:prstGeom>
        </p:spPr>
        <p:txBody>
          <a:bodyPr lIns="0" tIns="0" rIns="0" bIns="0"/>
          <a:lstStyle/>
          <a:p>
            <a:pPr algn="r"/>
            <a:r>
              <a:rPr lang="hr-HR" sz="1400" b="0" strike="noStrike" spc="-1">
                <a:solidFill>
                  <a:srgbClr val="000000"/>
                </a:solidFill>
                <a:uFill>
                  <a:solidFill>
                    <a:srgbClr val="FFFFFF"/>
                  </a:solidFill>
                </a:uFill>
                <a:latin typeface="Times New Roman"/>
              </a:rPr>
              <a:t> </a:t>
            </a:r>
          </a:p>
        </p:txBody>
      </p:sp>
      <p:sp>
        <p:nvSpPr>
          <p:cNvPr id="75" name="PlaceHolder 4"/>
          <p:cNvSpPr>
            <a:spLocks noGrp="1"/>
          </p:cNvSpPr>
          <p:nvPr>
            <p:ph type="ftr"/>
          </p:nvPr>
        </p:nvSpPr>
        <p:spPr>
          <a:xfrm>
            <a:off x="0" y="9980340"/>
            <a:ext cx="3218622" cy="524927"/>
          </a:xfrm>
          <a:prstGeom prst="rect">
            <a:avLst/>
          </a:prstGeom>
        </p:spPr>
        <p:txBody>
          <a:bodyPr lIns="0" tIns="0" rIns="0" bIns="0" anchor="b"/>
          <a:lstStyle/>
          <a:p>
            <a:r>
              <a:rPr lang="hr-HR" sz="1400" b="0" strike="noStrike" spc="-1">
                <a:solidFill>
                  <a:srgbClr val="000000"/>
                </a:solidFill>
                <a:uFill>
                  <a:solidFill>
                    <a:srgbClr val="FFFFFF"/>
                  </a:solidFill>
                </a:uFill>
                <a:latin typeface="Times New Roman"/>
              </a:rPr>
              <a:t> </a:t>
            </a:r>
          </a:p>
        </p:txBody>
      </p:sp>
      <p:sp>
        <p:nvSpPr>
          <p:cNvPr id="76" name="PlaceHolder 5"/>
          <p:cNvSpPr>
            <a:spLocks noGrp="1"/>
          </p:cNvSpPr>
          <p:nvPr>
            <p:ph type="sldNum"/>
          </p:nvPr>
        </p:nvSpPr>
        <p:spPr>
          <a:xfrm>
            <a:off x="4198018" y="9980340"/>
            <a:ext cx="3218622" cy="524927"/>
          </a:xfrm>
          <a:prstGeom prst="rect">
            <a:avLst/>
          </a:prstGeom>
        </p:spPr>
        <p:txBody>
          <a:bodyPr lIns="0" tIns="0" rIns="0" bIns="0" anchor="b"/>
          <a:lstStyle/>
          <a:p>
            <a:pPr algn="r"/>
            <a:fld id="{29218078-AD31-465A-ABC4-E7CC5BA97471}" type="slidenum">
              <a:rPr lang="hr-HR" sz="1400" b="0" strike="noStrike" spc="-1">
                <a:solidFill>
                  <a:srgbClr val="000000"/>
                </a:solidFill>
                <a:uFill>
                  <a:solidFill>
                    <a:srgbClr val="FFFFFF"/>
                  </a:solidFill>
                </a:uFill>
                <a:latin typeface="Times New Roman"/>
              </a:rPr>
              <a:t>‹#›</a:t>
            </a:fld>
            <a:endParaRPr lang="hr-H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0595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68942" y="4525199"/>
            <a:ext cx="5335290" cy="4388661"/>
          </a:xfrm>
          <a:prstGeom prst="rect">
            <a:avLst/>
          </a:prstGeom>
          <a:noFill/>
          <a:ln>
            <a:noFill/>
          </a:ln>
        </p:spPr>
        <p:txBody>
          <a:bodyPr lIns="0" tIns="0" rIns="0" bIns="0"/>
          <a:lstStyle/>
          <a:p>
            <a:pPr>
              <a:lnSpc>
                <a:spcPct val="100000"/>
              </a:lnSpc>
            </a:pPr>
            <a:r>
              <a:rPr lang="hr-HR" sz="1400" spc="-1">
                <a:solidFill>
                  <a:srgbClr val="000000"/>
                </a:solidFill>
                <a:uFill>
                  <a:solidFill>
                    <a:srgbClr val="FFFFFF"/>
                  </a:solidFill>
                </a:uFill>
                <a:latin typeface="Arial"/>
              </a:rPr>
              <a:t>Nacionalno inovacijsko vijeće (NIV) sastoji se od predstavnika Vlade Republike Hrvatske, najviših predstavnika ministarstava (ministri gospodarstva poduzetništva i obrta, znanosti i obrazovanja te regionalnog razvoja i fondova Europske unije kao i ministar rada i mirovinskog sustava), gospodarstvenih ustanova (Hrvatska gospodarska komora, hrvatska obrtnička komora, Hrvatska udruga poslodavaca), predstavnika nacionalnih vijeća – kao dionika nacionalnog inovacijskog sustava (Nacionalno vijeće za industriju, Nacionalno vijeće za ljudske potencijale, Nacionalno vijeće za znanost, visoko obrazovanje i tehnološki razvoj), predstavnika pet Tematskih inovacijskih vijeća te predstavnika sindikata.</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Na do sada održane dvije sjednice usvojeni su formalni dokumenti potrebni za rad NIV-a (Poslovnik o radu NIV-a te Odluka o osnivanju Međuresorne radne skupine za operativno upravljanje Strategijom pametne specijalizacije za razdoblje od 2016. do 2020. godine) te se na međuinstitucionalnoj razini raspravljalo o temama vezanim uz provedbu instrumenata S3.</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Također su pozvani korisnici S3 instrumenata iz znanstvenog (prof. Jerbić sa Sveučilišta u Zagrebu, Fakultet strojarstva i brodogradnje) i poslovnog sektora (tvrtke Agrivi i Rimac) prikazati svoja iskustva i izazove.</a:t>
            </a:r>
            <a:endParaRPr lang="hr-HR" sz="2400" spc="-1">
              <a:solidFill>
                <a:srgbClr val="000000"/>
              </a:solidFill>
              <a:uFill>
                <a:solidFill>
                  <a:srgbClr val="FFFFFF"/>
                </a:solidFill>
              </a:uFill>
              <a:latin typeface="Times New Roman"/>
            </a:endParaRPr>
          </a:p>
          <a:p>
            <a:pPr>
              <a:lnSpc>
                <a:spcPct val="100000"/>
              </a:lnSpc>
            </a:pPr>
            <a:endParaRPr lang="hr-HR" sz="2400" spc="-1">
              <a:solidFill>
                <a:srgbClr val="000000"/>
              </a:solidFill>
              <a:uFill>
                <a:solidFill>
                  <a:srgbClr val="FFFFFF"/>
                </a:solidFill>
              </a:uFill>
              <a:latin typeface="Times New Roman"/>
            </a:endParaRPr>
          </a:p>
        </p:txBody>
      </p:sp>
      <p:sp>
        <p:nvSpPr>
          <p:cNvPr id="2" name="Notes Placeholder 1"/>
          <p:cNvSpPr>
            <a:spLocks noGrp="1"/>
          </p:cNvSpPr>
          <p:nvPr>
            <p:ph type="body" idx="1"/>
          </p:nvPr>
        </p:nvSpPr>
        <p:spPr/>
        <p:txBody>
          <a:bodyPr/>
          <a:lstStyle/>
          <a:p>
            <a:endParaRPr lang="hr-HR" b="1"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706380" y="2122348"/>
            <a:ext cx="5334584" cy="763054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2090" indent="-211030" algn="ctr">
              <a:lnSpc>
                <a:spcPct val="115000"/>
              </a:lnSpc>
            </a:pPr>
            <a:r>
              <a:rPr lang="hr-HR" sz="800" b="1" u="sng" spc="-1">
                <a:solidFill>
                  <a:srgbClr val="000000"/>
                </a:solidFill>
                <a:uFill>
                  <a:solidFill>
                    <a:srgbClr val="FFFFFF"/>
                  </a:solidFill>
                </a:uFill>
                <a:latin typeface="Times New Roman"/>
                <a:ea typeface="Times New Roman"/>
              </a:rPr>
              <a:t>Strateški projekt za podršku uspostavi Inovacijske mreže za industriju i tematskih inovacijskih platformi</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Razdoblje provedbe</a:t>
            </a:r>
            <a:r>
              <a:rPr lang="hr-HR" sz="800" spc="-1">
                <a:solidFill>
                  <a:srgbClr val="000000"/>
                </a:solidFill>
                <a:uFill>
                  <a:solidFill>
                    <a:srgbClr val="FFFFFF"/>
                  </a:solidFill>
                </a:uFill>
                <a:latin typeface="Times New Roman"/>
                <a:ea typeface="Times New Roman"/>
              </a:rPr>
              <a:t>: 9. svibnja 2016. – 9. svibnja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Vrijednost:</a:t>
            </a:r>
            <a:r>
              <a:rPr lang="hr-HR" sz="800" spc="-1">
                <a:solidFill>
                  <a:srgbClr val="000000"/>
                </a:solidFill>
                <a:uFill>
                  <a:solidFill>
                    <a:srgbClr val="FFFFFF"/>
                  </a:solidFill>
                </a:uFill>
                <a:latin typeface="Times New Roman"/>
                <a:ea typeface="Times New Roman"/>
              </a:rPr>
              <a:t> 66.294.768,00 HRK (85% iz ESI fondova, OP Konkurentnost i kohezija 2014. –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Korisnika</a:t>
            </a:r>
            <a:r>
              <a:rPr lang="hr-HR" sz="800" spc="-1">
                <a:solidFill>
                  <a:srgbClr val="000000"/>
                </a:solidFill>
                <a:uFill>
                  <a:solidFill>
                    <a:srgbClr val="FFFFFF"/>
                  </a:solidFill>
                </a:uFill>
                <a:latin typeface="Times New Roman"/>
                <a:ea typeface="Times New Roman"/>
              </a:rPr>
              <a:t>: (MGPO): 5.579.275,20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Partnera</a:t>
            </a:r>
            <a:r>
              <a:rPr lang="hr-HR" sz="800" spc="-1">
                <a:solidFill>
                  <a:srgbClr val="000000"/>
                </a:solidFill>
                <a:uFill>
                  <a:solidFill>
                    <a:srgbClr val="FFFFFF"/>
                  </a:solidFill>
                </a:uFill>
                <a:latin typeface="Times New Roman"/>
                <a:ea typeface="Times New Roman"/>
              </a:rPr>
              <a:t>: (HGK): 4.364.940,00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Ugovorne strane</a:t>
            </a:r>
            <a:r>
              <a:rPr lang="hr-HR" sz="800" spc="-1">
                <a:solidFill>
                  <a:srgbClr val="000000"/>
                </a:solidFill>
                <a:uFill>
                  <a:solidFill>
                    <a:srgbClr val="FFFFFF"/>
                  </a:solidFill>
                </a:uFill>
                <a:latin typeface="Times New Roman"/>
                <a:ea typeface="Times New Roman"/>
              </a:rPr>
              <a:t>: MGPO (Korisnik), MRRFEU (Upravljačko tijelo), SAFU (Posredničko tijelo razine 2)</a:t>
            </a:r>
            <a:endParaRPr lang="hr-HR" spc="-1">
              <a:solidFill>
                <a:srgbClr val="000000"/>
              </a:solidFill>
              <a:uFill>
                <a:solidFill>
                  <a:srgbClr val="FFFFFF"/>
                </a:solidFill>
              </a:uFill>
              <a:latin typeface="Arial"/>
            </a:endParaRPr>
          </a:p>
          <a:p>
            <a:pPr marL="212090" indent="-211030" algn="just">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Opći cilj Projekta</a:t>
            </a:r>
            <a:r>
              <a:rPr lang="hr-HR" sz="800" spc="-1">
                <a:solidFill>
                  <a:srgbClr val="000000"/>
                </a:solidFill>
                <a:uFill>
                  <a:solidFill>
                    <a:srgbClr val="FFFFFF"/>
                  </a:solidFill>
                </a:uFill>
                <a:latin typeface="Times New Roman"/>
                <a:ea typeface="Times New Roman"/>
              </a:rPr>
              <a:t>: stvoriti učinkovit i samoodrživ institucionalni, pravni i strateški okvir za podršku i poticanje ulaganja privatnog sektora u istraživanje i razvoj, kao i podizanje svijesti o važnosti istraživanja, razvoja i inovacija u poslovnom sektoru za identificiranje novih potencijala industrijskog rasta i stvaranje poslova, poboljšanje konkurentnosti, modernizaciju i diverzifikaciju hrvatskog gospodarstva.</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Specifični ciljevi Projekta: </a:t>
            </a:r>
            <a:r>
              <a:rPr lang="hr-HR" sz="800" spc="-1">
                <a:solidFill>
                  <a:srgbClr val="000000"/>
                </a:solidFill>
                <a:uFill>
                  <a:solidFill>
                    <a:srgbClr val="FFFFFF"/>
                  </a:solidFill>
                </a:uFill>
                <a:latin typeface="Times New Roman"/>
                <a:ea typeface="Times New Roman"/>
              </a:rPr>
              <a:t>mapirati kapacitete poslovnog sektora za istraživanje, razvoj i inovacije, uspostaviti učinkovit institucionalni ustroj i inovacijsku WEB platformu kao središnju kontakt točku svih dionika nacionalnog inovacijskog sustava,</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izraditi dugoročno usmjerene IRI strategije</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poslovnog sektora za identificirana tematska prioritetna područja S3, pripremiti zalihu IRI projekata, potaknuti jačanje znanja i vještina poslovnog sektora u području istraživanja, razvoja i inovacija.</a:t>
            </a:r>
            <a:endParaRPr lang="hr-HR" spc="-1">
              <a:solidFill>
                <a:srgbClr val="000000"/>
              </a:solidFill>
              <a:uFill>
                <a:solidFill>
                  <a:srgbClr val="FFFFFF"/>
                </a:solidFill>
              </a:uFill>
              <a:latin typeface="Arial"/>
            </a:endParaRPr>
          </a:p>
          <a:p>
            <a:pPr marL="212090" indent="-211030">
              <a:lnSpc>
                <a:spcPct val="115000"/>
              </a:lnSpc>
            </a:pPr>
            <a:r>
              <a:rPr lang="hr-HR" sz="800" b="1" u="sng" spc="-1">
                <a:solidFill>
                  <a:srgbClr val="000000"/>
                </a:solidFill>
                <a:uFill>
                  <a:solidFill>
                    <a:srgbClr val="FFFFFF"/>
                  </a:solidFill>
                </a:uFill>
                <a:latin typeface="Times New Roman"/>
                <a:ea typeface="Times New Roman"/>
              </a:rPr>
              <a:t>DOSADAŠNJA PROVEDBA PROJEKTA I OSTVARENI PROJEKTNI POKAZATELJI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prosincu 2017. (temeljem Odluke Vlade Republike Hrvatske, NN 129/2017) </a:t>
            </a:r>
            <a:r>
              <a:rPr lang="hr-HR" sz="800" b="1" spc="-1">
                <a:solidFill>
                  <a:srgbClr val="000000"/>
                </a:solidFill>
                <a:uFill>
                  <a:solidFill>
                    <a:srgbClr val="FFFFFF"/>
                  </a:solidFill>
                </a:uFill>
                <a:latin typeface="Times New Roman"/>
                <a:ea typeface="Times New Roman"/>
              </a:rPr>
              <a:t>uspostavljeno Inovacijsko vijeće za industriju Republike Hrvatske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6 sjednica Inovacijskog vijeća za industriju Republike Hrvatske</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uspostavljeno 5 tematskih inovacijskih vijeća (TIV),</a:t>
            </a:r>
            <a:r>
              <a:rPr lang="hr-HR" sz="800" spc="-1">
                <a:solidFill>
                  <a:srgbClr val="000000"/>
                </a:solidFill>
                <a:uFill>
                  <a:solidFill>
                    <a:srgbClr val="FFFFFF"/>
                  </a:solidFill>
                </a:uFill>
                <a:latin typeface="Times New Roman"/>
                <a:ea typeface="Times New Roman"/>
              </a:rPr>
              <a:t> po jedno za svako tematsko prioritetno područje S3: Zdravlje i kvaliteta života; Energija i održivi okoliš; Promet i mobilnost; Sigurnost; Hrana i bioekonomija). Svaki TIV se sukladno modelu „trostruke uzvojnice“ sastoji od predstavnika poslovnog sektora (najviše MSP-ova), zatim predstavnika znanstveno-istraživačke zajednice te predstavnika tijela javne vlasti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održane 23 sjednice TIV-ova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13 Akcijskih radnih grupa (ARG)</a:t>
            </a:r>
            <a:r>
              <a:rPr lang="hr-HR" sz="800" spc="-1">
                <a:solidFill>
                  <a:srgbClr val="000000"/>
                </a:solidFill>
                <a:uFill>
                  <a:solidFill>
                    <a:srgbClr val="FFFFFF"/>
                  </a:solidFill>
                </a:uFill>
                <a:latin typeface="Times New Roman"/>
                <a:ea typeface="Times New Roman"/>
              </a:rPr>
              <a:t> za identificirana podtematska prioritetna područja S3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 21 sastanak ARG-ova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5 Validacijskih odbora (VO)</a:t>
            </a:r>
            <a:r>
              <a:rPr lang="hr-HR" sz="800" spc="-1">
                <a:solidFill>
                  <a:srgbClr val="000000"/>
                </a:solidFill>
                <a:uFill>
                  <a:solidFill>
                    <a:srgbClr val="FFFFFF"/>
                  </a:solidFill>
                </a:uFill>
                <a:latin typeface="Times New Roman"/>
                <a:ea typeface="Times New Roman"/>
              </a:rPr>
              <a:t> (po jedan za svaki TIV)</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7 sastanaka VO</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Objavljeno 5 Javnih poziva za dostavu projektnih ideja poslovnog sektora za aktivnosti istraživanja, razvoja i inovacija </a:t>
            </a:r>
            <a:r>
              <a:rPr lang="hr-HR" sz="800" spc="-1">
                <a:solidFill>
                  <a:srgbClr val="000000"/>
                </a:solidFill>
                <a:uFill>
                  <a:solidFill>
                    <a:srgbClr val="FFFFFF"/>
                  </a:solidFill>
                </a:uFill>
                <a:latin typeface="Times New Roman"/>
                <a:ea typeface="Times New Roman"/>
              </a:rPr>
              <a:t>u područjima definiranim Strategijom pametne specijalizacije Republike Hrvatske za razdoblje 2016.-2020. i </a:t>
            </a:r>
            <a:r>
              <a:rPr lang="hr-HR" sz="800" b="1" spc="-1">
                <a:solidFill>
                  <a:srgbClr val="000000"/>
                </a:solidFill>
                <a:uFill>
                  <a:solidFill>
                    <a:srgbClr val="FFFFFF"/>
                  </a:solidFill>
                </a:uFill>
                <a:latin typeface="Times New Roman"/>
                <a:ea typeface="Times New Roman"/>
              </a:rPr>
              <a:t>prikupljeno ukupno 300 projektnih ideja</a:t>
            </a:r>
            <a:r>
              <a:rPr lang="hr-HR" sz="800" spc="-1">
                <a:solidFill>
                  <a:srgbClr val="000000"/>
                </a:solidFill>
                <a:uFill>
                  <a:solidFill>
                    <a:srgbClr val="FFFFFF"/>
                  </a:solidFill>
                </a:uFill>
                <a:latin typeface="Times New Roman"/>
                <a:ea typeface="Times New Roman"/>
              </a:rPr>
              <a:t>. Javne pozive koji su bili otvoreni od 15. do 25. ožujka 2019. objavili su TIV-ovi, a projektne ideje prikupljene kroz javne pozive koje od TIV-ova dobiju oznaku relevantnosti i usklađenosti sa zadanim strateškim okvirom moći će dobiti podršku u pripremi relevantne dokumentacije za prijavu na javni poziv MGPO koji je u pripremi  „Povećanje razvoja novih proizvoda i usluga koji proizlaze iz aktivnosti istraživanja i razvoja“ (tzv. IRI -2. faza). Cilj ovih poziva, kao i rada TIV-ova, ARG-ova i VO u prethodnom razdoblju bio je predmetni javni poziv MGPO što više usmjeriti i kreirati sukladno potrebama i mogućnostima poslovnog sektora. Podršku u pripremi dokumentacije za projekte proizašle iz projektnih ideja koje dobiju oznaku relevantnosti pružat će djelatnici Partnera (HGK).</a:t>
            </a:r>
            <a:r>
              <a:rPr lang="hr-HR" sz="800" spc="-1">
                <a:solidFill>
                  <a:srgbClr val="000000"/>
                </a:solidFill>
                <a:uFill>
                  <a:solidFill>
                    <a:srgbClr val="FFFFFF"/>
                  </a:solidFill>
                </a:uFill>
                <a:ea typeface="Times New Roman"/>
              </a:rPr>
              <a:t> </a:t>
            </a:r>
            <a:r>
              <a:rPr lang="hr-HR" sz="800" spc="-1">
                <a:solidFill>
                  <a:srgbClr val="000000"/>
                </a:solidFill>
                <a:uFill>
                  <a:solidFill>
                    <a:srgbClr val="FFFFFF"/>
                  </a:solidFill>
                </a:uFill>
                <a:latin typeface="Times New Roman"/>
                <a:ea typeface="Times New Roman"/>
              </a:rPr>
              <a:t>Važno je naglasiti kako projektne ideje prikupljene kroz javne pozive koje su raspisali TIV-ovi ni na koji način ne utječu na mogućnost prijave projekata za IRI 2 natječaj, tj. i u slučaju da projektna ideja nije dobila pozitivnu ocjenu relevantnosti, projekt koji se razvije iz projektne ideje se bez ikakvih zapreka može prijaviti na IRI 2 natječaj kada on bude raspisan, ukoliko ispunjava uvjete natječaja. Nadalje, činjenica da projektna ideja eventualno  nije dobila pozitivnu ocjenu relevantnosti ni na koji način neće utjecati na evaluaciju samog projekta na IRI 2 natječaju.</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Izrađeno 5 modula za edukaciju poslovnog sektora u području istraživanja, razvoja i inovacija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10 certificiranih predavača za edukaciju poslovnog sektora u području istraživanja, razvoja i inovacija</a:t>
            </a:r>
            <a:r>
              <a:rPr lang="hr-HR" sz="800" spc="-1">
                <a:solidFill>
                  <a:srgbClr val="000000"/>
                </a:solidFill>
                <a:uFill>
                  <a:solidFill>
                    <a:srgbClr val="FFFFFF"/>
                  </a:solidFill>
                </a:uFill>
                <a:latin typeface="Times New Roman"/>
                <a:ea typeface="Times New Roman"/>
              </a:rPr>
              <a:t> (djelatnici Partnera)</a:t>
            </a:r>
            <a:endParaRPr lang="hr-HR" spc="-1">
              <a:solidFill>
                <a:srgbClr val="000000"/>
              </a:solidFill>
              <a:uFill>
                <a:solidFill>
                  <a:srgbClr val="FFFFFF"/>
                </a:solidFill>
              </a:uFill>
              <a:latin typeface="Arial"/>
            </a:endParaRPr>
          </a:p>
          <a:p>
            <a:pPr marL="448925">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448925" algn="just">
              <a:lnSpc>
                <a:spcPct val="115000"/>
              </a:lnSpc>
            </a:pPr>
            <a:r>
              <a:rPr lang="hr-HR" sz="800" spc="-1">
                <a:solidFill>
                  <a:srgbClr val="000000"/>
                </a:solidFill>
                <a:uFill>
                  <a:solidFill>
                    <a:srgbClr val="FFFFFF"/>
                  </a:solidFill>
                </a:uFill>
                <a:latin typeface="Times New Roman"/>
                <a:ea typeface="Times New Roman"/>
              </a:rPr>
              <a:t>U okviru Projekata, a za provedbu aktivnosti 1.1. Projekta MGPO je proveo postupak javne nabave velike vrijednosti i 12. rujna 2017. sklopio Ugovor o savjetodavnim uslugama s odabranom Zajednicom izvršitelja koju čine savjetodavna tvrtka Notitia d.o.o. iz Zagreba i Area Science Park iz Trsta. Vrijednost Ugovora je 7.600.000,00 HRK, a sklopljen je na razdoblje od 32 mjeseca. U okviru Ugovora o savjetodavnim uslugama organizirane su 2 konferencije s ciljem </a:t>
            </a:r>
            <a:r>
              <a:rPr lang="hr-HR" sz="800" b="1" spc="-1">
                <a:solidFill>
                  <a:srgbClr val="000000"/>
                </a:solidFill>
                <a:uFill>
                  <a:solidFill>
                    <a:srgbClr val="FFFFFF"/>
                  </a:solidFill>
                </a:uFill>
                <a:latin typeface="Times New Roman"/>
                <a:ea typeface="Times New Roman"/>
              </a:rPr>
              <a:t>promidžbe i vidljivosti nacionalnog inovacijskog sustava i rezultata Projekta</a:t>
            </a:r>
            <a:r>
              <a:rPr lang="hr-HR" sz="800" spc="-1">
                <a:solidFill>
                  <a:srgbClr val="000000"/>
                </a:solidFill>
                <a:uFill>
                  <a:solidFill>
                    <a:srgbClr val="FFFFFF"/>
                  </a:solidFill>
                </a:uFill>
                <a:latin typeface="Times New Roman"/>
                <a:ea typeface="Times New Roman"/>
              </a:rPr>
              <a:t>: konferencija „</a:t>
            </a:r>
            <a:r>
              <a:rPr lang="hr-HR" sz="800" b="1" spc="-1">
                <a:solidFill>
                  <a:srgbClr val="000000"/>
                </a:solidFill>
                <a:uFill>
                  <a:solidFill>
                    <a:srgbClr val="FFFFFF"/>
                  </a:solidFill>
                </a:uFill>
                <a:latin typeface="Times New Roman"/>
                <a:ea typeface="Times New Roman"/>
              </a:rPr>
              <a:t>Tematska inovacijska vijeća – karika koja nedostaje“</a:t>
            </a:r>
            <a:r>
              <a:rPr lang="hr-HR" sz="800" spc="-1">
                <a:solidFill>
                  <a:srgbClr val="000000"/>
                </a:solidFill>
                <a:uFill>
                  <a:solidFill>
                    <a:srgbClr val="FFFFFF"/>
                  </a:solidFill>
                </a:uFill>
                <a:latin typeface="Times New Roman"/>
                <a:ea typeface="Times New Roman"/>
              </a:rPr>
              <a:t> koja je održana 11. prosinca 2018. u prostorijama HAZU u Zagrebu te konferencija </a:t>
            </a:r>
            <a:r>
              <a:rPr lang="hr-HR" sz="800" b="1" spc="-1">
                <a:solidFill>
                  <a:srgbClr val="000000"/>
                </a:solidFill>
                <a:uFill>
                  <a:solidFill>
                    <a:srgbClr val="FFFFFF"/>
                  </a:solidFill>
                </a:uFill>
                <a:latin typeface="Times New Roman"/>
                <a:ea typeface="Times New Roman"/>
              </a:rPr>
              <a:t>„Nacionalni inovacijski sustav za konkurentniju Hrvatsku“</a:t>
            </a:r>
            <a:r>
              <a:rPr lang="hr-HR" sz="800" spc="-1">
                <a:solidFill>
                  <a:srgbClr val="000000"/>
                </a:solidFill>
                <a:uFill>
                  <a:solidFill>
                    <a:srgbClr val="FFFFFF"/>
                  </a:solidFill>
                </a:uFill>
                <a:latin typeface="Times New Roman"/>
                <a:ea typeface="Times New Roman"/>
              </a:rPr>
              <a:t> koji je održana 11. ožujka 2019. u hotelu Sheraton u Zagrebu.</a:t>
            </a:r>
            <a:endParaRPr lang="hr-HR" spc="-1">
              <a:solidFill>
                <a:srgbClr val="000000"/>
              </a:solidFill>
              <a:uFill>
                <a:solidFill>
                  <a:srgbClr val="FFFFFF"/>
                </a:solidFill>
              </a:uFill>
              <a:latin typeface="Arial"/>
            </a:endParaRPr>
          </a:p>
          <a:p>
            <a:pPr marL="448925"/>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r>
              <a:rPr lang="hr-HR" dirty="0" smtClean="0"/>
              <a:t>Prema „starom” AP 2016.-2017.</a:t>
            </a:r>
            <a:r>
              <a:rPr lang="hr-HR" baseline="0" dirty="0" smtClean="0"/>
              <a:t> objavljenom zajedno s S3</a:t>
            </a:r>
            <a:endParaRPr lang="hr-HR" dirty="0"/>
          </a:p>
        </p:txBody>
      </p:sp>
    </p:spTree>
    <p:extLst>
      <p:ext uri="{BB962C8B-B14F-4D97-AF65-F5344CB8AC3E}">
        <p14:creationId xmlns:p14="http://schemas.microsoft.com/office/powerpoint/2010/main" val="309275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a:prstGeom prst="rect">
            <a:avLst/>
          </a:prstGeom>
        </p:spPr>
      </p:sp>
      <p:sp>
        <p:nvSpPr>
          <p:cNvPr id="3" name="Notes Placeholder 2"/>
          <p:cNvSpPr>
            <a:spLocks noGrp="1"/>
          </p:cNvSpPr>
          <p:nvPr>
            <p:ph type="body" idx="1"/>
          </p:nvPr>
        </p:nvSpPr>
        <p:spPr/>
        <p:txBody>
          <a:bodyPr/>
          <a:lstStyle/>
          <a:p>
            <a:r>
              <a:rPr lang="hr-HR" b="0" dirty="0" smtClean="0"/>
              <a:t>Provedba prema starom AP</a:t>
            </a:r>
          </a:p>
          <a:p>
            <a:r>
              <a:rPr lang="hr-HR" b="0" dirty="0" smtClean="0"/>
              <a:t>Aktivnost (stari AP) = instrument (novi AP)</a:t>
            </a:r>
          </a:p>
          <a:p>
            <a:r>
              <a:rPr lang="hr-HR" b="0" dirty="0" smtClean="0"/>
              <a:t>Stari AP:</a:t>
            </a:r>
          </a:p>
          <a:p>
            <a:r>
              <a:rPr lang="hr-HR" b="0" dirty="0" smtClean="0"/>
              <a:t>31 aktivnost =</a:t>
            </a:r>
            <a:r>
              <a:rPr lang="hr-HR" b="0" baseline="0" dirty="0" smtClean="0"/>
              <a:t> 2 završene + 19 u tijeku + 6 u planu + 4 otkazane = 17 MZO + 12 MGPO + 2 MRMS</a:t>
            </a:r>
            <a:endParaRPr lang="hr-HR" b="0" dirty="0"/>
          </a:p>
        </p:txBody>
      </p:sp>
      <p:sp>
        <p:nvSpPr>
          <p:cNvPr id="4" name="Slide Number Placeholder 3"/>
          <p:cNvSpPr>
            <a:spLocks noGrp="1"/>
          </p:cNvSpPr>
          <p:nvPr>
            <p:ph type="sldNum" sz="quarter" idx="10"/>
          </p:nvPr>
        </p:nvSpPr>
        <p:spPr/>
        <p:txBody>
          <a:bodyPr/>
          <a:lstStyle/>
          <a:p>
            <a:fld id="{A4EC822A-BA34-4D7E-A9E5-FC1D906F1B69}" type="slidenum">
              <a:rPr lang="hr-HR" smtClean="0"/>
              <a:t>11</a:t>
            </a:fld>
            <a:endParaRPr lang="hr-HR" dirty="0"/>
          </a:p>
        </p:txBody>
      </p:sp>
    </p:spTree>
    <p:extLst>
      <p:ext uri="{BB962C8B-B14F-4D97-AF65-F5344CB8AC3E}">
        <p14:creationId xmlns:p14="http://schemas.microsoft.com/office/powerpoint/2010/main" val="374693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en-US" baseline="0"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EF827E-726B-4D80-A461-4B99F8426DB4}" type="slidenum">
              <a:rPr lang="en-US" altLang="en-US" smtClean="0">
                <a:latin typeface="Neo Sans"/>
              </a:rPr>
              <a:pPr/>
              <a:t>12</a:t>
            </a:fld>
            <a:endParaRPr lang="en-US" altLang="en-US" smtClean="0">
              <a:latin typeface="Neo Sans"/>
            </a:endParaRPr>
          </a:p>
        </p:txBody>
      </p:sp>
    </p:spTree>
    <p:extLst>
      <p:ext uri="{BB962C8B-B14F-4D97-AF65-F5344CB8AC3E}">
        <p14:creationId xmlns:p14="http://schemas.microsoft.com/office/powerpoint/2010/main" val="344571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hr-HR" dirty="0" smtClean="0"/>
              <a:t>Prikaz za 19</a:t>
            </a:r>
            <a:r>
              <a:rPr lang="hr-HR" baseline="0" dirty="0" smtClean="0"/>
              <a:t> glavnih instrumenata od ukupno 31, no oni nose najveći dio alokacije;</a:t>
            </a:r>
          </a:p>
          <a:p>
            <a:r>
              <a:rPr lang="hr-HR" baseline="0" dirty="0" smtClean="0"/>
              <a:t>Poslovni sektor + zn.-istr. zajednica</a:t>
            </a:r>
          </a:p>
          <a:p>
            <a:endParaRPr lang="hr-HR" dirty="0" smtClean="0"/>
          </a:p>
          <a:p>
            <a:r>
              <a:rPr lang="hr-HR" dirty="0" smtClean="0"/>
              <a:t>Alokacija (bespovratna sredstava)</a:t>
            </a:r>
            <a:r>
              <a:rPr lang="hr-HR" baseline="0" dirty="0" smtClean="0"/>
              <a:t> iz EFRR/OPKK</a:t>
            </a:r>
            <a:r>
              <a:rPr lang="hr-HR" dirty="0" smtClean="0"/>
              <a:t>: 6,2 milijarde</a:t>
            </a:r>
            <a:r>
              <a:rPr lang="hr-HR" baseline="0" dirty="0" smtClean="0"/>
              <a:t> HRK</a:t>
            </a:r>
          </a:p>
          <a:p>
            <a:r>
              <a:rPr lang="hr-HR" baseline="0" dirty="0" smtClean="0"/>
              <a:t>Broj zaprimljenih projektnih prijedloga: 471</a:t>
            </a:r>
          </a:p>
          <a:p>
            <a:r>
              <a:rPr lang="hr-HR" baseline="0" dirty="0" smtClean="0"/>
              <a:t>Ukupna vrijednost zaprimljenih projektnih prijedloga: 9 milijardi HRK</a:t>
            </a:r>
          </a:p>
          <a:p>
            <a:r>
              <a:rPr lang="hr-HR" baseline="0" dirty="0" smtClean="0"/>
              <a:t>Ukupan zatraženi iznos bespovratnih sredstava: 7 milijardi HRK</a:t>
            </a:r>
          </a:p>
          <a:p>
            <a:r>
              <a:rPr lang="hr-HR" baseline="0" dirty="0" smtClean="0"/>
              <a:t>Broj ugovorenih projekata: 130</a:t>
            </a:r>
          </a:p>
          <a:p>
            <a:r>
              <a:rPr lang="hr-HR" baseline="0" dirty="0" smtClean="0"/>
              <a:t>Ukupna vrijednost ugovorenih projekata: 3,1 milijarde HRK</a:t>
            </a:r>
          </a:p>
          <a:p>
            <a:r>
              <a:rPr lang="hr-HR" baseline="0" dirty="0" smtClean="0"/>
              <a:t>Ugovorena bespovratna sredstava: 2,5 milijardi</a:t>
            </a:r>
          </a:p>
          <a:p>
            <a:r>
              <a:rPr lang="hr-HR" baseline="0" dirty="0" smtClean="0"/>
              <a:t>Ugovoreno zatraženo / alocirano: 112%</a:t>
            </a:r>
          </a:p>
          <a:p>
            <a:r>
              <a:rPr lang="hr-HR" baseline="0" dirty="0" smtClean="0"/>
              <a:t>Ugovoreno / alocirano: 40%</a:t>
            </a:r>
          </a:p>
          <a:p>
            <a:endParaRPr lang="hr-HR" baseline="0" dirty="0" smtClean="0"/>
          </a:p>
          <a:p>
            <a:endParaRPr lang="hr-HR" dirty="0"/>
          </a:p>
        </p:txBody>
      </p:sp>
      <p:sp>
        <p:nvSpPr>
          <p:cNvPr id="4" name="Slide Number Placeholder 3"/>
          <p:cNvSpPr>
            <a:spLocks noGrp="1"/>
          </p:cNvSpPr>
          <p:nvPr>
            <p:ph type="sldNum" idx="10"/>
          </p:nvPr>
        </p:nvSpPr>
        <p:spPr/>
        <p:txBody>
          <a:bodyPr/>
          <a:lstStyle/>
          <a:p>
            <a:pPr algn="r"/>
            <a:fld id="{29218078-AD31-465A-ABC4-E7CC5BA97471}" type="slidenum">
              <a:rPr lang="hr-HR" sz="1400" spc="-1">
                <a:solidFill>
                  <a:srgbClr val="000000"/>
                </a:solidFill>
                <a:uFill>
                  <a:solidFill>
                    <a:srgbClr val="FFFFFF"/>
                  </a:solidFill>
                </a:uFill>
                <a:latin typeface="Times New Roman"/>
              </a:rPr>
              <a:t>13</a:t>
            </a:fld>
            <a:endParaRPr lang="hr-HR" sz="14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8494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23828" y="4315440"/>
            <a:ext cx="5932535" cy="530480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hr-HR" sz="800" b="1" spc="-1">
                <a:solidFill>
                  <a:srgbClr val="000000"/>
                </a:solidFill>
                <a:uFill>
                  <a:solidFill>
                    <a:srgbClr val="FFFFFF"/>
                  </a:solidFill>
                </a:uFill>
                <a:latin typeface="Arial"/>
              </a:rPr>
              <a:t>KK.01.2.1.01 Povećanje razvoja novih proizvoda i usluga koji proizlaze iz aktivnosti istraživanja i razvoja (IRI)</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Vrijednost ugovorenih projekata: 1.311.983.992,65 HRK (ukupno); 683.837.330,30 HRK (bespovratna sredstva)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Zaprimljeno je 155 projektnih prijedloga u vrijednosti od 2.432.444.813,81 HRK. Ugovoreno je 87 projekata vrijednosti 1.311.983.992,65 HRK s iznosom potpore 683.837.330,30 HRK. Najveći udio u dodijeljenim bespovratnim sredstvima odnosi se na tematska područja: Zdravlje i kvaliteta života 18,75%, Energija i održivi okoliš 24,82%, Promet i mobilnost 31,95%, Sigurnost 14,39%, Hrana i bio-ekonomija 10,09%. Od ukupnog broja ugovorenih projekta u IRI pozivu, kao horizontalnu temu, odnosno multi-sektorski učinak i učinak na tematsko prioritetno područje, kroz razvoj ICT ima 89,66% projekata, a kroz KET 13,79% projekata. Očekuje se da će dodijeljene potpore generirati 1,3 mlrd kuna privatnih ulaganja u istraživanje i razvoj, dok 81% poduzeća uvodi proizvode koji su novost za tržište.</a:t>
            </a:r>
            <a:endParaRPr lang="hr-HR" spc="-1">
              <a:solidFill>
                <a:srgbClr val="000000"/>
              </a:solidFill>
              <a:uFill>
                <a:solidFill>
                  <a:srgbClr val="FFFFFF"/>
                </a:solidFill>
              </a:uFill>
              <a:latin typeface="Arial"/>
            </a:endParaRPr>
          </a:p>
          <a:p>
            <a:pPr>
              <a:lnSpc>
                <a:spcPct val="100000"/>
              </a:lnSpc>
            </a:pPr>
            <a:endParaRPr lang="hr-HR" spc="-1">
              <a:solidFill>
                <a:srgbClr val="000000"/>
              </a:solidFill>
              <a:uFill>
                <a:solidFill>
                  <a:srgbClr val="FFFFFF"/>
                </a:solidFill>
              </a:uFill>
              <a:latin typeface="Arial"/>
            </a:endParaRPr>
          </a:p>
          <a:p>
            <a:pPr>
              <a:lnSpc>
                <a:spcPct val="100000"/>
              </a:lnSpc>
            </a:pPr>
            <a:r>
              <a:rPr lang="hr-HR" sz="800" b="1" spc="-1">
                <a:solidFill>
                  <a:srgbClr val="000000"/>
                </a:solidFill>
                <a:uFill>
                  <a:solidFill>
                    <a:srgbClr val="FFFFFF"/>
                  </a:solidFill>
                </a:uFill>
                <a:latin typeface="Arial"/>
              </a:rPr>
              <a:t>KK.01.2.2.03. Podrška razvoju Centara kompetencija (CEKOM)</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Zaprimljeno je ukupno 30 projektnih prijedloga za koje prijavitelji potražuju 1.621.473.187,80 HRK bespovratnih sredstava, dok je ukupna vrijednost investicija 2.296.574.464,86 HRK.</a:t>
            </a:r>
            <a:endParaRPr lang="hr-HR" spc="-1">
              <a:solidFill>
                <a:srgbClr val="000000"/>
              </a:solidFill>
              <a:uFill>
                <a:solidFill>
                  <a:srgbClr val="FFFFFF"/>
                </a:solidFill>
              </a:uFill>
              <a:latin typeface="Arial"/>
            </a:endParaRPr>
          </a:p>
          <a:p>
            <a:pPr>
              <a:lnSpc>
                <a:spcPct val="100000"/>
              </a:lnSpc>
            </a:pPr>
            <a:endParaRPr lang="hr-HR" spc="-1">
              <a:solidFill>
                <a:srgbClr val="000000"/>
              </a:solidFill>
              <a:uFill>
                <a:solidFill>
                  <a:srgbClr val="FFFFFF"/>
                </a:solidFill>
              </a:uFill>
              <a:latin typeface="Arial"/>
            </a:endParaRPr>
          </a:p>
          <a:p>
            <a:pPr>
              <a:lnSpc>
                <a:spcPct val="100000"/>
              </a:lnSpc>
            </a:pPr>
            <a:r>
              <a:rPr lang="hr-HR" sz="800" b="1" spc="-1">
                <a:solidFill>
                  <a:srgbClr val="000000"/>
                </a:solidFill>
                <a:uFill>
                  <a:solidFill>
                    <a:srgbClr val="FFFFFF"/>
                  </a:solidFill>
                </a:uFill>
                <a:latin typeface="Arial"/>
              </a:rPr>
              <a:t>KK.03.2.2.01. Inovacije novoosnovanih MSP</a:t>
            </a:r>
            <a:endParaRPr lang="hr-HR" spc="-1">
              <a:solidFill>
                <a:srgbClr val="000000"/>
              </a:solidFill>
              <a:uFill>
                <a:solidFill>
                  <a:srgbClr val="FFFFFF"/>
                </a:solidFill>
              </a:uFill>
              <a:latin typeface="Arial"/>
            </a:endParaRPr>
          </a:p>
          <a:p>
            <a:pPr marL="212090" indent="-211030"/>
            <a:r>
              <a:rPr lang="hr-HR" sz="800" spc="-1">
                <a:solidFill>
                  <a:srgbClr val="000000"/>
                </a:solidFill>
                <a:uFill>
                  <a:solidFill>
                    <a:srgbClr val="FFFFFF"/>
                  </a:solidFill>
                </a:uFill>
                <a:latin typeface="Calibri"/>
              </a:rPr>
              <a:t>cilj Poziva je razvoj potpomognutih novoosnovanih poduzeća i uspješan prijenos inovativnih ideja novoosnovanih poduzetnika u tržišno uspješne poslovne poduhvate i stvaranje novih inovativno orijentiranih poduzeća s potencijalom rasta i izvoza, s naglaskom na komercijalizaciju proizvoda i usluga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Vrijednost ugovorenih projekta: 86.523.921,28 HRK (ukupno); 68.024.418,41 HRK (bespovratna sredstva)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Zaprimljeno je 216 projektnih prijedloga u vrijednosti od 281.443.798,14 HRK. Ugovorena su 63 projekata vrijednosti 86.523.921,28 HRK s iznosom potpore 68.024.418,41 HRK. Očekivani rezultati projekata uključuju prilagodbu razvijanog proizvoda/usluge zahtjevima tržišta i komercijalizaciju rezultata istraživanja i razvoja.</a:t>
            </a:r>
            <a:endParaRPr lang="hr-HR" spc="-1">
              <a:solidFill>
                <a:srgbClr val="000000"/>
              </a:solidFill>
              <a:uFill>
                <a:solidFill>
                  <a:srgbClr val="FFFFFF"/>
                </a:solidFill>
              </a:uFill>
              <a:latin typeface="Arial"/>
            </a:endParaRPr>
          </a:p>
          <a:p>
            <a:pPr>
              <a:lnSpc>
                <a:spcPct val="100000"/>
              </a:lnSpc>
            </a:pPr>
            <a:endParaRPr lang="hr-HR" spc="-1">
              <a:solidFill>
                <a:srgbClr val="000000"/>
              </a:solidFill>
              <a:uFill>
                <a:solidFill>
                  <a:srgbClr val="FFFFFF"/>
                </a:solidFill>
              </a:uFill>
              <a:latin typeface="Arial"/>
            </a:endParaRPr>
          </a:p>
          <a:p>
            <a:pPr>
              <a:lnSpc>
                <a:spcPct val="100000"/>
              </a:lnSpc>
            </a:pPr>
            <a:r>
              <a:rPr lang="hr-HR" sz="800" b="1" spc="-1">
                <a:solidFill>
                  <a:srgbClr val="000000"/>
                </a:solidFill>
                <a:uFill>
                  <a:solidFill>
                    <a:srgbClr val="FFFFFF"/>
                  </a:solidFill>
                </a:uFill>
                <a:latin typeface="Arial"/>
              </a:rPr>
              <a:t>KK.03.2.2.02 Komercijalizacija inovacija u poduzetništvu</a:t>
            </a:r>
            <a:endParaRPr lang="hr-HR" spc="-1">
              <a:solidFill>
                <a:srgbClr val="000000"/>
              </a:solidFill>
              <a:uFill>
                <a:solidFill>
                  <a:srgbClr val="FFFFFF"/>
                </a:solidFill>
              </a:uFill>
              <a:latin typeface="Arial"/>
            </a:endParaRPr>
          </a:p>
          <a:p>
            <a:pPr marL="212090" indent="-211030"/>
            <a:r>
              <a:rPr lang="hr-HR" sz="800" spc="-1">
                <a:solidFill>
                  <a:srgbClr val="000000"/>
                </a:solidFill>
                <a:uFill>
                  <a:solidFill>
                    <a:srgbClr val="FFFFFF"/>
                  </a:solidFill>
                </a:uFill>
                <a:latin typeface="Calibri"/>
              </a:rPr>
              <a:t>cilj Poziva je podrška projektima usmjerenim ka novim proizvodima i uslugama s višom i visokom dodanom vrijednošću koje imaju pozitivan učinak na poslovne rezultate i rast poduzeća te s tržišnim potencijalom na međunarodnoj razini</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Vrijednost ugovorenih projekta: 105.251.909,43 HRK (ukupno), 39.109.903,53 HRK (bespovratna sredstva)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Zaprimljeno je 88 projektnih prijedloga u vrijednosti od 472.082.916,85 HRK. Ugovoreno je 20 projekata vrijednosti 105.251.909,43 HRK s iznosom potpore 39.109.903,53 HRK. Očekivani rezultati projekata uključuju prilagodbu razvijanog (vlastitog) proizvoda/usluge zahtjevima tržišta i/ili primjenu (komercijalizaciju) rezultata vlastitog istraživanja i razvoja, te prilagodbu razvijanog procesa / organiziranje poslovanja zahtjevima tržišta i/ili primjenu (komercijalizaciju) inovacije procesa i/ili organizacije poslovanja.</a:t>
            </a:r>
            <a:endParaRPr lang="hr-HR" spc="-1">
              <a:solidFill>
                <a:srgbClr val="000000"/>
              </a:solidFill>
              <a:uFill>
                <a:solidFill>
                  <a:srgbClr val="FFFFFF"/>
                </a:solidFill>
              </a:uFill>
              <a:latin typeface="Arial"/>
            </a:endParaRPr>
          </a:p>
          <a:p>
            <a:pPr>
              <a:lnSpc>
                <a:spcPct val="100000"/>
              </a:lnSpc>
            </a:pPr>
            <a:endParaRPr lang="hr-HR" spc="-1">
              <a:solidFill>
                <a:srgbClr val="000000"/>
              </a:solidFill>
              <a:uFill>
                <a:solidFill>
                  <a:srgbClr val="FFFFFF"/>
                </a:solidFill>
              </a:uFill>
              <a:latin typeface="Arial"/>
            </a:endParaRPr>
          </a:p>
          <a:p>
            <a:pPr>
              <a:lnSpc>
                <a:spcPct val="100000"/>
              </a:lnSpc>
            </a:pPr>
            <a:r>
              <a:rPr lang="hr-HR" sz="800" b="1" spc="-1">
                <a:solidFill>
                  <a:srgbClr val="000000"/>
                </a:solidFill>
                <a:uFill>
                  <a:solidFill>
                    <a:srgbClr val="FFFFFF"/>
                  </a:solidFill>
                </a:uFill>
                <a:latin typeface="Arial"/>
              </a:rPr>
              <a:t>KK.03.2.2.03 Inovacijski vaučeri za MSP-ove</a:t>
            </a:r>
            <a:endParaRPr lang="hr-HR" spc="-1">
              <a:solidFill>
                <a:srgbClr val="000000"/>
              </a:solidFill>
              <a:uFill>
                <a:solidFill>
                  <a:srgbClr val="FFFFFF"/>
                </a:solidFill>
              </a:uFill>
              <a:latin typeface="Arial"/>
            </a:endParaRPr>
          </a:p>
          <a:p>
            <a:pPr marL="212090" indent="-211030"/>
            <a:r>
              <a:rPr lang="hr-HR" sz="800" spc="-1">
                <a:solidFill>
                  <a:srgbClr val="000000"/>
                </a:solidFill>
                <a:uFill>
                  <a:solidFill>
                    <a:srgbClr val="FFFFFF"/>
                  </a:solidFill>
                </a:uFill>
                <a:latin typeface="Calibri"/>
              </a:rPr>
              <a:t>cilj Poziva je pružanje stručne podrške od strane ZIO (znanstveno-istraživačkih organizacija) u vidu ugovornog pružanja usluga MSP-ovima za troškove testiranja, ispitivanja, demonstracijskih aktivnosti, kao i korištenja stručnih tehničkih znanja za potrebe inovativnih procesa i komercijalizacije inovacija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Vrijednost ugovorenih projekta: 860.640,00 HRK (ukupno), 569.822,00 HRK (bespovratna sredstva)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Do sada su zaprimljena 22 projektna prijedloga u vrijednosti od 1.844.547,84 HRK te je ugovoreno 10 projekata vrijednosti 860.640,00 HRK s iznosom potpore 569.822,00 HRK. Očekivani rezultati projekata uključuju razvijene nove proizvode, usluge ili procese koje su novost u ponudi poduzeća i/ili novost na tržištu: testiranje proizvoda, usluga ili procesa; ispitivanje proizvoda, usluga ili procesa; demonstracijske aktivnosti; stručna i tehnička znanja u svrhu razvoja proizvoda, usluga ili procesa.</a:t>
            </a:r>
            <a:endParaRPr lang="hr-HR" spc="-1">
              <a:solidFill>
                <a:srgbClr val="000000"/>
              </a:solidFill>
              <a:uFill>
                <a:solidFill>
                  <a:srgbClr val="FFFFFF"/>
                </a:solidFill>
              </a:uFill>
              <a:latin typeface="Arial"/>
            </a:endParaRPr>
          </a:p>
          <a:p>
            <a:pPr>
              <a:lnSpc>
                <a:spcPct val="100000"/>
              </a:lnSpc>
            </a:pPr>
            <a:endParaRPr lang="hr-HR" spc="-1">
              <a:solidFill>
                <a:srgbClr val="000000"/>
              </a:solidFill>
              <a:uFill>
                <a:solidFill>
                  <a:srgbClr val="FFFFFF"/>
                </a:solidFill>
              </a:uFill>
              <a:latin typeface="Arial"/>
            </a:endParaRPr>
          </a:p>
          <a:p>
            <a:pPr>
              <a:lnSpc>
                <a:spcPct val="100000"/>
              </a:lnSpc>
            </a:pPr>
            <a:r>
              <a:rPr lang="hr-HR" sz="800" b="1" spc="-1">
                <a:solidFill>
                  <a:srgbClr val="000000"/>
                </a:solidFill>
                <a:uFill>
                  <a:solidFill>
                    <a:srgbClr val="FFFFFF"/>
                  </a:solidFill>
                </a:uFill>
                <a:latin typeface="Arial"/>
              </a:rPr>
              <a:t>KK.03.2.2.04 Inovacije novoosnovanih MSP-ova - II faza</a:t>
            </a:r>
            <a:endParaRPr lang="hr-HR" spc="-1">
              <a:solidFill>
                <a:srgbClr val="000000"/>
              </a:solidFill>
              <a:uFill>
                <a:solidFill>
                  <a:srgbClr val="FFFFFF"/>
                </a:solidFill>
              </a:uFill>
              <a:latin typeface="Arial"/>
            </a:endParaRPr>
          </a:p>
          <a:p>
            <a:pPr marL="168258" indent="-166491">
              <a:buClr>
                <a:srgbClr val="000000"/>
              </a:buClr>
              <a:buFont typeface="StarSymbol"/>
              <a:buChar char="-"/>
            </a:pPr>
            <a:r>
              <a:rPr lang="hr-HR" sz="800" spc="-1">
                <a:solidFill>
                  <a:srgbClr val="000000"/>
                </a:solidFill>
                <a:uFill>
                  <a:solidFill>
                    <a:srgbClr val="FFFFFF"/>
                  </a:solidFill>
                </a:uFill>
                <a:latin typeface="Arial"/>
              </a:rPr>
              <a:t>Rezultati: Do sada je zaprimljeno 356 projektnih prijedloga u iznosu od 492.128.165,13  HRK koji su trenutno u fazi vrednovanja. Očekuje se da će rezultati poziva biti prilagodba razvijanog proizvoda/usluge zahtjevima tržišta čija će aktivnost biti povezana s pripremom lansiranja proizvoda/usluge.</a:t>
            </a:r>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pPr marL="0" indent="0" defTabSz="897849">
              <a:buFontTx/>
              <a:buNone/>
              <a:defRPr/>
            </a:pPr>
            <a:r>
              <a:rPr lang="hr-HR" sz="800" dirty="0" smtClean="0">
                <a:solidFill>
                  <a:prstClr val="black"/>
                </a:solidFill>
                <a:latin typeface="Calibri"/>
              </a:rPr>
              <a:t>Uk. 2,17 milijardi HRK MGPO</a:t>
            </a:r>
          </a:p>
        </p:txBody>
      </p:sp>
    </p:spTree>
    <p:extLst>
      <p:ext uri="{BB962C8B-B14F-4D97-AF65-F5344CB8AC3E}">
        <p14:creationId xmlns:p14="http://schemas.microsoft.com/office/powerpoint/2010/main" val="4030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body"/>
          </p:nvPr>
        </p:nvSpPr>
        <p:spPr>
          <a:xfrm>
            <a:off x="353190" y="4632731"/>
            <a:ext cx="6003173" cy="4775282"/>
          </a:xfrm>
          <a:prstGeom prst="rect">
            <a:avLst/>
          </a:prstGeom>
        </p:spPr>
        <p:txBody>
          <a:bodyPr lIns="0" tIns="0" rIns="0" bIns="0"/>
          <a:lstStyle/>
          <a:p>
            <a:pPr>
              <a:lnSpc>
                <a:spcPct val="100000"/>
              </a:lnSpc>
            </a:pPr>
            <a:endParaRPr lang="hr-HR" sz="2000" spc="-1" dirty="0">
              <a:solidFill>
                <a:srgbClr val="000000"/>
              </a:solidFill>
              <a:uFill>
                <a:solidFill>
                  <a:srgbClr val="FFFFFF"/>
                </a:solidFill>
              </a:uFill>
              <a:latin typeface="Arial"/>
            </a:endParaRPr>
          </a:p>
        </p:txBody>
      </p:sp>
      <p:sp>
        <p:nvSpPr>
          <p:cNvPr id="120" name="CustomShape 2"/>
          <p:cNvSpPr/>
          <p:nvPr/>
        </p:nvSpPr>
        <p:spPr>
          <a:xfrm>
            <a:off x="3777015" y="9263693"/>
            <a:ext cx="2888389" cy="486018"/>
          </a:xfrm>
          <a:prstGeom prst="rect">
            <a:avLst/>
          </a:prstGeom>
          <a:noFill/>
          <a:ln>
            <a:noFill/>
          </a:ln>
        </p:spPr>
        <p:style>
          <a:lnRef idx="0">
            <a:scrgbClr r="0" g="0" b="0"/>
          </a:lnRef>
          <a:fillRef idx="0">
            <a:scrgbClr r="0" g="0" b="0"/>
          </a:fillRef>
          <a:effectRef idx="0">
            <a:scrgbClr r="0" g="0" b="0"/>
          </a:effectRef>
          <a:fontRef idx="minor"/>
        </p:style>
        <p:txBody>
          <a:bodyPr lIns="88371" tIns="44186" rIns="88371" bIns="44186" anchor="b"/>
          <a:lstStyle/>
          <a:p>
            <a:pPr algn="r">
              <a:lnSpc>
                <a:spcPct val="100000"/>
              </a:lnSpc>
            </a:pPr>
            <a:fld id="{BD9CA281-409E-4E74-A3DC-5F4C455BE971}" type="slidenum">
              <a:rPr lang="hr-HR" sz="1200" spc="-1">
                <a:solidFill>
                  <a:srgbClr val="000000"/>
                </a:solidFill>
                <a:uFill>
                  <a:solidFill>
                    <a:srgbClr val="FFFFFF"/>
                  </a:solidFill>
                </a:uFill>
              </a:rPr>
              <a:t>15</a:t>
            </a:fld>
            <a:endParaRPr lang="hr-HR"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6086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1219200"/>
            <a:ext cx="4389438" cy="32924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hr-HR" dirty="0" err="1" smtClean="0"/>
              <a:t>PoC</a:t>
            </a:r>
            <a:r>
              <a:rPr lang="hr-HR" dirty="0" smtClean="0"/>
              <a:t> 8 je javni poziv u sklopu</a:t>
            </a:r>
            <a:r>
              <a:rPr lang="hr-HR" baseline="0" dirty="0" smtClean="0"/>
              <a:t> Programa (</a:t>
            </a:r>
            <a:r>
              <a:rPr lang="hr-HR" baseline="0" dirty="0" err="1" smtClean="0"/>
              <a:t>PoC</a:t>
            </a:r>
            <a:r>
              <a:rPr lang="hr-HR" baseline="0" dirty="0" smtClean="0"/>
              <a:t> 8 nije isto što i Program)</a:t>
            </a:r>
            <a:endParaRPr lang="en-US" dirty="0"/>
          </a:p>
        </p:txBody>
      </p:sp>
      <p:sp>
        <p:nvSpPr>
          <p:cNvPr id="4" name="Slide Number Placeholder 3"/>
          <p:cNvSpPr>
            <a:spLocks noGrp="1"/>
          </p:cNvSpPr>
          <p:nvPr>
            <p:ph type="sldNum" idx="10"/>
          </p:nvPr>
        </p:nvSpPr>
        <p:spPr/>
        <p:txBody>
          <a:bodyPr/>
          <a:lstStyle/>
          <a:p>
            <a:pPr algn="r"/>
            <a:fld id="{29218078-AD31-465A-ABC4-E7CC5BA97471}" type="slidenum">
              <a:rPr lang="hr-HR" sz="1400" b="0" strike="noStrike" spc="-1" smtClean="0">
                <a:solidFill>
                  <a:srgbClr val="000000"/>
                </a:solidFill>
                <a:uFill>
                  <a:solidFill>
                    <a:srgbClr val="FFFFFF"/>
                  </a:solidFill>
                </a:uFill>
                <a:latin typeface="Times New Roman"/>
              </a:rPr>
              <a:t>16</a:t>
            </a:fld>
            <a:endParaRPr lang="hr-H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9606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706380" y="2122348"/>
            <a:ext cx="5334584" cy="763054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2090" indent="-211030" algn="ctr">
              <a:lnSpc>
                <a:spcPct val="115000"/>
              </a:lnSpc>
            </a:pPr>
            <a:r>
              <a:rPr lang="hr-HR" sz="800" b="1" u="sng" spc="-1">
                <a:solidFill>
                  <a:srgbClr val="000000"/>
                </a:solidFill>
                <a:uFill>
                  <a:solidFill>
                    <a:srgbClr val="FFFFFF"/>
                  </a:solidFill>
                </a:uFill>
                <a:latin typeface="Times New Roman"/>
                <a:ea typeface="Times New Roman"/>
              </a:rPr>
              <a:t>Strateški projekt za podršku uspostavi Inovacijske mreže za industriju i tematskih inovacijskih platformi</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Razdoblje provedbe</a:t>
            </a:r>
            <a:r>
              <a:rPr lang="hr-HR" sz="800" spc="-1">
                <a:solidFill>
                  <a:srgbClr val="000000"/>
                </a:solidFill>
                <a:uFill>
                  <a:solidFill>
                    <a:srgbClr val="FFFFFF"/>
                  </a:solidFill>
                </a:uFill>
                <a:latin typeface="Times New Roman"/>
                <a:ea typeface="Times New Roman"/>
              </a:rPr>
              <a:t>: 9. svibnja 2016. – 9. svibnja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Vrijednost:</a:t>
            </a:r>
            <a:r>
              <a:rPr lang="hr-HR" sz="800" spc="-1">
                <a:solidFill>
                  <a:srgbClr val="000000"/>
                </a:solidFill>
                <a:uFill>
                  <a:solidFill>
                    <a:srgbClr val="FFFFFF"/>
                  </a:solidFill>
                </a:uFill>
                <a:latin typeface="Times New Roman"/>
                <a:ea typeface="Times New Roman"/>
              </a:rPr>
              <a:t> 66.294.768,00 HRK (85% iz ESI fondova, OP Konkurentnost i kohezija 2014. –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Korisnika</a:t>
            </a:r>
            <a:r>
              <a:rPr lang="hr-HR" sz="800" spc="-1">
                <a:solidFill>
                  <a:srgbClr val="000000"/>
                </a:solidFill>
                <a:uFill>
                  <a:solidFill>
                    <a:srgbClr val="FFFFFF"/>
                  </a:solidFill>
                </a:uFill>
                <a:latin typeface="Times New Roman"/>
                <a:ea typeface="Times New Roman"/>
              </a:rPr>
              <a:t>: (MGPO): 5.579.275,20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Partnera</a:t>
            </a:r>
            <a:r>
              <a:rPr lang="hr-HR" sz="800" spc="-1">
                <a:solidFill>
                  <a:srgbClr val="000000"/>
                </a:solidFill>
                <a:uFill>
                  <a:solidFill>
                    <a:srgbClr val="FFFFFF"/>
                  </a:solidFill>
                </a:uFill>
                <a:latin typeface="Times New Roman"/>
                <a:ea typeface="Times New Roman"/>
              </a:rPr>
              <a:t>: (HGK): 4.364.940,00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Ugovorne strane</a:t>
            </a:r>
            <a:r>
              <a:rPr lang="hr-HR" sz="800" spc="-1">
                <a:solidFill>
                  <a:srgbClr val="000000"/>
                </a:solidFill>
                <a:uFill>
                  <a:solidFill>
                    <a:srgbClr val="FFFFFF"/>
                  </a:solidFill>
                </a:uFill>
                <a:latin typeface="Times New Roman"/>
                <a:ea typeface="Times New Roman"/>
              </a:rPr>
              <a:t>: MGPO (Korisnik), MRRFEU (Upravljačko tijelo), SAFU (Posredničko tijelo razine 2)</a:t>
            </a:r>
            <a:endParaRPr lang="hr-HR" spc="-1">
              <a:solidFill>
                <a:srgbClr val="000000"/>
              </a:solidFill>
              <a:uFill>
                <a:solidFill>
                  <a:srgbClr val="FFFFFF"/>
                </a:solidFill>
              </a:uFill>
              <a:latin typeface="Arial"/>
            </a:endParaRPr>
          </a:p>
          <a:p>
            <a:pPr marL="212090" indent="-211030" algn="just">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Opći cilj Projekta</a:t>
            </a:r>
            <a:r>
              <a:rPr lang="hr-HR" sz="800" spc="-1">
                <a:solidFill>
                  <a:srgbClr val="000000"/>
                </a:solidFill>
                <a:uFill>
                  <a:solidFill>
                    <a:srgbClr val="FFFFFF"/>
                  </a:solidFill>
                </a:uFill>
                <a:latin typeface="Times New Roman"/>
                <a:ea typeface="Times New Roman"/>
              </a:rPr>
              <a:t>: stvoriti učinkovit i samoodrživ institucionalni, pravni i strateški okvir za podršku i poticanje ulaganja privatnog sektora u istraživanje i razvoj, kao i podizanje svijesti o važnosti istraživanja, razvoja i inovacija u poslovnom sektoru za identificiranje novih potencijala industrijskog rasta i stvaranje poslova, poboljšanje konkurentnosti, modernizaciju i diverzifikaciju hrvatskog gospodarstva.</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Specifični ciljevi Projekta: </a:t>
            </a:r>
            <a:r>
              <a:rPr lang="hr-HR" sz="800" spc="-1">
                <a:solidFill>
                  <a:srgbClr val="000000"/>
                </a:solidFill>
                <a:uFill>
                  <a:solidFill>
                    <a:srgbClr val="FFFFFF"/>
                  </a:solidFill>
                </a:uFill>
                <a:latin typeface="Times New Roman"/>
                <a:ea typeface="Times New Roman"/>
              </a:rPr>
              <a:t>mapirati kapacitete poslovnog sektora za istraživanje, razvoj i inovacije, uspostaviti učinkovit institucionalni ustroj i inovacijsku WEB platformu kao središnju kontakt točku svih dionika nacionalnog inovacijskog sustava,</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izraditi dugoročno usmjerene IRI strategije</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poslovnog sektora za identificirana tematska prioritetna područja S3, pripremiti zalihu IRI projekata, potaknuti jačanje znanja i vještina poslovnog sektora u području istraživanja, razvoja i inovacija.</a:t>
            </a:r>
            <a:endParaRPr lang="hr-HR" spc="-1">
              <a:solidFill>
                <a:srgbClr val="000000"/>
              </a:solidFill>
              <a:uFill>
                <a:solidFill>
                  <a:srgbClr val="FFFFFF"/>
                </a:solidFill>
              </a:uFill>
              <a:latin typeface="Arial"/>
            </a:endParaRPr>
          </a:p>
          <a:p>
            <a:pPr marL="212090" indent="-211030">
              <a:lnSpc>
                <a:spcPct val="115000"/>
              </a:lnSpc>
            </a:pPr>
            <a:r>
              <a:rPr lang="hr-HR" sz="800" b="1" u="sng" spc="-1">
                <a:solidFill>
                  <a:srgbClr val="000000"/>
                </a:solidFill>
                <a:uFill>
                  <a:solidFill>
                    <a:srgbClr val="FFFFFF"/>
                  </a:solidFill>
                </a:uFill>
                <a:latin typeface="Times New Roman"/>
                <a:ea typeface="Times New Roman"/>
              </a:rPr>
              <a:t>DOSADAŠNJA PROVEDBA PROJEKTA I OSTVARENI PROJEKTNI POKAZATELJI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prosincu 2017. (temeljem Odluke Vlade Republike Hrvatske, NN 129/2017) </a:t>
            </a:r>
            <a:r>
              <a:rPr lang="hr-HR" sz="800" b="1" spc="-1">
                <a:solidFill>
                  <a:srgbClr val="000000"/>
                </a:solidFill>
                <a:uFill>
                  <a:solidFill>
                    <a:srgbClr val="FFFFFF"/>
                  </a:solidFill>
                </a:uFill>
                <a:latin typeface="Times New Roman"/>
                <a:ea typeface="Times New Roman"/>
              </a:rPr>
              <a:t>uspostavljeno Inovacijsko vijeće za industriju Republike Hrvatske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6 sjednica Inovacijskog vijeća za industriju Republike Hrvatske</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uspostavljeno 5 tematskih inovacijskih vijeća (TIV),</a:t>
            </a:r>
            <a:r>
              <a:rPr lang="hr-HR" sz="800" spc="-1">
                <a:solidFill>
                  <a:srgbClr val="000000"/>
                </a:solidFill>
                <a:uFill>
                  <a:solidFill>
                    <a:srgbClr val="FFFFFF"/>
                  </a:solidFill>
                </a:uFill>
                <a:latin typeface="Times New Roman"/>
                <a:ea typeface="Times New Roman"/>
              </a:rPr>
              <a:t> po jedno za svako tematsko prioritetno područje S3: Zdravlje i kvaliteta života; Energija i održivi okoliš; Promet i mobilnost; Sigurnost; Hrana i bioekonomija). Svaki TIV se sukladno modelu „trostruke uzvojnice“ sastoji od predstavnika poslovnog sektora (najviše MSP-ova), zatim predstavnika znanstveno-istraživačke zajednice te predstavnika tijela javne vlasti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održane 23 sjednice TIV-ova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13 Akcijskih radnih grupa (ARG)</a:t>
            </a:r>
            <a:r>
              <a:rPr lang="hr-HR" sz="800" spc="-1">
                <a:solidFill>
                  <a:srgbClr val="000000"/>
                </a:solidFill>
                <a:uFill>
                  <a:solidFill>
                    <a:srgbClr val="FFFFFF"/>
                  </a:solidFill>
                </a:uFill>
                <a:latin typeface="Times New Roman"/>
                <a:ea typeface="Times New Roman"/>
              </a:rPr>
              <a:t> za identificirana podtematska prioritetna područja S3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 21 sastanak ARG-ova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5 Validacijskih odbora (VO)</a:t>
            </a:r>
            <a:r>
              <a:rPr lang="hr-HR" sz="800" spc="-1">
                <a:solidFill>
                  <a:srgbClr val="000000"/>
                </a:solidFill>
                <a:uFill>
                  <a:solidFill>
                    <a:srgbClr val="FFFFFF"/>
                  </a:solidFill>
                </a:uFill>
                <a:latin typeface="Times New Roman"/>
                <a:ea typeface="Times New Roman"/>
              </a:rPr>
              <a:t> (po jedan za svaki TIV)</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7 sastanaka VO</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Objavljeno 5 Javnih poziva za dostavu projektnih ideja poslovnog sektora za aktivnosti istraživanja, razvoja i inovacija </a:t>
            </a:r>
            <a:r>
              <a:rPr lang="hr-HR" sz="800" spc="-1">
                <a:solidFill>
                  <a:srgbClr val="000000"/>
                </a:solidFill>
                <a:uFill>
                  <a:solidFill>
                    <a:srgbClr val="FFFFFF"/>
                  </a:solidFill>
                </a:uFill>
                <a:latin typeface="Times New Roman"/>
                <a:ea typeface="Times New Roman"/>
              </a:rPr>
              <a:t>u područjima definiranim Strategijom pametne specijalizacije Republike Hrvatske za razdoblje 2016.-2020. i </a:t>
            </a:r>
            <a:r>
              <a:rPr lang="hr-HR" sz="800" b="1" spc="-1">
                <a:solidFill>
                  <a:srgbClr val="000000"/>
                </a:solidFill>
                <a:uFill>
                  <a:solidFill>
                    <a:srgbClr val="FFFFFF"/>
                  </a:solidFill>
                </a:uFill>
                <a:latin typeface="Times New Roman"/>
                <a:ea typeface="Times New Roman"/>
              </a:rPr>
              <a:t>prikupljeno ukupno 300 projektnih ideja</a:t>
            </a:r>
            <a:r>
              <a:rPr lang="hr-HR" sz="800" spc="-1">
                <a:solidFill>
                  <a:srgbClr val="000000"/>
                </a:solidFill>
                <a:uFill>
                  <a:solidFill>
                    <a:srgbClr val="FFFFFF"/>
                  </a:solidFill>
                </a:uFill>
                <a:latin typeface="Times New Roman"/>
                <a:ea typeface="Times New Roman"/>
              </a:rPr>
              <a:t>. Javne pozive koji su bili otvoreni od 15. do 25. ožujka 2019. objavili su TIV-ovi, a projektne ideje prikupljene kroz javne pozive koje od TIV-ova dobiju oznaku relevantnosti i usklađenosti sa zadanim strateškim okvirom moći će dobiti podršku u pripremi relevantne dokumentacije za prijavu na javni poziv MGPO koji je u pripremi  „Povećanje razvoja novih proizvoda i usluga koji proizlaze iz aktivnosti istraživanja i razvoja“ (tzv. IRI -2. faza). Cilj ovih poziva, kao i rada TIV-ova, ARG-ova i VO u prethodnom razdoblju bio je predmetni javni poziv MGPO što više usmjeriti i kreirati sukladno potrebama i mogućnostima poslovnog sektora. Podršku u pripremi dokumentacije za projekte proizašle iz projektnih ideja koje dobiju oznaku relevantnosti pružat će djelatnici Partnera (HGK).</a:t>
            </a:r>
            <a:r>
              <a:rPr lang="hr-HR" sz="800" spc="-1">
                <a:solidFill>
                  <a:srgbClr val="000000"/>
                </a:solidFill>
                <a:uFill>
                  <a:solidFill>
                    <a:srgbClr val="FFFFFF"/>
                  </a:solidFill>
                </a:uFill>
                <a:ea typeface="Times New Roman"/>
              </a:rPr>
              <a:t> </a:t>
            </a:r>
            <a:r>
              <a:rPr lang="hr-HR" sz="800" spc="-1">
                <a:solidFill>
                  <a:srgbClr val="000000"/>
                </a:solidFill>
                <a:uFill>
                  <a:solidFill>
                    <a:srgbClr val="FFFFFF"/>
                  </a:solidFill>
                </a:uFill>
                <a:latin typeface="Times New Roman"/>
                <a:ea typeface="Times New Roman"/>
              </a:rPr>
              <a:t>Važno je naglasiti kako projektne ideje prikupljene kroz javne pozive koje su raspisali TIV-ovi ni na koji način ne utječu na mogućnost prijave projekata za IRI 2 natječaj, tj. i u slučaju da projektna ideja nije dobila pozitivnu ocjenu relevantnosti, projekt koji se razvije iz projektne ideje se bez ikakvih zapreka može prijaviti na IRI 2 natječaj kada on bude raspisan, ukoliko ispunjava uvjete natječaja. Nadalje, činjenica da projektna ideja eventualno  nije dobila pozitivnu ocjenu relevantnosti ni na koji način neće utjecati na evaluaciju samog projekta na IRI 2 natječaju.</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Izrađeno 5 modula za edukaciju poslovnog sektora u području istraživanja, razvoja i inovacija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10 certificiranih predavača za edukaciju poslovnog sektora u području istraživanja, razvoja i inovacija</a:t>
            </a:r>
            <a:r>
              <a:rPr lang="hr-HR" sz="800" spc="-1">
                <a:solidFill>
                  <a:srgbClr val="000000"/>
                </a:solidFill>
                <a:uFill>
                  <a:solidFill>
                    <a:srgbClr val="FFFFFF"/>
                  </a:solidFill>
                </a:uFill>
                <a:latin typeface="Times New Roman"/>
                <a:ea typeface="Times New Roman"/>
              </a:rPr>
              <a:t> (djelatnici Partnera)</a:t>
            </a:r>
            <a:endParaRPr lang="hr-HR" spc="-1">
              <a:solidFill>
                <a:srgbClr val="000000"/>
              </a:solidFill>
              <a:uFill>
                <a:solidFill>
                  <a:srgbClr val="FFFFFF"/>
                </a:solidFill>
              </a:uFill>
              <a:latin typeface="Arial"/>
            </a:endParaRPr>
          </a:p>
          <a:p>
            <a:pPr marL="448925">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448925" algn="just">
              <a:lnSpc>
                <a:spcPct val="115000"/>
              </a:lnSpc>
            </a:pPr>
            <a:r>
              <a:rPr lang="hr-HR" sz="800" spc="-1">
                <a:solidFill>
                  <a:srgbClr val="000000"/>
                </a:solidFill>
                <a:uFill>
                  <a:solidFill>
                    <a:srgbClr val="FFFFFF"/>
                  </a:solidFill>
                </a:uFill>
                <a:latin typeface="Times New Roman"/>
                <a:ea typeface="Times New Roman"/>
              </a:rPr>
              <a:t>U okviru Projekata, a za provedbu aktivnosti 1.1. Projekta MGPO je proveo postupak javne nabave velike vrijednosti i 12. rujna 2017. sklopio Ugovor o savjetodavnim uslugama s odabranom Zajednicom izvršitelja koju čine savjetodavna tvrtka Notitia d.o.o. iz Zagreba i Area Science Park iz Trsta. Vrijednost Ugovora je 7.600.000,00 HRK, a sklopljen je na razdoblje od 32 mjeseca. U okviru Ugovora o savjetodavnim uslugama organizirane su 2 konferencije s ciljem </a:t>
            </a:r>
            <a:r>
              <a:rPr lang="hr-HR" sz="800" b="1" spc="-1">
                <a:solidFill>
                  <a:srgbClr val="000000"/>
                </a:solidFill>
                <a:uFill>
                  <a:solidFill>
                    <a:srgbClr val="FFFFFF"/>
                  </a:solidFill>
                </a:uFill>
                <a:latin typeface="Times New Roman"/>
                <a:ea typeface="Times New Roman"/>
              </a:rPr>
              <a:t>promidžbe i vidljivosti nacionalnog inovacijskog sustava i rezultata Projekta</a:t>
            </a:r>
            <a:r>
              <a:rPr lang="hr-HR" sz="800" spc="-1">
                <a:solidFill>
                  <a:srgbClr val="000000"/>
                </a:solidFill>
                <a:uFill>
                  <a:solidFill>
                    <a:srgbClr val="FFFFFF"/>
                  </a:solidFill>
                </a:uFill>
                <a:latin typeface="Times New Roman"/>
                <a:ea typeface="Times New Roman"/>
              </a:rPr>
              <a:t>: konferencija „</a:t>
            </a:r>
            <a:r>
              <a:rPr lang="hr-HR" sz="800" b="1" spc="-1">
                <a:solidFill>
                  <a:srgbClr val="000000"/>
                </a:solidFill>
                <a:uFill>
                  <a:solidFill>
                    <a:srgbClr val="FFFFFF"/>
                  </a:solidFill>
                </a:uFill>
                <a:latin typeface="Times New Roman"/>
                <a:ea typeface="Times New Roman"/>
              </a:rPr>
              <a:t>Tematska inovacijska vijeća – karika koja nedostaje“</a:t>
            </a:r>
            <a:r>
              <a:rPr lang="hr-HR" sz="800" spc="-1">
                <a:solidFill>
                  <a:srgbClr val="000000"/>
                </a:solidFill>
                <a:uFill>
                  <a:solidFill>
                    <a:srgbClr val="FFFFFF"/>
                  </a:solidFill>
                </a:uFill>
                <a:latin typeface="Times New Roman"/>
                <a:ea typeface="Times New Roman"/>
              </a:rPr>
              <a:t> koja je održana 11. prosinca 2018. u prostorijama HAZU u Zagrebu te konferencija </a:t>
            </a:r>
            <a:r>
              <a:rPr lang="hr-HR" sz="800" b="1" spc="-1">
                <a:solidFill>
                  <a:srgbClr val="000000"/>
                </a:solidFill>
                <a:uFill>
                  <a:solidFill>
                    <a:srgbClr val="FFFFFF"/>
                  </a:solidFill>
                </a:uFill>
                <a:latin typeface="Times New Roman"/>
                <a:ea typeface="Times New Roman"/>
              </a:rPr>
              <a:t>„Nacionalni inovacijski sustav za konkurentniju Hrvatsku“</a:t>
            </a:r>
            <a:r>
              <a:rPr lang="hr-HR" sz="800" spc="-1">
                <a:solidFill>
                  <a:srgbClr val="000000"/>
                </a:solidFill>
                <a:uFill>
                  <a:solidFill>
                    <a:srgbClr val="FFFFFF"/>
                  </a:solidFill>
                </a:uFill>
                <a:latin typeface="Times New Roman"/>
                <a:ea typeface="Times New Roman"/>
              </a:rPr>
              <a:t> koji je održana 11. ožujka 2019. u hotelu Sheraton u Zagrebu.</a:t>
            </a:r>
            <a:endParaRPr lang="hr-HR" spc="-1">
              <a:solidFill>
                <a:srgbClr val="000000"/>
              </a:solidFill>
              <a:uFill>
                <a:solidFill>
                  <a:srgbClr val="FFFFFF"/>
                </a:solidFill>
              </a:uFill>
              <a:latin typeface="Arial"/>
            </a:endParaRPr>
          </a:p>
          <a:p>
            <a:pPr marL="448925"/>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r>
              <a:rPr lang="hr-HR" dirty="0" smtClean="0"/>
              <a:t>Novi Akcijski plan ima 42</a:t>
            </a:r>
            <a:r>
              <a:rPr lang="hr-HR" baseline="0" dirty="0" smtClean="0"/>
              <a:t> instrumenta S3</a:t>
            </a:r>
            <a:r>
              <a:rPr lang="hr-HR" dirty="0" smtClean="0"/>
              <a:t>: 19 glavni instrumenti</a:t>
            </a:r>
            <a:r>
              <a:rPr lang="hr-HR" baseline="0" dirty="0" smtClean="0"/>
              <a:t> + 23 instrumenti koji doprinose.</a:t>
            </a:r>
          </a:p>
          <a:p>
            <a:pPr marL="0" marR="0" indent="0" algn="l" defTabSz="914400" rtl="0" eaLnBrk="1" fontAlgn="auto" latinLnBrk="0" hangingPunct="1">
              <a:lnSpc>
                <a:spcPct val="100000"/>
              </a:lnSpc>
              <a:spcBef>
                <a:spcPts val="0"/>
              </a:spcBef>
              <a:spcAft>
                <a:spcPts val="0"/>
              </a:spcAft>
              <a:buClrTx/>
              <a:buSzTx/>
              <a:buFontTx/>
              <a:buNone/>
              <a:tabLst/>
              <a:defRPr/>
            </a:pPr>
            <a:r>
              <a:rPr lang="hr-HR" baseline="0" dirty="0" smtClean="0"/>
              <a:t>42 = 5 završeno + 28 u tijeku, + 9 u planu = 19 MZO + 16 MGPO + 2 MRMS + 5 HRZZ</a:t>
            </a:r>
          </a:p>
          <a:p>
            <a:pPr marL="0" marR="0" indent="0" algn="l" defTabSz="914400" rtl="0" eaLnBrk="1" fontAlgn="auto" latinLnBrk="0" hangingPunct="1">
              <a:lnSpc>
                <a:spcPct val="100000"/>
              </a:lnSpc>
              <a:spcBef>
                <a:spcPts val="0"/>
              </a:spcBef>
              <a:spcAft>
                <a:spcPts val="0"/>
              </a:spcAft>
              <a:buClrTx/>
              <a:buSzTx/>
              <a:buFontTx/>
              <a:buNone/>
              <a:tabLst/>
              <a:defRPr/>
            </a:pPr>
            <a:r>
              <a:rPr lang="hr-HR" baseline="0" dirty="0" smtClean="0"/>
              <a:t>19 glavnih = 0 završeno + 14 u tijeku + 5 u planu</a:t>
            </a:r>
          </a:p>
          <a:p>
            <a:endParaRPr lang="hr-HR" baseline="0" dirty="0" smtClean="0"/>
          </a:p>
          <a:p>
            <a:r>
              <a:rPr lang="hr-HR" baseline="0" dirty="0" smtClean="0"/>
              <a:t>Šire gledano 51 instrument = 42 + 9 dodanih instrumenata (4 u 2018. + 5 u 2019.)</a:t>
            </a:r>
          </a:p>
          <a:p>
            <a:r>
              <a:rPr lang="hr-HR" baseline="0" dirty="0" smtClean="0"/>
              <a:t>Dakle: glavni instrumenti + instrumenti koji doprinose + dodatni provedbeni instrumenti</a:t>
            </a:r>
          </a:p>
          <a:p>
            <a:endParaRPr lang="hr-HR" baseline="0" dirty="0" smtClean="0"/>
          </a:p>
          <a:p>
            <a:r>
              <a:rPr lang="hr-HR" baseline="0" dirty="0" smtClean="0"/>
              <a:t>Alokacija za 42 instrumenta 7,14 milijardi HRK; od toga za 19 glavnih instrumenata 6,2 milijardi HRK iz EFRR/OPKK</a:t>
            </a:r>
          </a:p>
          <a:p>
            <a:r>
              <a:rPr lang="hr-HR" baseline="0" dirty="0" smtClean="0"/>
              <a:t>Aloakcija za 9 dodatnih instrumenata 0,48 milijardi HRK</a:t>
            </a:r>
          </a:p>
          <a:p>
            <a:r>
              <a:rPr lang="hr-HR" baseline="0" dirty="0" smtClean="0"/>
              <a:t>Uk. 51 instrument i 7,62 milijarde HRK</a:t>
            </a:r>
          </a:p>
          <a:p>
            <a:endParaRPr lang="hr-HR" dirty="0" smtClean="0"/>
          </a:p>
          <a:p>
            <a:r>
              <a:rPr lang="hr-HR" dirty="0" smtClean="0"/>
              <a:t>Ovdje</a:t>
            </a:r>
            <a:r>
              <a:rPr lang="hr-HR" baseline="0" dirty="0" smtClean="0"/>
              <a:t> najavljujemo ukupno 11 nadolazećih poziva/natječaja koji se planiraju 2019./20.:</a:t>
            </a:r>
          </a:p>
          <a:p>
            <a:r>
              <a:rPr lang="hr-HR" baseline="0" dirty="0" smtClean="0"/>
              <a:t>5 u glavnim instrumentima S3 + 6 u instrumentima koji doprinose S3</a:t>
            </a:r>
          </a:p>
          <a:p>
            <a:r>
              <a:rPr lang="hr-HR" baseline="0" dirty="0" smtClean="0"/>
              <a:t>11 = 2 MZO + 3+1 MGPO + 2 HRZZ + 2 HB + 1 MRMS</a:t>
            </a:r>
            <a:endParaRPr lang="hr-HR" dirty="0"/>
          </a:p>
        </p:txBody>
      </p:sp>
    </p:spTree>
    <p:extLst>
      <p:ext uri="{BB962C8B-B14F-4D97-AF65-F5344CB8AC3E}">
        <p14:creationId xmlns:p14="http://schemas.microsoft.com/office/powerpoint/2010/main" val="74223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1219200"/>
            <a:ext cx="4389438" cy="32924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hr-HR" dirty="0" smtClean="0"/>
              <a:t>Najava 5 poziva (iz</a:t>
            </a:r>
            <a:r>
              <a:rPr lang="hr-HR" baseline="0" dirty="0" smtClean="0"/>
              <a:t> 19 glavnih instrumenata)</a:t>
            </a:r>
            <a:endParaRPr lang="hr-HR" dirty="0"/>
          </a:p>
        </p:txBody>
      </p:sp>
      <p:sp>
        <p:nvSpPr>
          <p:cNvPr id="4" name="Slide Number Placeholder 3"/>
          <p:cNvSpPr>
            <a:spLocks noGrp="1"/>
          </p:cNvSpPr>
          <p:nvPr>
            <p:ph type="sldNum" idx="10"/>
          </p:nvPr>
        </p:nvSpPr>
        <p:spPr/>
        <p:txBody>
          <a:bodyPr/>
          <a:lstStyle/>
          <a:p>
            <a:pPr algn="r"/>
            <a:fld id="{29218078-AD31-465A-ABC4-E7CC5BA97471}" type="slidenum">
              <a:rPr lang="hr-HR" sz="1400" b="0" strike="noStrike" spc="-1" smtClean="0">
                <a:solidFill>
                  <a:srgbClr val="000000"/>
                </a:solidFill>
                <a:uFill>
                  <a:solidFill>
                    <a:srgbClr val="FFFFFF"/>
                  </a:solidFill>
                </a:uFill>
                <a:latin typeface="Times New Roman"/>
              </a:rPr>
              <a:t>18</a:t>
            </a:fld>
            <a:endParaRPr lang="hr-H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6790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hr-HR" dirty="0" smtClean="0"/>
              <a:t>Najava 6 poziva (iz</a:t>
            </a:r>
            <a:r>
              <a:rPr lang="hr-HR" baseline="0" dirty="0" smtClean="0"/>
              <a:t> instrumenata koji doprinose)</a:t>
            </a:r>
            <a:endParaRPr lang="hr-HR" dirty="0"/>
          </a:p>
        </p:txBody>
      </p:sp>
      <p:sp>
        <p:nvSpPr>
          <p:cNvPr id="4" name="Slide Number Placeholder 3"/>
          <p:cNvSpPr>
            <a:spLocks noGrp="1"/>
          </p:cNvSpPr>
          <p:nvPr>
            <p:ph type="sldNum" idx="10"/>
          </p:nvPr>
        </p:nvSpPr>
        <p:spPr/>
        <p:txBody>
          <a:bodyPr/>
          <a:lstStyle/>
          <a:p>
            <a:pPr algn="r"/>
            <a:fld id="{29218078-AD31-465A-ABC4-E7CC5BA97471}" type="slidenum">
              <a:rPr lang="hr-HR" sz="1400" spc="-1">
                <a:solidFill>
                  <a:srgbClr val="000000"/>
                </a:solidFill>
                <a:uFill>
                  <a:solidFill>
                    <a:srgbClr val="FFFFFF"/>
                  </a:solidFill>
                </a:uFill>
                <a:latin typeface="Times New Roman"/>
              </a:rPr>
              <a:t>19</a:t>
            </a:fld>
            <a:endParaRPr lang="hr-HR" sz="14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8482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68942" y="4525199"/>
            <a:ext cx="5335290" cy="4388661"/>
          </a:xfrm>
          <a:prstGeom prst="rect">
            <a:avLst/>
          </a:prstGeom>
          <a:noFill/>
          <a:ln>
            <a:noFill/>
          </a:ln>
        </p:spPr>
        <p:txBody>
          <a:bodyPr lIns="0" tIns="0" rIns="0" bIns="0"/>
          <a:lstStyle/>
          <a:p>
            <a:pPr>
              <a:lnSpc>
                <a:spcPct val="100000"/>
              </a:lnSpc>
            </a:pPr>
            <a:r>
              <a:rPr lang="hr-HR" sz="1400" spc="-1">
                <a:solidFill>
                  <a:srgbClr val="000000"/>
                </a:solidFill>
                <a:uFill>
                  <a:solidFill>
                    <a:srgbClr val="FFFFFF"/>
                  </a:solidFill>
                </a:uFill>
                <a:latin typeface="Arial"/>
              </a:rPr>
              <a:t>Nacionalno inovacijsko vijeće (NIV) sastoji se od predstavnika Vlade Republike Hrvatske, najviših predstavnika ministarstava (ministri gospodarstva poduzetništva i obrta, znanosti i obrazovanja te regionalnog razvoja i fondova Europske unije kao i ministar rada i mirovinskog sustava), gospodarstvenih ustanova (Hrvatska gospodarska komora, hrvatska obrtnička komora, Hrvatska udruga poslodavaca), predstavnika nacionalnih vijeća – kao dionika nacionalnog inovacijskog sustava (Nacionalno vijeće za industriju, Nacionalno vijeće za ljudske potencijale, Nacionalno vijeće za znanost, visoko obrazovanje i tehnološki razvoj), predstavnika pet Tematskih inovacijskih vijeća te predstavnika sindikata.</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Na do sada održane dvije sjednice usvojeni su formalni dokumenti potrebni za rad NIV-a (Poslovnik o radu NIV-a te Odluka o osnivanju Međuresorne radne skupine za operativno upravljanje Strategijom pametne specijalizacije za razdoblje od 2016. do 2020. godine) te se na međuinstitucionalnoj razini raspravljalo o temama vezanim uz provedbu instrumenata S3.</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Također su pozvani korisnici S3 instrumenata iz znanstvenog (prof. Jerbić sa Sveučilišta u Zagrebu, Fakultet strojarstva i brodogradnje) i poslovnog sektora (tvrtke Agrivi i Rimac) prikazati svoja iskustva i izazove.</a:t>
            </a:r>
            <a:endParaRPr lang="hr-HR" sz="2400" spc="-1">
              <a:solidFill>
                <a:srgbClr val="000000"/>
              </a:solidFill>
              <a:uFill>
                <a:solidFill>
                  <a:srgbClr val="FFFFFF"/>
                </a:solidFill>
              </a:uFill>
              <a:latin typeface="Times New Roman"/>
            </a:endParaRPr>
          </a:p>
          <a:p>
            <a:pPr>
              <a:lnSpc>
                <a:spcPct val="100000"/>
              </a:lnSpc>
            </a:pPr>
            <a:endParaRPr lang="hr-HR" sz="2400" spc="-1">
              <a:solidFill>
                <a:srgbClr val="000000"/>
              </a:solidFill>
              <a:uFill>
                <a:solidFill>
                  <a:srgbClr val="FFFFFF"/>
                </a:solidFill>
              </a:uFill>
              <a:latin typeface="Times New Roman"/>
            </a:endParaRPr>
          </a:p>
        </p:txBody>
      </p:sp>
      <p:sp>
        <p:nvSpPr>
          <p:cNvPr id="2" name="Notes Placeholder 1"/>
          <p:cNvSpPr>
            <a:spLocks noGrp="1"/>
          </p:cNvSpPr>
          <p:nvPr>
            <p:ph type="body" idx="1"/>
          </p:nvPr>
        </p:nvSpPr>
        <p:spPr/>
        <p:txBody>
          <a:bodyPr/>
          <a:lstStyle/>
          <a:p>
            <a:endParaRPr lang="hr-HR" b="1" dirty="0">
              <a:solidFill>
                <a:srgbClr val="FF0000"/>
              </a:solidFill>
            </a:endParaRPr>
          </a:p>
        </p:txBody>
      </p:sp>
    </p:spTree>
    <p:extLst>
      <p:ext uri="{BB962C8B-B14F-4D97-AF65-F5344CB8AC3E}">
        <p14:creationId xmlns:p14="http://schemas.microsoft.com/office/powerpoint/2010/main" val="141502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668942" y="4666689"/>
            <a:ext cx="5334230" cy="502430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hr-HR" sz="1100" spc="-1">
                <a:solidFill>
                  <a:srgbClr val="000000"/>
                </a:solidFill>
                <a:uFill>
                  <a:solidFill>
                    <a:srgbClr val="FFFFFF"/>
                  </a:solidFill>
                </a:uFill>
                <a:latin typeface="Times New Roman"/>
              </a:rPr>
              <a:t>Natječaji su u visokoj fazi spremnosti i čekaju odobrenje od strane MRRFEU kao Upravljačkog tijela:</a:t>
            </a:r>
            <a:endParaRPr lang="hr-HR" spc="-1">
              <a:solidFill>
                <a:srgbClr val="000000"/>
              </a:solidFill>
              <a:uFill>
                <a:solidFill>
                  <a:srgbClr val="FFFFFF"/>
                </a:solidFill>
              </a:uFill>
              <a:latin typeface="Arial"/>
            </a:endParaRPr>
          </a:p>
          <a:p>
            <a:pPr marL="212090" indent="-211030"/>
            <a:r>
              <a:rPr lang="hr-HR" sz="1100" b="1" u="sng" spc="-1">
                <a:solidFill>
                  <a:srgbClr val="000000"/>
                </a:solidFill>
                <a:uFill>
                  <a:solidFill>
                    <a:srgbClr val="FFFFFF"/>
                  </a:solidFill>
                </a:uFill>
                <a:latin typeface="Times New Roman"/>
              </a:rPr>
              <a:t>Povećanje razvoja novih proizvoda i usluga koji proizlaze iz aktivnosti istraživanja i razvoja – faza II </a:t>
            </a:r>
            <a:r>
              <a:rPr lang="hr-HR" sz="1100" spc="-1">
                <a:solidFill>
                  <a:srgbClr val="000000"/>
                </a:solidFill>
                <a:uFill>
                  <a:solidFill>
                    <a:srgbClr val="FFFFFF"/>
                  </a:solidFill>
                </a:uFill>
                <a:latin typeface="Times New Roman"/>
              </a:rPr>
              <a:t>je poslan UT-u na suglasnost radi objave na javnom savjetovanju i očekujemo njegovu skoru objavu. Natječaj 	je nastavak I faze ulaganja koja je završila početkom 2018.godine i predstavlja vertikalniji pristup poticanja ulaganja privatnog sektora u istraživanje, razvoj i inovacije temeljen na rezultatima strateških projekata 	MGPO (INI i KK) i radu Inovacijskog vijeća za industriju i njegovih tijela. Za usporedbu, u prvoj fazi natječaja, temeljem S3 strategije, poduzetnici su imali izbor predstaviti projekte u sklopu 13 pod-tematskih 	prioritetnih područja s3, i 137 IRI tema. U drugoj fazi natječaja poduzetnici će moći prijavljivati projekte u 12 pod-tematskih područja S3 i 65 IRI tema.</a:t>
            </a:r>
            <a:endParaRPr lang="hr-HR" spc="-1">
              <a:solidFill>
                <a:srgbClr val="000000"/>
              </a:solidFill>
              <a:uFill>
                <a:solidFill>
                  <a:srgbClr val="FFFFFF"/>
                </a:solidFill>
              </a:uFill>
              <a:latin typeface="Arial"/>
            </a:endParaRPr>
          </a:p>
          <a:p>
            <a:pPr marL="212090" indent="-211030"/>
            <a:endParaRPr lang="hr-HR" spc="-1">
              <a:solidFill>
                <a:srgbClr val="000000"/>
              </a:solidFill>
              <a:uFill>
                <a:solidFill>
                  <a:srgbClr val="FFFFFF"/>
                </a:solidFill>
              </a:uFill>
              <a:latin typeface="Arial"/>
            </a:endParaRPr>
          </a:p>
          <a:p>
            <a:pPr marL="212090" indent="-211030"/>
            <a:r>
              <a:rPr lang="hr-HR" sz="1100" b="1" u="sng" spc="-1">
                <a:solidFill>
                  <a:srgbClr val="000000"/>
                </a:solidFill>
                <a:uFill>
                  <a:solidFill>
                    <a:srgbClr val="FFFFFF"/>
                  </a:solidFill>
                </a:uFill>
                <a:latin typeface="Times New Roman"/>
              </a:rPr>
              <a:t>Inovacije u S3 područjima</a:t>
            </a:r>
            <a:r>
              <a:rPr lang="hr-HR" sz="1100" u="sng" spc="-1">
                <a:solidFill>
                  <a:srgbClr val="000000"/>
                </a:solidFill>
                <a:uFill>
                  <a:solidFill>
                    <a:srgbClr val="FFFFFF"/>
                  </a:solidFill>
                </a:uFill>
                <a:latin typeface="Times New Roman"/>
              </a:rPr>
              <a:t>. </a:t>
            </a:r>
            <a:r>
              <a:rPr lang="hr-HR" sz="1100" spc="-1">
                <a:solidFill>
                  <a:srgbClr val="000000"/>
                </a:solidFill>
                <a:uFill>
                  <a:solidFill>
                    <a:srgbClr val="FFFFFF"/>
                  </a:solidFill>
                </a:uFill>
                <a:latin typeface="Times New Roman"/>
              </a:rPr>
              <a:t>planirana objava poziva: 26. travnja 2019. Javno savjetovanje navedenog poziva provedeno je u prosincu 2018. godine. Projektna dokumentacija je u drugoj iteraciji poslana UT-u na odobrenje 	(13. veljače poslana cjelokupna dokumentacija UT-u na odobrenje). Planirana alokacija: 634 mil. HRK, prihvatljivi prijavitelji su mikro, mala, srednja poduzeća. Prihvatljive aktivnosti: lansiranje inovativnog 	proizvoda/usluge koji je novi za tržište, prvenstveno kroz aktivnosti koje se odnose na inovacije procesa i organizacije poslovanja.</a:t>
            </a:r>
            <a:endParaRPr lang="hr-HR" spc="-1">
              <a:solidFill>
                <a:srgbClr val="000000"/>
              </a:solidFill>
              <a:uFill>
                <a:solidFill>
                  <a:srgbClr val="FFFFFF"/>
                </a:solidFill>
              </a:uFill>
              <a:latin typeface="Arial"/>
            </a:endParaRPr>
          </a:p>
          <a:p>
            <a:pPr marL="212090" indent="-211030"/>
            <a:endParaRPr lang="hr-HR" spc="-1">
              <a:solidFill>
                <a:srgbClr val="000000"/>
              </a:solidFill>
              <a:uFill>
                <a:solidFill>
                  <a:srgbClr val="FFFFFF"/>
                </a:solidFill>
              </a:uFill>
              <a:latin typeface="Arial"/>
            </a:endParaRPr>
          </a:p>
          <a:p>
            <a:pPr marL="336870" indent="-335103"/>
            <a:r>
              <a:rPr lang="hr-HR" sz="1100" b="1" u="sng" spc="-1">
                <a:solidFill>
                  <a:srgbClr val="000000"/>
                </a:solidFill>
                <a:uFill>
                  <a:solidFill>
                    <a:srgbClr val="FFFFFF"/>
                  </a:solidFill>
                </a:uFill>
                <a:latin typeface="Times New Roman"/>
              </a:rPr>
              <a:t>Integrator</a:t>
            </a:r>
            <a:r>
              <a:rPr lang="hr-HR" sz="1100" b="1" spc="-1">
                <a:solidFill>
                  <a:srgbClr val="000000"/>
                </a:solidFill>
                <a:uFill>
                  <a:solidFill>
                    <a:srgbClr val="FFFFFF"/>
                  </a:solidFill>
                </a:uFill>
                <a:latin typeface="Times New Roman"/>
              </a:rPr>
              <a:t>: P</a:t>
            </a:r>
            <a:r>
              <a:rPr lang="hr-HR" sz="1100" spc="-1">
                <a:solidFill>
                  <a:srgbClr val="000000"/>
                </a:solidFill>
                <a:uFill>
                  <a:solidFill>
                    <a:srgbClr val="FFFFFF"/>
                  </a:solidFill>
                </a:uFill>
                <a:latin typeface="Times New Roman"/>
              </a:rPr>
              <a:t>lanirana objava poziva je 14. lipnja 2019.planirana alokacija:  150 mil. HRK. Prihvatljivi prijavitelji: mikro, mala, srednja  poduzeća a prijavitelji moraju prijaviti i provoditi projekt u partnerstvu (konzorcij). Prihvatljive aktivnosti su namijenjene poticanju inovativnosti MSP-ova u sklopu konzorcija s ciljem uspostave dugoročnih dobavljačkih odnosa sa drugim poduzećima - Integratorima </a:t>
            </a:r>
            <a:endParaRPr lang="hr-HR" spc="-1">
              <a:solidFill>
                <a:srgbClr val="000000"/>
              </a:solidFill>
              <a:uFill>
                <a:solidFill>
                  <a:srgbClr val="FFFFFF"/>
                </a:solidFill>
              </a:uFill>
              <a:latin typeface="Arial"/>
            </a:endParaRPr>
          </a:p>
          <a:p>
            <a:pPr marL="336870" indent="-335103"/>
            <a:r>
              <a:rPr lang="hr-HR" sz="1100" spc="-1">
                <a:solidFill>
                  <a:srgbClr val="000000"/>
                </a:solidFill>
                <a:uFill>
                  <a:solidFill>
                    <a:srgbClr val="FFFFFF"/>
                  </a:solidFill>
                </a:uFill>
                <a:latin typeface="Times New Roman"/>
              </a:rPr>
              <a:t>	Poziv još nije prošao javno savjetovanje a osnovni razlog je da je isti baziran na analizama strateške segmentacije i lanaca vrijednosti izrađenih u sklopu Strateškog projekta za podršku inicijativa Klastera konkurentnosti (KK). Navedene analize još čekaju odobrenje naručitelja (MGPO) a odabir strateških segmenata treba biti sastavni dio Uputa za prijavitelje na javnom savjetovanju. </a:t>
            </a:r>
            <a:endParaRPr lang="hr-HR" spc="-1">
              <a:solidFill>
                <a:srgbClr val="000000"/>
              </a:solidFill>
              <a:uFill>
                <a:solidFill>
                  <a:srgbClr val="FFFFFF"/>
                </a:solidFill>
              </a:uFill>
              <a:latin typeface="Arial"/>
            </a:endParaRPr>
          </a:p>
          <a:p>
            <a:pPr marL="336870" indent="-335103"/>
            <a:endParaRPr lang="hr-HR" spc="-1">
              <a:solidFill>
                <a:srgbClr val="000000"/>
              </a:solidFill>
              <a:uFill>
                <a:solidFill>
                  <a:srgbClr val="FFFFFF"/>
                </a:solidFill>
              </a:uFill>
              <a:latin typeface="Arial"/>
            </a:endParaRPr>
          </a:p>
          <a:p>
            <a:pPr marL="336870" indent="-335103"/>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r>
              <a:rPr lang="hr-HR" dirty="0" smtClean="0"/>
              <a:t>Alokacija</a:t>
            </a:r>
            <a:r>
              <a:rPr lang="hr-HR" baseline="0" dirty="0" smtClean="0"/>
              <a:t> bespovratnih sredstava iz EFRR/OPKK za glavne instruemente (19 glavnih instrumenata): 6,2 milijarde HRK</a:t>
            </a:r>
          </a:p>
          <a:p>
            <a:r>
              <a:rPr lang="hr-HR" baseline="0" dirty="0" smtClean="0"/>
              <a:t>Od toga je ugovoreno bespovratnih sredstava: 2,5 milijardi HRK</a:t>
            </a:r>
          </a:p>
          <a:p>
            <a:endParaRPr lang="hr-HR" baseline="0" dirty="0" smtClean="0"/>
          </a:p>
          <a:p>
            <a:r>
              <a:rPr lang="hr-HR" baseline="0" dirty="0" smtClean="0"/>
              <a:t>Ukupna alokacija po novom AP za 42 instrumenta: 7,1 milijarda HRK + dodatni instrumenti</a:t>
            </a:r>
          </a:p>
          <a:p>
            <a:r>
              <a:rPr lang="hr-HR" baseline="0" dirty="0" smtClean="0"/>
              <a:t>Na raspolaganju za 2019./20.: 2 milijarde HRK</a:t>
            </a:r>
          </a:p>
          <a:p>
            <a:r>
              <a:rPr lang="hr-HR" baseline="0" dirty="0" smtClean="0"/>
              <a:t>7,1 uk. alokacija (42 instrumenta) – 2,5 ugovoreno po strom AP – 2 novi AP za 2019./20. = 2,6 milijardi kuna razlike – trenutačno se ugovara????</a:t>
            </a:r>
            <a:endParaRPr lang="hr-HR" dirty="0"/>
          </a:p>
        </p:txBody>
      </p:sp>
    </p:spTree>
    <p:extLst>
      <p:ext uri="{BB962C8B-B14F-4D97-AF65-F5344CB8AC3E}">
        <p14:creationId xmlns:p14="http://schemas.microsoft.com/office/powerpoint/2010/main" val="366649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668942" y="4666689"/>
            <a:ext cx="5334230" cy="502430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hr-HR" sz="1100" spc="-1">
                <a:solidFill>
                  <a:srgbClr val="000000"/>
                </a:solidFill>
                <a:uFill>
                  <a:solidFill>
                    <a:srgbClr val="FFFFFF"/>
                  </a:solidFill>
                </a:uFill>
                <a:latin typeface="Times New Roman"/>
              </a:rPr>
              <a:t>Natječaji su u visokoj fazi spremnosti i čekaju odobrenje od strane MRRFEU kao Upravljačkog tijela:</a:t>
            </a:r>
            <a:endParaRPr lang="hr-HR" spc="-1">
              <a:solidFill>
                <a:srgbClr val="000000"/>
              </a:solidFill>
              <a:uFill>
                <a:solidFill>
                  <a:srgbClr val="FFFFFF"/>
                </a:solidFill>
              </a:uFill>
              <a:latin typeface="Arial"/>
            </a:endParaRPr>
          </a:p>
          <a:p>
            <a:pPr marL="212090" indent="-211030"/>
            <a:r>
              <a:rPr lang="hr-HR" sz="1100" b="1" u="sng" spc="-1">
                <a:solidFill>
                  <a:srgbClr val="000000"/>
                </a:solidFill>
                <a:uFill>
                  <a:solidFill>
                    <a:srgbClr val="FFFFFF"/>
                  </a:solidFill>
                </a:uFill>
                <a:latin typeface="Times New Roman"/>
              </a:rPr>
              <a:t>Povećanje razvoja novih proizvoda i usluga koji proizlaze iz aktivnosti istraživanja i razvoja – faza II </a:t>
            </a:r>
            <a:r>
              <a:rPr lang="hr-HR" sz="1100" spc="-1">
                <a:solidFill>
                  <a:srgbClr val="000000"/>
                </a:solidFill>
                <a:uFill>
                  <a:solidFill>
                    <a:srgbClr val="FFFFFF"/>
                  </a:solidFill>
                </a:uFill>
                <a:latin typeface="Times New Roman"/>
              </a:rPr>
              <a:t>je poslan UT-u na suglasnost radi objave na javnom savjetovanju i očekujemo njegovu skoru objavu. Natječaj 	je nastavak I faze ulaganja koja je završila početkom 2018.godine i predstavlja vertikalniji pristup poticanja ulaganja privatnog sektora u istraživanje, razvoj i inovacije temeljen na rezultatima strateških projekata 	MGPO (INI i KK) i radu Inovacijskog vijeća za industriju i njegovih tijela. Za usporedbu, u prvoj fazi natječaja, temeljem S3 strategije, poduzetnici su imali izbor predstaviti projekte u sklopu 13 pod-tematskih 	prioritetnih područja s3, i 137 IRI tema. U drugoj fazi natječaja poduzetnici će moći prijavljivati projekte u 12 pod-tematskih područja S3 i 65 IRI tema.</a:t>
            </a:r>
            <a:endParaRPr lang="hr-HR" spc="-1">
              <a:solidFill>
                <a:srgbClr val="000000"/>
              </a:solidFill>
              <a:uFill>
                <a:solidFill>
                  <a:srgbClr val="FFFFFF"/>
                </a:solidFill>
              </a:uFill>
              <a:latin typeface="Arial"/>
            </a:endParaRPr>
          </a:p>
          <a:p>
            <a:pPr marL="212090" indent="-211030"/>
            <a:endParaRPr lang="hr-HR" spc="-1">
              <a:solidFill>
                <a:srgbClr val="000000"/>
              </a:solidFill>
              <a:uFill>
                <a:solidFill>
                  <a:srgbClr val="FFFFFF"/>
                </a:solidFill>
              </a:uFill>
              <a:latin typeface="Arial"/>
            </a:endParaRPr>
          </a:p>
          <a:p>
            <a:pPr marL="212090" indent="-211030"/>
            <a:r>
              <a:rPr lang="hr-HR" sz="1100" b="1" u="sng" spc="-1">
                <a:solidFill>
                  <a:srgbClr val="000000"/>
                </a:solidFill>
                <a:uFill>
                  <a:solidFill>
                    <a:srgbClr val="FFFFFF"/>
                  </a:solidFill>
                </a:uFill>
                <a:latin typeface="Times New Roman"/>
              </a:rPr>
              <a:t>Inovacije u S3 područjima</a:t>
            </a:r>
            <a:r>
              <a:rPr lang="hr-HR" sz="1100" u="sng" spc="-1">
                <a:solidFill>
                  <a:srgbClr val="000000"/>
                </a:solidFill>
                <a:uFill>
                  <a:solidFill>
                    <a:srgbClr val="FFFFFF"/>
                  </a:solidFill>
                </a:uFill>
                <a:latin typeface="Times New Roman"/>
              </a:rPr>
              <a:t>. </a:t>
            </a:r>
            <a:r>
              <a:rPr lang="hr-HR" sz="1100" spc="-1">
                <a:solidFill>
                  <a:srgbClr val="000000"/>
                </a:solidFill>
                <a:uFill>
                  <a:solidFill>
                    <a:srgbClr val="FFFFFF"/>
                  </a:solidFill>
                </a:uFill>
                <a:latin typeface="Times New Roman"/>
              </a:rPr>
              <a:t>planirana objava poziva: 26. travnja 2019. Javno savjetovanje navedenog poziva provedeno je u prosincu 2018. godine. Projektna dokumentacija je u drugoj iteraciji poslana UT-u na odobrenje 	(13. veljače poslana cjelokupna dokumentacija UT-u na odobrenje). Planirana alokacija: 634 mil. HRK, prihvatljivi prijavitelji su mikro, mala, srednja poduzeća. Prihvatljive aktivnosti: lansiranje inovativnog 	proizvoda/usluge koji je novi za tržište, prvenstveno kroz aktivnosti koje se odnose na inovacije procesa i organizacije poslovanja.</a:t>
            </a:r>
            <a:endParaRPr lang="hr-HR" spc="-1">
              <a:solidFill>
                <a:srgbClr val="000000"/>
              </a:solidFill>
              <a:uFill>
                <a:solidFill>
                  <a:srgbClr val="FFFFFF"/>
                </a:solidFill>
              </a:uFill>
              <a:latin typeface="Arial"/>
            </a:endParaRPr>
          </a:p>
          <a:p>
            <a:pPr marL="212090" indent="-211030"/>
            <a:endParaRPr lang="hr-HR" spc="-1">
              <a:solidFill>
                <a:srgbClr val="000000"/>
              </a:solidFill>
              <a:uFill>
                <a:solidFill>
                  <a:srgbClr val="FFFFFF"/>
                </a:solidFill>
              </a:uFill>
              <a:latin typeface="Arial"/>
            </a:endParaRPr>
          </a:p>
          <a:p>
            <a:pPr marL="336870" indent="-335103"/>
            <a:r>
              <a:rPr lang="hr-HR" sz="1100" b="1" u="sng" spc="-1">
                <a:solidFill>
                  <a:srgbClr val="000000"/>
                </a:solidFill>
                <a:uFill>
                  <a:solidFill>
                    <a:srgbClr val="FFFFFF"/>
                  </a:solidFill>
                </a:uFill>
                <a:latin typeface="Times New Roman"/>
              </a:rPr>
              <a:t>Integrator</a:t>
            </a:r>
            <a:r>
              <a:rPr lang="hr-HR" sz="1100" b="1" spc="-1">
                <a:solidFill>
                  <a:srgbClr val="000000"/>
                </a:solidFill>
                <a:uFill>
                  <a:solidFill>
                    <a:srgbClr val="FFFFFF"/>
                  </a:solidFill>
                </a:uFill>
                <a:latin typeface="Times New Roman"/>
              </a:rPr>
              <a:t>: P</a:t>
            </a:r>
            <a:r>
              <a:rPr lang="hr-HR" sz="1100" spc="-1">
                <a:solidFill>
                  <a:srgbClr val="000000"/>
                </a:solidFill>
                <a:uFill>
                  <a:solidFill>
                    <a:srgbClr val="FFFFFF"/>
                  </a:solidFill>
                </a:uFill>
                <a:latin typeface="Times New Roman"/>
              </a:rPr>
              <a:t>lanirana objava poziva je 14. lipnja 2019.planirana alokacija:  150 mil. HRK. Prihvatljivi prijavitelji: mikro, mala, srednja  poduzeća a prijavitelji moraju prijaviti i provoditi projekt u partnerstvu (konzorcij). Prihvatljive aktivnosti su namijenjene poticanju inovativnosti MSP-ova u sklopu konzorcija s ciljem uspostave dugoročnih dobavljačkih odnosa sa drugim poduzećima - Integratorima </a:t>
            </a:r>
            <a:endParaRPr lang="hr-HR" spc="-1">
              <a:solidFill>
                <a:srgbClr val="000000"/>
              </a:solidFill>
              <a:uFill>
                <a:solidFill>
                  <a:srgbClr val="FFFFFF"/>
                </a:solidFill>
              </a:uFill>
              <a:latin typeface="Arial"/>
            </a:endParaRPr>
          </a:p>
          <a:p>
            <a:pPr marL="336870" indent="-335103"/>
            <a:r>
              <a:rPr lang="hr-HR" sz="1100" spc="-1">
                <a:solidFill>
                  <a:srgbClr val="000000"/>
                </a:solidFill>
                <a:uFill>
                  <a:solidFill>
                    <a:srgbClr val="FFFFFF"/>
                  </a:solidFill>
                </a:uFill>
                <a:latin typeface="Times New Roman"/>
              </a:rPr>
              <a:t>	Poziv još nije prošao javno savjetovanje a osnovni razlog je da je isti baziran na analizama strateške segmentacije i lanaca vrijednosti izrađenih u sklopu Strateškog projekta za podršku inicijativa Klastera konkurentnosti (KK). Navedene analize još čekaju odobrenje naručitelja (MGPO) a odabir strateških segmenata treba biti sastavni dio Uputa za prijavitelje na javnom savjetovanju. </a:t>
            </a:r>
            <a:endParaRPr lang="hr-HR" spc="-1">
              <a:solidFill>
                <a:srgbClr val="000000"/>
              </a:solidFill>
              <a:uFill>
                <a:solidFill>
                  <a:srgbClr val="FFFFFF"/>
                </a:solidFill>
              </a:uFill>
              <a:latin typeface="Arial"/>
            </a:endParaRPr>
          </a:p>
          <a:p>
            <a:pPr marL="336870" indent="-335103"/>
            <a:endParaRPr lang="hr-HR" spc="-1">
              <a:solidFill>
                <a:srgbClr val="000000"/>
              </a:solidFill>
              <a:uFill>
                <a:solidFill>
                  <a:srgbClr val="FFFFFF"/>
                </a:solidFill>
              </a:uFill>
              <a:latin typeface="Arial"/>
            </a:endParaRPr>
          </a:p>
          <a:p>
            <a:pPr marL="336870" indent="-335103"/>
            <a:endParaRPr lang="hr-HR"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7006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68942" y="4525199"/>
            <a:ext cx="5335290" cy="4388661"/>
          </a:xfrm>
          <a:prstGeom prst="rect">
            <a:avLst/>
          </a:prstGeom>
          <a:noFill/>
          <a:ln>
            <a:noFill/>
          </a:ln>
        </p:spPr>
        <p:txBody>
          <a:bodyPr lIns="0" tIns="0" rIns="0" bIns="0"/>
          <a:lstStyle/>
          <a:p>
            <a:pPr>
              <a:lnSpc>
                <a:spcPct val="100000"/>
              </a:lnSpc>
            </a:pPr>
            <a:r>
              <a:rPr lang="hr-HR" sz="1400" spc="-1">
                <a:solidFill>
                  <a:srgbClr val="000000"/>
                </a:solidFill>
                <a:uFill>
                  <a:solidFill>
                    <a:srgbClr val="FFFFFF"/>
                  </a:solidFill>
                </a:uFill>
                <a:latin typeface="Arial"/>
              </a:rPr>
              <a:t>Nacionalno inovacijsko vijeće (NIV) sastoji se od predstavnika Vlade Republike Hrvatske, najviših predstavnika ministarstava (ministri gospodarstva poduzetništva i obrta, znanosti i obrazovanja te regionalnog razvoja i fondova Europske unije kao i ministar rada i mirovinskog sustava), gospodarstvenih ustanova (Hrvatska gospodarska komora, hrvatska obrtnička komora, Hrvatska udruga poslodavaca), predstavnika nacionalnih vijeća – kao dionika nacionalnog inovacijskog sustava (Nacionalno vijeće za industriju, Nacionalno vijeće za ljudske potencijale, Nacionalno vijeće za znanost, visoko obrazovanje i tehnološki razvoj), predstavnika pet Tematskih inovacijskih vijeća te predstavnika sindikata.</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Na do sada održane dvije sjednice usvojeni su formalni dokumenti potrebni za rad NIV-a (Poslovnik o radu NIV-a te Odluka o osnivanju Međuresorne radne skupine za operativno upravljanje Strategijom pametne specijalizacije za razdoblje od 2016. do 2020. godine) te se na međuinstitucionalnoj razini raspravljalo o temama vezanim uz provedbu instrumenata S3.</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Također su pozvani korisnici S3 instrumenata iz znanstvenog (prof. Jerbić sa Sveučilišta u Zagrebu, Fakultet strojarstva i brodogradnje) i poslovnog sektora (tvrtke Agrivi i Rimac) prikazati svoja iskustva i izazove.</a:t>
            </a:r>
            <a:endParaRPr lang="hr-HR" sz="2400" spc="-1">
              <a:solidFill>
                <a:srgbClr val="000000"/>
              </a:solidFill>
              <a:uFill>
                <a:solidFill>
                  <a:srgbClr val="FFFFFF"/>
                </a:solidFill>
              </a:uFill>
              <a:latin typeface="Times New Roman"/>
            </a:endParaRPr>
          </a:p>
          <a:p>
            <a:pPr>
              <a:lnSpc>
                <a:spcPct val="100000"/>
              </a:lnSpc>
            </a:pPr>
            <a:endParaRPr lang="hr-HR" sz="2400" spc="-1">
              <a:solidFill>
                <a:srgbClr val="000000"/>
              </a:solidFill>
              <a:uFill>
                <a:solidFill>
                  <a:srgbClr val="FFFFFF"/>
                </a:solidFill>
              </a:uFill>
              <a:latin typeface="Times New Roman"/>
            </a:endParaRPr>
          </a:p>
        </p:txBody>
      </p:sp>
      <p:sp>
        <p:nvSpPr>
          <p:cNvPr id="2" name="Notes Placeholder 1"/>
          <p:cNvSpPr>
            <a:spLocks noGrp="1"/>
          </p:cNvSpPr>
          <p:nvPr>
            <p:ph type="body" idx="1"/>
          </p:nvPr>
        </p:nvSpPr>
        <p:spPr/>
        <p:txBody>
          <a:bodyPr/>
          <a:lstStyle/>
          <a:p>
            <a:r>
              <a:rPr lang="hr-HR" b="0" dirty="0" smtClean="0">
                <a:solidFill>
                  <a:srgbClr val="FF0000"/>
                </a:solidFill>
              </a:rPr>
              <a:t>Europe 2020</a:t>
            </a:r>
          </a:p>
          <a:p>
            <a:r>
              <a:rPr lang="hr-HR" b="0" dirty="0" err="1" smtClean="0">
                <a:solidFill>
                  <a:srgbClr val="FF0000"/>
                </a:solidFill>
              </a:rPr>
              <a:t>Innovation</a:t>
            </a:r>
            <a:r>
              <a:rPr lang="hr-HR" b="0" dirty="0" smtClean="0">
                <a:solidFill>
                  <a:srgbClr val="FF0000"/>
                </a:solidFill>
              </a:rPr>
              <a:t> Union</a:t>
            </a:r>
          </a:p>
          <a:p>
            <a:endParaRPr lang="hr-HR" b="0" dirty="0" smtClean="0">
              <a:solidFill>
                <a:srgbClr val="FF0000"/>
              </a:solidFill>
            </a:endParaRPr>
          </a:p>
          <a:p>
            <a:r>
              <a:rPr lang="hr-HR" b="0" dirty="0" smtClean="0">
                <a:solidFill>
                  <a:srgbClr val="FF0000"/>
                </a:solidFill>
              </a:rPr>
              <a:t>2017.</a:t>
            </a:r>
          </a:p>
          <a:p>
            <a:r>
              <a:rPr lang="hr-HR" b="0" dirty="0" smtClean="0">
                <a:solidFill>
                  <a:srgbClr val="FF0000"/>
                </a:solidFill>
              </a:rPr>
              <a:t>EU prosjek</a:t>
            </a:r>
            <a:r>
              <a:rPr lang="hr-HR" b="0" baseline="0" dirty="0" smtClean="0">
                <a:solidFill>
                  <a:srgbClr val="FF0000"/>
                </a:solidFill>
              </a:rPr>
              <a:t> ulaganja u I&amp;R: 2,07% BDP</a:t>
            </a:r>
          </a:p>
          <a:p>
            <a:r>
              <a:rPr lang="hr-HR" b="0" baseline="0" dirty="0" smtClean="0">
                <a:solidFill>
                  <a:srgbClr val="FF0000"/>
                </a:solidFill>
              </a:rPr>
              <a:t>HR: 8,06% BDP</a:t>
            </a:r>
          </a:p>
          <a:p>
            <a:endParaRPr lang="hr-HR" b="0" baseline="0" dirty="0" smtClean="0">
              <a:solidFill>
                <a:srgbClr val="FF0000"/>
              </a:solidFill>
            </a:endParaRPr>
          </a:p>
          <a:p>
            <a:r>
              <a:rPr lang="hr-HR" b="0" baseline="0" dirty="0" smtClean="0">
                <a:solidFill>
                  <a:srgbClr val="FF0000"/>
                </a:solidFill>
              </a:rPr>
              <a:t>Cilj 2020:</a:t>
            </a:r>
          </a:p>
          <a:p>
            <a:r>
              <a:rPr lang="hr-HR" b="0" baseline="0" dirty="0" smtClean="0">
                <a:solidFill>
                  <a:srgbClr val="FF0000"/>
                </a:solidFill>
              </a:rPr>
              <a:t>EU: 3%</a:t>
            </a:r>
          </a:p>
          <a:p>
            <a:r>
              <a:rPr lang="hr-HR" b="0" baseline="0" dirty="0" smtClean="0">
                <a:solidFill>
                  <a:srgbClr val="FF0000"/>
                </a:solidFill>
              </a:rPr>
              <a:t>RH: 1,4%</a:t>
            </a:r>
            <a:endParaRPr lang="hr-HR" b="0" dirty="0">
              <a:solidFill>
                <a:srgbClr val="FF0000"/>
              </a:solidFill>
            </a:endParaRPr>
          </a:p>
        </p:txBody>
      </p:sp>
    </p:spTree>
    <p:extLst>
      <p:ext uri="{BB962C8B-B14F-4D97-AF65-F5344CB8AC3E}">
        <p14:creationId xmlns:p14="http://schemas.microsoft.com/office/powerpoint/2010/main" val="186889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a:prstGeom prst="rect">
            <a:avLst/>
          </a:prstGeom>
        </p:spPr>
      </p:sp>
      <p:sp>
        <p:nvSpPr>
          <p:cNvPr id="3" name="Notes Placeholder 2"/>
          <p:cNvSpPr>
            <a:spLocks noGrp="1"/>
          </p:cNvSpPr>
          <p:nvPr>
            <p:ph type="body" idx="1"/>
          </p:nvPr>
        </p:nvSpPr>
        <p:spPr/>
        <p:txBody>
          <a:bodyPr/>
          <a:lstStyle/>
          <a:p>
            <a:r>
              <a:rPr lang="hr-HR" b="0" dirty="0" smtClean="0"/>
              <a:t>SC 2 – SP INI</a:t>
            </a:r>
          </a:p>
          <a:p>
            <a:r>
              <a:rPr lang="hr-HR" b="0" dirty="0" smtClean="0"/>
              <a:t>SC 4 – SP KK</a:t>
            </a:r>
            <a:endParaRPr lang="hr-HR" b="0" dirty="0"/>
          </a:p>
        </p:txBody>
      </p:sp>
      <p:sp>
        <p:nvSpPr>
          <p:cNvPr id="4" name="Slide Number Placeholder 3"/>
          <p:cNvSpPr>
            <a:spLocks noGrp="1"/>
          </p:cNvSpPr>
          <p:nvPr>
            <p:ph type="sldNum" sz="quarter" idx="10"/>
          </p:nvPr>
        </p:nvSpPr>
        <p:spPr/>
        <p:txBody>
          <a:bodyPr/>
          <a:lstStyle/>
          <a:p>
            <a:fld id="{A4EC822A-BA34-4D7E-A9E5-FC1D906F1B69}" type="slidenum">
              <a:rPr lang="hr-HR" smtClean="0"/>
              <a:t>4</a:t>
            </a:fld>
            <a:endParaRPr lang="hr-HR" dirty="0"/>
          </a:p>
        </p:txBody>
      </p:sp>
    </p:spTree>
    <p:extLst>
      <p:ext uri="{BB962C8B-B14F-4D97-AF65-F5344CB8AC3E}">
        <p14:creationId xmlns:p14="http://schemas.microsoft.com/office/powerpoint/2010/main" val="251923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en-US" dirty="0" smtClean="0"/>
              <a:t>Dt</a:t>
            </a:r>
            <a:r>
              <a:rPr lang="hr-HR" altLang="en-US" baseline="0" dirty="0" smtClean="0"/>
              <a:t> nova shema?</a:t>
            </a: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78E798-C537-4615-8D32-95E44B43F14A}" type="slidenum">
              <a:rPr kumimoji="0" lang="en-US" altLang="en-US" sz="1100" b="0" i="0" u="none" strike="noStrike" kern="1200" cap="none" spc="0" normalizeH="0" baseline="0" noProof="0" smtClean="0">
                <a:ln>
                  <a:noFill/>
                </a:ln>
                <a:solidFill>
                  <a:prstClr val="black"/>
                </a:solidFill>
                <a:effectLst/>
                <a:uLnTx/>
                <a:uFillTx/>
                <a:latin typeface="Neo Sans"/>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smtClean="0">
              <a:ln>
                <a:noFill/>
              </a:ln>
              <a:solidFill>
                <a:prstClr val="black"/>
              </a:solidFill>
              <a:effectLst/>
              <a:uLnTx/>
              <a:uFillTx/>
              <a:latin typeface="Neo Sans"/>
              <a:ea typeface="MS PGothic" panose="020B0600070205080204" pitchFamily="34" charset="-128"/>
              <a:cs typeface="+mn-cs"/>
            </a:endParaRPr>
          </a:p>
        </p:txBody>
      </p:sp>
    </p:spTree>
    <p:extLst>
      <p:ext uri="{BB962C8B-B14F-4D97-AF65-F5344CB8AC3E}">
        <p14:creationId xmlns:p14="http://schemas.microsoft.com/office/powerpoint/2010/main" val="310296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68942" y="4525199"/>
            <a:ext cx="5335290" cy="4388661"/>
          </a:xfrm>
          <a:prstGeom prst="rect">
            <a:avLst/>
          </a:prstGeom>
          <a:noFill/>
          <a:ln>
            <a:noFill/>
          </a:ln>
        </p:spPr>
        <p:txBody>
          <a:bodyPr lIns="0" tIns="0" rIns="0" bIns="0"/>
          <a:lstStyle/>
          <a:p>
            <a:pPr>
              <a:lnSpc>
                <a:spcPct val="100000"/>
              </a:lnSpc>
            </a:pPr>
            <a:r>
              <a:rPr lang="hr-HR" sz="1400" spc="-1">
                <a:solidFill>
                  <a:srgbClr val="000000"/>
                </a:solidFill>
                <a:uFill>
                  <a:solidFill>
                    <a:srgbClr val="FFFFFF"/>
                  </a:solidFill>
                </a:uFill>
                <a:latin typeface="Arial"/>
              </a:rPr>
              <a:t>Nacionalno inovacijsko vijeće (NIV) sastoji se od predstavnika Vlade Republike Hrvatske, najviših predstavnika ministarstava (ministri gospodarstva poduzetništva i obrta, znanosti i obrazovanja te regionalnog razvoja i fondova Europske unije kao i ministar rada i mirovinskog sustava), gospodarstvenih ustanova (Hrvatska gospodarska komora, hrvatska obrtnička komora, Hrvatska udruga poslodavaca), predstavnika nacionalnih vijeća – kao dionika nacionalnog inovacijskog sustava (Nacionalno vijeće za industriju, Nacionalno vijeće za ljudske potencijale, Nacionalno vijeće za znanost, visoko obrazovanje i tehnološki razvoj), predstavnika pet Tematskih inovacijskih vijeća te predstavnika sindikata.</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Na do sada održane dvije sjednice usvojeni su formalni dokumenti potrebni za rad NIV-a (Poslovnik o radu NIV-a te Odluka o osnivanju Međuresorne radne skupine za operativno upravljanje Strategijom pametne specijalizacije za razdoblje od 2016. do 2020. godine) te se na međuinstitucionalnoj razini raspravljalo o temama vezanim uz provedbu instrumenata S3.</a:t>
            </a:r>
            <a:endParaRPr lang="hr-HR" sz="2400" spc="-1">
              <a:solidFill>
                <a:srgbClr val="000000"/>
              </a:solidFill>
              <a:uFill>
                <a:solidFill>
                  <a:srgbClr val="FFFFFF"/>
                </a:solidFill>
              </a:uFill>
              <a:latin typeface="Times New Roman"/>
            </a:endParaRPr>
          </a:p>
          <a:p>
            <a:pPr>
              <a:lnSpc>
                <a:spcPct val="100000"/>
              </a:lnSpc>
            </a:pPr>
            <a:r>
              <a:rPr lang="hr-HR" sz="1400" spc="-1">
                <a:solidFill>
                  <a:srgbClr val="000000"/>
                </a:solidFill>
                <a:uFill>
                  <a:solidFill>
                    <a:srgbClr val="FFFFFF"/>
                  </a:solidFill>
                </a:uFill>
                <a:latin typeface="Arial"/>
              </a:rPr>
              <a:t>Također su pozvani korisnici S3 instrumenata iz znanstvenog (prof. Jerbić sa Sveučilišta u Zagrebu, Fakultet strojarstva i brodogradnje) i poslovnog sektora (tvrtke Agrivi i Rimac) prikazati svoja iskustva i izazove.</a:t>
            </a:r>
            <a:endParaRPr lang="hr-HR" sz="2400" spc="-1">
              <a:solidFill>
                <a:srgbClr val="000000"/>
              </a:solidFill>
              <a:uFill>
                <a:solidFill>
                  <a:srgbClr val="FFFFFF"/>
                </a:solidFill>
              </a:uFill>
              <a:latin typeface="Times New Roman"/>
            </a:endParaRPr>
          </a:p>
          <a:p>
            <a:pPr>
              <a:lnSpc>
                <a:spcPct val="100000"/>
              </a:lnSpc>
            </a:pPr>
            <a:endParaRPr lang="hr-HR" sz="2400" spc="-1">
              <a:solidFill>
                <a:srgbClr val="000000"/>
              </a:solidFill>
              <a:uFill>
                <a:solidFill>
                  <a:srgbClr val="FFFFFF"/>
                </a:solidFill>
              </a:uFill>
              <a:latin typeface="Times New Roman"/>
            </a:endParaRPr>
          </a:p>
        </p:txBody>
      </p:sp>
      <p:sp>
        <p:nvSpPr>
          <p:cNvPr id="2" name="Notes Placeholder 1"/>
          <p:cNvSpPr>
            <a:spLocks noGrp="1"/>
          </p:cNvSpPr>
          <p:nvPr>
            <p:ph type="body" idx="1"/>
          </p:nvPr>
        </p:nvSpPr>
        <p:spPr/>
        <p:txBody>
          <a:bodyPr/>
          <a:lstStyle/>
          <a:p>
            <a:endParaRPr lang="hr-H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706380" y="2122348"/>
            <a:ext cx="5334584" cy="763054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2090" indent="-211030" algn="ctr">
              <a:lnSpc>
                <a:spcPct val="115000"/>
              </a:lnSpc>
            </a:pPr>
            <a:r>
              <a:rPr lang="hr-HR" sz="800" b="1" u="sng" spc="-1">
                <a:solidFill>
                  <a:srgbClr val="000000"/>
                </a:solidFill>
                <a:uFill>
                  <a:solidFill>
                    <a:srgbClr val="FFFFFF"/>
                  </a:solidFill>
                </a:uFill>
                <a:latin typeface="Times New Roman"/>
                <a:ea typeface="Times New Roman"/>
              </a:rPr>
              <a:t>Strateški projekt za podršku uspostavi Inovacijske mreže za industriju i tematskih inovacijskih platformi</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Razdoblje provedbe</a:t>
            </a:r>
            <a:r>
              <a:rPr lang="hr-HR" sz="800" spc="-1">
                <a:solidFill>
                  <a:srgbClr val="000000"/>
                </a:solidFill>
                <a:uFill>
                  <a:solidFill>
                    <a:srgbClr val="FFFFFF"/>
                  </a:solidFill>
                </a:uFill>
                <a:latin typeface="Times New Roman"/>
                <a:ea typeface="Times New Roman"/>
              </a:rPr>
              <a:t>: 9. svibnja 2016. – 9. svibnja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Vrijednost:</a:t>
            </a:r>
            <a:r>
              <a:rPr lang="hr-HR" sz="800" spc="-1">
                <a:solidFill>
                  <a:srgbClr val="000000"/>
                </a:solidFill>
                <a:uFill>
                  <a:solidFill>
                    <a:srgbClr val="FFFFFF"/>
                  </a:solidFill>
                </a:uFill>
                <a:latin typeface="Times New Roman"/>
                <a:ea typeface="Times New Roman"/>
              </a:rPr>
              <a:t> 66.294.768,00 HRK (85% iz ESI fondova, OP Konkurentnost i kohezija 2014. –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Korisnika</a:t>
            </a:r>
            <a:r>
              <a:rPr lang="hr-HR" sz="800" spc="-1">
                <a:solidFill>
                  <a:srgbClr val="000000"/>
                </a:solidFill>
                <a:uFill>
                  <a:solidFill>
                    <a:srgbClr val="FFFFFF"/>
                  </a:solidFill>
                </a:uFill>
                <a:latin typeface="Times New Roman"/>
                <a:ea typeface="Times New Roman"/>
              </a:rPr>
              <a:t>: (MGPO): 5.579.275,20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Partnera</a:t>
            </a:r>
            <a:r>
              <a:rPr lang="hr-HR" sz="800" spc="-1">
                <a:solidFill>
                  <a:srgbClr val="000000"/>
                </a:solidFill>
                <a:uFill>
                  <a:solidFill>
                    <a:srgbClr val="FFFFFF"/>
                  </a:solidFill>
                </a:uFill>
                <a:latin typeface="Times New Roman"/>
                <a:ea typeface="Times New Roman"/>
              </a:rPr>
              <a:t>: (HGK): 4.364.940,00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Ugovorne strane</a:t>
            </a:r>
            <a:r>
              <a:rPr lang="hr-HR" sz="800" spc="-1">
                <a:solidFill>
                  <a:srgbClr val="000000"/>
                </a:solidFill>
                <a:uFill>
                  <a:solidFill>
                    <a:srgbClr val="FFFFFF"/>
                  </a:solidFill>
                </a:uFill>
                <a:latin typeface="Times New Roman"/>
                <a:ea typeface="Times New Roman"/>
              </a:rPr>
              <a:t>: MGPO (Korisnik), MRRFEU (Upravljačko tijelo), SAFU (Posredničko tijelo razine 2)</a:t>
            </a:r>
            <a:endParaRPr lang="hr-HR" spc="-1">
              <a:solidFill>
                <a:srgbClr val="000000"/>
              </a:solidFill>
              <a:uFill>
                <a:solidFill>
                  <a:srgbClr val="FFFFFF"/>
                </a:solidFill>
              </a:uFill>
              <a:latin typeface="Arial"/>
            </a:endParaRPr>
          </a:p>
          <a:p>
            <a:pPr marL="212090" indent="-211030" algn="just">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Opći cilj Projekta</a:t>
            </a:r>
            <a:r>
              <a:rPr lang="hr-HR" sz="800" spc="-1">
                <a:solidFill>
                  <a:srgbClr val="000000"/>
                </a:solidFill>
                <a:uFill>
                  <a:solidFill>
                    <a:srgbClr val="FFFFFF"/>
                  </a:solidFill>
                </a:uFill>
                <a:latin typeface="Times New Roman"/>
                <a:ea typeface="Times New Roman"/>
              </a:rPr>
              <a:t>: stvoriti učinkovit i samoodrživ institucionalni, pravni i strateški okvir za podršku i poticanje ulaganja privatnog sektora u istraživanje i razvoj, kao i podizanje svijesti o važnosti istraživanja, razvoja i inovacija u poslovnom sektoru za identificiranje novih potencijala industrijskog rasta i stvaranje poslova, poboljšanje konkurentnosti, modernizaciju i diverzifikaciju hrvatskog gospodarstva.</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Specifični ciljevi Projekta: </a:t>
            </a:r>
            <a:r>
              <a:rPr lang="hr-HR" sz="800" spc="-1">
                <a:solidFill>
                  <a:srgbClr val="000000"/>
                </a:solidFill>
                <a:uFill>
                  <a:solidFill>
                    <a:srgbClr val="FFFFFF"/>
                  </a:solidFill>
                </a:uFill>
                <a:latin typeface="Times New Roman"/>
                <a:ea typeface="Times New Roman"/>
              </a:rPr>
              <a:t>mapirati kapacitete poslovnog sektora za istraživanje, razvoj i inovacije, uspostaviti učinkovit institucionalni ustroj i inovacijsku WEB platformu kao središnju kontakt točku svih dionika nacionalnog inovacijskog sustava,</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izraditi dugoročno usmjerene IRI strategije</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poslovnog sektora za identificirana tematska prioritetna područja S3, pripremiti zalihu IRI projekata, potaknuti jačanje znanja i vještina poslovnog sektora u području istraživanja, razvoja i inovacija.</a:t>
            </a:r>
            <a:endParaRPr lang="hr-HR" spc="-1">
              <a:solidFill>
                <a:srgbClr val="000000"/>
              </a:solidFill>
              <a:uFill>
                <a:solidFill>
                  <a:srgbClr val="FFFFFF"/>
                </a:solidFill>
              </a:uFill>
              <a:latin typeface="Arial"/>
            </a:endParaRPr>
          </a:p>
          <a:p>
            <a:pPr marL="212090" indent="-211030">
              <a:lnSpc>
                <a:spcPct val="115000"/>
              </a:lnSpc>
            </a:pPr>
            <a:r>
              <a:rPr lang="hr-HR" sz="800" b="1" u="sng" spc="-1">
                <a:solidFill>
                  <a:srgbClr val="000000"/>
                </a:solidFill>
                <a:uFill>
                  <a:solidFill>
                    <a:srgbClr val="FFFFFF"/>
                  </a:solidFill>
                </a:uFill>
                <a:latin typeface="Times New Roman"/>
                <a:ea typeface="Times New Roman"/>
              </a:rPr>
              <a:t>DOSADAŠNJA PROVEDBA PROJEKTA I OSTVARENI PROJEKTNI POKAZATELJI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prosincu 2017. (temeljem Odluke Vlade Republike Hrvatske, NN 129/2017) </a:t>
            </a:r>
            <a:r>
              <a:rPr lang="hr-HR" sz="800" b="1" spc="-1">
                <a:solidFill>
                  <a:srgbClr val="000000"/>
                </a:solidFill>
                <a:uFill>
                  <a:solidFill>
                    <a:srgbClr val="FFFFFF"/>
                  </a:solidFill>
                </a:uFill>
                <a:latin typeface="Times New Roman"/>
                <a:ea typeface="Times New Roman"/>
              </a:rPr>
              <a:t>uspostavljeno Inovacijsko vijeće za industriju Republike Hrvatske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6 sjednica Inovacijskog vijeća za industriju Republike Hrvatske</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uspostavljeno 5 tematskih inovacijskih vijeća (TIV),</a:t>
            </a:r>
            <a:r>
              <a:rPr lang="hr-HR" sz="800" spc="-1">
                <a:solidFill>
                  <a:srgbClr val="000000"/>
                </a:solidFill>
                <a:uFill>
                  <a:solidFill>
                    <a:srgbClr val="FFFFFF"/>
                  </a:solidFill>
                </a:uFill>
                <a:latin typeface="Times New Roman"/>
                <a:ea typeface="Times New Roman"/>
              </a:rPr>
              <a:t> po jedno za svako tematsko prioritetno područje S3: Zdravlje i kvaliteta života; Energija i održivi okoliš; Promet i mobilnost; Sigurnost; Hrana i bioekonomija). Svaki TIV se sukladno modelu „trostruke uzvojnice“ sastoji od predstavnika poslovnog sektora (najviše MSP-ova), zatim predstavnika znanstveno-istraživačke zajednice te predstavnika tijela javne vlasti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održane 23 sjednice TIV-ova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13 Akcijskih radnih grupa (ARG)</a:t>
            </a:r>
            <a:r>
              <a:rPr lang="hr-HR" sz="800" spc="-1">
                <a:solidFill>
                  <a:srgbClr val="000000"/>
                </a:solidFill>
                <a:uFill>
                  <a:solidFill>
                    <a:srgbClr val="FFFFFF"/>
                  </a:solidFill>
                </a:uFill>
                <a:latin typeface="Times New Roman"/>
                <a:ea typeface="Times New Roman"/>
              </a:rPr>
              <a:t> za identificirana podtematska prioritetna područja S3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 21 sastanak ARG-ova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5 Validacijskih odbora (VO)</a:t>
            </a:r>
            <a:r>
              <a:rPr lang="hr-HR" sz="800" spc="-1">
                <a:solidFill>
                  <a:srgbClr val="000000"/>
                </a:solidFill>
                <a:uFill>
                  <a:solidFill>
                    <a:srgbClr val="FFFFFF"/>
                  </a:solidFill>
                </a:uFill>
                <a:latin typeface="Times New Roman"/>
                <a:ea typeface="Times New Roman"/>
              </a:rPr>
              <a:t> (po jedan za svaki TIV)</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7 sastanaka VO</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Objavljeno 5 Javnih poziva za dostavu projektnih ideja poslovnog sektora za aktivnosti istraživanja, razvoja i inovacija </a:t>
            </a:r>
            <a:r>
              <a:rPr lang="hr-HR" sz="800" spc="-1">
                <a:solidFill>
                  <a:srgbClr val="000000"/>
                </a:solidFill>
                <a:uFill>
                  <a:solidFill>
                    <a:srgbClr val="FFFFFF"/>
                  </a:solidFill>
                </a:uFill>
                <a:latin typeface="Times New Roman"/>
                <a:ea typeface="Times New Roman"/>
              </a:rPr>
              <a:t>u područjima definiranim Strategijom pametne specijalizacije Republike Hrvatske za razdoblje 2016.-2020. i </a:t>
            </a:r>
            <a:r>
              <a:rPr lang="hr-HR" sz="800" b="1" spc="-1">
                <a:solidFill>
                  <a:srgbClr val="000000"/>
                </a:solidFill>
                <a:uFill>
                  <a:solidFill>
                    <a:srgbClr val="FFFFFF"/>
                  </a:solidFill>
                </a:uFill>
                <a:latin typeface="Times New Roman"/>
                <a:ea typeface="Times New Roman"/>
              </a:rPr>
              <a:t>prikupljeno ukupno 300 projektnih ideja</a:t>
            </a:r>
            <a:r>
              <a:rPr lang="hr-HR" sz="800" spc="-1">
                <a:solidFill>
                  <a:srgbClr val="000000"/>
                </a:solidFill>
                <a:uFill>
                  <a:solidFill>
                    <a:srgbClr val="FFFFFF"/>
                  </a:solidFill>
                </a:uFill>
                <a:latin typeface="Times New Roman"/>
                <a:ea typeface="Times New Roman"/>
              </a:rPr>
              <a:t>. Javne pozive koji su bili otvoreni od 15. do 25. ožujka 2019. objavili su TIV-ovi, a projektne ideje prikupljene kroz javne pozive koje od TIV-ova dobiju oznaku relevantnosti i usklađenosti sa zadanim strateškim okvirom moći će dobiti podršku u pripremi relevantne dokumentacije za prijavu na javni poziv MGPO koji je u pripremi  „Povećanje razvoja novih proizvoda i usluga koji proizlaze iz aktivnosti istraživanja i razvoja“ (tzv. IRI -2. faza). Cilj ovih poziva, kao i rada TIV-ova, ARG-ova i VO u prethodnom razdoblju bio je predmetni javni poziv MGPO što više usmjeriti i kreirati sukladno potrebama i mogućnostima poslovnog sektora. Podršku u pripremi dokumentacije za projekte proizašle iz projektnih ideja koje dobiju oznaku relevantnosti pružat će djelatnici Partnera (HGK).</a:t>
            </a:r>
            <a:r>
              <a:rPr lang="hr-HR" sz="800" spc="-1">
                <a:solidFill>
                  <a:srgbClr val="000000"/>
                </a:solidFill>
                <a:uFill>
                  <a:solidFill>
                    <a:srgbClr val="FFFFFF"/>
                  </a:solidFill>
                </a:uFill>
                <a:ea typeface="Times New Roman"/>
              </a:rPr>
              <a:t> </a:t>
            </a:r>
            <a:r>
              <a:rPr lang="hr-HR" sz="800" spc="-1">
                <a:solidFill>
                  <a:srgbClr val="000000"/>
                </a:solidFill>
                <a:uFill>
                  <a:solidFill>
                    <a:srgbClr val="FFFFFF"/>
                  </a:solidFill>
                </a:uFill>
                <a:latin typeface="Times New Roman"/>
                <a:ea typeface="Times New Roman"/>
              </a:rPr>
              <a:t>Važno je naglasiti kako projektne ideje prikupljene kroz javne pozive koje su raspisali TIV-ovi ni na koji način ne utječu na mogućnost prijave projekata za IRI 2 natječaj, tj. i u slučaju da projektna ideja nije dobila pozitivnu ocjenu relevantnosti, projekt koji se razvije iz projektne ideje se bez ikakvih zapreka može prijaviti na IRI 2 natječaj kada on bude raspisan, ukoliko ispunjava uvjete natječaja. Nadalje, činjenica da projektna ideja eventualno  nije dobila pozitivnu ocjenu relevantnosti ni na koji način neće utjecati na evaluaciju samog projekta na IRI 2 natječaju.</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Izrađeno 5 modula za edukaciju poslovnog sektora u području istraživanja, razvoja i inovacija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10 certificiranih predavača za edukaciju poslovnog sektora u području istraživanja, razvoja i inovacija</a:t>
            </a:r>
            <a:r>
              <a:rPr lang="hr-HR" sz="800" spc="-1">
                <a:solidFill>
                  <a:srgbClr val="000000"/>
                </a:solidFill>
                <a:uFill>
                  <a:solidFill>
                    <a:srgbClr val="FFFFFF"/>
                  </a:solidFill>
                </a:uFill>
                <a:latin typeface="Times New Roman"/>
                <a:ea typeface="Times New Roman"/>
              </a:rPr>
              <a:t> (djelatnici Partnera)</a:t>
            </a:r>
            <a:endParaRPr lang="hr-HR" spc="-1">
              <a:solidFill>
                <a:srgbClr val="000000"/>
              </a:solidFill>
              <a:uFill>
                <a:solidFill>
                  <a:srgbClr val="FFFFFF"/>
                </a:solidFill>
              </a:uFill>
              <a:latin typeface="Arial"/>
            </a:endParaRPr>
          </a:p>
          <a:p>
            <a:pPr marL="448925">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448925" algn="just">
              <a:lnSpc>
                <a:spcPct val="115000"/>
              </a:lnSpc>
            </a:pPr>
            <a:r>
              <a:rPr lang="hr-HR" sz="800" spc="-1">
                <a:solidFill>
                  <a:srgbClr val="000000"/>
                </a:solidFill>
                <a:uFill>
                  <a:solidFill>
                    <a:srgbClr val="FFFFFF"/>
                  </a:solidFill>
                </a:uFill>
                <a:latin typeface="Times New Roman"/>
                <a:ea typeface="Times New Roman"/>
              </a:rPr>
              <a:t>U okviru Projekata, a za provedbu aktivnosti 1.1. Projekta MGPO je proveo postupak javne nabave velike vrijednosti i 12. rujna 2017. sklopio Ugovor o savjetodavnim uslugama s odabranom Zajednicom izvršitelja koju čine savjetodavna tvrtka Notitia d.o.o. iz Zagreba i Area Science Park iz Trsta. Vrijednost Ugovora je 7.600.000,00 HRK, a sklopljen je na razdoblje od 32 mjeseca. U okviru Ugovora o savjetodavnim uslugama organizirane su 2 konferencije s ciljem </a:t>
            </a:r>
            <a:r>
              <a:rPr lang="hr-HR" sz="800" b="1" spc="-1">
                <a:solidFill>
                  <a:srgbClr val="000000"/>
                </a:solidFill>
                <a:uFill>
                  <a:solidFill>
                    <a:srgbClr val="FFFFFF"/>
                  </a:solidFill>
                </a:uFill>
                <a:latin typeface="Times New Roman"/>
                <a:ea typeface="Times New Roman"/>
              </a:rPr>
              <a:t>promidžbe i vidljivosti nacionalnog inovacijskog sustava i rezultata Projekta</a:t>
            </a:r>
            <a:r>
              <a:rPr lang="hr-HR" sz="800" spc="-1">
                <a:solidFill>
                  <a:srgbClr val="000000"/>
                </a:solidFill>
                <a:uFill>
                  <a:solidFill>
                    <a:srgbClr val="FFFFFF"/>
                  </a:solidFill>
                </a:uFill>
                <a:latin typeface="Times New Roman"/>
                <a:ea typeface="Times New Roman"/>
              </a:rPr>
              <a:t>: konferencija „</a:t>
            </a:r>
            <a:r>
              <a:rPr lang="hr-HR" sz="800" b="1" spc="-1">
                <a:solidFill>
                  <a:srgbClr val="000000"/>
                </a:solidFill>
                <a:uFill>
                  <a:solidFill>
                    <a:srgbClr val="FFFFFF"/>
                  </a:solidFill>
                </a:uFill>
                <a:latin typeface="Times New Roman"/>
                <a:ea typeface="Times New Roman"/>
              </a:rPr>
              <a:t>Tematska inovacijska vijeća – karika koja nedostaje“</a:t>
            </a:r>
            <a:r>
              <a:rPr lang="hr-HR" sz="800" spc="-1">
                <a:solidFill>
                  <a:srgbClr val="000000"/>
                </a:solidFill>
                <a:uFill>
                  <a:solidFill>
                    <a:srgbClr val="FFFFFF"/>
                  </a:solidFill>
                </a:uFill>
                <a:latin typeface="Times New Roman"/>
                <a:ea typeface="Times New Roman"/>
              </a:rPr>
              <a:t> koja je održana 11. prosinca 2018. u prostorijama HAZU u Zagrebu te konferencija </a:t>
            </a:r>
            <a:r>
              <a:rPr lang="hr-HR" sz="800" b="1" spc="-1">
                <a:solidFill>
                  <a:srgbClr val="000000"/>
                </a:solidFill>
                <a:uFill>
                  <a:solidFill>
                    <a:srgbClr val="FFFFFF"/>
                  </a:solidFill>
                </a:uFill>
                <a:latin typeface="Times New Roman"/>
                <a:ea typeface="Times New Roman"/>
              </a:rPr>
              <a:t>„Nacionalni inovacijski sustav za konkurentniju Hrvatsku“</a:t>
            </a:r>
            <a:r>
              <a:rPr lang="hr-HR" sz="800" spc="-1">
                <a:solidFill>
                  <a:srgbClr val="000000"/>
                </a:solidFill>
                <a:uFill>
                  <a:solidFill>
                    <a:srgbClr val="FFFFFF"/>
                  </a:solidFill>
                </a:uFill>
                <a:latin typeface="Times New Roman"/>
                <a:ea typeface="Times New Roman"/>
              </a:rPr>
              <a:t> koji je održana 11. ožujka 2019. u hotelu Sheraton u Zagrebu.</a:t>
            </a:r>
            <a:endParaRPr lang="hr-HR" spc="-1">
              <a:solidFill>
                <a:srgbClr val="000000"/>
              </a:solidFill>
              <a:uFill>
                <a:solidFill>
                  <a:srgbClr val="FFFFFF"/>
                </a:solidFill>
              </a:uFill>
              <a:latin typeface="Arial"/>
            </a:endParaRPr>
          </a:p>
          <a:p>
            <a:pPr marL="448925"/>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00467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706380" y="2122348"/>
            <a:ext cx="5334584" cy="763054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2090" indent="-211030" algn="ctr">
              <a:lnSpc>
                <a:spcPct val="115000"/>
              </a:lnSpc>
            </a:pPr>
            <a:r>
              <a:rPr lang="hr-HR" sz="800" b="1" u="sng" spc="-1">
                <a:solidFill>
                  <a:srgbClr val="000000"/>
                </a:solidFill>
                <a:uFill>
                  <a:solidFill>
                    <a:srgbClr val="FFFFFF"/>
                  </a:solidFill>
                </a:uFill>
                <a:latin typeface="Times New Roman"/>
                <a:ea typeface="Times New Roman"/>
              </a:rPr>
              <a:t>Strateški projekt za podršku uspostavi Inovacijske mreže za industriju i tematskih inovacijskih platformi</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Razdoblje provedbe</a:t>
            </a:r>
            <a:r>
              <a:rPr lang="hr-HR" sz="800" spc="-1">
                <a:solidFill>
                  <a:srgbClr val="000000"/>
                </a:solidFill>
                <a:uFill>
                  <a:solidFill>
                    <a:srgbClr val="FFFFFF"/>
                  </a:solidFill>
                </a:uFill>
                <a:latin typeface="Times New Roman"/>
                <a:ea typeface="Times New Roman"/>
              </a:rPr>
              <a:t>: 9. svibnja 2016. – 9. svibnja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Vrijednost:</a:t>
            </a:r>
            <a:r>
              <a:rPr lang="hr-HR" sz="800" spc="-1">
                <a:solidFill>
                  <a:srgbClr val="000000"/>
                </a:solidFill>
                <a:uFill>
                  <a:solidFill>
                    <a:srgbClr val="FFFFFF"/>
                  </a:solidFill>
                </a:uFill>
                <a:latin typeface="Times New Roman"/>
                <a:ea typeface="Times New Roman"/>
              </a:rPr>
              <a:t> 66.294.768,00 HRK (85% iz ESI fondova, OP Konkurentnost i kohezija 2014. –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Korisnika</a:t>
            </a:r>
            <a:r>
              <a:rPr lang="hr-HR" sz="800" spc="-1">
                <a:solidFill>
                  <a:srgbClr val="000000"/>
                </a:solidFill>
                <a:uFill>
                  <a:solidFill>
                    <a:srgbClr val="FFFFFF"/>
                  </a:solidFill>
                </a:uFill>
                <a:latin typeface="Times New Roman"/>
                <a:ea typeface="Times New Roman"/>
              </a:rPr>
              <a:t>: (MGPO): 5.579.275,20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Partnera</a:t>
            </a:r>
            <a:r>
              <a:rPr lang="hr-HR" sz="800" spc="-1">
                <a:solidFill>
                  <a:srgbClr val="000000"/>
                </a:solidFill>
                <a:uFill>
                  <a:solidFill>
                    <a:srgbClr val="FFFFFF"/>
                  </a:solidFill>
                </a:uFill>
                <a:latin typeface="Times New Roman"/>
                <a:ea typeface="Times New Roman"/>
              </a:rPr>
              <a:t>: (HGK): 4.364.940,00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Ugovorne strane</a:t>
            </a:r>
            <a:r>
              <a:rPr lang="hr-HR" sz="800" spc="-1">
                <a:solidFill>
                  <a:srgbClr val="000000"/>
                </a:solidFill>
                <a:uFill>
                  <a:solidFill>
                    <a:srgbClr val="FFFFFF"/>
                  </a:solidFill>
                </a:uFill>
                <a:latin typeface="Times New Roman"/>
                <a:ea typeface="Times New Roman"/>
              </a:rPr>
              <a:t>: MGPO (Korisnik), MRRFEU (Upravljačko tijelo), SAFU (Posredničko tijelo razine 2)</a:t>
            </a:r>
            <a:endParaRPr lang="hr-HR" spc="-1">
              <a:solidFill>
                <a:srgbClr val="000000"/>
              </a:solidFill>
              <a:uFill>
                <a:solidFill>
                  <a:srgbClr val="FFFFFF"/>
                </a:solidFill>
              </a:uFill>
              <a:latin typeface="Arial"/>
            </a:endParaRPr>
          </a:p>
          <a:p>
            <a:pPr marL="212090" indent="-211030" algn="just">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Opći cilj Projekta</a:t>
            </a:r>
            <a:r>
              <a:rPr lang="hr-HR" sz="800" spc="-1">
                <a:solidFill>
                  <a:srgbClr val="000000"/>
                </a:solidFill>
                <a:uFill>
                  <a:solidFill>
                    <a:srgbClr val="FFFFFF"/>
                  </a:solidFill>
                </a:uFill>
                <a:latin typeface="Times New Roman"/>
                <a:ea typeface="Times New Roman"/>
              </a:rPr>
              <a:t>: stvoriti učinkovit i samoodrživ institucionalni, pravni i strateški okvir za podršku i poticanje ulaganja privatnog sektora u istraživanje i razvoj, kao i podizanje svijesti o važnosti istraživanja, razvoja i inovacija u poslovnom sektoru za identificiranje novih potencijala industrijskog rasta i stvaranje poslova, poboljšanje konkurentnosti, modernizaciju i diverzifikaciju hrvatskog gospodarstva.</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Specifični ciljevi Projekta: </a:t>
            </a:r>
            <a:r>
              <a:rPr lang="hr-HR" sz="800" spc="-1">
                <a:solidFill>
                  <a:srgbClr val="000000"/>
                </a:solidFill>
                <a:uFill>
                  <a:solidFill>
                    <a:srgbClr val="FFFFFF"/>
                  </a:solidFill>
                </a:uFill>
                <a:latin typeface="Times New Roman"/>
                <a:ea typeface="Times New Roman"/>
              </a:rPr>
              <a:t>mapirati kapacitete poslovnog sektora za istraživanje, razvoj i inovacije, uspostaviti učinkovit institucionalni ustroj i inovacijsku WEB platformu kao središnju kontakt točku svih dionika nacionalnog inovacijskog sustava,</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izraditi dugoročno usmjerene IRI strategije</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poslovnog sektora za identificirana tematska prioritetna područja S3, pripremiti zalihu IRI projekata, potaknuti jačanje znanja i vještina poslovnog sektora u području istraživanja, razvoja i inovacija.</a:t>
            </a:r>
            <a:endParaRPr lang="hr-HR" spc="-1">
              <a:solidFill>
                <a:srgbClr val="000000"/>
              </a:solidFill>
              <a:uFill>
                <a:solidFill>
                  <a:srgbClr val="FFFFFF"/>
                </a:solidFill>
              </a:uFill>
              <a:latin typeface="Arial"/>
            </a:endParaRPr>
          </a:p>
          <a:p>
            <a:pPr marL="212090" indent="-211030">
              <a:lnSpc>
                <a:spcPct val="115000"/>
              </a:lnSpc>
            </a:pPr>
            <a:r>
              <a:rPr lang="hr-HR" sz="800" b="1" u="sng" spc="-1">
                <a:solidFill>
                  <a:srgbClr val="000000"/>
                </a:solidFill>
                <a:uFill>
                  <a:solidFill>
                    <a:srgbClr val="FFFFFF"/>
                  </a:solidFill>
                </a:uFill>
                <a:latin typeface="Times New Roman"/>
                <a:ea typeface="Times New Roman"/>
              </a:rPr>
              <a:t>DOSADAŠNJA PROVEDBA PROJEKTA I OSTVARENI PROJEKTNI POKAZATELJI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prosincu 2017. (temeljem Odluke Vlade Republike Hrvatske, NN 129/2017) </a:t>
            </a:r>
            <a:r>
              <a:rPr lang="hr-HR" sz="800" b="1" spc="-1">
                <a:solidFill>
                  <a:srgbClr val="000000"/>
                </a:solidFill>
                <a:uFill>
                  <a:solidFill>
                    <a:srgbClr val="FFFFFF"/>
                  </a:solidFill>
                </a:uFill>
                <a:latin typeface="Times New Roman"/>
                <a:ea typeface="Times New Roman"/>
              </a:rPr>
              <a:t>uspostavljeno Inovacijsko vijeće za industriju Republike Hrvatske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6 sjednica Inovacijskog vijeća za industriju Republike Hrvatske</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uspostavljeno 5 tematskih inovacijskih vijeća (TIV),</a:t>
            </a:r>
            <a:r>
              <a:rPr lang="hr-HR" sz="800" spc="-1">
                <a:solidFill>
                  <a:srgbClr val="000000"/>
                </a:solidFill>
                <a:uFill>
                  <a:solidFill>
                    <a:srgbClr val="FFFFFF"/>
                  </a:solidFill>
                </a:uFill>
                <a:latin typeface="Times New Roman"/>
                <a:ea typeface="Times New Roman"/>
              </a:rPr>
              <a:t> po jedno za svako tematsko prioritetno područje S3: Zdravlje i kvaliteta života; Energija i održivi okoliš; Promet i mobilnost; Sigurnost; Hrana i bioekonomija). Svaki TIV se sukladno modelu „trostruke uzvojnice“ sastoji od predstavnika poslovnog sektora (najviše MSP-ova), zatim predstavnika znanstveno-istraživačke zajednice te predstavnika tijela javne vlasti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održane 23 sjednice TIV-ova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13 Akcijskih radnih grupa (ARG)</a:t>
            </a:r>
            <a:r>
              <a:rPr lang="hr-HR" sz="800" spc="-1">
                <a:solidFill>
                  <a:srgbClr val="000000"/>
                </a:solidFill>
                <a:uFill>
                  <a:solidFill>
                    <a:srgbClr val="FFFFFF"/>
                  </a:solidFill>
                </a:uFill>
                <a:latin typeface="Times New Roman"/>
                <a:ea typeface="Times New Roman"/>
              </a:rPr>
              <a:t> za identificirana podtematska prioritetna područja S3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 21 sastanak ARG-ova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5 Validacijskih odbora (VO)</a:t>
            </a:r>
            <a:r>
              <a:rPr lang="hr-HR" sz="800" spc="-1">
                <a:solidFill>
                  <a:srgbClr val="000000"/>
                </a:solidFill>
                <a:uFill>
                  <a:solidFill>
                    <a:srgbClr val="FFFFFF"/>
                  </a:solidFill>
                </a:uFill>
                <a:latin typeface="Times New Roman"/>
                <a:ea typeface="Times New Roman"/>
              </a:rPr>
              <a:t> (po jedan za svaki TIV)</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7 sastanaka VO</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Objavljeno 5 Javnih poziva za dostavu projektnih ideja poslovnog sektora za aktivnosti istraživanja, razvoja i inovacija </a:t>
            </a:r>
            <a:r>
              <a:rPr lang="hr-HR" sz="800" spc="-1">
                <a:solidFill>
                  <a:srgbClr val="000000"/>
                </a:solidFill>
                <a:uFill>
                  <a:solidFill>
                    <a:srgbClr val="FFFFFF"/>
                  </a:solidFill>
                </a:uFill>
                <a:latin typeface="Times New Roman"/>
                <a:ea typeface="Times New Roman"/>
              </a:rPr>
              <a:t>u područjima definiranim Strategijom pametne specijalizacije Republike Hrvatske za razdoblje 2016.-2020. i </a:t>
            </a:r>
            <a:r>
              <a:rPr lang="hr-HR" sz="800" b="1" spc="-1">
                <a:solidFill>
                  <a:srgbClr val="000000"/>
                </a:solidFill>
                <a:uFill>
                  <a:solidFill>
                    <a:srgbClr val="FFFFFF"/>
                  </a:solidFill>
                </a:uFill>
                <a:latin typeface="Times New Roman"/>
                <a:ea typeface="Times New Roman"/>
              </a:rPr>
              <a:t>prikupljeno ukupno 300 projektnih ideja</a:t>
            </a:r>
            <a:r>
              <a:rPr lang="hr-HR" sz="800" spc="-1">
                <a:solidFill>
                  <a:srgbClr val="000000"/>
                </a:solidFill>
                <a:uFill>
                  <a:solidFill>
                    <a:srgbClr val="FFFFFF"/>
                  </a:solidFill>
                </a:uFill>
                <a:latin typeface="Times New Roman"/>
                <a:ea typeface="Times New Roman"/>
              </a:rPr>
              <a:t>. Javne pozive koji su bili otvoreni od 15. do 25. ožujka 2019. objavili su TIV-ovi, a projektne ideje prikupljene kroz javne pozive koje od TIV-ova dobiju oznaku relevantnosti i usklađenosti sa zadanim strateškim okvirom moći će dobiti podršku u pripremi relevantne dokumentacije za prijavu na javni poziv MGPO koji je u pripremi  „Povećanje razvoja novih proizvoda i usluga koji proizlaze iz aktivnosti istraživanja i razvoja“ (tzv. IRI -2. faza). Cilj ovih poziva, kao i rada TIV-ova, ARG-ova i VO u prethodnom razdoblju bio je predmetni javni poziv MGPO što više usmjeriti i kreirati sukladno potrebama i mogućnostima poslovnog sektora. Podršku u pripremi dokumentacije za projekte proizašle iz projektnih ideja koje dobiju oznaku relevantnosti pružat će djelatnici Partnera (HGK).</a:t>
            </a:r>
            <a:r>
              <a:rPr lang="hr-HR" sz="800" spc="-1">
                <a:solidFill>
                  <a:srgbClr val="000000"/>
                </a:solidFill>
                <a:uFill>
                  <a:solidFill>
                    <a:srgbClr val="FFFFFF"/>
                  </a:solidFill>
                </a:uFill>
                <a:ea typeface="Times New Roman"/>
              </a:rPr>
              <a:t> </a:t>
            </a:r>
            <a:r>
              <a:rPr lang="hr-HR" sz="800" spc="-1">
                <a:solidFill>
                  <a:srgbClr val="000000"/>
                </a:solidFill>
                <a:uFill>
                  <a:solidFill>
                    <a:srgbClr val="FFFFFF"/>
                  </a:solidFill>
                </a:uFill>
                <a:latin typeface="Times New Roman"/>
                <a:ea typeface="Times New Roman"/>
              </a:rPr>
              <a:t>Važno je naglasiti kako projektne ideje prikupljene kroz javne pozive koje su raspisali TIV-ovi ni na koji način ne utječu na mogućnost prijave projekata za IRI 2 natječaj, tj. i u slučaju da projektna ideja nije dobila pozitivnu ocjenu relevantnosti, projekt koji se razvije iz projektne ideje se bez ikakvih zapreka može prijaviti na IRI 2 natječaj kada on bude raspisan, ukoliko ispunjava uvjete natječaja. Nadalje, činjenica da projektna ideja eventualno  nije dobila pozitivnu ocjenu relevantnosti ni na koji način neće utjecati na evaluaciju samog projekta na IRI 2 natječaju.</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Izrađeno 5 modula za edukaciju poslovnog sektora u području istraživanja, razvoja i inovacija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10 certificiranih predavača za edukaciju poslovnog sektora u području istraživanja, razvoja i inovacija</a:t>
            </a:r>
            <a:r>
              <a:rPr lang="hr-HR" sz="800" spc="-1">
                <a:solidFill>
                  <a:srgbClr val="000000"/>
                </a:solidFill>
                <a:uFill>
                  <a:solidFill>
                    <a:srgbClr val="FFFFFF"/>
                  </a:solidFill>
                </a:uFill>
                <a:latin typeface="Times New Roman"/>
                <a:ea typeface="Times New Roman"/>
              </a:rPr>
              <a:t> (djelatnici Partnera)</a:t>
            </a:r>
            <a:endParaRPr lang="hr-HR" spc="-1">
              <a:solidFill>
                <a:srgbClr val="000000"/>
              </a:solidFill>
              <a:uFill>
                <a:solidFill>
                  <a:srgbClr val="FFFFFF"/>
                </a:solidFill>
              </a:uFill>
              <a:latin typeface="Arial"/>
            </a:endParaRPr>
          </a:p>
          <a:p>
            <a:pPr marL="448925">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448925" algn="just">
              <a:lnSpc>
                <a:spcPct val="115000"/>
              </a:lnSpc>
            </a:pPr>
            <a:r>
              <a:rPr lang="hr-HR" sz="800" spc="-1">
                <a:solidFill>
                  <a:srgbClr val="000000"/>
                </a:solidFill>
                <a:uFill>
                  <a:solidFill>
                    <a:srgbClr val="FFFFFF"/>
                  </a:solidFill>
                </a:uFill>
                <a:latin typeface="Times New Roman"/>
                <a:ea typeface="Times New Roman"/>
              </a:rPr>
              <a:t>U okviru Projekata, a za provedbu aktivnosti 1.1. Projekta MGPO je proveo postupak javne nabave velike vrijednosti i 12. rujna 2017. sklopio Ugovor o savjetodavnim uslugama s odabranom Zajednicom izvršitelja koju čine savjetodavna tvrtka Notitia d.o.o. iz Zagreba i Area Science Park iz Trsta. Vrijednost Ugovora je 7.600.000,00 HRK, a sklopljen je na razdoblje od 32 mjeseca. U okviru Ugovora o savjetodavnim uslugama organizirane su 2 konferencije s ciljem </a:t>
            </a:r>
            <a:r>
              <a:rPr lang="hr-HR" sz="800" b="1" spc="-1">
                <a:solidFill>
                  <a:srgbClr val="000000"/>
                </a:solidFill>
                <a:uFill>
                  <a:solidFill>
                    <a:srgbClr val="FFFFFF"/>
                  </a:solidFill>
                </a:uFill>
                <a:latin typeface="Times New Roman"/>
                <a:ea typeface="Times New Roman"/>
              </a:rPr>
              <a:t>promidžbe i vidljivosti nacionalnog inovacijskog sustava i rezultata Projekta</a:t>
            </a:r>
            <a:r>
              <a:rPr lang="hr-HR" sz="800" spc="-1">
                <a:solidFill>
                  <a:srgbClr val="000000"/>
                </a:solidFill>
                <a:uFill>
                  <a:solidFill>
                    <a:srgbClr val="FFFFFF"/>
                  </a:solidFill>
                </a:uFill>
                <a:latin typeface="Times New Roman"/>
                <a:ea typeface="Times New Roman"/>
              </a:rPr>
              <a:t>: konferencija „</a:t>
            </a:r>
            <a:r>
              <a:rPr lang="hr-HR" sz="800" b="1" spc="-1">
                <a:solidFill>
                  <a:srgbClr val="000000"/>
                </a:solidFill>
                <a:uFill>
                  <a:solidFill>
                    <a:srgbClr val="FFFFFF"/>
                  </a:solidFill>
                </a:uFill>
                <a:latin typeface="Times New Roman"/>
                <a:ea typeface="Times New Roman"/>
              </a:rPr>
              <a:t>Tematska inovacijska vijeća – karika koja nedostaje“</a:t>
            </a:r>
            <a:r>
              <a:rPr lang="hr-HR" sz="800" spc="-1">
                <a:solidFill>
                  <a:srgbClr val="000000"/>
                </a:solidFill>
                <a:uFill>
                  <a:solidFill>
                    <a:srgbClr val="FFFFFF"/>
                  </a:solidFill>
                </a:uFill>
                <a:latin typeface="Times New Roman"/>
                <a:ea typeface="Times New Roman"/>
              </a:rPr>
              <a:t> koja je održana 11. prosinca 2018. u prostorijama HAZU u Zagrebu te konferencija </a:t>
            </a:r>
            <a:r>
              <a:rPr lang="hr-HR" sz="800" b="1" spc="-1">
                <a:solidFill>
                  <a:srgbClr val="000000"/>
                </a:solidFill>
                <a:uFill>
                  <a:solidFill>
                    <a:srgbClr val="FFFFFF"/>
                  </a:solidFill>
                </a:uFill>
                <a:latin typeface="Times New Roman"/>
                <a:ea typeface="Times New Roman"/>
              </a:rPr>
              <a:t>„Nacionalni inovacijski sustav za konkurentniju Hrvatsku“</a:t>
            </a:r>
            <a:r>
              <a:rPr lang="hr-HR" sz="800" spc="-1">
                <a:solidFill>
                  <a:srgbClr val="000000"/>
                </a:solidFill>
                <a:uFill>
                  <a:solidFill>
                    <a:srgbClr val="FFFFFF"/>
                  </a:solidFill>
                </a:uFill>
                <a:latin typeface="Times New Roman"/>
                <a:ea typeface="Times New Roman"/>
              </a:rPr>
              <a:t> koji je održana 11. ožujka 2019. u hotelu Sheraton u Zagrebu.</a:t>
            </a:r>
            <a:endParaRPr lang="hr-HR" spc="-1">
              <a:solidFill>
                <a:srgbClr val="000000"/>
              </a:solidFill>
              <a:uFill>
                <a:solidFill>
                  <a:srgbClr val="FFFFFF"/>
                </a:solidFill>
              </a:uFill>
              <a:latin typeface="Arial"/>
            </a:endParaRPr>
          </a:p>
          <a:p>
            <a:pPr marL="448925"/>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r>
              <a:rPr lang="hr-HR" dirty="0" smtClean="0"/>
              <a:t>Članovi:</a:t>
            </a:r>
            <a:r>
              <a:rPr lang="hr-HR" baseline="0" dirty="0" smtClean="0"/>
              <a:t> Zdravlje i kvaliteta života 46, Energija i održivi okoliš 50, Sigurnost 30, Promet i mobilnos 43, Hrana  i bioekonomija 31</a:t>
            </a:r>
            <a:endParaRPr lang="hr-HR" dirty="0"/>
          </a:p>
        </p:txBody>
      </p:sp>
    </p:spTree>
    <p:extLst>
      <p:ext uri="{BB962C8B-B14F-4D97-AF65-F5344CB8AC3E}">
        <p14:creationId xmlns:p14="http://schemas.microsoft.com/office/powerpoint/2010/main" val="359076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706380" y="2122348"/>
            <a:ext cx="5334584" cy="763054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2090" indent="-211030" algn="ctr">
              <a:lnSpc>
                <a:spcPct val="115000"/>
              </a:lnSpc>
            </a:pPr>
            <a:r>
              <a:rPr lang="hr-HR" sz="800" b="1" u="sng" spc="-1">
                <a:solidFill>
                  <a:srgbClr val="000000"/>
                </a:solidFill>
                <a:uFill>
                  <a:solidFill>
                    <a:srgbClr val="FFFFFF"/>
                  </a:solidFill>
                </a:uFill>
                <a:latin typeface="Times New Roman"/>
                <a:ea typeface="Times New Roman"/>
              </a:rPr>
              <a:t>Strateški projekt za podršku uspostavi Inovacijske mreže za industriju i tematskih inovacijskih platformi</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Razdoblje provedbe</a:t>
            </a:r>
            <a:r>
              <a:rPr lang="hr-HR" sz="800" spc="-1">
                <a:solidFill>
                  <a:srgbClr val="000000"/>
                </a:solidFill>
                <a:uFill>
                  <a:solidFill>
                    <a:srgbClr val="FFFFFF"/>
                  </a:solidFill>
                </a:uFill>
                <a:latin typeface="Times New Roman"/>
                <a:ea typeface="Times New Roman"/>
              </a:rPr>
              <a:t>: 9. svibnja 2016. – 9. svibnja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Vrijednost:</a:t>
            </a:r>
            <a:r>
              <a:rPr lang="hr-HR" sz="800" spc="-1">
                <a:solidFill>
                  <a:srgbClr val="000000"/>
                </a:solidFill>
                <a:uFill>
                  <a:solidFill>
                    <a:srgbClr val="FFFFFF"/>
                  </a:solidFill>
                </a:uFill>
                <a:latin typeface="Times New Roman"/>
                <a:ea typeface="Times New Roman"/>
              </a:rPr>
              <a:t> 66.294.768,00 HRK (85% iz ESI fondova, OP Konkurentnost i kohezija 2014. – 2020.)</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Korisnika</a:t>
            </a:r>
            <a:r>
              <a:rPr lang="hr-HR" sz="800" spc="-1">
                <a:solidFill>
                  <a:srgbClr val="000000"/>
                </a:solidFill>
                <a:uFill>
                  <a:solidFill>
                    <a:srgbClr val="FFFFFF"/>
                  </a:solidFill>
                </a:uFill>
                <a:latin typeface="Times New Roman"/>
                <a:ea typeface="Times New Roman"/>
              </a:rPr>
              <a:t>: (MGPO): 5.579.275,20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Sredstva Partnera</a:t>
            </a:r>
            <a:r>
              <a:rPr lang="hr-HR" sz="800" spc="-1">
                <a:solidFill>
                  <a:srgbClr val="000000"/>
                </a:solidFill>
                <a:uFill>
                  <a:solidFill>
                    <a:srgbClr val="FFFFFF"/>
                  </a:solidFill>
                </a:uFill>
                <a:latin typeface="Times New Roman"/>
                <a:ea typeface="Times New Roman"/>
              </a:rPr>
              <a:t>: (HGK): 4.364.940,00 HRK</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Ugovorne strane</a:t>
            </a:r>
            <a:r>
              <a:rPr lang="hr-HR" sz="800" spc="-1">
                <a:solidFill>
                  <a:srgbClr val="000000"/>
                </a:solidFill>
                <a:uFill>
                  <a:solidFill>
                    <a:srgbClr val="FFFFFF"/>
                  </a:solidFill>
                </a:uFill>
                <a:latin typeface="Times New Roman"/>
                <a:ea typeface="Times New Roman"/>
              </a:rPr>
              <a:t>: MGPO (Korisnik), MRRFEU (Upravljačko tijelo), SAFU (Posredničko tijelo razine 2)</a:t>
            </a:r>
            <a:endParaRPr lang="hr-HR" spc="-1">
              <a:solidFill>
                <a:srgbClr val="000000"/>
              </a:solidFill>
              <a:uFill>
                <a:solidFill>
                  <a:srgbClr val="FFFFFF"/>
                </a:solidFill>
              </a:uFill>
              <a:latin typeface="Arial"/>
            </a:endParaRPr>
          </a:p>
          <a:p>
            <a:pPr marL="212090" indent="-211030" algn="just">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Opći cilj Projekta</a:t>
            </a:r>
            <a:r>
              <a:rPr lang="hr-HR" sz="800" spc="-1">
                <a:solidFill>
                  <a:srgbClr val="000000"/>
                </a:solidFill>
                <a:uFill>
                  <a:solidFill>
                    <a:srgbClr val="FFFFFF"/>
                  </a:solidFill>
                </a:uFill>
                <a:latin typeface="Times New Roman"/>
                <a:ea typeface="Times New Roman"/>
              </a:rPr>
              <a:t>: stvoriti učinkovit i samoodrživ institucionalni, pravni i strateški okvir za podršku i poticanje ulaganja privatnog sektora u istraživanje i razvoj, kao i podizanje svijesti o važnosti istraživanja, razvoja i inovacija u poslovnom sektoru za identificiranje novih potencijala industrijskog rasta i stvaranje poslova, poboljšanje konkurentnosti, modernizaciju i diverzifikaciju hrvatskog gospodarstva.</a:t>
            </a:r>
            <a:endParaRPr lang="hr-HR" spc="-1">
              <a:solidFill>
                <a:srgbClr val="000000"/>
              </a:solidFill>
              <a:uFill>
                <a:solidFill>
                  <a:srgbClr val="FFFFFF"/>
                </a:solidFill>
              </a:uFill>
              <a:latin typeface="Arial"/>
            </a:endParaRPr>
          </a:p>
          <a:p>
            <a:pPr marL="212090" indent="-211030" algn="just">
              <a:lnSpc>
                <a:spcPct val="115000"/>
              </a:lnSpc>
            </a:pPr>
            <a:r>
              <a:rPr lang="hr-HR" sz="800" b="1" spc="-1">
                <a:solidFill>
                  <a:srgbClr val="000000"/>
                </a:solidFill>
                <a:uFill>
                  <a:solidFill>
                    <a:srgbClr val="FFFFFF"/>
                  </a:solidFill>
                </a:uFill>
                <a:latin typeface="Times New Roman"/>
                <a:ea typeface="Times New Roman"/>
              </a:rPr>
              <a:t>Specifični ciljevi Projekta: </a:t>
            </a:r>
            <a:r>
              <a:rPr lang="hr-HR" sz="800" spc="-1">
                <a:solidFill>
                  <a:srgbClr val="000000"/>
                </a:solidFill>
                <a:uFill>
                  <a:solidFill>
                    <a:srgbClr val="FFFFFF"/>
                  </a:solidFill>
                </a:uFill>
                <a:latin typeface="Times New Roman"/>
                <a:ea typeface="Times New Roman"/>
              </a:rPr>
              <a:t>mapirati kapacitete poslovnog sektora za istraživanje, razvoj i inovacije, uspostaviti učinkovit institucionalni ustroj i inovacijsku WEB platformu kao središnju kontakt točku svih dionika nacionalnog inovacijskog sustava,</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izraditi dugoročno usmjerene IRI strategije</a:t>
            </a:r>
            <a:r>
              <a:rPr lang="hr-HR" sz="800" b="1" spc="-1">
                <a:solidFill>
                  <a:srgbClr val="000000"/>
                </a:solidFill>
                <a:uFill>
                  <a:solidFill>
                    <a:srgbClr val="FFFFFF"/>
                  </a:solidFill>
                </a:uFill>
                <a:latin typeface="Times New Roman"/>
                <a:ea typeface="Times New Roman"/>
              </a:rPr>
              <a:t> </a:t>
            </a:r>
            <a:r>
              <a:rPr lang="hr-HR" sz="800" spc="-1">
                <a:solidFill>
                  <a:srgbClr val="000000"/>
                </a:solidFill>
                <a:uFill>
                  <a:solidFill>
                    <a:srgbClr val="FFFFFF"/>
                  </a:solidFill>
                </a:uFill>
                <a:latin typeface="Times New Roman"/>
                <a:ea typeface="Times New Roman"/>
              </a:rPr>
              <a:t>poslovnog sektora za identificirana tematska prioritetna područja S3, pripremiti zalihu IRI projekata, potaknuti jačanje znanja i vještina poslovnog sektora u području istraživanja, razvoja i inovacija.</a:t>
            </a:r>
            <a:endParaRPr lang="hr-HR" spc="-1">
              <a:solidFill>
                <a:srgbClr val="000000"/>
              </a:solidFill>
              <a:uFill>
                <a:solidFill>
                  <a:srgbClr val="FFFFFF"/>
                </a:solidFill>
              </a:uFill>
              <a:latin typeface="Arial"/>
            </a:endParaRPr>
          </a:p>
          <a:p>
            <a:pPr marL="212090" indent="-211030">
              <a:lnSpc>
                <a:spcPct val="115000"/>
              </a:lnSpc>
            </a:pPr>
            <a:r>
              <a:rPr lang="hr-HR" sz="800" b="1" u="sng" spc="-1">
                <a:solidFill>
                  <a:srgbClr val="000000"/>
                </a:solidFill>
                <a:uFill>
                  <a:solidFill>
                    <a:srgbClr val="FFFFFF"/>
                  </a:solidFill>
                </a:uFill>
                <a:latin typeface="Times New Roman"/>
                <a:ea typeface="Times New Roman"/>
              </a:rPr>
              <a:t>DOSADAŠNJA PROVEDBA PROJEKTA I OSTVARENI PROJEKTNI POKAZATELJI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prosincu 2017. (temeljem Odluke Vlade Republike Hrvatske, NN 129/2017) </a:t>
            </a:r>
            <a:r>
              <a:rPr lang="hr-HR" sz="800" b="1" spc="-1">
                <a:solidFill>
                  <a:srgbClr val="000000"/>
                </a:solidFill>
                <a:uFill>
                  <a:solidFill>
                    <a:srgbClr val="FFFFFF"/>
                  </a:solidFill>
                </a:uFill>
                <a:latin typeface="Times New Roman"/>
                <a:ea typeface="Times New Roman"/>
              </a:rPr>
              <a:t>uspostavljeno Inovacijsko vijeće za industriju Republike Hrvatske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6 sjednica Inovacijskog vijeća za industriju Republike Hrvatske</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uspostavljeno 5 tematskih inovacijskih vijeća (TIV),</a:t>
            </a:r>
            <a:r>
              <a:rPr lang="hr-HR" sz="800" spc="-1">
                <a:solidFill>
                  <a:srgbClr val="000000"/>
                </a:solidFill>
                <a:uFill>
                  <a:solidFill>
                    <a:srgbClr val="FFFFFF"/>
                  </a:solidFill>
                </a:uFill>
                <a:latin typeface="Times New Roman"/>
                <a:ea typeface="Times New Roman"/>
              </a:rPr>
              <a:t> po jedno za svako tematsko prioritetno područje S3: Zdravlje i kvaliteta života; Energija i održivi okoliš; Promet i mobilnost; Sigurnost; Hrana i bioekonomija). Svaki TIV se sukladno modelu „trostruke uzvojnice“ sastoji od predstavnika poslovnog sektora (najviše MSP-ova), zatim predstavnika znanstveno-istraživačke zajednice te predstavnika tijela javne vlasti</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održane 23 sjednice TIV-ova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13 Akcijskih radnih grupa (ARG)</a:t>
            </a:r>
            <a:r>
              <a:rPr lang="hr-HR" sz="800" spc="-1">
                <a:solidFill>
                  <a:srgbClr val="000000"/>
                </a:solidFill>
                <a:uFill>
                  <a:solidFill>
                    <a:srgbClr val="FFFFFF"/>
                  </a:solidFill>
                </a:uFill>
                <a:latin typeface="Times New Roman"/>
                <a:ea typeface="Times New Roman"/>
              </a:rPr>
              <a:t> za identificirana podtematska prioritetna područja S3 </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 21 sastanak ARG-ova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spc="-1">
                <a:solidFill>
                  <a:srgbClr val="000000"/>
                </a:solidFill>
                <a:uFill>
                  <a:solidFill>
                    <a:srgbClr val="FFFFFF"/>
                  </a:solidFill>
                </a:uFill>
                <a:latin typeface="Times New Roman"/>
                <a:ea typeface="Times New Roman"/>
              </a:rPr>
              <a:t>u okviru TIV-ova </a:t>
            </a:r>
            <a:r>
              <a:rPr lang="hr-HR" sz="800" b="1" spc="-1">
                <a:solidFill>
                  <a:srgbClr val="000000"/>
                </a:solidFill>
                <a:uFill>
                  <a:solidFill>
                    <a:srgbClr val="FFFFFF"/>
                  </a:solidFill>
                </a:uFill>
                <a:latin typeface="Times New Roman"/>
                <a:ea typeface="Times New Roman"/>
              </a:rPr>
              <a:t>uspostavljeno 5 Validacijskih odbora (VO)</a:t>
            </a:r>
            <a:r>
              <a:rPr lang="hr-HR" sz="800" spc="-1">
                <a:solidFill>
                  <a:srgbClr val="000000"/>
                </a:solidFill>
                <a:uFill>
                  <a:solidFill>
                    <a:srgbClr val="FFFFFF"/>
                  </a:solidFill>
                </a:uFill>
                <a:latin typeface="Times New Roman"/>
                <a:ea typeface="Times New Roman"/>
              </a:rPr>
              <a:t> (po jedan za svaki TIV)</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održano 7 sastanaka VO</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Objavljeno 5 Javnih poziva za dostavu projektnih ideja poslovnog sektora za aktivnosti istraživanja, razvoja i inovacija </a:t>
            </a:r>
            <a:r>
              <a:rPr lang="hr-HR" sz="800" spc="-1">
                <a:solidFill>
                  <a:srgbClr val="000000"/>
                </a:solidFill>
                <a:uFill>
                  <a:solidFill>
                    <a:srgbClr val="FFFFFF"/>
                  </a:solidFill>
                </a:uFill>
                <a:latin typeface="Times New Roman"/>
                <a:ea typeface="Times New Roman"/>
              </a:rPr>
              <a:t>u područjima definiranim Strategijom pametne specijalizacije Republike Hrvatske za razdoblje 2016.-2020. i </a:t>
            </a:r>
            <a:r>
              <a:rPr lang="hr-HR" sz="800" b="1" spc="-1">
                <a:solidFill>
                  <a:srgbClr val="000000"/>
                </a:solidFill>
                <a:uFill>
                  <a:solidFill>
                    <a:srgbClr val="FFFFFF"/>
                  </a:solidFill>
                </a:uFill>
                <a:latin typeface="Times New Roman"/>
                <a:ea typeface="Times New Roman"/>
              </a:rPr>
              <a:t>prikupljeno ukupno 300 projektnih ideja</a:t>
            </a:r>
            <a:r>
              <a:rPr lang="hr-HR" sz="800" spc="-1">
                <a:solidFill>
                  <a:srgbClr val="000000"/>
                </a:solidFill>
                <a:uFill>
                  <a:solidFill>
                    <a:srgbClr val="FFFFFF"/>
                  </a:solidFill>
                </a:uFill>
                <a:latin typeface="Times New Roman"/>
                <a:ea typeface="Times New Roman"/>
              </a:rPr>
              <a:t>. Javne pozive koji su bili otvoreni od 15. do 25. ožujka 2019. objavili su TIV-ovi, a projektne ideje prikupljene kroz javne pozive koje od TIV-ova dobiju oznaku relevantnosti i usklađenosti sa zadanim strateškim okvirom moći će dobiti podršku u pripremi relevantne dokumentacije za prijavu na javni poziv MGPO koji je u pripremi  „Povećanje razvoja novih proizvoda i usluga koji proizlaze iz aktivnosti istraživanja i razvoja“ (tzv. IRI -2. faza). Cilj ovih poziva, kao i rada TIV-ova, ARG-ova i VO u prethodnom razdoblju bio je predmetni javni poziv MGPO što više usmjeriti i kreirati sukladno potrebama i mogućnostima poslovnog sektora. Podršku u pripremi dokumentacije za projekte proizašle iz projektnih ideja koje dobiju oznaku relevantnosti pružat će djelatnici Partnera (HGK).</a:t>
            </a:r>
            <a:r>
              <a:rPr lang="hr-HR" sz="800" spc="-1">
                <a:solidFill>
                  <a:srgbClr val="000000"/>
                </a:solidFill>
                <a:uFill>
                  <a:solidFill>
                    <a:srgbClr val="FFFFFF"/>
                  </a:solidFill>
                </a:uFill>
                <a:ea typeface="Times New Roman"/>
              </a:rPr>
              <a:t> </a:t>
            </a:r>
            <a:r>
              <a:rPr lang="hr-HR" sz="800" spc="-1">
                <a:solidFill>
                  <a:srgbClr val="000000"/>
                </a:solidFill>
                <a:uFill>
                  <a:solidFill>
                    <a:srgbClr val="FFFFFF"/>
                  </a:solidFill>
                </a:uFill>
                <a:latin typeface="Times New Roman"/>
                <a:ea typeface="Times New Roman"/>
              </a:rPr>
              <a:t>Važno je naglasiti kako projektne ideje prikupljene kroz javne pozive koje su raspisali TIV-ovi ni na koji način ne utječu na mogućnost prijave projekata za IRI 2 natječaj, tj. i u slučaju da projektna ideja nije dobila pozitivnu ocjenu relevantnosti, projekt koji se razvije iz projektne ideje se bez ikakvih zapreka može prijaviti na IRI 2 natječaj kada on bude raspisan, ukoliko ispunjava uvjete natječaja. Nadalje, činjenica da projektna ideja eventualno  nije dobila pozitivnu ocjenu relevantnosti ni na koji način neće utjecati na evaluaciju samog projekta na IRI 2 natječaju.</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Izrađeno 5 modula za edukaciju poslovnog sektora u području istraživanja, razvoja i inovacija</a:t>
            </a:r>
            <a:endParaRPr lang="hr-HR" spc="-1">
              <a:solidFill>
                <a:srgbClr val="000000"/>
              </a:solidFill>
              <a:uFill>
                <a:solidFill>
                  <a:srgbClr val="FFFFFF"/>
                </a:solidFill>
              </a:uFill>
              <a:latin typeface="Arial"/>
            </a:endParaRPr>
          </a:p>
          <a:p>
            <a:pPr marL="336870" indent="-335456" algn="just">
              <a:lnSpc>
                <a:spcPct val="115000"/>
              </a:lnSpc>
              <a:buClr>
                <a:srgbClr val="000000"/>
              </a:buClr>
              <a:buFont typeface="Symbol"/>
              <a:buChar char=""/>
            </a:pPr>
            <a:r>
              <a:rPr lang="hr-HR" sz="800" b="1" spc="-1">
                <a:solidFill>
                  <a:srgbClr val="000000"/>
                </a:solidFill>
                <a:uFill>
                  <a:solidFill>
                    <a:srgbClr val="FFFFFF"/>
                  </a:solidFill>
                </a:uFill>
                <a:latin typeface="Times New Roman"/>
                <a:ea typeface="Times New Roman"/>
              </a:rPr>
              <a:t>10 certificiranih predavača za edukaciju poslovnog sektora u području istraživanja, razvoja i inovacija</a:t>
            </a:r>
            <a:r>
              <a:rPr lang="hr-HR" sz="800" spc="-1">
                <a:solidFill>
                  <a:srgbClr val="000000"/>
                </a:solidFill>
                <a:uFill>
                  <a:solidFill>
                    <a:srgbClr val="FFFFFF"/>
                  </a:solidFill>
                </a:uFill>
                <a:latin typeface="Times New Roman"/>
                <a:ea typeface="Times New Roman"/>
              </a:rPr>
              <a:t> (djelatnici Partnera)</a:t>
            </a:r>
            <a:endParaRPr lang="hr-HR" spc="-1">
              <a:solidFill>
                <a:srgbClr val="000000"/>
              </a:solidFill>
              <a:uFill>
                <a:solidFill>
                  <a:srgbClr val="FFFFFF"/>
                </a:solidFill>
              </a:uFill>
              <a:latin typeface="Arial"/>
            </a:endParaRPr>
          </a:p>
          <a:p>
            <a:pPr marL="448925">
              <a:lnSpc>
                <a:spcPct val="115000"/>
              </a:lnSpc>
            </a:pPr>
            <a:r>
              <a:rPr lang="hr-HR" sz="800" spc="-1">
                <a:solidFill>
                  <a:srgbClr val="000000"/>
                </a:solidFill>
                <a:uFill>
                  <a:solidFill>
                    <a:srgbClr val="FFFFFF"/>
                  </a:solidFill>
                </a:uFill>
                <a:latin typeface="Times New Roman"/>
                <a:ea typeface="Times New Roman"/>
              </a:rPr>
              <a:t> </a:t>
            </a:r>
            <a:endParaRPr lang="hr-HR" spc="-1">
              <a:solidFill>
                <a:srgbClr val="000000"/>
              </a:solidFill>
              <a:uFill>
                <a:solidFill>
                  <a:srgbClr val="FFFFFF"/>
                </a:solidFill>
              </a:uFill>
              <a:latin typeface="Arial"/>
            </a:endParaRPr>
          </a:p>
          <a:p>
            <a:pPr marL="448925" algn="just">
              <a:lnSpc>
                <a:spcPct val="115000"/>
              </a:lnSpc>
            </a:pPr>
            <a:r>
              <a:rPr lang="hr-HR" sz="800" spc="-1">
                <a:solidFill>
                  <a:srgbClr val="000000"/>
                </a:solidFill>
                <a:uFill>
                  <a:solidFill>
                    <a:srgbClr val="FFFFFF"/>
                  </a:solidFill>
                </a:uFill>
                <a:latin typeface="Times New Roman"/>
                <a:ea typeface="Times New Roman"/>
              </a:rPr>
              <a:t>U okviru Projekata, a za provedbu aktivnosti 1.1. Projekta MGPO je proveo postupak javne nabave velike vrijednosti i 12. rujna 2017. sklopio Ugovor o savjetodavnim uslugama s odabranom Zajednicom izvršitelja koju čine savjetodavna tvrtka Notitia d.o.o. iz Zagreba i Area Science Park iz Trsta. Vrijednost Ugovora je 7.600.000,00 HRK, a sklopljen je na razdoblje od 32 mjeseca. U okviru Ugovora o savjetodavnim uslugama organizirane su 2 konferencije s ciljem </a:t>
            </a:r>
            <a:r>
              <a:rPr lang="hr-HR" sz="800" b="1" spc="-1">
                <a:solidFill>
                  <a:srgbClr val="000000"/>
                </a:solidFill>
                <a:uFill>
                  <a:solidFill>
                    <a:srgbClr val="FFFFFF"/>
                  </a:solidFill>
                </a:uFill>
                <a:latin typeface="Times New Roman"/>
                <a:ea typeface="Times New Roman"/>
              </a:rPr>
              <a:t>promidžbe i vidljivosti nacionalnog inovacijskog sustava i rezultata Projekta</a:t>
            </a:r>
            <a:r>
              <a:rPr lang="hr-HR" sz="800" spc="-1">
                <a:solidFill>
                  <a:srgbClr val="000000"/>
                </a:solidFill>
                <a:uFill>
                  <a:solidFill>
                    <a:srgbClr val="FFFFFF"/>
                  </a:solidFill>
                </a:uFill>
                <a:latin typeface="Times New Roman"/>
                <a:ea typeface="Times New Roman"/>
              </a:rPr>
              <a:t>: konferencija „</a:t>
            </a:r>
            <a:r>
              <a:rPr lang="hr-HR" sz="800" b="1" spc="-1">
                <a:solidFill>
                  <a:srgbClr val="000000"/>
                </a:solidFill>
                <a:uFill>
                  <a:solidFill>
                    <a:srgbClr val="FFFFFF"/>
                  </a:solidFill>
                </a:uFill>
                <a:latin typeface="Times New Roman"/>
                <a:ea typeface="Times New Roman"/>
              </a:rPr>
              <a:t>Tematska inovacijska vijeća – karika koja nedostaje“</a:t>
            </a:r>
            <a:r>
              <a:rPr lang="hr-HR" sz="800" spc="-1">
                <a:solidFill>
                  <a:srgbClr val="000000"/>
                </a:solidFill>
                <a:uFill>
                  <a:solidFill>
                    <a:srgbClr val="FFFFFF"/>
                  </a:solidFill>
                </a:uFill>
                <a:latin typeface="Times New Roman"/>
                <a:ea typeface="Times New Roman"/>
              </a:rPr>
              <a:t> koja je održana 11. prosinca 2018. u prostorijama HAZU u Zagrebu te konferencija </a:t>
            </a:r>
            <a:r>
              <a:rPr lang="hr-HR" sz="800" b="1" spc="-1">
                <a:solidFill>
                  <a:srgbClr val="000000"/>
                </a:solidFill>
                <a:uFill>
                  <a:solidFill>
                    <a:srgbClr val="FFFFFF"/>
                  </a:solidFill>
                </a:uFill>
                <a:latin typeface="Times New Roman"/>
                <a:ea typeface="Times New Roman"/>
              </a:rPr>
              <a:t>„Nacionalni inovacijski sustav za konkurentniju Hrvatsku“</a:t>
            </a:r>
            <a:r>
              <a:rPr lang="hr-HR" sz="800" spc="-1">
                <a:solidFill>
                  <a:srgbClr val="000000"/>
                </a:solidFill>
                <a:uFill>
                  <a:solidFill>
                    <a:srgbClr val="FFFFFF"/>
                  </a:solidFill>
                </a:uFill>
                <a:latin typeface="Times New Roman"/>
                <a:ea typeface="Times New Roman"/>
              </a:rPr>
              <a:t> koji je održana 11. ožujka 2019. u hotelu Sheraton u Zagrebu.</a:t>
            </a:r>
            <a:endParaRPr lang="hr-HR" spc="-1">
              <a:solidFill>
                <a:srgbClr val="000000"/>
              </a:solidFill>
              <a:uFill>
                <a:solidFill>
                  <a:srgbClr val="FFFFFF"/>
                </a:solidFill>
              </a:uFill>
              <a:latin typeface="Arial"/>
            </a:endParaRPr>
          </a:p>
          <a:p>
            <a:pPr marL="448925"/>
            <a:endParaRPr lang="hr-HR" spc="-1">
              <a:solidFill>
                <a:srgbClr val="000000"/>
              </a:solidFill>
              <a:uFill>
                <a:solidFill>
                  <a:srgbClr val="FFFFFF"/>
                </a:solidFill>
              </a:uFill>
              <a:latin typeface="Arial"/>
            </a:endParaRPr>
          </a:p>
        </p:txBody>
      </p:sp>
      <p:sp>
        <p:nvSpPr>
          <p:cNvPr id="2" name="Notes Placeholder 1"/>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9896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Rectangle 1"/>
          <p:cNvSpPr/>
          <p:nvPr userDrawn="1"/>
        </p:nvSpPr>
        <p:spPr>
          <a:xfrm>
            <a:off x="35496" y="6439119"/>
            <a:ext cx="4572000" cy="276999"/>
          </a:xfrm>
          <a:prstGeom prst="rect">
            <a:avLst/>
          </a:prstGeom>
        </p:spPr>
        <p:txBody>
          <a:bodyPr>
            <a:spAutoFit/>
          </a:bodyPr>
          <a:lstStyle/>
          <a:p>
            <a:pPr algn="ct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3.</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sjednica </a:t>
            </a:r>
            <a:r>
              <a:rPr lang="hr-HR" sz="1200" b="1" i="1" dirty="0" smtClean="0">
                <a:solidFill>
                  <a:schemeClr val="tx2">
                    <a:lumMod val="60000"/>
                    <a:lumOff val="40000"/>
                  </a:schemeClr>
                </a:solidFill>
                <a:latin typeface="Calibri" panose="020F0502020204030204" pitchFamily="34" charset="0"/>
                <a:cs typeface="Calibri" panose="020F0502020204030204" pitchFamily="34" charset="0"/>
              </a:rPr>
              <a:t>Nacionalnog inovacijskog vijeća</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6. svibnja 2019.</a:t>
            </a:r>
            <a:endParaRPr lang="hr-HR" sz="1200" b="1" i="1" strike="noStrike" spc="-1" dirty="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endParaRPr>
          </a:p>
        </p:txBody>
      </p:sp>
      <p:pic>
        <p:nvPicPr>
          <p:cNvPr id="1026" name="Picture 2" descr="Portal javne naba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6433913"/>
            <a:ext cx="1562396" cy="282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079000" y="1604520"/>
            <a:ext cx="4984920" cy="3977280"/>
          </a:xfrm>
          <a:prstGeom prst="rect">
            <a:avLst/>
          </a:prstGeom>
          <a:ln>
            <a:noFill/>
          </a:ln>
        </p:spPr>
      </p:pic>
      <p:pic>
        <p:nvPicPr>
          <p:cNvPr id="35" name="Picture 34"/>
          <p:cNvPicPr/>
          <p:nvPr/>
        </p:nvPicPr>
        <p:blipFill>
          <a:blip r:embed="rId2"/>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_1">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326650" y="1142049"/>
            <a:ext cx="8339680" cy="4153852"/>
          </a:xfrm>
          <a:prstGeom prst="rect">
            <a:avLst/>
          </a:prstGeom>
        </p:spPr>
        <p:txBody>
          <a:bodyPr vert="horz"/>
          <a:lstStyle>
            <a:lvl1pPr marL="0" indent="0">
              <a:buFont typeface="Arial"/>
              <a:buNone/>
              <a:defRPr sz="1374" b="0" i="0" baseline="0">
                <a:solidFill>
                  <a:schemeClr val="tx2"/>
                </a:solidFill>
                <a:latin typeface="VladaRHSans Reg" panose="02000000000000000000" pitchFamily="50" charset="-18"/>
                <a:cs typeface="Arial"/>
              </a:defRPr>
            </a:lvl1pPr>
          </a:lstStyle>
          <a:p>
            <a:pPr lvl="0"/>
            <a:r>
              <a:rPr lang="en-US" sz="1923" b="1">
                <a:solidFill>
                  <a:schemeClr val="tx1"/>
                </a:solidFill>
              </a:rPr>
              <a:t>Click to edit Master text styles</a:t>
            </a:r>
          </a:p>
          <a:p>
            <a:pPr lvl="1"/>
            <a:r>
              <a:rPr lang="en-US" sz="1923" b="1">
                <a:solidFill>
                  <a:schemeClr val="tx1"/>
                </a:solidFill>
              </a:rPr>
              <a:t>Second level</a:t>
            </a:r>
          </a:p>
          <a:p>
            <a:pPr lvl="2"/>
            <a:r>
              <a:rPr lang="en-US" sz="1923" b="1">
                <a:solidFill>
                  <a:schemeClr val="tx1"/>
                </a:solidFill>
              </a:rPr>
              <a:t>Third level</a:t>
            </a:r>
          </a:p>
        </p:txBody>
      </p:sp>
      <p:sp>
        <p:nvSpPr>
          <p:cNvPr id="3" name="Rectangle 2"/>
          <p:cNvSpPr/>
          <p:nvPr userDrawn="1"/>
        </p:nvSpPr>
        <p:spPr>
          <a:xfrm>
            <a:off x="35496" y="6439119"/>
            <a:ext cx="4572000" cy="276999"/>
          </a:xfrm>
          <a:prstGeom prst="rect">
            <a:avLst/>
          </a:prstGeom>
        </p:spPr>
        <p:txBody>
          <a:bodyPr>
            <a:spAutoFit/>
          </a:bodyPr>
          <a:lstStyle/>
          <a:p>
            <a:pPr algn="ct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3.</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sjednica </a:t>
            </a:r>
            <a:r>
              <a:rPr lang="hr-HR" sz="1200" b="1" i="1" dirty="0" smtClean="0">
                <a:solidFill>
                  <a:schemeClr val="tx2">
                    <a:lumMod val="60000"/>
                    <a:lumOff val="40000"/>
                  </a:schemeClr>
                </a:solidFill>
                <a:latin typeface="Calibri" panose="020F0502020204030204" pitchFamily="34" charset="0"/>
                <a:cs typeface="Calibri" panose="020F0502020204030204" pitchFamily="34" charset="0"/>
              </a:rPr>
              <a:t>Nacionalnog inovacijskog vijeća</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6. svibnja 2019.</a:t>
            </a:r>
            <a:endParaRPr lang="hr-HR" sz="1200" b="1" i="1" strike="noStrike" spc="-1" dirty="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endParaRPr>
          </a:p>
        </p:txBody>
      </p:sp>
      <p:pic>
        <p:nvPicPr>
          <p:cNvPr id="4" name="Picture 2" descr="Portal javne naba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6433913"/>
            <a:ext cx="1562396" cy="28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1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500"/>
            </a:lvl1pPr>
            <a:lvl2pPr>
              <a:defRPr sz="1500"/>
            </a:lvl2pPr>
            <a:lvl3pPr>
              <a:defRPr sz="1500"/>
            </a:lvl3pPr>
            <a:lvl4pPr>
              <a:defRPr sz="1500"/>
            </a:lvl4pPr>
            <a:lvl5pPr>
              <a:defRPr sz="15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0A95F6-C36B-46F6-82FE-E837CF76DBA3}" type="slidenum">
              <a:rPr lang="en-US"/>
              <a:pPr>
                <a:defRPr/>
              </a:pPr>
              <a:t>‹#›</a:t>
            </a:fld>
            <a:endParaRPr lang="en-US" dirty="0"/>
          </a:p>
        </p:txBody>
      </p:sp>
    </p:spTree>
    <p:extLst>
      <p:ext uri="{BB962C8B-B14F-4D97-AF65-F5344CB8AC3E}">
        <p14:creationId xmlns:p14="http://schemas.microsoft.com/office/powerpoint/2010/main" val="11901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41359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174110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5084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36546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20432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6765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32590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23381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118333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21511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39568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9107-F95B-4128-9D11-712EDF0249AD}" type="slidenum">
              <a:rPr lang="en-GB" smtClean="0"/>
              <a:t>‹#›</a:t>
            </a:fld>
            <a:endParaRPr lang="en-GB"/>
          </a:p>
        </p:txBody>
      </p:sp>
    </p:spTree>
    <p:extLst>
      <p:ext uri="{BB962C8B-B14F-4D97-AF65-F5344CB8AC3E}">
        <p14:creationId xmlns:p14="http://schemas.microsoft.com/office/powerpoint/2010/main" val="242922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176" y="338667"/>
            <a:ext cx="1076325"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8DF8A2-1D9D-49B2-9DCA-16BEFD125A73}" type="slidenum">
              <a:rPr lang="en-US"/>
              <a:pPr>
                <a:defRPr/>
              </a:pPr>
              <a:t>‹#›</a:t>
            </a:fld>
            <a:endParaRPr lang="en-US"/>
          </a:p>
        </p:txBody>
      </p:sp>
    </p:spTree>
    <p:extLst>
      <p:ext uri="{BB962C8B-B14F-4D97-AF65-F5344CB8AC3E}">
        <p14:creationId xmlns:p14="http://schemas.microsoft.com/office/powerpoint/2010/main" val="19418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1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500"/>
            </a:lvl1pPr>
            <a:lvl2pPr>
              <a:defRPr sz="1500"/>
            </a:lvl2pPr>
            <a:lvl3pPr>
              <a:defRPr sz="1500"/>
            </a:lvl3pPr>
            <a:lvl4pPr>
              <a:defRPr sz="1500"/>
            </a:lvl4pPr>
            <a:lvl5pPr>
              <a:defRPr sz="15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0A95F6-C36B-46F6-82FE-E837CF76DBA3}" type="slidenum">
              <a:rPr lang="en-US"/>
              <a:pPr>
                <a:defRPr/>
              </a:pPr>
              <a:t>‹#›</a:t>
            </a:fld>
            <a:endParaRPr lang="en-US" dirty="0"/>
          </a:p>
        </p:txBody>
      </p:sp>
      <p:sp>
        <p:nvSpPr>
          <p:cNvPr id="7" name="Rectangle 6"/>
          <p:cNvSpPr/>
          <p:nvPr userDrawn="1"/>
        </p:nvSpPr>
        <p:spPr>
          <a:xfrm>
            <a:off x="35496" y="6439119"/>
            <a:ext cx="4572000" cy="276999"/>
          </a:xfrm>
          <a:prstGeom prst="rect">
            <a:avLst/>
          </a:prstGeom>
        </p:spPr>
        <p:txBody>
          <a:bodyPr>
            <a:spAutoFit/>
          </a:bodyPr>
          <a:lstStyle/>
          <a:p>
            <a:pPr algn="ct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3.</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sjednica </a:t>
            </a:r>
            <a:r>
              <a:rPr lang="hr-HR" sz="1200" b="1" i="1" dirty="0" smtClean="0">
                <a:solidFill>
                  <a:schemeClr val="tx2">
                    <a:lumMod val="60000"/>
                    <a:lumOff val="40000"/>
                  </a:schemeClr>
                </a:solidFill>
                <a:latin typeface="Calibri" panose="020F0502020204030204" pitchFamily="34" charset="0"/>
                <a:cs typeface="Calibri" panose="020F0502020204030204" pitchFamily="34" charset="0"/>
              </a:rPr>
              <a:t>Nacionalnog inovacijskog vijeća</a:t>
            </a:r>
            <a:r>
              <a:rPr lang="hr-HR" sz="1200" b="1" i="1" strike="noStrike"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 </a:t>
            </a:r>
            <a:r>
              <a:rPr lang="hr-HR" sz="1200" b="1" i="1" spc="-1" dirty="0" smtClean="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rPr>
              <a:t>6. svibnja 2019.</a:t>
            </a:r>
            <a:endParaRPr lang="hr-HR" sz="1200" b="1" i="1" strike="noStrike" spc="-1" dirty="0">
              <a:solidFill>
                <a:schemeClr val="tx2">
                  <a:lumMod val="60000"/>
                  <a:lumOff val="40000"/>
                </a:schemeClr>
              </a:solidFill>
              <a:uFill>
                <a:solidFill>
                  <a:srgbClr val="FFFFFF"/>
                </a:solidFill>
              </a:uFill>
              <a:latin typeface="Calibri" panose="020F0502020204030204" pitchFamily="34" charset="0"/>
              <a:cs typeface="Calibri" panose="020F0502020204030204" pitchFamily="34" charset="0"/>
            </a:endParaRPr>
          </a:p>
        </p:txBody>
      </p:sp>
      <p:pic>
        <p:nvPicPr>
          <p:cNvPr id="8" name="Picture 2" descr="Portal javne naba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6433913"/>
            <a:ext cx="1562396" cy="28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B31878-DA3D-456D-8CF0-95C14572B4D9}" type="slidenum">
              <a:rPr lang="en-US"/>
              <a:pPr>
                <a:defRPr/>
              </a:pPr>
              <a:t>‹#›</a:t>
            </a:fld>
            <a:endParaRPr lang="en-US" dirty="0"/>
          </a:p>
        </p:txBody>
      </p:sp>
    </p:spTree>
    <p:extLst>
      <p:ext uri="{BB962C8B-B14F-4D97-AF65-F5344CB8AC3E}">
        <p14:creationId xmlns:p14="http://schemas.microsoft.com/office/powerpoint/2010/main" val="287952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3F26C2-8D54-4B47-8A5B-B6AE010BE047}" type="slidenum">
              <a:rPr lang="en-US"/>
              <a:pPr>
                <a:defRPr/>
              </a:pPr>
              <a:t>‹#›</a:t>
            </a:fld>
            <a:endParaRPr lang="en-US" dirty="0"/>
          </a:p>
        </p:txBody>
      </p:sp>
    </p:spTree>
    <p:extLst>
      <p:ext uri="{BB962C8B-B14F-4D97-AF65-F5344CB8AC3E}">
        <p14:creationId xmlns:p14="http://schemas.microsoft.com/office/powerpoint/2010/main" val="21916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397145-BD1F-42F1-86FE-3E785E112CFC}" type="slidenum">
              <a:rPr lang="en-US"/>
              <a:pPr>
                <a:defRPr/>
              </a:pPr>
              <a:t>‹#›</a:t>
            </a:fld>
            <a:endParaRPr lang="en-US" dirty="0"/>
          </a:p>
        </p:txBody>
      </p:sp>
    </p:spTree>
    <p:extLst>
      <p:ext uri="{BB962C8B-B14F-4D97-AF65-F5344CB8AC3E}">
        <p14:creationId xmlns:p14="http://schemas.microsoft.com/office/powerpoint/2010/main" val="83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112A6F-BCD9-4D16-B3A8-8FD9F0837B97}" type="slidenum">
              <a:rPr lang="en-US"/>
              <a:pPr>
                <a:defRPr/>
              </a:pPr>
              <a:t>‹#›</a:t>
            </a:fld>
            <a:endParaRPr lang="en-US" dirty="0"/>
          </a:p>
        </p:txBody>
      </p:sp>
    </p:spTree>
    <p:extLst>
      <p:ext uri="{BB962C8B-B14F-4D97-AF65-F5344CB8AC3E}">
        <p14:creationId xmlns:p14="http://schemas.microsoft.com/office/powerpoint/2010/main" val="140240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6F25C7-5CE8-456C-988A-F693F7B52DF4}" type="slidenum">
              <a:rPr lang="en-US"/>
              <a:pPr>
                <a:defRPr/>
              </a:pPr>
              <a:t>‹#›</a:t>
            </a:fld>
            <a:endParaRPr lang="en-US" dirty="0"/>
          </a:p>
        </p:txBody>
      </p:sp>
    </p:spTree>
    <p:extLst>
      <p:ext uri="{BB962C8B-B14F-4D97-AF65-F5344CB8AC3E}">
        <p14:creationId xmlns:p14="http://schemas.microsoft.com/office/powerpoint/2010/main" val="19000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B407D7-2265-48F1-9F22-FDFFC6BA3975}" type="slidenum">
              <a:rPr lang="en-US"/>
              <a:pPr>
                <a:defRPr/>
              </a:pPr>
              <a:t>‹#›</a:t>
            </a:fld>
            <a:endParaRPr lang="en-US" dirty="0"/>
          </a:p>
        </p:txBody>
      </p:sp>
    </p:spTree>
    <p:extLst>
      <p:ext uri="{BB962C8B-B14F-4D97-AF65-F5344CB8AC3E}">
        <p14:creationId xmlns:p14="http://schemas.microsoft.com/office/powerpoint/2010/main" val="7574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AEFB3F-8E3C-4B86-9E00-5D8B33AAB83A}" type="slidenum">
              <a:rPr lang="en-US"/>
              <a:pPr>
                <a:defRPr/>
              </a:pPr>
              <a:t>‹#›</a:t>
            </a:fld>
            <a:endParaRPr lang="en-US" dirty="0"/>
          </a:p>
        </p:txBody>
      </p:sp>
    </p:spTree>
    <p:extLst>
      <p:ext uri="{BB962C8B-B14F-4D97-AF65-F5344CB8AC3E}">
        <p14:creationId xmlns:p14="http://schemas.microsoft.com/office/powerpoint/2010/main" val="36178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B187F-44F2-49EC-B2D8-A31A177D1F70}" type="slidenum">
              <a:rPr lang="en-US"/>
              <a:pPr>
                <a:defRPr/>
              </a:pPr>
              <a:t>‹#›</a:t>
            </a:fld>
            <a:endParaRPr lang="en-US" dirty="0"/>
          </a:p>
        </p:txBody>
      </p:sp>
    </p:spTree>
    <p:extLst>
      <p:ext uri="{BB962C8B-B14F-4D97-AF65-F5344CB8AC3E}">
        <p14:creationId xmlns:p14="http://schemas.microsoft.com/office/powerpoint/2010/main" val="26566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93FD8-011D-4C49-BAE2-D997CB5F0B6D}" type="slidenum">
              <a:rPr lang="en-US"/>
              <a:pPr>
                <a:defRPr/>
              </a:pPr>
              <a:t>‹#›</a:t>
            </a:fld>
            <a:endParaRPr lang="en-US" dirty="0"/>
          </a:p>
        </p:txBody>
      </p:sp>
    </p:spTree>
    <p:extLst>
      <p:ext uri="{BB962C8B-B14F-4D97-AF65-F5344CB8AC3E}">
        <p14:creationId xmlns:p14="http://schemas.microsoft.com/office/powerpoint/2010/main" val="4890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101" y="5509684"/>
            <a:ext cx="8543925"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5664201"/>
            <a:ext cx="2133600" cy="275167"/>
          </a:xfrm>
        </p:spPr>
        <p:txBody>
          <a:bodyPr/>
          <a:lstStyle>
            <a:lvl1pPr>
              <a:defRPr/>
            </a:lvl1pPr>
          </a:lstStyle>
          <a:p>
            <a:pPr defTabSz="457200" fontAlgn="base">
              <a:spcBef>
                <a:spcPct val="0"/>
              </a:spcBef>
              <a:spcAft>
                <a:spcPct val="0"/>
              </a:spcAft>
              <a:defRPr/>
            </a:pPr>
            <a:endParaRPr lang="en-US" altLang="sr-Latn-RS">
              <a:solidFill>
                <a:prstClr val="black"/>
              </a:solidFill>
              <a:ea typeface="MS PGothic" panose="020B0600070205080204" pitchFamily="34" charset="-128"/>
            </a:endParaRPr>
          </a:p>
        </p:txBody>
      </p:sp>
      <p:sp>
        <p:nvSpPr>
          <p:cNvPr id="5" name="Slide Number Placeholder 5"/>
          <p:cNvSpPr>
            <a:spLocks noGrp="1"/>
          </p:cNvSpPr>
          <p:nvPr>
            <p:ph type="sldNum" sz="quarter" idx="11"/>
          </p:nvPr>
        </p:nvSpPr>
        <p:spPr>
          <a:xfrm>
            <a:off x="6699250" y="6582834"/>
            <a:ext cx="2133600" cy="275167"/>
          </a:xfrm>
        </p:spPr>
        <p:txBody>
          <a:bodyPr/>
          <a:lstStyle>
            <a:lvl1pPr>
              <a:defRPr/>
            </a:lvl1pPr>
          </a:lstStyle>
          <a:p>
            <a:pPr defTabSz="457200" fontAlgn="base">
              <a:spcBef>
                <a:spcPct val="0"/>
              </a:spcBef>
              <a:spcAft>
                <a:spcPct val="0"/>
              </a:spcAft>
              <a:defRPr/>
            </a:pPr>
            <a:fld id="{794DDFB8-9AD4-4DE5-8432-663B9B2AD971}" type="slidenum">
              <a:rPr lang="en-US" altLang="sr-Latn-RS" smtClean="0">
                <a:solidFill>
                  <a:prstClr val="black"/>
                </a:solidFill>
                <a:ea typeface="MS PGothic" panose="020B0600070205080204" pitchFamily="34" charset="-128"/>
              </a:rPr>
              <a:pPr defTabSz="457200" fontAlgn="base">
                <a:spcBef>
                  <a:spcPct val="0"/>
                </a:spcBef>
                <a:spcAft>
                  <a:spcPct val="0"/>
                </a:spcAft>
                <a:defRPr/>
              </a:pPr>
              <a:t>‹#›</a:t>
            </a:fld>
            <a:endParaRPr lang="en-US" altLang="sr-Latn-RS">
              <a:solidFill>
                <a:prstClr val="black"/>
              </a:solidFill>
              <a:ea typeface="MS PGothic" panose="020B0600070205080204" pitchFamily="34" charset="-128"/>
            </a:endParaRPr>
          </a:p>
        </p:txBody>
      </p:sp>
    </p:spTree>
    <p:extLst>
      <p:ext uri="{BB962C8B-B14F-4D97-AF65-F5344CB8AC3E}">
        <p14:creationId xmlns:p14="http://schemas.microsoft.com/office/powerpoint/2010/main" val="10720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Click to edit Master title style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ta-IN" dirty="0" smtClean="0"/>
              <a:t>Click to edit Master text styles</a:t>
            </a:r>
          </a:p>
          <a:p>
            <a:pPr lvl="1"/>
            <a:r>
              <a:rPr lang="ta-IN" dirty="0" smtClean="0"/>
              <a:t>Second level</a:t>
            </a:r>
          </a:p>
          <a:p>
            <a:pPr lvl="2"/>
            <a:r>
              <a:rPr lang="ta-IN" dirty="0" smtClean="0"/>
              <a:t>Third level</a:t>
            </a:r>
          </a:p>
          <a:p>
            <a:pPr lvl="3"/>
            <a:r>
              <a:rPr lang="ta-IN" dirty="0" smtClean="0"/>
              <a:t>Fourth level</a:t>
            </a:r>
          </a:p>
          <a:p>
            <a:pPr lvl="4"/>
            <a:r>
              <a:rPr lang="ta-IN"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defTabSz="457200" fontAlgn="base">
              <a:spcBef>
                <a:spcPct val="0"/>
              </a:spcBef>
              <a:spcAft>
                <a:spcPct val="0"/>
              </a:spcAft>
              <a:defRPr/>
            </a:pPr>
            <a:fld id="{6C832560-519A-4F3E-B07F-F345D73D7271}" type="slidenum">
              <a:rPr lang="en-US" altLang="sr-Latn-RS" smtClean="0">
                <a:solidFill>
                  <a:prstClr val="black"/>
                </a:solidFill>
                <a:ea typeface="MS PGothic" panose="020B0600070205080204" pitchFamily="34" charset="-128"/>
              </a:rPr>
              <a:pPr defTabSz="457200" fontAlgn="base">
                <a:spcBef>
                  <a:spcPct val="0"/>
                </a:spcBef>
                <a:spcAft>
                  <a:spcPct val="0"/>
                </a:spcAft>
                <a:defRPr/>
              </a:pPr>
              <a:t>‹#›</a:t>
            </a:fld>
            <a:endParaRPr lang="en-US" altLang="sr-Latn-RS">
              <a:solidFill>
                <a:prstClr val="black"/>
              </a:solidFill>
              <a:ea typeface="MS PGothic" panose="020B0600070205080204" pitchFamily="34" charset="-128"/>
            </a:endParaRPr>
          </a:p>
        </p:txBody>
      </p:sp>
    </p:spTree>
    <p:extLst>
      <p:ext uri="{BB962C8B-B14F-4D97-AF65-F5344CB8AC3E}">
        <p14:creationId xmlns:p14="http://schemas.microsoft.com/office/powerpoint/2010/main" val="1586116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101" y="5509684"/>
            <a:ext cx="8543925"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defTabSz="457200" fontAlgn="base">
              <a:spcBef>
                <a:spcPct val="0"/>
              </a:spcBef>
              <a:spcAft>
                <a:spcPct val="0"/>
              </a:spcAft>
              <a:defRPr/>
            </a:pPr>
            <a:endParaRPr lang="en-US" altLang="sr-Latn-RS">
              <a:solidFill>
                <a:prstClr val="black"/>
              </a:solidFill>
              <a:ea typeface="MS PGothic" panose="020B0600070205080204" pitchFamily="34" charset="-128"/>
            </a:endParaRPr>
          </a:p>
        </p:txBody>
      </p:sp>
      <p:sp>
        <p:nvSpPr>
          <p:cNvPr id="5" name="Slide Number Placeholder 5"/>
          <p:cNvSpPr>
            <a:spLocks noGrp="1"/>
          </p:cNvSpPr>
          <p:nvPr>
            <p:ph type="sldNum" sz="quarter" idx="11"/>
          </p:nvPr>
        </p:nvSpPr>
        <p:spPr/>
        <p:txBody>
          <a:bodyPr/>
          <a:lstStyle>
            <a:lvl1pPr>
              <a:defRPr/>
            </a:lvl1pPr>
          </a:lstStyle>
          <a:p>
            <a:pPr defTabSz="457200" fontAlgn="base">
              <a:spcBef>
                <a:spcPct val="0"/>
              </a:spcBef>
              <a:spcAft>
                <a:spcPct val="0"/>
              </a:spcAft>
              <a:defRPr/>
            </a:pPr>
            <a:fld id="{C65F3F57-F557-4710-9396-00993D07E5D0}" type="slidenum">
              <a:rPr lang="en-US" altLang="sr-Latn-RS" smtClean="0">
                <a:solidFill>
                  <a:prstClr val="black"/>
                </a:solidFill>
                <a:ea typeface="MS PGothic" panose="020B0600070205080204" pitchFamily="34" charset="-128"/>
              </a:rPr>
              <a:pPr defTabSz="457200" fontAlgn="base">
                <a:spcBef>
                  <a:spcPct val="0"/>
                </a:spcBef>
                <a:spcAft>
                  <a:spcPct val="0"/>
                </a:spcAft>
                <a:defRPr/>
              </a:pPr>
              <a:t>‹#›</a:t>
            </a:fld>
            <a:endParaRPr lang="en-US" altLang="sr-Latn-RS">
              <a:solidFill>
                <a:prstClr val="black"/>
              </a:solidFill>
              <a:ea typeface="MS PGothic" panose="020B0600070205080204" pitchFamily="34" charset="-128"/>
            </a:endParaRPr>
          </a:p>
        </p:txBody>
      </p:sp>
    </p:spTree>
    <p:extLst>
      <p:ext uri="{BB962C8B-B14F-4D97-AF65-F5344CB8AC3E}">
        <p14:creationId xmlns:p14="http://schemas.microsoft.com/office/powerpoint/2010/main" val="10798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5" name="Content Placeholder 2"/>
          <p:cNvSpPr>
            <a:spLocks noGrp="1"/>
          </p:cNvSpPr>
          <p:nvPr>
            <p:ph idx="1"/>
          </p:nvPr>
        </p:nvSpPr>
        <p:spPr>
          <a:xfrm>
            <a:off x="514351" y="1483784"/>
            <a:ext cx="8099425" cy="3784600"/>
          </a:xfrm>
        </p:spPr>
        <p:txBody>
          <a:bodyPr/>
          <a:lstStyle>
            <a:lvl1pPr>
              <a:lnSpc>
                <a:spcPts val="3400"/>
              </a:lnSpc>
              <a:defRPr/>
            </a:lvl1pPr>
          </a:lstStyle>
          <a:p>
            <a:pPr lvl="0"/>
            <a:r>
              <a:rPr lang="ta-IN" dirty="0" smtClean="0"/>
              <a:t>Click to edit Master text styles</a:t>
            </a:r>
          </a:p>
          <a:p>
            <a:pPr lvl="1"/>
            <a:r>
              <a:rPr lang="ta-IN" dirty="0" smtClean="0"/>
              <a:t>Second level</a:t>
            </a:r>
          </a:p>
          <a:p>
            <a:pPr lvl="2"/>
            <a:r>
              <a:rPr lang="ta-IN" dirty="0" smtClean="0"/>
              <a:t>Third level</a:t>
            </a:r>
          </a:p>
          <a:p>
            <a:pPr lvl="3"/>
            <a:r>
              <a:rPr lang="ta-IN" dirty="0" smtClean="0"/>
              <a:t>Fourth level</a:t>
            </a:r>
          </a:p>
          <a:p>
            <a:pPr lvl="4"/>
            <a:r>
              <a:rPr lang="ta-IN"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457200" fontAlgn="base">
              <a:spcBef>
                <a:spcPct val="0"/>
              </a:spcBef>
              <a:spcAft>
                <a:spcPct val="0"/>
              </a:spcAft>
              <a:defRPr/>
            </a:pPr>
            <a:endParaRPr lang="en-US" altLang="sr-Latn-RS">
              <a:solidFill>
                <a:prstClr val="black"/>
              </a:solidFill>
              <a:ea typeface="MS PGothic" panose="020B0600070205080204" pitchFamily="34" charset="-128"/>
            </a:endParaRPr>
          </a:p>
        </p:txBody>
      </p:sp>
      <p:sp>
        <p:nvSpPr>
          <p:cNvPr id="6" name="Slide Number Placeholder 5"/>
          <p:cNvSpPr>
            <a:spLocks noGrp="1"/>
          </p:cNvSpPr>
          <p:nvPr>
            <p:ph type="sldNum" sz="quarter" idx="11"/>
          </p:nvPr>
        </p:nvSpPr>
        <p:spPr/>
        <p:txBody>
          <a:bodyPr/>
          <a:lstStyle>
            <a:lvl1pPr>
              <a:defRPr/>
            </a:lvl1pPr>
          </a:lstStyle>
          <a:p>
            <a:pPr defTabSz="457200" fontAlgn="base">
              <a:spcBef>
                <a:spcPct val="0"/>
              </a:spcBef>
              <a:spcAft>
                <a:spcPct val="0"/>
              </a:spcAft>
              <a:defRPr/>
            </a:pPr>
            <a:fld id="{68B1748A-0C4E-4D15-BCCC-49340C039386}" type="slidenum">
              <a:rPr lang="en-US" altLang="sr-Latn-RS" smtClean="0">
                <a:solidFill>
                  <a:prstClr val="black"/>
                </a:solidFill>
                <a:ea typeface="MS PGothic" panose="020B0600070205080204" pitchFamily="34" charset="-128"/>
              </a:rPr>
              <a:pPr defTabSz="457200" fontAlgn="base">
                <a:spcBef>
                  <a:spcPct val="0"/>
                </a:spcBef>
                <a:spcAft>
                  <a:spcPct val="0"/>
                </a:spcAft>
                <a:defRPr/>
              </a:pPr>
              <a:t>‹#›</a:t>
            </a:fld>
            <a:endParaRPr lang="en-US" altLang="sr-Latn-RS">
              <a:solidFill>
                <a:prstClr val="black"/>
              </a:solidFill>
              <a:ea typeface="MS PGothic" panose="020B0600070205080204" pitchFamily="34" charset="-128"/>
            </a:endParaRPr>
          </a:p>
        </p:txBody>
      </p:sp>
    </p:spTree>
    <p:extLst>
      <p:ext uri="{BB962C8B-B14F-4D97-AF65-F5344CB8AC3E}">
        <p14:creationId xmlns:p14="http://schemas.microsoft.com/office/powerpoint/2010/main" val="19620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457200" fontAlgn="base">
              <a:spcBef>
                <a:spcPct val="0"/>
              </a:spcBef>
              <a:spcAft>
                <a:spcPct val="0"/>
              </a:spcAft>
              <a:defRPr/>
            </a:pPr>
            <a:endParaRPr lang="en-US">
              <a:solidFill>
                <a:prstClr val="black"/>
              </a:solidFill>
              <a:ea typeface="MS PGothic" panose="020B0600070205080204" pitchFamily="34" charset="-128"/>
            </a:endParaRPr>
          </a:p>
        </p:txBody>
      </p:sp>
      <p:sp>
        <p:nvSpPr>
          <p:cNvPr id="3" name="Footer Placeholder 2"/>
          <p:cNvSpPr>
            <a:spLocks noGrp="1"/>
          </p:cNvSpPr>
          <p:nvPr>
            <p:ph type="ftr" sz="quarter" idx="11"/>
          </p:nvPr>
        </p:nvSpPr>
        <p:spPr>
          <a:xfrm>
            <a:off x="0" y="0"/>
            <a:ext cx="0" cy="0"/>
          </a:xfrm>
        </p:spPr>
        <p:txBody>
          <a:bodyPr/>
          <a:lstStyle>
            <a:lvl1pPr>
              <a:defRPr/>
            </a:lvl1pPr>
          </a:lstStyle>
          <a:p>
            <a:pPr defTabSz="457200" eaLnBrk="0" fontAlgn="base" hangingPunct="0">
              <a:spcBef>
                <a:spcPct val="0"/>
              </a:spcBef>
              <a:spcAft>
                <a:spcPct val="0"/>
              </a:spcAft>
              <a:defRPr/>
            </a:pPr>
            <a:endParaRPr lang="en-US">
              <a:solidFill>
                <a:prstClr val="black"/>
              </a:solidFill>
              <a:ea typeface="MS PGothic" panose="020B0600070205080204" pitchFamily="34" charset="-128"/>
            </a:endParaRPr>
          </a:p>
        </p:txBody>
      </p:sp>
      <p:sp>
        <p:nvSpPr>
          <p:cNvPr id="4" name="Slide Number Placeholder 3"/>
          <p:cNvSpPr>
            <a:spLocks noGrp="1"/>
          </p:cNvSpPr>
          <p:nvPr>
            <p:ph type="sldNum" sz="quarter" idx="12"/>
          </p:nvPr>
        </p:nvSpPr>
        <p:spPr/>
        <p:txBody>
          <a:bodyPr/>
          <a:lstStyle>
            <a:lvl1pPr>
              <a:defRPr/>
            </a:lvl1pPr>
          </a:lstStyle>
          <a:p>
            <a:pPr defTabSz="457200" fontAlgn="base">
              <a:spcBef>
                <a:spcPct val="0"/>
              </a:spcBef>
              <a:spcAft>
                <a:spcPct val="0"/>
              </a:spcAft>
              <a:defRPr/>
            </a:pPr>
            <a:fld id="{03381F4A-4DD6-41FF-BC20-5F70B3D512F0}" type="slidenum">
              <a:rPr lang="en-US" smtClean="0">
                <a:solidFill>
                  <a:prstClr val="black"/>
                </a:solidFill>
                <a:ea typeface="MS PGothic" panose="020B0600070205080204" pitchFamily="34" charset="-128"/>
              </a:rPr>
              <a:pPr defTabSz="457200"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3025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hr-HR"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hr-H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0.xml"/><Relationship Id="rId7"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hr-HR" sz="4400" b="0" strike="noStrike" spc="-1">
                <a:solidFill>
                  <a:srgbClr val="000000"/>
                </a:solidFill>
                <a:uFill>
                  <a:solidFill>
                    <a:srgbClr val="FFFFFF"/>
                  </a:solidFill>
                </a:uFill>
                <a:latin typeface="Arial"/>
              </a:rPr>
              <a:t>Kliknite za uređivanje oblika naslova teksta</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hr-HR" sz="3200" b="0" strike="noStrike" spc="-1">
                <a:solidFill>
                  <a:srgbClr val="000000"/>
                </a:solidFill>
                <a:uFill>
                  <a:solidFill>
                    <a:srgbClr val="FFFFFF"/>
                  </a:solidFill>
                </a:uFill>
                <a:latin typeface="Arial"/>
              </a:rPr>
              <a:t>Kliknite za uređivanje oblika teksta</a:t>
            </a:r>
          </a:p>
          <a:p>
            <a:pPr marL="864000" lvl="1" indent="-324000">
              <a:buClr>
                <a:srgbClr val="000000"/>
              </a:buClr>
              <a:buSzPct val="75000"/>
              <a:buFont typeface="Symbol" charset="2"/>
              <a:buChar char=""/>
            </a:pPr>
            <a:r>
              <a:rPr lang="hr-HR" sz="2800" b="0" strike="noStrike" spc="-1">
                <a:solidFill>
                  <a:srgbClr val="000000"/>
                </a:solidFill>
                <a:uFill>
                  <a:solidFill>
                    <a:srgbClr val="FFFFFF"/>
                  </a:solidFill>
                </a:uFill>
                <a:latin typeface="Arial"/>
              </a:rPr>
              <a:t>Druga razina konture</a:t>
            </a:r>
          </a:p>
          <a:p>
            <a:pPr marL="1296000" lvl="2" indent="-288000">
              <a:buClr>
                <a:srgbClr val="000000"/>
              </a:buClr>
              <a:buSzPct val="45000"/>
              <a:buFont typeface="Wingdings" charset="2"/>
              <a:buChar char=""/>
            </a:pPr>
            <a:r>
              <a:rPr lang="hr-HR" sz="2400" b="0" strike="noStrike" spc="-1">
                <a:solidFill>
                  <a:srgbClr val="000000"/>
                </a:solidFill>
                <a:uFill>
                  <a:solidFill>
                    <a:srgbClr val="FFFFFF"/>
                  </a:solidFill>
                </a:uFill>
                <a:latin typeface="Arial"/>
              </a:rPr>
              <a:t>Treća razina konture</a:t>
            </a:r>
          </a:p>
          <a:p>
            <a:pPr marL="1728000" lvl="3" indent="-216000">
              <a:buClr>
                <a:srgbClr val="000000"/>
              </a:buClr>
              <a:buSzPct val="75000"/>
              <a:buFont typeface="Symbol" charset="2"/>
              <a:buChar char=""/>
            </a:pPr>
            <a:r>
              <a:rPr lang="hr-HR" sz="2000" b="0" strike="noStrike" spc="-1">
                <a:solidFill>
                  <a:srgbClr val="000000"/>
                </a:solidFill>
                <a:uFill>
                  <a:solidFill>
                    <a:srgbClr val="FFFFFF"/>
                  </a:solidFill>
                </a:uFill>
                <a:latin typeface="Arial"/>
              </a:rPr>
              <a:t>Četvrta razina kontura</a:t>
            </a:r>
          </a:p>
          <a:p>
            <a:pPr marL="2160000" lvl="4" indent="-216000">
              <a:buClr>
                <a:srgbClr val="000000"/>
              </a:buClr>
              <a:buSzPct val="45000"/>
              <a:buFont typeface="Wingdings" charset="2"/>
              <a:buChar char=""/>
            </a:pPr>
            <a:r>
              <a:rPr lang="hr-HR" sz="2000" b="0" strike="noStrike" spc="-1">
                <a:solidFill>
                  <a:srgbClr val="000000"/>
                </a:solidFill>
                <a:uFill>
                  <a:solidFill>
                    <a:srgbClr val="FFFFFF"/>
                  </a:solidFill>
                </a:uFill>
                <a:latin typeface="Arial"/>
              </a:rPr>
              <a:t>Peta razina kontura</a:t>
            </a:r>
          </a:p>
          <a:p>
            <a:pPr marL="2592000" lvl="5" indent="-216000">
              <a:buClr>
                <a:srgbClr val="000000"/>
              </a:buClr>
              <a:buSzPct val="45000"/>
              <a:buFont typeface="Wingdings" charset="2"/>
              <a:buChar char=""/>
            </a:pPr>
            <a:r>
              <a:rPr lang="hr-HR" sz="2000" b="0" strike="noStrike" spc="-1">
                <a:solidFill>
                  <a:srgbClr val="000000"/>
                </a:solidFill>
                <a:uFill>
                  <a:solidFill>
                    <a:srgbClr val="FFFFFF"/>
                  </a:solidFill>
                </a:uFill>
                <a:latin typeface="Arial"/>
              </a:rPr>
              <a:t>Šesta razina kontura</a:t>
            </a:r>
          </a:p>
          <a:p>
            <a:pPr marL="3024000" lvl="6" indent="-216000">
              <a:buClr>
                <a:srgbClr val="000000"/>
              </a:buClr>
              <a:buSzPct val="45000"/>
              <a:buFont typeface="Wingdings" charset="2"/>
              <a:buChar char=""/>
            </a:pPr>
            <a:r>
              <a:rPr lang="hr-HR" sz="2000" b="0" strike="noStrike" spc="-1">
                <a:solidFill>
                  <a:srgbClr val="000000"/>
                </a:solidFill>
                <a:uFill>
                  <a:solidFill>
                    <a:srgbClr val="FFFFFF"/>
                  </a:solidFill>
                </a:uFill>
                <a:latin typeface="Arial"/>
              </a:rPr>
              <a:t>Sedma razina konture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9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F9107-F95B-4128-9D11-712EDF0249AD}" type="slidenum">
              <a:rPr lang="en-GB" smtClean="0"/>
              <a:t>‹#›</a:t>
            </a:fld>
            <a:endParaRPr lang="en-GB"/>
          </a:p>
        </p:txBody>
      </p:sp>
    </p:spTree>
    <p:extLst>
      <p:ext uri="{BB962C8B-B14F-4D97-AF65-F5344CB8AC3E}">
        <p14:creationId xmlns:p14="http://schemas.microsoft.com/office/powerpoint/2010/main" val="17069434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6185"/>
            <a:ext cx="78867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80C10E5-2327-4761-9F9A-FEB8359C61FB}" type="slidenum">
              <a:rPr lang="en-US"/>
              <a:pPr>
                <a:defRPr/>
              </a:pPr>
              <a:t>‹#›</a:t>
            </a:fld>
            <a:endParaRPr lang="en-US" dirty="0"/>
          </a:p>
        </p:txBody>
      </p:sp>
    </p:spTree>
    <p:extLst>
      <p:ext uri="{BB962C8B-B14F-4D97-AF65-F5344CB8AC3E}">
        <p14:creationId xmlns:p14="http://schemas.microsoft.com/office/powerpoint/2010/main" val="36418304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85800" rtl="0" eaLnBrk="0" fontAlgn="base" hangingPunct="0">
        <a:lnSpc>
          <a:spcPct val="90000"/>
        </a:lnSpc>
        <a:spcBef>
          <a:spcPct val="0"/>
        </a:spcBef>
        <a:spcAft>
          <a:spcPct val="0"/>
        </a:spcAft>
        <a:defRPr sz="2100" b="1" kern="1200">
          <a:solidFill>
            <a:schemeClr val="tx1"/>
          </a:solidFill>
          <a:latin typeface="+mj-lt"/>
          <a:ea typeface="+mj-ea"/>
          <a:cs typeface="+mj-cs"/>
        </a:defRPr>
      </a:lvl1pPr>
      <a:lvl2pPr algn="ctr" defTabSz="685800" rtl="0" eaLnBrk="0" fontAlgn="base" hangingPunct="0">
        <a:lnSpc>
          <a:spcPct val="90000"/>
        </a:lnSpc>
        <a:spcBef>
          <a:spcPct val="0"/>
        </a:spcBef>
        <a:spcAft>
          <a:spcPct val="0"/>
        </a:spcAft>
        <a:defRPr sz="2100" b="1">
          <a:solidFill>
            <a:schemeClr val="tx1"/>
          </a:solidFill>
          <a:latin typeface="Calibri Light" panose="020F0302020204030204" pitchFamily="34" charset="0"/>
        </a:defRPr>
      </a:lvl2pPr>
      <a:lvl3pPr algn="ctr" defTabSz="685800" rtl="0" eaLnBrk="0" fontAlgn="base" hangingPunct="0">
        <a:lnSpc>
          <a:spcPct val="90000"/>
        </a:lnSpc>
        <a:spcBef>
          <a:spcPct val="0"/>
        </a:spcBef>
        <a:spcAft>
          <a:spcPct val="0"/>
        </a:spcAft>
        <a:defRPr sz="2100" b="1">
          <a:solidFill>
            <a:schemeClr val="tx1"/>
          </a:solidFill>
          <a:latin typeface="Calibri Light" panose="020F0302020204030204" pitchFamily="34" charset="0"/>
        </a:defRPr>
      </a:lvl3pPr>
      <a:lvl4pPr algn="ctr" defTabSz="685800" rtl="0" eaLnBrk="0" fontAlgn="base" hangingPunct="0">
        <a:lnSpc>
          <a:spcPct val="90000"/>
        </a:lnSpc>
        <a:spcBef>
          <a:spcPct val="0"/>
        </a:spcBef>
        <a:spcAft>
          <a:spcPct val="0"/>
        </a:spcAft>
        <a:defRPr sz="2100" b="1">
          <a:solidFill>
            <a:schemeClr val="tx1"/>
          </a:solidFill>
          <a:latin typeface="Calibri Light" panose="020F0302020204030204" pitchFamily="34" charset="0"/>
        </a:defRPr>
      </a:lvl4pPr>
      <a:lvl5pPr algn="ctr" defTabSz="685800" rtl="0" eaLnBrk="0" fontAlgn="base" hangingPunct="0">
        <a:lnSpc>
          <a:spcPct val="90000"/>
        </a:lnSpc>
        <a:spcBef>
          <a:spcPct val="0"/>
        </a:spcBef>
        <a:spcAft>
          <a:spcPct val="0"/>
        </a:spcAft>
        <a:defRPr sz="2100" b="1">
          <a:solidFill>
            <a:schemeClr val="tx1"/>
          </a:solidFill>
          <a:latin typeface="Calibri Light" panose="020F0302020204030204" pitchFamily="34" charset="0"/>
        </a:defRPr>
      </a:lvl5pPr>
      <a:lvl6pPr marL="457200" algn="ctr" defTabSz="685800" rtl="0" fontAlgn="base">
        <a:lnSpc>
          <a:spcPct val="90000"/>
        </a:lnSpc>
        <a:spcBef>
          <a:spcPct val="0"/>
        </a:spcBef>
        <a:spcAft>
          <a:spcPct val="0"/>
        </a:spcAft>
        <a:defRPr sz="2100" b="1">
          <a:solidFill>
            <a:schemeClr val="tx1"/>
          </a:solidFill>
          <a:latin typeface="Calibri Light" panose="020F0302020204030204" pitchFamily="34" charset="0"/>
        </a:defRPr>
      </a:lvl6pPr>
      <a:lvl7pPr marL="914400" algn="ctr" defTabSz="685800" rtl="0" fontAlgn="base">
        <a:lnSpc>
          <a:spcPct val="90000"/>
        </a:lnSpc>
        <a:spcBef>
          <a:spcPct val="0"/>
        </a:spcBef>
        <a:spcAft>
          <a:spcPct val="0"/>
        </a:spcAft>
        <a:defRPr sz="2100" b="1">
          <a:solidFill>
            <a:schemeClr val="tx1"/>
          </a:solidFill>
          <a:latin typeface="Calibri Light" panose="020F0302020204030204" pitchFamily="34" charset="0"/>
        </a:defRPr>
      </a:lvl7pPr>
      <a:lvl8pPr marL="1371600" algn="ctr" defTabSz="685800" rtl="0" fontAlgn="base">
        <a:lnSpc>
          <a:spcPct val="90000"/>
        </a:lnSpc>
        <a:spcBef>
          <a:spcPct val="0"/>
        </a:spcBef>
        <a:spcAft>
          <a:spcPct val="0"/>
        </a:spcAft>
        <a:defRPr sz="2100" b="1">
          <a:solidFill>
            <a:schemeClr val="tx1"/>
          </a:solidFill>
          <a:latin typeface="Calibri Light" panose="020F0302020204030204" pitchFamily="34" charset="0"/>
        </a:defRPr>
      </a:lvl8pPr>
      <a:lvl9pPr marL="1828800" algn="ctr" defTabSz="685800" rtl="0" fontAlgn="base">
        <a:lnSpc>
          <a:spcPct val="90000"/>
        </a:lnSpc>
        <a:spcBef>
          <a:spcPct val="0"/>
        </a:spcBef>
        <a:spcAft>
          <a:spcPct val="0"/>
        </a:spcAft>
        <a:defRPr sz="2100" b="1">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MRRFEU pasica logotipi pptx 16x9 new.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92101" y="5509684"/>
            <a:ext cx="8543925"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4351" y="275167"/>
            <a:ext cx="8099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title style</a:t>
            </a:r>
            <a:endParaRPr lang="en-US" altLang="sr-Latn-RS" smtClean="0"/>
          </a:p>
        </p:txBody>
      </p:sp>
      <p:sp>
        <p:nvSpPr>
          <p:cNvPr id="1028" name="Text Placeholder 2"/>
          <p:cNvSpPr>
            <a:spLocks noGrp="1"/>
          </p:cNvSpPr>
          <p:nvPr>
            <p:ph type="body" idx="1"/>
          </p:nvPr>
        </p:nvSpPr>
        <p:spPr bwMode="auto">
          <a:xfrm>
            <a:off x="514351" y="1483784"/>
            <a:ext cx="80994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text styles</a:t>
            </a:r>
          </a:p>
          <a:p>
            <a:pPr lvl="1"/>
            <a:r>
              <a:rPr lang="ta-IN" altLang="sr-Latn-RS" smtClean="0"/>
              <a:t>Second level</a:t>
            </a:r>
          </a:p>
          <a:p>
            <a:pPr lvl="2"/>
            <a:r>
              <a:rPr lang="ta-IN" altLang="sr-Latn-RS" smtClean="0"/>
              <a:t>Third level</a:t>
            </a:r>
          </a:p>
          <a:p>
            <a:pPr lvl="3"/>
            <a:r>
              <a:rPr lang="ta-IN" altLang="sr-Latn-RS" smtClean="0"/>
              <a:t>Fourth level</a:t>
            </a:r>
          </a:p>
          <a:p>
            <a:pPr lvl="4"/>
            <a:r>
              <a:rPr lang="ta-IN" altLang="sr-Latn-RS" smtClean="0"/>
              <a:t>Fifth level</a:t>
            </a:r>
            <a:endParaRPr lang="en-US" altLang="sr-Latn-RS" smtClean="0"/>
          </a:p>
        </p:txBody>
      </p:sp>
      <p:pic>
        <p:nvPicPr>
          <p:cNvPr id="1029" name="Picture 6" descr="pattern pptx 16x9.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278688" y="0"/>
            <a:ext cx="1865312" cy="25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5721351"/>
            <a:ext cx="2133600" cy="275167"/>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VladaRHSans Reg" charset="0"/>
              </a:defRPr>
            </a:lvl1pPr>
          </a:lstStyle>
          <a:p>
            <a:pPr defTabSz="457200" fontAlgn="base">
              <a:spcBef>
                <a:spcPct val="0"/>
              </a:spcBef>
              <a:spcAft>
                <a:spcPct val="0"/>
              </a:spcAft>
              <a:defRPr/>
            </a:pPr>
            <a:endParaRPr lang="en-US" altLang="sr-Latn-RS">
              <a:solidFill>
                <a:prstClr val="black"/>
              </a:solidFill>
              <a:ea typeface="MS PGothic" panose="020B0600070205080204" pitchFamily="34" charset="-128"/>
            </a:endParaRPr>
          </a:p>
        </p:txBody>
      </p:sp>
      <p:sp>
        <p:nvSpPr>
          <p:cNvPr id="17" name="Slide Number Placeholder 5"/>
          <p:cNvSpPr>
            <a:spLocks noGrp="1"/>
          </p:cNvSpPr>
          <p:nvPr>
            <p:ph type="sldNum" sz="quarter" idx="4"/>
          </p:nvPr>
        </p:nvSpPr>
        <p:spPr>
          <a:xfrm>
            <a:off x="6923088" y="6582834"/>
            <a:ext cx="2133600" cy="275167"/>
          </a:xfrm>
          <a:prstGeom prst="rect">
            <a:avLst/>
          </a:prstGeom>
        </p:spPr>
        <p:txBody>
          <a:bodyPr vert="horz" wrap="square" lIns="0" tIns="0" rIns="0" bIns="0" numCol="1" anchor="t" anchorCtr="0" compatLnSpc="1">
            <a:prstTxWarp prst="textNoShape">
              <a:avLst/>
            </a:prstTxWarp>
          </a:bodyPr>
          <a:lstStyle>
            <a:lvl1pPr algn="r" eaLnBrk="1" hangingPunct="1">
              <a:defRPr sz="900">
                <a:latin typeface="VladaRHSans Reg" charset="0"/>
              </a:defRPr>
            </a:lvl1pPr>
          </a:lstStyle>
          <a:p>
            <a:pPr defTabSz="457200" fontAlgn="base">
              <a:spcBef>
                <a:spcPct val="0"/>
              </a:spcBef>
              <a:spcAft>
                <a:spcPct val="0"/>
              </a:spcAft>
              <a:defRPr/>
            </a:pPr>
            <a:fld id="{A8BB56A9-FB77-45CC-AE2C-A352B6492AB6}" type="slidenum">
              <a:rPr lang="en-US" altLang="sr-Latn-RS" smtClean="0">
                <a:solidFill>
                  <a:prstClr val="black"/>
                </a:solidFill>
                <a:ea typeface="MS PGothic" panose="020B0600070205080204" pitchFamily="34" charset="-128"/>
              </a:rPr>
              <a:pPr defTabSz="457200" fontAlgn="base">
                <a:spcBef>
                  <a:spcPct val="0"/>
                </a:spcBef>
                <a:spcAft>
                  <a:spcPct val="0"/>
                </a:spcAft>
                <a:defRPr/>
              </a:pPr>
              <a:t>‹#›</a:t>
            </a:fld>
            <a:endParaRPr lang="en-US" altLang="sr-Latn-RS">
              <a:solidFill>
                <a:prstClr val="black"/>
              </a:solidFill>
              <a:ea typeface="MS PGothic" panose="020B0600070205080204" pitchFamily="34" charset="-128"/>
            </a:endParaRPr>
          </a:p>
        </p:txBody>
      </p:sp>
    </p:spTree>
    <p:extLst>
      <p:ext uri="{BB962C8B-B14F-4D97-AF65-F5344CB8AC3E}">
        <p14:creationId xmlns:p14="http://schemas.microsoft.com/office/powerpoint/2010/main" val="24706574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3995936" y="659796"/>
            <a:ext cx="604584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r-HR" sz="1800" b="0" strike="noStrike" spc="-1" dirty="0">
              <a:solidFill>
                <a:srgbClr val="000000"/>
              </a:solidFill>
              <a:uFill>
                <a:solidFill>
                  <a:srgbClr val="FFFFFF"/>
                </a:solidFill>
              </a:uFill>
              <a:latin typeface="Arial"/>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60648"/>
            <a:ext cx="1485517" cy="136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stomShape 2"/>
          <p:cNvSpPr/>
          <p:nvPr/>
        </p:nvSpPr>
        <p:spPr>
          <a:xfrm>
            <a:off x="321196" y="1052736"/>
            <a:ext cx="8711280" cy="46085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hr-HR" sz="2500" b="1" spc="-1" dirty="0">
              <a:solidFill>
                <a:srgbClr val="000000"/>
              </a:solidFill>
              <a:uFill>
                <a:solidFill>
                  <a:srgbClr val="FFFFFF"/>
                </a:solidFill>
              </a:uFill>
              <a:latin typeface="Arial"/>
            </a:endParaRPr>
          </a:p>
          <a:p>
            <a:pPr lvl="0" algn="ctr"/>
            <a:endParaRPr lang="hr-HR" sz="2800" b="1" dirty="0" smtClean="0">
              <a:latin typeface="Calibri" panose="020F0502020204030204" pitchFamily="34" charset="0"/>
              <a:cs typeface="Calibri" panose="020F0502020204030204" pitchFamily="34" charset="0"/>
            </a:endParaRPr>
          </a:p>
          <a:p>
            <a:pPr lvl="0" algn="ctr"/>
            <a:endParaRPr lang="hr-HR" sz="2800" b="1" dirty="0">
              <a:latin typeface="Calibri" panose="020F0502020204030204" pitchFamily="34" charset="0"/>
              <a:cs typeface="Calibri" panose="020F0502020204030204" pitchFamily="34" charset="0"/>
            </a:endParaRPr>
          </a:p>
          <a:p>
            <a:pPr lvl="0" algn="ctr"/>
            <a:r>
              <a:rPr lang="hr-HR" sz="3200" b="1" dirty="0" smtClean="0">
                <a:solidFill>
                  <a:srgbClr val="0000FF"/>
                </a:solidFill>
                <a:latin typeface="Calibri" panose="020F0502020204030204" pitchFamily="34" charset="0"/>
                <a:cs typeface="Calibri" panose="020F0502020204030204" pitchFamily="34" charset="0"/>
              </a:rPr>
              <a:t>Razvoj inovacijskog sustava</a:t>
            </a:r>
          </a:p>
          <a:p>
            <a:pPr lvl="0" algn="ctr"/>
            <a:r>
              <a:rPr lang="hr-HR" sz="3200" b="1" dirty="0" smtClean="0">
                <a:solidFill>
                  <a:srgbClr val="0000FF"/>
                </a:solidFill>
                <a:latin typeface="Calibri" panose="020F0502020204030204" pitchFamily="34" charset="0"/>
                <a:cs typeface="Calibri" panose="020F0502020204030204" pitchFamily="34" charset="0"/>
              </a:rPr>
              <a:t>za </a:t>
            </a:r>
            <a:r>
              <a:rPr lang="hr-HR" sz="3200" b="1" dirty="0">
                <a:solidFill>
                  <a:srgbClr val="0000FF"/>
                </a:solidFill>
                <a:latin typeface="Calibri" panose="020F0502020204030204" pitchFamily="34" charset="0"/>
                <a:cs typeface="Calibri" panose="020F0502020204030204" pitchFamily="34" charset="0"/>
              </a:rPr>
              <a:t>konkurentniju </a:t>
            </a:r>
            <a:r>
              <a:rPr lang="hr-HR" sz="3200" b="1" dirty="0" smtClean="0">
                <a:solidFill>
                  <a:srgbClr val="0000FF"/>
                </a:solidFill>
                <a:latin typeface="Calibri" panose="020F0502020204030204" pitchFamily="34" charset="0"/>
                <a:cs typeface="Calibri" panose="020F0502020204030204" pitchFamily="34" charset="0"/>
              </a:rPr>
              <a:t>Hrvatsku</a:t>
            </a:r>
          </a:p>
          <a:p>
            <a:pPr lvl="0" algn="ctr"/>
            <a:endParaRPr lang="hr-HR" sz="1600" b="1" dirty="0" smtClean="0">
              <a:latin typeface="Calibri" panose="020F0502020204030204" pitchFamily="34" charset="0"/>
              <a:cs typeface="Calibri" panose="020F0502020204030204" pitchFamily="34" charset="0"/>
            </a:endParaRPr>
          </a:p>
          <a:p>
            <a:pPr algn="ctr"/>
            <a:r>
              <a:rPr lang="hr-HR" sz="2400" spc="-1" dirty="0">
                <a:uFill>
                  <a:solidFill>
                    <a:srgbClr val="FFFFFF"/>
                  </a:solidFill>
                </a:uFill>
                <a:latin typeface="Calibri" panose="020F0502020204030204" pitchFamily="34" charset="0"/>
                <a:cs typeface="Calibri" panose="020F0502020204030204" pitchFamily="34" charset="0"/>
              </a:rPr>
              <a:t>rujan 2018. - travanj 2019.</a:t>
            </a:r>
          </a:p>
          <a:p>
            <a:pPr lvl="0" algn="ctr"/>
            <a:endParaRPr lang="hr-HR" sz="1600" dirty="0">
              <a:latin typeface="Calibri" panose="020F0502020204030204" pitchFamily="34" charset="0"/>
              <a:cs typeface="Calibri" panose="020F0502020204030204" pitchFamily="34" charset="0"/>
            </a:endParaRPr>
          </a:p>
          <a:p>
            <a:pPr lvl="0" algn="ctr"/>
            <a:endParaRPr lang="hr-HR" b="1" dirty="0" smtClean="0">
              <a:latin typeface="Calibri" panose="020F0502020204030204" pitchFamily="34" charset="0"/>
              <a:cs typeface="Calibri" panose="020F0502020204030204" pitchFamily="34" charset="0"/>
            </a:endParaRPr>
          </a:p>
          <a:p>
            <a:pPr lvl="0" algn="ctr"/>
            <a:r>
              <a:rPr lang="hr-HR" sz="2400" b="1" dirty="0" smtClean="0">
                <a:latin typeface="Calibri" panose="020F0502020204030204" pitchFamily="34" charset="0"/>
                <a:cs typeface="Calibri" panose="020F0502020204030204" pitchFamily="34" charset="0"/>
              </a:rPr>
              <a:t>g. Darko Horvat</a:t>
            </a:r>
          </a:p>
          <a:p>
            <a:pPr lvl="0" algn="ctr"/>
            <a:r>
              <a:rPr lang="hr-HR" sz="2400" spc="-1" dirty="0">
                <a:uFill>
                  <a:solidFill>
                    <a:srgbClr val="FFFFFF"/>
                  </a:solidFill>
                </a:uFill>
                <a:latin typeface="Calibri" panose="020F0502020204030204" pitchFamily="34" charset="0"/>
                <a:cs typeface="Calibri" panose="020F0502020204030204" pitchFamily="34" charset="0"/>
              </a:rPr>
              <a:t>predsjedavajući </a:t>
            </a:r>
            <a:r>
              <a:rPr lang="hr-HR" sz="2400" spc="-1" dirty="0" err="1" smtClean="0">
                <a:uFill>
                  <a:solidFill>
                    <a:srgbClr val="FFFFFF"/>
                  </a:solidFill>
                </a:uFill>
                <a:latin typeface="Calibri" panose="020F0502020204030204" pitchFamily="34" charset="0"/>
                <a:cs typeface="Calibri" panose="020F0502020204030204" pitchFamily="34" charset="0"/>
              </a:rPr>
              <a:t>supredsjednik</a:t>
            </a:r>
            <a:r>
              <a:rPr lang="hr-HR" sz="2400" spc="-1" dirty="0" smtClean="0">
                <a:uFill>
                  <a:solidFill>
                    <a:srgbClr val="FFFFFF"/>
                  </a:solidFill>
                </a:uFill>
                <a:latin typeface="Calibri" panose="020F0502020204030204" pitchFamily="34" charset="0"/>
                <a:cs typeface="Calibri" panose="020F0502020204030204" pitchFamily="34" charset="0"/>
              </a:rPr>
              <a:t> </a:t>
            </a:r>
            <a:r>
              <a:rPr lang="hr-HR" sz="2400" dirty="0" smtClean="0">
                <a:latin typeface="Calibri" panose="020F0502020204030204" pitchFamily="34" charset="0"/>
                <a:cs typeface="Calibri" panose="020F0502020204030204" pitchFamily="34" charset="0"/>
              </a:rPr>
              <a:t>Nacionalnog inovacijskog vijeća</a:t>
            </a:r>
          </a:p>
          <a:p>
            <a:pPr lvl="0" algn="ctr"/>
            <a:r>
              <a:rPr lang="hr-HR" sz="2400" dirty="0" smtClean="0">
                <a:latin typeface="Calibri" panose="020F0502020204030204" pitchFamily="34" charset="0"/>
                <a:cs typeface="Calibri" panose="020F0502020204030204" pitchFamily="34" charset="0"/>
              </a:rPr>
              <a:t>ministar </a:t>
            </a:r>
            <a:r>
              <a:rPr lang="hr-HR" sz="2400" dirty="0">
                <a:latin typeface="Calibri" panose="020F0502020204030204" pitchFamily="34" charset="0"/>
                <a:cs typeface="Calibri" panose="020F0502020204030204" pitchFamily="34" charset="0"/>
              </a:rPr>
              <a:t>gospodarstva, poduzetništva i obrta</a:t>
            </a:r>
            <a:endParaRPr lang="en-US" sz="2400" dirty="0">
              <a:latin typeface="Calibri" panose="020F0502020204030204" pitchFamily="34" charset="0"/>
              <a:cs typeface="Calibri" panose="020F0502020204030204" pitchFamily="34" charset="0"/>
            </a:endParaRPr>
          </a:p>
          <a:p>
            <a:pPr algn="ctr">
              <a:lnSpc>
                <a:spcPct val="100000"/>
              </a:lnSpc>
            </a:pPr>
            <a:endParaRPr lang="hr-HR" sz="3000" b="1" spc="-1" dirty="0">
              <a:uFill>
                <a:solidFill>
                  <a:srgbClr val="FFFFFF"/>
                </a:solidFill>
              </a:uFill>
              <a:latin typeface="Calibri" panose="020F0502020204030204" pitchFamily="34" charset="0"/>
              <a:cs typeface="Calibri" panose="020F0502020204030204" pitchFamily="34" charset="0"/>
            </a:endParaRPr>
          </a:p>
          <a:p>
            <a:pPr algn="ctr">
              <a:lnSpc>
                <a:spcPct val="100000"/>
              </a:lnSpc>
            </a:pPr>
            <a:endParaRPr lang="hr-HR" sz="2500" b="1" strike="noStrike" spc="-1" dirty="0" smtClean="0">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288000" y="3356992"/>
            <a:ext cx="8711280" cy="216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2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Strategija pametne specijalizacije - S3</a:t>
            </a:r>
          </a:p>
          <a:p>
            <a:pPr algn="ctr">
              <a:lnSpc>
                <a:spcPct val="2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PROVEDBA 2016. – 2018.</a:t>
            </a:r>
          </a:p>
          <a:p>
            <a:pPr algn="ctr">
              <a:lnSpc>
                <a:spcPct val="2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STATUS Q1 2019. </a:t>
            </a:r>
            <a:endPar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endParaRPr>
          </a:p>
        </p:txBody>
      </p:sp>
      <p:pic>
        <p:nvPicPr>
          <p:cNvPr id="13" name="Picture 12" descr="Ministarstvo gospodarst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48680"/>
            <a:ext cx="5040560" cy="2880320"/>
          </a:xfrm>
          <a:prstGeom prst="rect">
            <a:avLst/>
          </a:prstGeom>
          <a:noFill/>
          <a:ln>
            <a:noFill/>
          </a:ln>
        </p:spPr>
      </p:pic>
    </p:spTree>
    <p:extLst>
      <p:ext uri="{BB962C8B-B14F-4D97-AF65-F5344CB8AC3E}">
        <p14:creationId xmlns:p14="http://schemas.microsoft.com/office/powerpoint/2010/main" val="18429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E7439907-53F7-45A1-920C-C42A753E4AED}"/>
              </a:ext>
            </a:extLst>
          </p:cNvPr>
          <p:cNvSpPr txBox="1"/>
          <p:nvPr/>
        </p:nvSpPr>
        <p:spPr>
          <a:xfrm>
            <a:off x="165933" y="171137"/>
            <a:ext cx="8734781" cy="861774"/>
          </a:xfrm>
          <a:prstGeom prst="rect">
            <a:avLst/>
          </a:prstGeom>
          <a:noFill/>
        </p:spPr>
        <p:txBody>
          <a:bodyPr wrap="square" rtlCol="0">
            <a:spAutoFit/>
          </a:bodyPr>
          <a:lstStyle/>
          <a:p>
            <a:pPr algn="ctr"/>
            <a:r>
              <a:rPr lang="hr-HR" sz="2500" b="1" dirty="0" smtClean="0">
                <a:solidFill>
                  <a:srgbClr val="0000FF"/>
                </a:solidFill>
                <a:latin typeface="Calibri" panose="020F0502020204030204" pitchFamily="34" charset="0"/>
                <a:cs typeface="Calibri" panose="020F0502020204030204" pitchFamily="34" charset="0"/>
              </a:rPr>
              <a:t>PROVEDBA S3  2016. – 2018.</a:t>
            </a:r>
          </a:p>
          <a:p>
            <a:pPr algn="ctr"/>
            <a:r>
              <a:rPr lang="hr-HR" sz="2500" b="1" dirty="0" smtClean="0">
                <a:solidFill>
                  <a:srgbClr val="0000FF"/>
                </a:solidFill>
                <a:latin typeface="Calibri" panose="020F0502020204030204" pitchFamily="34" charset="0"/>
                <a:cs typeface="Calibri" panose="020F0502020204030204" pitchFamily="34" charset="0"/>
              </a:rPr>
              <a:t>Aktivnosti </a:t>
            </a:r>
            <a:r>
              <a:rPr lang="hr-HR" sz="2500" b="1" i="1" dirty="0" smtClean="0">
                <a:solidFill>
                  <a:srgbClr val="0000FF"/>
                </a:solidFill>
                <a:latin typeface="Calibri" panose="020F0502020204030204" pitchFamily="34" charset="0"/>
                <a:cs typeface="Calibri" panose="020F0502020204030204" pitchFamily="34" charset="0"/>
              </a:rPr>
              <a:t>(instrumenti)</a:t>
            </a:r>
            <a:r>
              <a:rPr lang="hr-HR" sz="2500" b="1" dirty="0" smtClean="0">
                <a:solidFill>
                  <a:srgbClr val="0000FF"/>
                </a:solidFill>
                <a:latin typeface="Calibri" panose="020F0502020204030204" pitchFamily="34" charset="0"/>
                <a:cs typeface="Calibri" panose="020F0502020204030204" pitchFamily="34" charset="0"/>
              </a:rPr>
              <a:t> </a:t>
            </a:r>
            <a:endParaRPr lang="hr-HR" sz="2500" b="1" dirty="0">
              <a:solidFill>
                <a:srgbClr val="0000FF"/>
              </a:solidFill>
              <a:latin typeface="Calibri" panose="020F0502020204030204" pitchFamily="34" charset="0"/>
              <a:cs typeface="Calibri" panose="020F0502020204030204" pitchFamily="34" charset="0"/>
            </a:endParaRPr>
          </a:p>
        </p:txBody>
      </p:sp>
      <p:grpSp>
        <p:nvGrpSpPr>
          <p:cNvPr id="2" name="Group 1"/>
          <p:cNvGrpSpPr/>
          <p:nvPr/>
        </p:nvGrpSpPr>
        <p:grpSpPr>
          <a:xfrm>
            <a:off x="117331" y="1340768"/>
            <a:ext cx="8831983" cy="5105953"/>
            <a:chOff x="68731" y="1476716"/>
            <a:chExt cx="8831983" cy="5105953"/>
          </a:xfrm>
        </p:grpSpPr>
        <p:grpSp>
          <p:nvGrpSpPr>
            <p:cNvPr id="3" name="Group 2">
              <a:extLst>
                <a:ext uri="{FF2B5EF4-FFF2-40B4-BE49-F238E27FC236}">
                  <a16:creationId xmlns:a16="http://schemas.microsoft.com/office/drawing/2014/main" id="{31C3D64E-8F08-4CBA-B0FC-FDE3BFC07283}"/>
                </a:ext>
              </a:extLst>
            </p:cNvPr>
            <p:cNvGrpSpPr/>
            <p:nvPr/>
          </p:nvGrpSpPr>
          <p:grpSpPr>
            <a:xfrm>
              <a:off x="1262802" y="2915441"/>
              <a:ext cx="6606461" cy="1332350"/>
              <a:chOff x="1691694" y="2540767"/>
              <a:chExt cx="8808614" cy="1776467"/>
            </a:xfrm>
            <a:solidFill>
              <a:schemeClr val="bg2">
                <a:lumMod val="90000"/>
              </a:schemeClr>
            </a:solidFill>
          </p:grpSpPr>
          <p:sp>
            <p:nvSpPr>
              <p:cNvPr id="4" name="Freeform: Shape 3">
                <a:extLst>
                  <a:ext uri="{FF2B5EF4-FFF2-40B4-BE49-F238E27FC236}">
                    <a16:creationId xmlns:a16="http://schemas.microsoft.com/office/drawing/2014/main" id="{A562CB77-9CB3-4F14-B9E4-2EC35A1E9427}"/>
                  </a:ext>
                </a:extLst>
              </p:cNvPr>
              <p:cNvSpPr/>
              <p:nvPr/>
            </p:nvSpPr>
            <p:spPr>
              <a:xfrm>
                <a:off x="1691694"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Shape 4">
                <a:extLst>
                  <a:ext uri="{FF2B5EF4-FFF2-40B4-BE49-F238E27FC236}">
                    <a16:creationId xmlns:a16="http://schemas.microsoft.com/office/drawing/2014/main" id="{21C7FFFD-0F65-4456-8D5E-8FF8DCE9EE13}"/>
                  </a:ext>
                </a:extLst>
              </p:cNvPr>
              <p:cNvSpPr/>
              <p:nvPr/>
            </p:nvSpPr>
            <p:spPr>
              <a:xfrm>
                <a:off x="3477132" y="254076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eeform: Shape 5">
                <a:extLst>
                  <a:ext uri="{FF2B5EF4-FFF2-40B4-BE49-F238E27FC236}">
                    <a16:creationId xmlns:a16="http://schemas.microsoft.com/office/drawing/2014/main" id="{E9606CEE-B75A-426D-A3EF-EA06B27DDB65}"/>
                  </a:ext>
                </a:extLst>
              </p:cNvPr>
              <p:cNvSpPr/>
              <p:nvPr/>
            </p:nvSpPr>
            <p:spPr>
              <a:xfrm>
                <a:off x="5262571"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Shape 7">
                <a:extLst>
                  <a:ext uri="{FF2B5EF4-FFF2-40B4-BE49-F238E27FC236}">
                    <a16:creationId xmlns:a16="http://schemas.microsoft.com/office/drawing/2014/main" id="{AC5C47D7-BB1F-43BF-A59C-08C648AC2A32}"/>
                  </a:ext>
                </a:extLst>
              </p:cNvPr>
              <p:cNvSpPr/>
              <p:nvPr/>
            </p:nvSpPr>
            <p:spPr>
              <a:xfrm>
                <a:off x="8833447"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Oval 8">
              <a:extLst>
                <a:ext uri="{FF2B5EF4-FFF2-40B4-BE49-F238E27FC236}">
                  <a16:creationId xmlns:a16="http://schemas.microsoft.com/office/drawing/2014/main" id="{61D2C198-01D8-4295-B9C6-AA6F1D2FA6E5}"/>
                </a:ext>
              </a:extLst>
            </p:cNvPr>
            <p:cNvSpPr/>
            <p:nvPr/>
          </p:nvSpPr>
          <p:spPr>
            <a:xfrm>
              <a:off x="686741" y="3716196"/>
              <a:ext cx="1063188" cy="10631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B2D6233A-328E-4E67-B83A-A25095567D76}"/>
                </a:ext>
              </a:extLst>
            </p:cNvPr>
            <p:cNvSpPr/>
            <p:nvPr/>
          </p:nvSpPr>
          <p:spPr>
            <a:xfrm>
              <a:off x="3364898" y="3716196"/>
              <a:ext cx="1063188" cy="1063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2C66F901-E2DB-430E-BBA1-A306260042F6}"/>
                </a:ext>
              </a:extLst>
            </p:cNvPr>
            <p:cNvSpPr/>
            <p:nvPr/>
          </p:nvSpPr>
          <p:spPr>
            <a:xfrm>
              <a:off x="2025820" y="2383846"/>
              <a:ext cx="1063188" cy="1063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378B317D-616F-407D-90E2-5D9809A05FAD}"/>
                </a:ext>
              </a:extLst>
            </p:cNvPr>
            <p:cNvSpPr/>
            <p:nvPr/>
          </p:nvSpPr>
          <p:spPr>
            <a:xfrm>
              <a:off x="4703977" y="2383846"/>
              <a:ext cx="1063188" cy="1063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0004F114-9ECC-460D-8EFD-8A2EDBC05BC1}"/>
                </a:ext>
              </a:extLst>
            </p:cNvPr>
            <p:cNvSpPr/>
            <p:nvPr/>
          </p:nvSpPr>
          <p:spPr>
            <a:xfrm>
              <a:off x="6043055" y="3716196"/>
              <a:ext cx="1063188" cy="1063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EDF4B35F-72E9-4F6B-87E4-2CCA139BFED1}"/>
                </a:ext>
              </a:extLst>
            </p:cNvPr>
            <p:cNvSpPr/>
            <p:nvPr/>
          </p:nvSpPr>
          <p:spPr>
            <a:xfrm>
              <a:off x="7382134" y="2383846"/>
              <a:ext cx="1063188" cy="1063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Arrow Connector 14">
              <a:extLst>
                <a:ext uri="{FF2B5EF4-FFF2-40B4-BE49-F238E27FC236}">
                  <a16:creationId xmlns:a16="http://schemas.microsoft.com/office/drawing/2014/main" id="{A4499429-926A-4EA1-8FF9-AAD0861A4601}"/>
                </a:ext>
              </a:extLst>
            </p:cNvPr>
            <p:cNvCxnSpPr>
              <a:cxnSpLocks/>
              <a:stCxn id="9" idx="0"/>
            </p:cNvCxnSpPr>
            <p:nvPr/>
          </p:nvCxnSpPr>
          <p:spPr>
            <a:xfrm flipV="1">
              <a:off x="1218335" y="2627086"/>
              <a:ext cx="15379" cy="1089110"/>
            </a:xfrm>
            <a:prstGeom prst="straightConnector1">
              <a:avLst/>
            </a:prstGeom>
            <a:ln>
              <a:solidFill>
                <a:schemeClr val="tx2"/>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853470-0978-485C-B37F-7BB28B58D361}"/>
                </a:ext>
              </a:extLst>
            </p:cNvPr>
            <p:cNvCxnSpPr>
              <a:cxnSpLocks/>
              <a:stCxn id="11" idx="4"/>
            </p:cNvCxnSpPr>
            <p:nvPr/>
          </p:nvCxnSpPr>
          <p:spPr>
            <a:xfrm>
              <a:off x="2557414" y="3447034"/>
              <a:ext cx="11615" cy="1284623"/>
            </a:xfrm>
            <a:prstGeom prst="straightConnector1">
              <a:avLst/>
            </a:prstGeom>
            <a:ln>
              <a:solidFill>
                <a:schemeClr val="accent2"/>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8F4C055-157B-462D-BB4E-A493FE2A1471}"/>
                </a:ext>
              </a:extLst>
            </p:cNvPr>
            <p:cNvCxnSpPr>
              <a:cxnSpLocks/>
              <a:stCxn id="10" idx="0"/>
            </p:cNvCxnSpPr>
            <p:nvPr/>
          </p:nvCxnSpPr>
          <p:spPr>
            <a:xfrm flipH="1" flipV="1">
              <a:off x="3889829" y="2627086"/>
              <a:ext cx="6663" cy="1089110"/>
            </a:xfrm>
            <a:prstGeom prst="straightConnector1">
              <a:avLst/>
            </a:prstGeom>
            <a:ln>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AC2C39-9E5B-46DE-A070-05492E01B9F2}"/>
                </a:ext>
              </a:extLst>
            </p:cNvPr>
            <p:cNvCxnSpPr>
              <a:cxnSpLocks/>
              <a:stCxn id="12" idx="4"/>
            </p:cNvCxnSpPr>
            <p:nvPr/>
          </p:nvCxnSpPr>
          <p:spPr>
            <a:xfrm flipH="1">
              <a:off x="5210629" y="3447034"/>
              <a:ext cx="24942" cy="1299137"/>
            </a:xfrm>
            <a:prstGeom prst="straightConnector1">
              <a:avLst/>
            </a:prstGeom>
            <a:ln>
              <a:solidFill>
                <a:schemeClr val="accent3"/>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77ADD7-4289-4850-82E3-F68F3092D308}"/>
                </a:ext>
              </a:extLst>
            </p:cNvPr>
            <p:cNvCxnSpPr>
              <a:cxnSpLocks/>
              <a:stCxn id="13" idx="0"/>
            </p:cNvCxnSpPr>
            <p:nvPr/>
          </p:nvCxnSpPr>
          <p:spPr>
            <a:xfrm flipH="1" flipV="1">
              <a:off x="6560457" y="2902857"/>
              <a:ext cx="14192" cy="813339"/>
            </a:xfrm>
            <a:prstGeom prst="straightConnector1">
              <a:avLst/>
            </a:prstGeom>
            <a:ln>
              <a:solidFill>
                <a:schemeClr val="accent4"/>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1FF55C-BFB6-4231-A682-C9718EAF96DE}"/>
                </a:ext>
              </a:extLst>
            </p:cNvPr>
            <p:cNvCxnSpPr>
              <a:cxnSpLocks/>
              <a:stCxn id="14" idx="4"/>
            </p:cNvCxnSpPr>
            <p:nvPr/>
          </p:nvCxnSpPr>
          <p:spPr>
            <a:xfrm>
              <a:off x="7913728" y="3447034"/>
              <a:ext cx="25586" cy="1183023"/>
            </a:xfrm>
            <a:prstGeom prst="straightConnector1">
              <a:avLst/>
            </a:prstGeom>
            <a:ln>
              <a:solidFill>
                <a:schemeClr val="accent6"/>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pic>
          <p:nvPicPr>
            <p:cNvPr id="21" name="Graphic 20" descr="Handshake">
              <a:extLst>
                <a:ext uri="{FF2B5EF4-FFF2-40B4-BE49-F238E27FC236}">
                  <a16:creationId xmlns:a16="http://schemas.microsoft.com/office/drawing/2014/main" id="{AB2BBCD6-8538-4CB0-BC49-007B704F63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31749" y="3975245"/>
              <a:ext cx="685800" cy="685800"/>
            </a:xfrm>
            <a:prstGeom prst="rect">
              <a:avLst/>
            </a:prstGeom>
          </p:spPr>
        </p:pic>
        <p:sp>
          <p:nvSpPr>
            <p:cNvPr id="28" name="TextBox 27">
              <a:extLst>
                <a:ext uri="{FF2B5EF4-FFF2-40B4-BE49-F238E27FC236}">
                  <a16:creationId xmlns:a16="http://schemas.microsoft.com/office/drawing/2014/main" id="{FACE94A6-68A7-458D-B6DE-49B92E16A4F1}"/>
                </a:ext>
              </a:extLst>
            </p:cNvPr>
            <p:cNvSpPr txBox="1"/>
            <p:nvPr/>
          </p:nvSpPr>
          <p:spPr>
            <a:xfrm>
              <a:off x="1738356" y="4797282"/>
              <a:ext cx="1725199" cy="430887"/>
            </a:xfrm>
            <a:prstGeom prst="rect">
              <a:avLst/>
            </a:prstGeom>
            <a:noFill/>
          </p:spPr>
          <p:txBody>
            <a:bodyPr wrap="square" lIns="0" rIns="0" rtlCol="0" anchor="b">
              <a:spAutoFit/>
            </a:bodyPr>
            <a:lstStyle/>
            <a:p>
              <a:pPr algn="ctr"/>
              <a:r>
                <a:rPr lang="hr-HR" sz="2200" b="1" u="sng" dirty="0">
                  <a:solidFill>
                    <a:schemeClr val="accent2">
                      <a:lumMod val="75000"/>
                    </a:schemeClr>
                  </a:solidFill>
                  <a:latin typeface="Calibri" panose="020F0502020204030204" pitchFamily="34" charset="0"/>
                  <a:cs typeface="Calibri" panose="020F0502020204030204" pitchFamily="34" charset="0"/>
                </a:rPr>
                <a:t>Strateški cilj 2</a:t>
              </a:r>
              <a:endParaRPr lang="en-US" sz="2200" b="1" u="sng" dirty="0">
                <a:solidFill>
                  <a:schemeClr val="accent2">
                    <a:lumMod val="75000"/>
                  </a:schemeClr>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1251BEFB-E653-4625-B460-1475EA6184BD}"/>
                </a:ext>
              </a:extLst>
            </p:cNvPr>
            <p:cNvSpPr txBox="1"/>
            <p:nvPr/>
          </p:nvSpPr>
          <p:spPr>
            <a:xfrm>
              <a:off x="4297048" y="4823449"/>
              <a:ext cx="1830018" cy="430887"/>
            </a:xfrm>
            <a:prstGeom prst="rect">
              <a:avLst/>
            </a:prstGeom>
            <a:noFill/>
          </p:spPr>
          <p:txBody>
            <a:bodyPr wrap="square" lIns="0" rIns="0" rtlCol="0" anchor="b">
              <a:spAutoFit/>
            </a:bodyPr>
            <a:lstStyle/>
            <a:p>
              <a:pPr algn="ctr"/>
              <a:r>
                <a:rPr lang="hr-HR" sz="2200" b="1" u="sng" dirty="0">
                  <a:solidFill>
                    <a:srgbClr val="92D050"/>
                  </a:solidFill>
                  <a:latin typeface="Calibri" panose="020F0502020204030204" pitchFamily="34" charset="0"/>
                  <a:cs typeface="Calibri" panose="020F0502020204030204" pitchFamily="34" charset="0"/>
                </a:rPr>
                <a:t>Strateški cilj 4</a:t>
              </a:r>
              <a:endParaRPr lang="en-US" sz="2200" b="1" u="sng" dirty="0">
                <a:solidFill>
                  <a:srgbClr val="92D050"/>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A3BCDF24-39F9-4F0F-8E7A-CD076D6639A3}"/>
                </a:ext>
              </a:extLst>
            </p:cNvPr>
            <p:cNvSpPr txBox="1"/>
            <p:nvPr/>
          </p:nvSpPr>
          <p:spPr>
            <a:xfrm>
              <a:off x="7001664" y="4774457"/>
              <a:ext cx="1899050" cy="430887"/>
            </a:xfrm>
            <a:prstGeom prst="rect">
              <a:avLst/>
            </a:prstGeom>
            <a:noFill/>
          </p:spPr>
          <p:txBody>
            <a:bodyPr wrap="square" lIns="0" rIns="0" rtlCol="0" anchor="b">
              <a:spAutoFit/>
            </a:bodyPr>
            <a:lstStyle/>
            <a:p>
              <a:pPr algn="ctr"/>
              <a:r>
                <a:rPr lang="hr-HR" sz="2200" b="1" u="sng" dirty="0">
                  <a:solidFill>
                    <a:srgbClr val="FF9966"/>
                  </a:solidFill>
                  <a:latin typeface="Calibri" panose="020F0502020204030204" pitchFamily="34" charset="0"/>
                  <a:cs typeface="Calibri" panose="020F0502020204030204" pitchFamily="34" charset="0"/>
                </a:rPr>
                <a:t>Strateški cilj </a:t>
              </a:r>
              <a:r>
                <a:rPr lang="hr-HR" sz="2000" b="1" u="sng" dirty="0">
                  <a:solidFill>
                    <a:srgbClr val="FF9966"/>
                  </a:solidFill>
                  <a:latin typeface="Calibri" panose="020F0502020204030204" pitchFamily="34" charset="0"/>
                  <a:cs typeface="Calibri" panose="020F0502020204030204" pitchFamily="34" charset="0"/>
                </a:rPr>
                <a:t>6</a:t>
              </a:r>
              <a:endParaRPr lang="en-US" sz="2000" b="1" u="sng" dirty="0">
                <a:solidFill>
                  <a:srgbClr val="FF9966"/>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82EC8E18-C7AF-46A0-949E-51F5BB8AA75D}"/>
                </a:ext>
              </a:extLst>
            </p:cNvPr>
            <p:cNvSpPr txBox="1"/>
            <p:nvPr/>
          </p:nvSpPr>
          <p:spPr>
            <a:xfrm>
              <a:off x="2954982" y="1484784"/>
              <a:ext cx="1983296" cy="430887"/>
            </a:xfrm>
            <a:prstGeom prst="rect">
              <a:avLst/>
            </a:prstGeom>
            <a:noFill/>
          </p:spPr>
          <p:txBody>
            <a:bodyPr wrap="square" lIns="0" rIns="0" rtlCol="0" anchor="b">
              <a:spAutoFit/>
            </a:bodyPr>
            <a:lstStyle/>
            <a:p>
              <a:pPr algn="ctr"/>
              <a:r>
                <a:rPr lang="hr-HR" sz="2200" b="1" u="sng" dirty="0">
                  <a:solidFill>
                    <a:schemeClr val="accent1">
                      <a:lumMod val="75000"/>
                    </a:schemeClr>
                  </a:solidFill>
                  <a:latin typeface="Calibri" panose="020F0502020204030204" pitchFamily="34" charset="0"/>
                  <a:cs typeface="Calibri" panose="020F0502020204030204" pitchFamily="34" charset="0"/>
                </a:rPr>
                <a:t>Strateški cilj 3</a:t>
              </a:r>
              <a:endParaRPr lang="en-US" sz="2200" b="1" u="sng" dirty="0">
                <a:solidFill>
                  <a:schemeClr val="accent1">
                    <a:lumMod val="75000"/>
                  </a:schemeClr>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169B0991-5636-44DE-ABBA-F2C96439BE84}"/>
                </a:ext>
              </a:extLst>
            </p:cNvPr>
            <p:cNvSpPr txBox="1"/>
            <p:nvPr/>
          </p:nvSpPr>
          <p:spPr>
            <a:xfrm>
              <a:off x="5780426" y="1506634"/>
              <a:ext cx="1741577" cy="430887"/>
            </a:xfrm>
            <a:prstGeom prst="rect">
              <a:avLst/>
            </a:prstGeom>
            <a:noFill/>
          </p:spPr>
          <p:txBody>
            <a:bodyPr wrap="square" lIns="0" rIns="0" rtlCol="0" anchor="b">
              <a:spAutoFit/>
            </a:bodyPr>
            <a:lstStyle/>
            <a:p>
              <a:pPr algn="ctr"/>
              <a:r>
                <a:rPr lang="hr-HR" sz="2200" b="1" u="sng" dirty="0">
                  <a:solidFill>
                    <a:schemeClr val="accent4">
                      <a:lumMod val="75000"/>
                    </a:schemeClr>
                  </a:solidFill>
                  <a:latin typeface="Calibri" panose="020F0502020204030204" pitchFamily="34" charset="0"/>
                  <a:cs typeface="Calibri" panose="020F0502020204030204" pitchFamily="34" charset="0"/>
                </a:rPr>
                <a:t>Strateški cilj 5</a:t>
              </a:r>
              <a:endParaRPr lang="en-US" sz="2200" b="1" u="sng" dirty="0">
                <a:solidFill>
                  <a:schemeClr val="accent4">
                    <a:lumMod val="75000"/>
                  </a:schemeClr>
                </a:solidFill>
                <a:latin typeface="Calibri" panose="020F0502020204030204" pitchFamily="34" charset="0"/>
                <a:cs typeface="Calibri" panose="020F0502020204030204" pitchFamily="34" charset="0"/>
              </a:endParaRPr>
            </a:p>
          </p:txBody>
        </p:sp>
        <p:pic>
          <p:nvPicPr>
            <p:cNvPr id="47" name="Graphic 46" descr="Network">
              <a:extLst>
                <a:ext uri="{FF2B5EF4-FFF2-40B4-BE49-F238E27FC236}">
                  <a16:creationId xmlns:a16="http://schemas.microsoft.com/office/drawing/2014/main" id="{1C48593E-4625-487B-B017-4242EBAA27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09029" y="3931406"/>
              <a:ext cx="618612" cy="618612"/>
            </a:xfrm>
            <a:prstGeom prst="rect">
              <a:avLst/>
            </a:prstGeom>
          </p:spPr>
        </p:pic>
        <p:pic>
          <p:nvPicPr>
            <p:cNvPr id="49" name="Picture 48">
              <a:extLst>
                <a:ext uri="{FF2B5EF4-FFF2-40B4-BE49-F238E27FC236}">
                  <a16:creationId xmlns:a16="http://schemas.microsoft.com/office/drawing/2014/main" id="{281C1153-C0F5-4A90-BB98-D8D8373FC189}"/>
                </a:ext>
              </a:extLst>
            </p:cNvPr>
            <p:cNvPicPr>
              <a:picLocks noChangeAspect="1"/>
            </p:cNvPicPr>
            <p:nvPr/>
          </p:nvPicPr>
          <p:blipFill>
            <a:blip r:embed="rId7"/>
            <a:stretch>
              <a:fillRect/>
            </a:stretch>
          </p:blipFill>
          <p:spPr>
            <a:xfrm>
              <a:off x="7601758" y="2589050"/>
              <a:ext cx="623940" cy="623940"/>
            </a:xfrm>
            <a:prstGeom prst="rect">
              <a:avLst/>
            </a:prstGeom>
          </p:spPr>
        </p:pic>
        <p:pic>
          <p:nvPicPr>
            <p:cNvPr id="51" name="Graphic 50" descr="Upward trend">
              <a:extLst>
                <a:ext uri="{FF2B5EF4-FFF2-40B4-BE49-F238E27FC236}">
                  <a16:creationId xmlns:a16="http://schemas.microsoft.com/office/drawing/2014/main" id="{600809F9-5339-4E9F-AC3E-8ED96B5073E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938278" y="2604885"/>
              <a:ext cx="590504" cy="590504"/>
            </a:xfrm>
            <a:prstGeom prst="rect">
              <a:avLst/>
            </a:prstGeom>
          </p:spPr>
        </p:pic>
        <p:pic>
          <p:nvPicPr>
            <p:cNvPr id="54" name="Graphic 53" descr="Lightbulb">
              <a:extLst>
                <a:ext uri="{FF2B5EF4-FFF2-40B4-BE49-F238E27FC236}">
                  <a16:creationId xmlns:a16="http://schemas.microsoft.com/office/drawing/2014/main" id="{2AA201D8-4F2C-4EF2-9C4A-4B63BDD31EE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583022" y="3959928"/>
              <a:ext cx="626940" cy="626940"/>
            </a:xfrm>
            <a:prstGeom prst="rect">
              <a:avLst/>
            </a:prstGeom>
          </p:spPr>
        </p:pic>
        <p:pic>
          <p:nvPicPr>
            <p:cNvPr id="55" name="Graphic 54" descr="Users">
              <a:extLst>
                <a:ext uri="{FF2B5EF4-FFF2-40B4-BE49-F238E27FC236}">
                  <a16:creationId xmlns:a16="http://schemas.microsoft.com/office/drawing/2014/main" id="{26EC920A-A2D2-4DB9-9AA8-0DA941D8361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270143" y="2613213"/>
              <a:ext cx="574541" cy="574541"/>
            </a:xfrm>
            <a:prstGeom prst="rect">
              <a:avLst/>
            </a:prstGeom>
          </p:spPr>
        </p:pic>
        <p:grpSp>
          <p:nvGrpSpPr>
            <p:cNvPr id="53" name="Group 52">
              <a:extLst>
                <a:ext uri="{FF2B5EF4-FFF2-40B4-BE49-F238E27FC236}">
                  <a16:creationId xmlns:a16="http://schemas.microsoft.com/office/drawing/2014/main" id="{94A4F3B9-8820-4C30-8A44-5781755E17E1}"/>
                </a:ext>
              </a:extLst>
            </p:cNvPr>
            <p:cNvGrpSpPr/>
            <p:nvPr/>
          </p:nvGrpSpPr>
          <p:grpSpPr>
            <a:xfrm>
              <a:off x="68731" y="1476716"/>
              <a:ext cx="2143011" cy="1269954"/>
              <a:chOff x="164542" y="2514915"/>
              <a:chExt cx="3105482" cy="1693274"/>
            </a:xfrm>
          </p:grpSpPr>
          <p:sp>
            <p:nvSpPr>
              <p:cNvPr id="60" name="TextBox 59">
                <a:extLst>
                  <a:ext uri="{FF2B5EF4-FFF2-40B4-BE49-F238E27FC236}">
                    <a16:creationId xmlns:a16="http://schemas.microsoft.com/office/drawing/2014/main" id="{0F02DA88-CDB0-4ECB-99DF-57E1FFE8A9D3}"/>
                  </a:ext>
                </a:extLst>
              </p:cNvPr>
              <p:cNvSpPr txBox="1"/>
              <p:nvPr/>
            </p:nvSpPr>
            <p:spPr>
              <a:xfrm>
                <a:off x="164542" y="2514915"/>
                <a:ext cx="3105482" cy="574517"/>
              </a:xfrm>
              <a:prstGeom prst="rect">
                <a:avLst/>
              </a:prstGeom>
              <a:noFill/>
            </p:spPr>
            <p:txBody>
              <a:bodyPr wrap="square" lIns="0" rIns="0" rtlCol="0" anchor="b">
                <a:spAutoFit/>
              </a:bodyPr>
              <a:lstStyle/>
              <a:p>
                <a:pPr algn="ctr"/>
                <a:r>
                  <a:rPr lang="hr-HR" sz="2200" b="1" u="sng" dirty="0">
                    <a:solidFill>
                      <a:schemeClr val="accent1">
                        <a:lumMod val="50000"/>
                      </a:schemeClr>
                    </a:solidFill>
                    <a:latin typeface="Calibri" panose="020F0502020204030204" pitchFamily="34" charset="0"/>
                    <a:cs typeface="Calibri" panose="020F0502020204030204" pitchFamily="34" charset="0"/>
                  </a:rPr>
                  <a:t>Strateški cilj 1</a:t>
                </a:r>
                <a:endParaRPr lang="en-US" sz="2200" b="1" u="sng" dirty="0">
                  <a:solidFill>
                    <a:schemeClr val="accent1">
                      <a:lumMod val="50000"/>
                    </a:schemeClr>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26968A9A-2E75-4C29-A8F0-398DF940C435}"/>
                  </a:ext>
                </a:extLst>
              </p:cNvPr>
              <p:cNvSpPr txBox="1"/>
              <p:nvPr/>
            </p:nvSpPr>
            <p:spPr>
              <a:xfrm>
                <a:off x="332936" y="3038637"/>
                <a:ext cx="2929294" cy="1169552"/>
              </a:xfrm>
              <a:prstGeom prst="rect">
                <a:avLst/>
              </a:prstGeom>
              <a:noFill/>
            </p:spPr>
            <p:txBody>
              <a:bodyPr wrap="square" lIns="0" rIns="0" rtlCol="0" anchor="t">
                <a:spAutoFit/>
              </a:bodyPr>
              <a:lstStyle/>
              <a:p>
                <a:pPr algn="ctr"/>
                <a:r>
                  <a:rPr lang="hr-HR" b="1" dirty="0" smtClean="0">
                    <a:solidFill>
                      <a:srgbClr val="002060"/>
                    </a:solidFill>
                    <a:latin typeface="Calibri" panose="020F0502020204030204" pitchFamily="34" charset="0"/>
                    <a:cs typeface="Calibri" panose="020F0502020204030204" pitchFamily="34" charset="0"/>
                  </a:rPr>
                  <a:t>13 aktivnosti:</a:t>
                </a:r>
              </a:p>
              <a:p>
                <a:pPr algn="ctr"/>
                <a:r>
                  <a:rPr lang="hr-HR" b="1" dirty="0" smtClean="0">
                    <a:solidFill>
                      <a:srgbClr val="002060"/>
                    </a:solidFill>
                    <a:latin typeface="Calibri" panose="020F0502020204030204" pitchFamily="34" charset="0"/>
                    <a:cs typeface="Calibri" panose="020F0502020204030204" pitchFamily="34" charset="0"/>
                  </a:rPr>
                  <a:t>10 u tijeku</a:t>
                </a:r>
                <a:endParaRPr lang="hr-HR" b="1" dirty="0">
                  <a:solidFill>
                    <a:srgbClr val="002060"/>
                  </a:solidFill>
                  <a:latin typeface="Calibri" panose="020F0502020204030204" pitchFamily="34" charset="0"/>
                  <a:cs typeface="Calibri" panose="020F0502020204030204" pitchFamily="34" charset="0"/>
                </a:endParaRPr>
              </a:p>
              <a:p>
                <a:r>
                  <a:rPr lang="hr-HR" sz="1500" b="1" dirty="0">
                    <a:solidFill>
                      <a:srgbClr val="002060"/>
                    </a:solidFill>
                    <a:latin typeface="Calibri" panose="020F0502020204030204" pitchFamily="34" charset="0"/>
                    <a:cs typeface="Calibri" panose="020F0502020204030204" pitchFamily="34" charset="0"/>
                  </a:rPr>
                  <a:t>   </a:t>
                </a:r>
              </a:p>
            </p:txBody>
          </p:sp>
        </p:grpSp>
        <p:sp>
          <p:nvSpPr>
            <p:cNvPr id="63" name="TextBox 62">
              <a:extLst>
                <a:ext uri="{FF2B5EF4-FFF2-40B4-BE49-F238E27FC236}">
                  <a16:creationId xmlns:a16="http://schemas.microsoft.com/office/drawing/2014/main" id="{EE1185E5-3155-4BF4-A7F1-C65441F0A102}"/>
                </a:ext>
              </a:extLst>
            </p:cNvPr>
            <p:cNvSpPr txBox="1"/>
            <p:nvPr/>
          </p:nvSpPr>
          <p:spPr>
            <a:xfrm>
              <a:off x="1658269" y="5243841"/>
              <a:ext cx="1837257" cy="1338828"/>
            </a:xfrm>
            <a:prstGeom prst="rect">
              <a:avLst/>
            </a:prstGeom>
            <a:noFill/>
          </p:spPr>
          <p:txBody>
            <a:bodyPr wrap="square" lIns="0" rIns="0" rtlCol="0" anchor="t">
              <a:spAutoFit/>
            </a:bodyPr>
            <a:lstStyle/>
            <a:p>
              <a:pPr algn="ctr"/>
              <a:r>
                <a:rPr lang="hr-HR" b="1" dirty="0" smtClean="0">
                  <a:solidFill>
                    <a:schemeClr val="accent2">
                      <a:lumMod val="75000"/>
                    </a:schemeClr>
                  </a:solidFill>
                  <a:latin typeface="Calibri" panose="020F0502020204030204" pitchFamily="34" charset="0"/>
                  <a:cs typeface="Calibri" panose="020F0502020204030204" pitchFamily="34" charset="0"/>
                </a:rPr>
                <a:t>8 aktivnosti:</a:t>
              </a:r>
            </a:p>
            <a:p>
              <a:pPr algn="ctr"/>
              <a:r>
                <a:rPr lang="hr-HR" b="1" dirty="0" smtClean="0">
                  <a:solidFill>
                    <a:schemeClr val="accent2">
                      <a:lumMod val="75000"/>
                    </a:schemeClr>
                  </a:solidFill>
                  <a:latin typeface="Calibri" panose="020F0502020204030204" pitchFamily="34" charset="0"/>
                  <a:cs typeface="Calibri" panose="020F0502020204030204" pitchFamily="34" charset="0"/>
                </a:rPr>
                <a:t>1 završena</a:t>
              </a:r>
            </a:p>
            <a:p>
              <a:pPr algn="ctr"/>
              <a:r>
                <a:rPr lang="hr-HR" b="1" dirty="0">
                  <a:solidFill>
                    <a:schemeClr val="accent2">
                      <a:lumMod val="75000"/>
                    </a:schemeClr>
                  </a:solidFill>
                  <a:latin typeface="Calibri" panose="020F0502020204030204" pitchFamily="34" charset="0"/>
                  <a:cs typeface="Calibri" panose="020F0502020204030204" pitchFamily="34" charset="0"/>
                </a:rPr>
                <a:t>3</a:t>
              </a:r>
              <a:r>
                <a:rPr lang="hr-HR" b="1" dirty="0" smtClean="0">
                  <a:solidFill>
                    <a:schemeClr val="accent2">
                      <a:lumMod val="75000"/>
                    </a:schemeClr>
                  </a:solidFill>
                  <a:latin typeface="Calibri" panose="020F0502020204030204" pitchFamily="34" charset="0"/>
                  <a:cs typeface="Calibri" panose="020F0502020204030204" pitchFamily="34" charset="0"/>
                </a:rPr>
                <a:t> u tijeku</a:t>
              </a:r>
            </a:p>
            <a:p>
              <a:endParaRPr lang="hr-HR" sz="1500" b="1" u="sng" dirty="0" smtClean="0">
                <a:solidFill>
                  <a:srgbClr val="002060"/>
                </a:solidFill>
                <a:latin typeface="Times New Roman" pitchFamily="18" charset="0"/>
              </a:endParaRPr>
            </a:p>
            <a:p>
              <a:endParaRPr lang="hr-HR" sz="1200" b="1" dirty="0">
                <a:latin typeface="VladaRHSans Reg"/>
              </a:endParaRPr>
            </a:p>
          </p:txBody>
        </p:sp>
        <p:sp>
          <p:nvSpPr>
            <p:cNvPr id="64" name="TextBox 63">
              <a:extLst>
                <a:ext uri="{FF2B5EF4-FFF2-40B4-BE49-F238E27FC236}">
                  <a16:creationId xmlns:a16="http://schemas.microsoft.com/office/drawing/2014/main" id="{5DCB5C68-F6D0-44D3-87CA-782E230224AB}"/>
                </a:ext>
              </a:extLst>
            </p:cNvPr>
            <p:cNvSpPr txBox="1"/>
            <p:nvPr/>
          </p:nvSpPr>
          <p:spPr>
            <a:xfrm>
              <a:off x="2717068" y="1859711"/>
              <a:ext cx="2260305" cy="646331"/>
            </a:xfrm>
            <a:prstGeom prst="rect">
              <a:avLst/>
            </a:prstGeom>
            <a:noFill/>
          </p:spPr>
          <p:txBody>
            <a:bodyPr wrap="square" lIns="0" rIns="0" rtlCol="0" anchor="t">
              <a:spAutoFit/>
            </a:bodyPr>
            <a:lstStyle/>
            <a:p>
              <a:pPr algn="ctr"/>
              <a:r>
                <a:rPr lang="hr-HR" b="1" dirty="0" smtClean="0">
                  <a:solidFill>
                    <a:schemeClr val="accent1">
                      <a:lumMod val="75000"/>
                    </a:schemeClr>
                  </a:solidFill>
                  <a:latin typeface="Calibri" panose="020F0502020204030204" pitchFamily="34" charset="0"/>
                  <a:cs typeface="Calibri" panose="020F0502020204030204" pitchFamily="34" charset="0"/>
                </a:rPr>
                <a:t>4 aktivnosti:</a:t>
              </a:r>
            </a:p>
            <a:p>
              <a:pPr algn="ctr"/>
              <a:r>
                <a:rPr lang="hr-HR" b="1" dirty="0" smtClean="0">
                  <a:solidFill>
                    <a:schemeClr val="accent1">
                      <a:lumMod val="75000"/>
                    </a:schemeClr>
                  </a:solidFill>
                  <a:latin typeface="Calibri" panose="020F0502020204030204" pitchFamily="34" charset="0"/>
                  <a:cs typeface="Calibri" panose="020F0502020204030204" pitchFamily="34" charset="0"/>
                </a:rPr>
                <a:t>3 u </a:t>
              </a:r>
              <a:r>
                <a:rPr lang="hr-HR" b="1" dirty="0">
                  <a:solidFill>
                    <a:schemeClr val="accent1">
                      <a:lumMod val="75000"/>
                    </a:schemeClr>
                  </a:solidFill>
                  <a:latin typeface="Calibri" panose="020F0502020204030204" pitchFamily="34" charset="0"/>
                  <a:cs typeface="Calibri" panose="020F0502020204030204" pitchFamily="34" charset="0"/>
                </a:rPr>
                <a:t>tijeku</a:t>
              </a:r>
            </a:p>
          </p:txBody>
        </p:sp>
        <p:sp>
          <p:nvSpPr>
            <p:cNvPr id="65" name="TextBox 64">
              <a:extLst>
                <a:ext uri="{FF2B5EF4-FFF2-40B4-BE49-F238E27FC236}">
                  <a16:creationId xmlns:a16="http://schemas.microsoft.com/office/drawing/2014/main" id="{44F80BD0-AF38-4764-AC86-4D59D9A14AA2}"/>
                </a:ext>
              </a:extLst>
            </p:cNvPr>
            <p:cNvSpPr txBox="1"/>
            <p:nvPr/>
          </p:nvSpPr>
          <p:spPr>
            <a:xfrm>
              <a:off x="4209962" y="5195514"/>
              <a:ext cx="2021787" cy="646331"/>
            </a:xfrm>
            <a:prstGeom prst="rect">
              <a:avLst/>
            </a:prstGeom>
            <a:noFill/>
          </p:spPr>
          <p:txBody>
            <a:bodyPr wrap="square" lIns="0" rIns="0" rtlCol="0" anchor="t">
              <a:spAutoFit/>
            </a:bodyPr>
            <a:lstStyle/>
            <a:p>
              <a:pPr algn="ctr"/>
              <a:r>
                <a:rPr lang="hr-HR" b="1" dirty="0" smtClean="0">
                  <a:solidFill>
                    <a:srgbClr val="92D050"/>
                  </a:solidFill>
                  <a:latin typeface="Calibri" panose="020F0502020204030204" pitchFamily="34" charset="0"/>
                  <a:cs typeface="Calibri" panose="020F0502020204030204" pitchFamily="34" charset="0"/>
                </a:rPr>
                <a:t>1 aktivnost:</a:t>
              </a:r>
              <a:endParaRPr lang="hr-HR" b="1" dirty="0">
                <a:solidFill>
                  <a:srgbClr val="92D050"/>
                </a:solidFill>
                <a:latin typeface="Calibri" panose="020F0502020204030204" pitchFamily="34" charset="0"/>
                <a:cs typeface="Calibri" panose="020F0502020204030204" pitchFamily="34" charset="0"/>
              </a:endParaRPr>
            </a:p>
            <a:p>
              <a:pPr algn="ctr"/>
              <a:r>
                <a:rPr lang="hr-HR" b="1" dirty="0" smtClean="0">
                  <a:solidFill>
                    <a:srgbClr val="92D050"/>
                  </a:solidFill>
                  <a:latin typeface="Calibri" panose="020F0502020204030204" pitchFamily="34" charset="0"/>
                  <a:cs typeface="Calibri" panose="020F0502020204030204" pitchFamily="34" charset="0"/>
                </a:rPr>
                <a:t>1 u </a:t>
              </a:r>
              <a:r>
                <a:rPr lang="hr-HR" b="1" dirty="0">
                  <a:solidFill>
                    <a:srgbClr val="92D050"/>
                  </a:solidFill>
                  <a:latin typeface="Calibri" panose="020F0502020204030204" pitchFamily="34" charset="0"/>
                  <a:cs typeface="Calibri" panose="020F0502020204030204" pitchFamily="34" charset="0"/>
                </a:rPr>
                <a:t>tijeku</a:t>
              </a:r>
            </a:p>
          </p:txBody>
        </p:sp>
        <p:sp>
          <p:nvSpPr>
            <p:cNvPr id="66" name="TextBox 65">
              <a:extLst>
                <a:ext uri="{FF2B5EF4-FFF2-40B4-BE49-F238E27FC236}">
                  <a16:creationId xmlns:a16="http://schemas.microsoft.com/office/drawing/2014/main" id="{7ED7BD29-53B7-422E-BFFE-8B53205BC626}"/>
                </a:ext>
              </a:extLst>
            </p:cNvPr>
            <p:cNvSpPr txBox="1"/>
            <p:nvPr/>
          </p:nvSpPr>
          <p:spPr>
            <a:xfrm>
              <a:off x="5775939" y="1884035"/>
              <a:ext cx="1746063" cy="923330"/>
            </a:xfrm>
            <a:prstGeom prst="rect">
              <a:avLst/>
            </a:prstGeom>
            <a:noFill/>
          </p:spPr>
          <p:txBody>
            <a:bodyPr wrap="square" lIns="0" rIns="0" rtlCol="0" anchor="t">
              <a:spAutoFit/>
            </a:bodyPr>
            <a:lstStyle/>
            <a:p>
              <a:pPr algn="ctr"/>
              <a:r>
                <a:rPr lang="hr-HR" b="1" dirty="0" smtClean="0">
                  <a:solidFill>
                    <a:schemeClr val="accent4">
                      <a:lumMod val="75000"/>
                    </a:schemeClr>
                  </a:solidFill>
                  <a:latin typeface="Calibri" panose="020F0502020204030204" pitchFamily="34" charset="0"/>
                  <a:cs typeface="Calibri" panose="020F0502020204030204" pitchFamily="34" charset="0"/>
                </a:rPr>
                <a:t>2 aktivnosti:</a:t>
              </a:r>
            </a:p>
            <a:p>
              <a:pPr algn="ctr"/>
              <a:r>
                <a:rPr lang="hr-HR" b="1" dirty="0" smtClean="0">
                  <a:solidFill>
                    <a:schemeClr val="accent4">
                      <a:lumMod val="75000"/>
                    </a:schemeClr>
                  </a:solidFill>
                  <a:latin typeface="Calibri" panose="020F0502020204030204" pitchFamily="34" charset="0"/>
                  <a:cs typeface="Calibri" panose="020F0502020204030204" pitchFamily="34" charset="0"/>
                </a:rPr>
                <a:t>1 završena</a:t>
              </a:r>
            </a:p>
            <a:p>
              <a:r>
                <a:rPr lang="hr-HR" b="1" dirty="0" smtClean="0">
                  <a:solidFill>
                    <a:schemeClr val="tx2"/>
                  </a:solidFill>
                  <a:latin typeface="Calibri" panose="020F0502020204030204" pitchFamily="34" charset="0"/>
                  <a:cs typeface="Calibri" panose="020F0502020204030204" pitchFamily="34" charset="0"/>
                </a:rPr>
                <a:t>     </a:t>
              </a:r>
              <a:endParaRPr lang="hr-HR" b="1" dirty="0">
                <a:solidFill>
                  <a:schemeClr val="tx2"/>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88E3654F-7165-44A1-9C51-D661B0797410}"/>
                </a:ext>
              </a:extLst>
            </p:cNvPr>
            <p:cNvSpPr txBox="1"/>
            <p:nvPr/>
          </p:nvSpPr>
          <p:spPr>
            <a:xfrm>
              <a:off x="7004643" y="5165427"/>
              <a:ext cx="1825190" cy="830997"/>
            </a:xfrm>
            <a:prstGeom prst="rect">
              <a:avLst/>
            </a:prstGeom>
            <a:noFill/>
          </p:spPr>
          <p:txBody>
            <a:bodyPr wrap="square" lIns="0" rIns="0" rtlCol="0" anchor="t">
              <a:spAutoFit/>
            </a:bodyPr>
            <a:lstStyle/>
            <a:p>
              <a:pPr algn="ctr"/>
              <a:r>
                <a:rPr lang="hr-HR" b="1" dirty="0" smtClean="0">
                  <a:solidFill>
                    <a:srgbClr val="FF9966"/>
                  </a:solidFill>
                  <a:latin typeface="Calibri" panose="020F0502020204030204" pitchFamily="34" charset="0"/>
                  <a:cs typeface="Calibri" panose="020F0502020204030204" pitchFamily="34" charset="0"/>
                </a:rPr>
                <a:t>3 aktivnosti:</a:t>
              </a:r>
            </a:p>
            <a:p>
              <a:pPr algn="ctr"/>
              <a:r>
                <a:rPr lang="hr-HR" b="1" dirty="0" smtClean="0">
                  <a:solidFill>
                    <a:srgbClr val="FF9966"/>
                  </a:solidFill>
                  <a:latin typeface="Calibri" panose="020F0502020204030204" pitchFamily="34" charset="0"/>
                  <a:cs typeface="Calibri" panose="020F0502020204030204" pitchFamily="34" charset="0"/>
                </a:rPr>
                <a:t>2 u tijeku</a:t>
              </a:r>
            </a:p>
            <a:p>
              <a:endParaRPr lang="hr-HR" sz="1200" b="1" dirty="0">
                <a:latin typeface="VladaRHSans Reg"/>
              </a:endParaRPr>
            </a:p>
          </p:txBody>
        </p:sp>
        <p:pic>
          <p:nvPicPr>
            <p:cNvPr id="44" name="Picture 10" descr="Image result for chemistr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9755" y="3929602"/>
              <a:ext cx="636375" cy="63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95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5"/>
          <p:cNvGrpSpPr>
            <a:grpSpLocks/>
          </p:cNvGrpSpPr>
          <p:nvPr/>
        </p:nvGrpSpPr>
        <p:grpSpPr bwMode="auto">
          <a:xfrm>
            <a:off x="251521" y="1556792"/>
            <a:ext cx="8662772" cy="4437811"/>
            <a:chOff x="1892039" y="1115650"/>
            <a:chExt cx="7028574" cy="4187322"/>
          </a:xfrm>
        </p:grpSpPr>
        <p:sp>
          <p:nvSpPr>
            <p:cNvPr id="33" name="Rectangle 32"/>
            <p:cNvSpPr/>
            <p:nvPr/>
          </p:nvSpPr>
          <p:spPr bwMode="auto">
            <a:xfrm>
              <a:off x="3456440" y="4023290"/>
              <a:ext cx="347678" cy="257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bwMode="auto">
            <a:xfrm>
              <a:off x="2997632" y="4377286"/>
              <a:ext cx="508023" cy="1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7" name="TextBox 3"/>
            <p:cNvSpPr txBox="1">
              <a:spLocks noChangeArrowheads="1"/>
            </p:cNvSpPr>
            <p:nvPr/>
          </p:nvSpPr>
          <p:spPr bwMode="auto">
            <a:xfrm>
              <a:off x="1892039" y="1115650"/>
              <a:ext cx="7028574" cy="187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600"/>
                </a:spcBef>
              </a:pPr>
              <a:r>
                <a:rPr lang="hr-HR" altLang="en-US" b="1" dirty="0"/>
                <a:t>Specifični strateški cilj 2:</a:t>
              </a:r>
              <a:r>
                <a:rPr lang="hr-HR" altLang="en-US" dirty="0"/>
                <a:t/>
              </a:r>
              <a:br>
                <a:rPr lang="hr-HR" altLang="en-US" dirty="0"/>
              </a:br>
              <a:r>
                <a:rPr lang="hr-HR" altLang="en-US" dirty="0"/>
                <a:t>Prevladavanje rascjepkanosti inovacijskog lanca vrijednosti </a:t>
              </a:r>
              <a:r>
                <a:rPr lang="hr-HR" altLang="en-US" dirty="0" smtClean="0"/>
                <a:t>i jaza </a:t>
              </a:r>
              <a:r>
                <a:rPr lang="hr-HR" altLang="en-US" dirty="0"/>
                <a:t>između znanstveno-istraživačkog i poslovnog sektora</a:t>
              </a:r>
            </a:p>
            <a:p>
              <a:pPr>
                <a:spcBef>
                  <a:spcPts val="600"/>
                </a:spcBef>
              </a:pPr>
              <a:r>
                <a:rPr lang="hr-HR" altLang="en-US" b="1" dirty="0" smtClean="0"/>
                <a:t>Strateški projekt za podršku uspostavi Inovacijske mreže za industriju i tematskih inovacijskih platformi (SP INI)</a:t>
              </a:r>
              <a:r>
                <a:rPr lang="hr-HR" altLang="en-US" dirty="0"/>
                <a:t>			</a:t>
              </a:r>
              <a:endParaRPr lang="hr-HR" altLang="en-US" dirty="0" smtClean="0"/>
            </a:p>
            <a:p>
              <a:pPr>
                <a:spcBef>
                  <a:spcPts val="1200"/>
                </a:spcBef>
              </a:pPr>
              <a:r>
                <a:rPr lang="hr-HR" altLang="en-US" b="1" dirty="0" smtClean="0"/>
                <a:t>8,8 </a:t>
              </a:r>
              <a:r>
                <a:rPr lang="hr-HR" altLang="en-US" b="1" dirty="0"/>
                <a:t>M </a:t>
              </a:r>
              <a:r>
                <a:rPr lang="hr-HR" altLang="en-US" b="1" dirty="0" smtClean="0"/>
                <a:t>€ (66 M HRK)</a:t>
              </a:r>
              <a:endParaRPr lang="hr-HR" altLang="en-US" b="1" dirty="0"/>
            </a:p>
          </p:txBody>
        </p:sp>
        <p:sp>
          <p:nvSpPr>
            <p:cNvPr id="8" name="TextBox 7"/>
            <p:cNvSpPr txBox="1"/>
            <p:nvPr/>
          </p:nvSpPr>
          <p:spPr>
            <a:xfrm>
              <a:off x="1892039" y="3284662"/>
              <a:ext cx="6835604" cy="2018310"/>
            </a:xfrm>
            <a:prstGeom prst="rect">
              <a:avLst/>
            </a:prstGeom>
            <a:noFill/>
          </p:spPr>
          <p:txBody>
            <a:bodyPr wrap="square">
              <a:spAutoFit/>
            </a:bodyPr>
            <a:lstStyle/>
            <a:p>
              <a:pPr>
                <a:defRPr/>
              </a:pPr>
              <a:endParaRPr lang="hr-HR" dirty="0" smtClean="0">
                <a:latin typeface="Calibri" panose="020F0502020204030204" pitchFamily="34" charset="0"/>
                <a:cs typeface="Calibri" panose="020F0502020204030204" pitchFamily="34" charset="0"/>
              </a:endParaRPr>
            </a:p>
            <a:p>
              <a:pPr>
                <a:spcBef>
                  <a:spcPts val="600"/>
                </a:spcBef>
                <a:defRPr/>
              </a:pPr>
              <a:r>
                <a:rPr lang="hr-HR" b="1" dirty="0" smtClean="0">
                  <a:latin typeface="Calibri" panose="020F0502020204030204" pitchFamily="34" charset="0"/>
                  <a:cs typeface="Calibri" panose="020F0502020204030204" pitchFamily="34" charset="0"/>
                </a:rPr>
                <a:t>Specifični </a:t>
              </a:r>
              <a:r>
                <a:rPr lang="hr-HR" b="1" dirty="0">
                  <a:latin typeface="Calibri" panose="020F0502020204030204" pitchFamily="34" charset="0"/>
                  <a:cs typeface="Calibri" panose="020F0502020204030204" pitchFamily="34" charset="0"/>
                </a:rPr>
                <a:t>strateški cilj 4:</a:t>
              </a:r>
            </a:p>
            <a:p>
              <a:pPr>
                <a:spcBef>
                  <a:spcPts val="600"/>
                </a:spcBef>
                <a:defRPr/>
              </a:pPr>
              <a:r>
                <a:rPr lang="hr-HR" dirty="0">
                  <a:latin typeface="Calibri" panose="020F0502020204030204" pitchFamily="34" charset="0"/>
                  <a:cs typeface="Calibri" panose="020F0502020204030204" pitchFamily="34" charset="0"/>
                </a:rPr>
                <a:t>Nadogradnja u globalnom lancu vrijednosti </a:t>
              </a:r>
              <a:r>
                <a:rPr lang="hr-HR" dirty="0" smtClean="0">
                  <a:latin typeface="Calibri" panose="020F0502020204030204" pitchFamily="34" charset="0"/>
                  <a:cs typeface="Calibri" panose="020F0502020204030204" pitchFamily="34" charset="0"/>
                </a:rPr>
                <a:t>i poticanje </a:t>
              </a:r>
              <a:r>
                <a:rPr lang="hr-HR" dirty="0">
                  <a:latin typeface="Calibri" panose="020F0502020204030204" pitchFamily="34" charset="0"/>
                  <a:cs typeface="Calibri" panose="020F0502020204030204" pitchFamily="34" charset="0"/>
                </a:rPr>
                <a:t>internacionalizacije hrvatskog gospodarstva</a:t>
              </a:r>
            </a:p>
            <a:p>
              <a:pPr>
                <a:spcBef>
                  <a:spcPts val="600"/>
                </a:spcBef>
                <a:defRPr/>
              </a:pPr>
              <a:r>
                <a:rPr lang="hr-HR" b="1" dirty="0" smtClean="0">
                  <a:latin typeface="Calibri" panose="020F0502020204030204" pitchFamily="34" charset="0"/>
                  <a:cs typeface="Calibri" panose="020F0502020204030204" pitchFamily="34" charset="0"/>
                </a:rPr>
                <a:t>Strateški projekt za </a:t>
              </a:r>
              <a:r>
                <a:rPr lang="hr-HR" b="1" dirty="0">
                  <a:latin typeface="Calibri" panose="020F0502020204030204" pitchFamily="34" charset="0"/>
                  <a:cs typeface="Calibri" panose="020F0502020204030204" pitchFamily="34" charset="0"/>
                </a:rPr>
                <a:t>podršku inicijativa </a:t>
              </a:r>
              <a:r>
                <a:rPr lang="hr-HR" b="1" dirty="0" err="1">
                  <a:latin typeface="Calibri" panose="020F0502020204030204" pitchFamily="34" charset="0"/>
                  <a:cs typeface="Calibri" panose="020F0502020204030204" pitchFamily="34" charset="0"/>
                </a:rPr>
                <a:t>klastera</a:t>
              </a:r>
              <a:r>
                <a:rPr lang="hr-HR" b="1" dirty="0">
                  <a:latin typeface="Calibri" panose="020F0502020204030204" pitchFamily="34" charset="0"/>
                  <a:cs typeface="Calibri" panose="020F0502020204030204" pitchFamily="34" charset="0"/>
                </a:rPr>
                <a:t> </a:t>
              </a:r>
              <a:r>
                <a:rPr lang="hr-HR" b="1" dirty="0" smtClean="0">
                  <a:latin typeface="Calibri" panose="020F0502020204030204" pitchFamily="34" charset="0"/>
                  <a:cs typeface="Calibri" panose="020F0502020204030204" pitchFamily="34" charset="0"/>
                </a:rPr>
                <a:t>konkurentnosti (SP KK)</a:t>
              </a:r>
              <a:endParaRPr lang="hr-HR" b="1" dirty="0">
                <a:latin typeface="Calibri" panose="020F0502020204030204" pitchFamily="34" charset="0"/>
                <a:cs typeface="Calibri" panose="020F0502020204030204" pitchFamily="34" charset="0"/>
              </a:endParaRPr>
            </a:p>
            <a:p>
              <a:pPr>
                <a:spcBef>
                  <a:spcPts val="1200"/>
                </a:spcBef>
                <a:defRPr/>
              </a:pPr>
              <a:r>
                <a:rPr lang="hr-HR" b="1" dirty="0" smtClean="0">
                  <a:latin typeface="Calibri" panose="020F0502020204030204" pitchFamily="34" charset="0"/>
                  <a:cs typeface="Calibri" panose="020F0502020204030204" pitchFamily="34" charset="0"/>
                </a:rPr>
                <a:t>8,9 </a:t>
              </a:r>
              <a:r>
                <a:rPr lang="hr-HR" b="1" dirty="0">
                  <a:latin typeface="Calibri" panose="020F0502020204030204" pitchFamily="34" charset="0"/>
                  <a:cs typeface="Calibri" panose="020F0502020204030204" pitchFamily="34" charset="0"/>
                </a:rPr>
                <a:t>M </a:t>
              </a:r>
              <a:r>
                <a:rPr lang="hr-HR" b="1" dirty="0" smtClean="0">
                  <a:latin typeface="Calibri" panose="020F0502020204030204" pitchFamily="34" charset="0"/>
                  <a:cs typeface="Calibri" panose="020F0502020204030204" pitchFamily="34" charset="0"/>
                </a:rPr>
                <a:t>€ (67 M HRK)</a:t>
              </a:r>
              <a:endParaRPr lang="hr-HR" b="1" dirty="0">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E7439907-53F7-45A1-920C-C42A753E4AED}"/>
              </a:ext>
            </a:extLst>
          </p:cNvPr>
          <p:cNvSpPr txBox="1"/>
          <p:nvPr/>
        </p:nvSpPr>
        <p:spPr>
          <a:xfrm>
            <a:off x="179512" y="476672"/>
            <a:ext cx="8734781" cy="861774"/>
          </a:xfrm>
          <a:prstGeom prst="rect">
            <a:avLst/>
          </a:prstGeom>
          <a:noFill/>
        </p:spPr>
        <p:txBody>
          <a:bodyPr wrap="square" rtlCol="0">
            <a:spAutoFit/>
          </a:bodyPr>
          <a:lstStyle/>
          <a:p>
            <a:pPr algn="ctr"/>
            <a:r>
              <a:rPr lang="hr-HR" sz="2500" b="1" dirty="0" smtClean="0">
                <a:solidFill>
                  <a:srgbClr val="0000FF"/>
                </a:solidFill>
                <a:latin typeface="Calibri" panose="020F0502020204030204" pitchFamily="34" charset="0"/>
                <a:cs typeface="Calibri" panose="020F0502020204030204" pitchFamily="34" charset="0"/>
              </a:rPr>
              <a:t>PROVEDBA S3  2016. – 2018.</a:t>
            </a:r>
          </a:p>
          <a:p>
            <a:pPr algn="ctr"/>
            <a:r>
              <a:rPr lang="hr-HR" sz="2500" b="1" dirty="0" smtClean="0">
                <a:solidFill>
                  <a:srgbClr val="0000FF"/>
                </a:solidFill>
                <a:latin typeface="Calibri" panose="020F0502020204030204" pitchFamily="34" charset="0"/>
                <a:cs typeface="Calibri" panose="020F0502020204030204" pitchFamily="34" charset="0"/>
              </a:rPr>
              <a:t>Strateški projekti MGPO-a </a:t>
            </a:r>
            <a:endParaRPr lang="hr-HR" sz="2500" b="1" dirty="0">
              <a:solidFill>
                <a:srgbClr val="0000F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470A95F6-C36B-46F6-82FE-E837CF76DBA3}" type="slidenum">
              <a:rPr lang="en-US" smtClean="0"/>
              <a:pPr>
                <a:defRPr/>
              </a:pPr>
              <a:t>12</a:t>
            </a:fld>
            <a:endParaRPr lang="en-US" dirty="0"/>
          </a:p>
        </p:txBody>
      </p:sp>
    </p:spTree>
    <p:extLst>
      <p:ext uri="{BB962C8B-B14F-4D97-AF65-F5344CB8AC3E}">
        <p14:creationId xmlns:p14="http://schemas.microsoft.com/office/powerpoint/2010/main" val="29829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3"/>
          <p:cNvSpPr/>
          <p:nvPr/>
        </p:nvSpPr>
        <p:spPr>
          <a:xfrm>
            <a:off x="539552" y="4005064"/>
            <a:ext cx="7920880" cy="26642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7000"/>
              </a:lnSpc>
              <a:buFont typeface="Wingdings" pitchFamily="2" charset="2"/>
              <a:buChar char="Ø"/>
            </a:pPr>
            <a:endParaRPr lang="hr-HR" sz="1800" strike="noStrike" spc="-1" dirty="0">
              <a:solidFill>
                <a:srgbClr val="002060"/>
              </a:solidFill>
              <a:uFill>
                <a:solidFill>
                  <a:srgbClr val="FFFFFF"/>
                </a:solidFill>
              </a:uFill>
              <a:latin typeface="Times New Roman" pitchFamily="18" charset="0"/>
            </a:endParaRPr>
          </a:p>
        </p:txBody>
      </p:sp>
      <p:sp>
        <p:nvSpPr>
          <p:cNvPr id="7" name="TextBox 6">
            <a:extLst>
              <a:ext uri="{FF2B5EF4-FFF2-40B4-BE49-F238E27FC236}">
                <a16:creationId xmlns:a16="http://schemas.microsoft.com/office/drawing/2014/main" id="{E7439907-53F7-45A1-920C-C42A753E4AED}"/>
              </a:ext>
            </a:extLst>
          </p:cNvPr>
          <p:cNvSpPr txBox="1"/>
          <p:nvPr/>
        </p:nvSpPr>
        <p:spPr>
          <a:xfrm>
            <a:off x="263229" y="159530"/>
            <a:ext cx="8734781" cy="1246495"/>
          </a:xfrm>
          <a:prstGeom prst="rect">
            <a:avLst/>
          </a:prstGeom>
          <a:noFill/>
        </p:spPr>
        <p:txBody>
          <a:bodyPr wrap="square" rtlCol="0">
            <a:spAutoFit/>
          </a:bodyPr>
          <a:lstStyle/>
          <a:p>
            <a:pPr algn="ctr"/>
            <a:r>
              <a:rPr lang="hr-HR" sz="2500" b="1" dirty="0" smtClean="0">
                <a:solidFill>
                  <a:srgbClr val="0000FF"/>
                </a:solidFill>
                <a:latin typeface="Calibri" panose="020F0502020204030204" pitchFamily="34" charset="0"/>
                <a:cs typeface="Calibri" panose="020F0502020204030204" pitchFamily="34" charset="0"/>
              </a:rPr>
              <a:t>PROVEDBA S3</a:t>
            </a:r>
          </a:p>
          <a:p>
            <a:pPr algn="ctr"/>
            <a:r>
              <a:rPr lang="hr-HR" sz="2500" b="1" dirty="0" smtClean="0">
                <a:solidFill>
                  <a:srgbClr val="0000FF"/>
                </a:solidFill>
                <a:latin typeface="Calibri" panose="020F0502020204030204" pitchFamily="34" charset="0"/>
                <a:cs typeface="Calibri" panose="020F0502020204030204" pitchFamily="34" charset="0"/>
              </a:rPr>
              <a:t>Financije – status Q1 2019 za 19 glavnih provedbenih instrumenata (EFRR, OPKK)</a:t>
            </a:r>
            <a:endParaRPr lang="hr-HR" sz="2500" b="1" dirty="0">
              <a:solidFill>
                <a:srgbClr val="0000FF"/>
              </a:solidFill>
              <a:latin typeface="Calibri" panose="020F0502020204030204" pitchFamily="34" charset="0"/>
              <a:cs typeface="Calibri" panose="020F0502020204030204" pitchFamily="34" charset="0"/>
            </a:endParaRPr>
          </a:p>
        </p:txBody>
      </p:sp>
      <p:sp>
        <p:nvSpPr>
          <p:cNvPr id="3" name="TextBox 2"/>
          <p:cNvSpPr txBox="1"/>
          <p:nvPr/>
        </p:nvSpPr>
        <p:spPr>
          <a:xfrm>
            <a:off x="683568" y="1810850"/>
            <a:ext cx="7776864" cy="2308324"/>
          </a:xfrm>
          <a:prstGeom prst="rect">
            <a:avLst/>
          </a:prstGeom>
          <a:noFill/>
        </p:spPr>
        <p:txBody>
          <a:bodyPr wrap="square" rtlCol="0">
            <a:spAutoFit/>
          </a:bodyPr>
          <a:lstStyle/>
          <a:p>
            <a:r>
              <a:rPr lang="hr-HR" dirty="0" smtClean="0">
                <a:latin typeface="Calibri" panose="020F0502020204030204" pitchFamily="34" charset="0"/>
                <a:cs typeface="Calibri" panose="020F0502020204030204" pitchFamily="34" charset="0"/>
              </a:rPr>
              <a:t>Ukupna raspoloživa </a:t>
            </a:r>
            <a:r>
              <a:rPr lang="hr-HR" b="1" dirty="0" smtClean="0">
                <a:latin typeface="Calibri" panose="020F0502020204030204" pitchFamily="34" charset="0"/>
                <a:cs typeface="Calibri" panose="020F0502020204030204" pitchFamily="34" charset="0"/>
              </a:rPr>
              <a:t>alokacija</a:t>
            </a:r>
            <a:r>
              <a:rPr lang="hr-HR" dirty="0" smtClean="0">
                <a:latin typeface="Calibri" panose="020F0502020204030204" pitchFamily="34" charset="0"/>
                <a:cs typeface="Calibri" panose="020F0502020204030204" pitchFamily="34" charset="0"/>
              </a:rPr>
              <a:t>: 			</a:t>
            </a:r>
            <a:r>
              <a:rPr lang="hr-HR" b="1" dirty="0" smtClean="0">
                <a:latin typeface="Calibri" panose="020F0502020204030204" pitchFamily="34" charset="0"/>
                <a:cs typeface="Calibri" panose="020F0502020204030204" pitchFamily="34" charset="0"/>
              </a:rPr>
              <a:t>6,2 milijarde HRK</a:t>
            </a:r>
          </a:p>
          <a:p>
            <a:r>
              <a:rPr lang="hr-HR" dirty="0">
                <a:latin typeface="Calibri" panose="020F0502020204030204" pitchFamily="34" charset="0"/>
                <a:cs typeface="Calibri" panose="020F0502020204030204" pitchFamily="34" charset="0"/>
              </a:rPr>
              <a:t>(bespovratna sredstva EU</a:t>
            </a:r>
            <a:r>
              <a:rPr lang="hr-HR" dirty="0" smtClean="0">
                <a:latin typeface="Calibri" panose="020F0502020204030204" pitchFamily="34" charset="0"/>
                <a:cs typeface="Calibri" panose="020F0502020204030204" pitchFamily="34" charset="0"/>
              </a:rPr>
              <a:t>)</a:t>
            </a:r>
          </a:p>
          <a:p>
            <a:endParaRPr lang="hr-HR" dirty="0" smtClean="0">
              <a:latin typeface="Calibri" panose="020F0502020204030204" pitchFamily="34" charset="0"/>
              <a:cs typeface="Calibri" panose="020F0502020204030204" pitchFamily="34" charset="0"/>
            </a:endParaRPr>
          </a:p>
          <a:p>
            <a:r>
              <a:rPr lang="hr-HR" dirty="0" smtClean="0">
                <a:latin typeface="Calibri" panose="020F0502020204030204" pitchFamily="34" charset="0"/>
                <a:cs typeface="Calibri" panose="020F0502020204030204" pitchFamily="34" charset="0"/>
              </a:rPr>
              <a:t>Broj ugovorenih projekata: 				130</a:t>
            </a:r>
          </a:p>
          <a:p>
            <a:r>
              <a:rPr lang="hr-HR" dirty="0" smtClean="0">
                <a:latin typeface="Calibri" panose="020F0502020204030204" pitchFamily="34" charset="0"/>
                <a:cs typeface="Calibri" panose="020F0502020204030204" pitchFamily="34" charset="0"/>
              </a:rPr>
              <a:t>Ukupna vrijednost ugovorenih projekata: 		3,1 milijarda kuna</a:t>
            </a:r>
          </a:p>
          <a:p>
            <a:r>
              <a:rPr lang="hr-HR" dirty="0" smtClean="0">
                <a:latin typeface="Calibri" panose="020F0502020204030204" pitchFamily="34" charset="0"/>
                <a:cs typeface="Calibri" panose="020F0502020204030204" pitchFamily="34" charset="0"/>
              </a:rPr>
              <a:t>Ukupno </a:t>
            </a:r>
            <a:r>
              <a:rPr lang="hr-HR" b="1" dirty="0" smtClean="0">
                <a:latin typeface="Calibri" panose="020F0502020204030204" pitchFamily="34" charset="0"/>
                <a:cs typeface="Calibri" panose="020F0502020204030204" pitchFamily="34" charset="0"/>
              </a:rPr>
              <a:t>ugovorena bespovratna sredstava</a:t>
            </a:r>
            <a:r>
              <a:rPr lang="hr-HR" dirty="0" smtClean="0">
                <a:latin typeface="Calibri" panose="020F0502020204030204" pitchFamily="34" charset="0"/>
                <a:cs typeface="Calibri" panose="020F0502020204030204" pitchFamily="34" charset="0"/>
              </a:rPr>
              <a:t>: 		</a:t>
            </a:r>
            <a:r>
              <a:rPr lang="hr-HR" b="1" dirty="0" smtClean="0">
                <a:latin typeface="Calibri" panose="020F0502020204030204" pitchFamily="34" charset="0"/>
                <a:cs typeface="Calibri" panose="020F0502020204030204" pitchFamily="34" charset="0"/>
              </a:rPr>
              <a:t>2,5 milijarde kuna</a:t>
            </a:r>
          </a:p>
          <a:p>
            <a:r>
              <a:rPr lang="hr-HR" dirty="0">
                <a:latin typeface="Calibri" panose="020F0502020204030204" pitchFamily="34" charset="0"/>
                <a:cs typeface="Calibri" panose="020F0502020204030204" pitchFamily="34" charset="0"/>
              </a:rPr>
              <a:t>	</a:t>
            </a:r>
            <a:r>
              <a:rPr lang="hr-HR" dirty="0" smtClean="0">
                <a:latin typeface="Calibri" panose="020F0502020204030204" pitchFamily="34" charset="0"/>
                <a:cs typeface="Calibri" panose="020F0502020204030204" pitchFamily="34" charset="0"/>
              </a:rPr>
              <a:t>					(40% alokacije)</a:t>
            </a:r>
          </a:p>
          <a:p>
            <a:endParaRPr lang="en-US" dirty="0"/>
          </a:p>
        </p:txBody>
      </p:sp>
      <p:grpSp>
        <p:nvGrpSpPr>
          <p:cNvPr id="4" name="Group 3"/>
          <p:cNvGrpSpPr/>
          <p:nvPr/>
        </p:nvGrpSpPr>
        <p:grpSpPr>
          <a:xfrm>
            <a:off x="2756764" y="3789040"/>
            <a:ext cx="2175275" cy="2376264"/>
            <a:chOff x="3275856" y="4365104"/>
            <a:chExt cx="1855638" cy="2186620"/>
          </a:xfrm>
        </p:grpSpPr>
        <p:pic>
          <p:nvPicPr>
            <p:cNvPr id="2" name="Picture 1" descr="File:Mcol money bag.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365104"/>
              <a:ext cx="1855638" cy="2186620"/>
            </a:xfrm>
            <a:prstGeom prst="rect">
              <a:avLst/>
            </a:prstGeom>
          </p:spPr>
        </p:pic>
        <p:sp>
          <p:nvSpPr>
            <p:cNvPr id="9" name="TextBox 8"/>
            <p:cNvSpPr txBox="1"/>
            <p:nvPr/>
          </p:nvSpPr>
          <p:spPr>
            <a:xfrm>
              <a:off x="3741759" y="5084802"/>
              <a:ext cx="1077369" cy="1077218"/>
            </a:xfrm>
            <a:prstGeom prst="rect">
              <a:avLst/>
            </a:prstGeom>
            <a:solidFill>
              <a:srgbClr val="B76A15"/>
            </a:solidFill>
          </p:spPr>
          <p:txBody>
            <a:bodyPr wrap="square" rtlCol="0">
              <a:spAutoFit/>
            </a:bodyPr>
            <a:lstStyle/>
            <a:p>
              <a:pPr algn="ctr"/>
              <a:endParaRPr lang="hr-HR" sz="1200" b="1" dirty="0">
                <a:latin typeface="Calibri" panose="020F0502020204030204" pitchFamily="34" charset="0"/>
                <a:cs typeface="Calibri" panose="020F0502020204030204" pitchFamily="34" charset="0"/>
              </a:endParaRPr>
            </a:p>
            <a:p>
              <a:pPr algn="ctr"/>
              <a:r>
                <a:rPr lang="hr-HR" sz="4000" b="1" dirty="0" smtClean="0">
                  <a:latin typeface="Calibri" panose="020F0502020204030204" pitchFamily="34" charset="0"/>
                  <a:cs typeface="Calibri" panose="020F0502020204030204" pitchFamily="34" charset="0"/>
                </a:rPr>
                <a:t>HRK</a:t>
              </a:r>
            </a:p>
            <a:p>
              <a:pPr algn="ctr"/>
              <a:endParaRPr lang="en-US" sz="12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33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48494" y="207058"/>
            <a:ext cx="8280920" cy="14491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PROVEDENI POZIVI</a:t>
            </a:r>
          </a:p>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ZA DODJELU BESPOVRATNIH EU SREDSTVA ZA IRI</a:t>
            </a:r>
          </a:p>
          <a:p>
            <a:pPr algn="ctr"/>
            <a:r>
              <a:rPr lang="hr-HR" sz="2500" b="1" spc="-1" dirty="0">
                <a:solidFill>
                  <a:srgbClr val="0000FF"/>
                </a:solidFill>
                <a:uFill>
                  <a:solidFill>
                    <a:srgbClr val="FFFFFF"/>
                  </a:solidFill>
                </a:uFill>
                <a:latin typeface="Calibri" panose="020F0502020204030204" pitchFamily="34" charset="0"/>
                <a:cs typeface="Calibri" panose="020F0502020204030204" pitchFamily="34" charset="0"/>
              </a:rPr>
              <a:t>Poslovni sektor (MGPO</a:t>
            </a:r>
            <a:r>
              <a:rPr lang="hr-HR" sz="2500" b="1" spc="-1" dirty="0" smtClean="0">
                <a:solidFill>
                  <a:srgbClr val="0000FF"/>
                </a:solidFill>
                <a:uFill>
                  <a:solidFill>
                    <a:srgbClr val="FFFFFF"/>
                  </a:solidFill>
                </a:uFill>
                <a:latin typeface="Calibri" panose="020F0502020204030204" pitchFamily="34" charset="0"/>
                <a:cs typeface="Calibri" panose="020F0502020204030204" pitchFamily="34" charset="0"/>
              </a:rPr>
              <a:t>)</a:t>
            </a:r>
            <a:endParaRPr lang="hr-HR" sz="2500" b="1" spc="-1" dirty="0">
              <a:solidFill>
                <a:srgbClr val="0000FF"/>
              </a:solidFill>
              <a:uFill>
                <a:solidFill>
                  <a:srgbClr val="FFFFFF"/>
                </a:solidFill>
              </a:uFill>
              <a:latin typeface="Calibri" panose="020F0502020204030204" pitchFamily="34" charset="0"/>
              <a:cs typeface="Calibri" panose="020F0502020204030204" pitchFamily="34" charset="0"/>
            </a:endParaRPr>
          </a:p>
          <a:p>
            <a:pPr algn="ctr">
              <a:lnSpc>
                <a:spcPct val="100000"/>
              </a:lnSpc>
            </a:pPr>
            <a:endParaRPr lang="hr-HR" sz="2500" b="1" strike="noStrike" spc="-1" dirty="0" smtClean="0">
              <a:solidFill>
                <a:srgbClr val="FF9966"/>
              </a:solidFill>
              <a:uFill>
                <a:solidFill>
                  <a:srgbClr val="FFFFFF"/>
                </a:solidFill>
              </a:uFill>
              <a:latin typeface="Calibri" panose="020F0502020204030204" pitchFamily="34" charset="0"/>
              <a:ea typeface="DejaVu Sans"/>
              <a:cs typeface="Calibri" panose="020F0502020204030204" pitchFamily="34" charset="0"/>
            </a:endParaRPr>
          </a:p>
          <a:p>
            <a:pPr algn="ctr">
              <a:lnSpc>
                <a:spcPct val="100000"/>
              </a:lnSpc>
            </a:pPr>
            <a:endParaRPr lang="hr-HR" sz="2500" b="0" strike="noStrike" spc="-1" dirty="0">
              <a:solidFill>
                <a:srgbClr val="FF9966"/>
              </a:solidFill>
              <a:uFill>
                <a:solidFill>
                  <a:srgbClr val="FFFFFF"/>
                </a:solidFill>
              </a:uFill>
              <a:latin typeface="Calibri" panose="020F0502020204030204" pitchFamily="34" charset="0"/>
              <a:cs typeface="Calibri" panose="020F0502020204030204" pitchFamily="34" charset="0"/>
            </a:endParaRPr>
          </a:p>
        </p:txBody>
      </p:sp>
      <p:sp>
        <p:nvSpPr>
          <p:cNvPr id="113" name="CustomShape 2"/>
          <p:cNvSpPr/>
          <p:nvPr/>
        </p:nvSpPr>
        <p:spPr>
          <a:xfrm>
            <a:off x="439539" y="1556792"/>
            <a:ext cx="8387744" cy="47525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000000"/>
              </a:buClr>
              <a:buFont typeface="Arial"/>
              <a:buChar char="•"/>
            </a:pPr>
            <a:endParaRPr lang="hr-HR" sz="1500" b="0" u="sng" strike="noStrike" spc="-1" dirty="0" smtClean="0">
              <a:uFill>
                <a:solidFill>
                  <a:srgbClr val="FFFFFF"/>
                </a:solidFill>
              </a:uFill>
              <a:latin typeface="Times New Roman" pitchFamily="18" charset="0"/>
              <a:ea typeface="DejaVu Sans"/>
            </a:endParaRPr>
          </a:p>
          <a:p>
            <a:pPr marL="1800" algn="just">
              <a:lnSpc>
                <a:spcPct val="100000"/>
              </a:lnSpc>
              <a:buClr>
                <a:srgbClr val="000000"/>
              </a:buClr>
            </a:pPr>
            <a:r>
              <a:rPr lang="hr-HR" b="1" u="sng" strike="noStrike" spc="-1" dirty="0" smtClean="0">
                <a:uFill>
                  <a:solidFill>
                    <a:srgbClr val="FFFFFF"/>
                  </a:solidFill>
                </a:uFill>
                <a:latin typeface="Calibri" panose="020F0502020204030204" pitchFamily="34" charset="0"/>
                <a:ea typeface="DejaVu Sans"/>
                <a:cs typeface="Calibri" panose="020F0502020204030204" pitchFamily="34" charset="0"/>
              </a:rPr>
              <a:t>Povećanje </a:t>
            </a:r>
            <a:r>
              <a:rPr lang="hr-HR" b="1" u="sng" strike="noStrike" spc="-1" dirty="0">
                <a:uFill>
                  <a:solidFill>
                    <a:srgbClr val="FFFFFF"/>
                  </a:solidFill>
                </a:uFill>
                <a:latin typeface="Calibri" panose="020F0502020204030204" pitchFamily="34" charset="0"/>
                <a:ea typeface="DejaVu Sans"/>
                <a:cs typeface="Calibri" panose="020F0502020204030204" pitchFamily="34" charset="0"/>
              </a:rPr>
              <a:t>razvoja novih proizvoda i </a:t>
            </a:r>
            <a:r>
              <a:rPr lang="hr-HR" b="1" u="sng" strike="noStrike" spc="-1" dirty="0" smtClean="0">
                <a:uFill>
                  <a:solidFill>
                    <a:srgbClr val="FFFFFF"/>
                  </a:solidFill>
                </a:uFill>
                <a:latin typeface="Calibri" panose="020F0502020204030204" pitchFamily="34" charset="0"/>
                <a:ea typeface="DejaVu Sans"/>
                <a:cs typeface="Calibri" panose="020F0502020204030204" pitchFamily="34" charset="0"/>
              </a:rPr>
              <a:t>usluga koji </a:t>
            </a:r>
            <a:r>
              <a:rPr lang="hr-HR" b="1" u="sng" strike="noStrike" spc="-1" dirty="0">
                <a:uFill>
                  <a:solidFill>
                    <a:srgbClr val="FFFFFF"/>
                  </a:solidFill>
                </a:uFill>
                <a:latin typeface="Calibri" panose="020F0502020204030204" pitchFamily="34" charset="0"/>
                <a:ea typeface="DejaVu Sans"/>
                <a:cs typeface="Calibri" panose="020F0502020204030204" pitchFamily="34" charset="0"/>
              </a:rPr>
              <a:t>proizlaze iz aktivnosti </a:t>
            </a:r>
            <a:r>
              <a:rPr lang="hr-HR" b="1" u="sng" strike="noStrike" spc="-1" dirty="0" smtClean="0">
                <a:uFill>
                  <a:solidFill>
                    <a:srgbClr val="FFFFFF"/>
                  </a:solidFill>
                </a:uFill>
                <a:latin typeface="Calibri" panose="020F0502020204030204" pitchFamily="34" charset="0"/>
                <a:ea typeface="DejaVu Sans"/>
                <a:cs typeface="Calibri" panose="020F0502020204030204" pitchFamily="34" charset="0"/>
              </a:rPr>
              <a:t>I&amp;R (tzv. IRI 1) </a:t>
            </a:r>
            <a:endParaRPr lang="hr-HR" b="1" spc="-1" dirty="0">
              <a:uFill>
                <a:solidFill>
                  <a:srgbClr val="FFFFFF"/>
                </a:solidFill>
              </a:uFill>
              <a:latin typeface="Calibri" panose="020F0502020204030204" pitchFamily="34" charset="0"/>
              <a:ea typeface="DejaVu Sans"/>
              <a:cs typeface="Calibri" panose="020F0502020204030204" pitchFamily="34" charset="0"/>
            </a:endParaRPr>
          </a:p>
          <a:p>
            <a:pPr marL="1800" algn="just">
              <a:lnSpc>
                <a:spcPct val="100000"/>
              </a:lnSpc>
              <a:buClr>
                <a:srgbClr val="000000"/>
              </a:buClr>
            </a:pPr>
            <a:r>
              <a:rPr lang="hr-HR" strike="noStrike" spc="-1" dirty="0">
                <a:uFill>
                  <a:solidFill>
                    <a:srgbClr val="FFFFFF"/>
                  </a:solidFill>
                </a:uFill>
                <a:latin typeface="Calibri" panose="020F0502020204030204" pitchFamily="34" charset="0"/>
                <a:ea typeface="DejaVu Sans"/>
                <a:cs typeface="Calibri" panose="020F0502020204030204" pitchFamily="34" charset="0"/>
              </a:rPr>
              <a:t>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alokacija</a:t>
            </a:r>
            <a:r>
              <a:rPr lang="hr-HR" strike="noStrike" spc="-1" dirty="0">
                <a:uFill>
                  <a:solidFill>
                    <a:srgbClr val="FFFFFF"/>
                  </a:solidFill>
                </a:uFill>
                <a:latin typeface="Calibri" panose="020F0502020204030204" pitchFamily="34" charset="0"/>
                <a:ea typeface="DejaVu Sans"/>
                <a:cs typeface="Calibri" panose="020F0502020204030204" pitchFamily="34" charset="0"/>
              </a:rPr>
              <a:t>: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998</a:t>
            </a:r>
            <a:r>
              <a:rPr lang="hr-HR" spc="-1" dirty="0">
                <a:uFill>
                  <a:solidFill>
                    <a:srgbClr val="FFFFFF"/>
                  </a:solidFill>
                </a:uFill>
                <a:latin typeface="Calibri" panose="020F0502020204030204" pitchFamily="34" charset="0"/>
                <a:ea typeface="DejaVu Sans"/>
                <a:cs typeface="Calibri" panose="020F0502020204030204" pitchFamily="34" charset="0"/>
              </a:rPr>
              <a:t> </a:t>
            </a:r>
            <a:r>
              <a:rPr lang="hr-HR" spc="-1" dirty="0" smtClean="0">
                <a:uFill>
                  <a:solidFill>
                    <a:srgbClr val="FFFFFF"/>
                  </a:solidFill>
                </a:uFill>
                <a:latin typeface="Calibri" panose="020F0502020204030204" pitchFamily="34" charset="0"/>
                <a:ea typeface="DejaVu Sans"/>
                <a:cs typeface="Calibri" panose="020F0502020204030204" pitchFamily="34" charset="0"/>
              </a:rPr>
              <a:t>M</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HRK</a:t>
            </a:r>
            <a:r>
              <a:rPr lang="hr-HR" spc="-1" dirty="0">
                <a:uFill>
                  <a:solidFill>
                    <a:srgbClr val="FFFFFF"/>
                  </a:solidFill>
                </a:uFill>
                <a:latin typeface="Calibri" panose="020F0502020204030204" pitchFamily="34" charset="0"/>
                <a:cs typeface="Calibri" panose="020F0502020204030204" pitchFamily="34" charset="0"/>
              </a:rPr>
              <a:t> </a:t>
            </a:r>
            <a:r>
              <a:rPr lang="hr-HR" spc="-1" dirty="0" smtClean="0">
                <a:uFill>
                  <a:solidFill>
                    <a:srgbClr val="FFFFFF"/>
                  </a:solidFill>
                </a:uFill>
                <a:latin typeface="Calibri" panose="020F0502020204030204" pitchFamily="34" charset="0"/>
                <a:cs typeface="Calibri" panose="020F0502020204030204" pitchFamily="34" charset="0"/>
              </a:rPr>
              <a:t>(</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ugovoreno </a:t>
            </a:r>
            <a:r>
              <a:rPr lang="hr-HR" spc="-1" dirty="0">
                <a:uFill>
                  <a:solidFill>
                    <a:srgbClr val="FFFFFF"/>
                  </a:solidFill>
                </a:uFill>
                <a:latin typeface="Calibri" panose="020F0502020204030204" pitchFamily="34" charset="0"/>
                <a:cs typeface="Calibri" panose="020F0502020204030204" pitchFamily="34" charset="0"/>
              </a:rPr>
              <a:t>684 M HRK </a:t>
            </a:r>
            <a:r>
              <a:rPr lang="hr-HR" spc="-1" dirty="0" smtClean="0">
                <a:uFill>
                  <a:solidFill>
                    <a:srgbClr val="FFFFFF"/>
                  </a:solidFill>
                </a:uFill>
                <a:latin typeface="Calibri" panose="020F0502020204030204" pitchFamily="34" charset="0"/>
                <a:cs typeface="Calibri" panose="020F0502020204030204" pitchFamily="34" charset="0"/>
              </a:rPr>
              <a:t>za 87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projekata) </a:t>
            </a:r>
            <a:endParaRPr lang="hr-HR" sz="1200" spc="-1" dirty="0">
              <a:uFill>
                <a:solidFill>
                  <a:srgbClr val="FFFFFF"/>
                </a:solidFill>
              </a:uFill>
              <a:latin typeface="Calibri" panose="020F0502020204030204" pitchFamily="34" charset="0"/>
              <a:ea typeface="DejaVu Sans"/>
              <a:cs typeface="Calibri" panose="020F0502020204030204" pitchFamily="34" charset="0"/>
            </a:endParaRPr>
          </a:p>
          <a:p>
            <a:pPr marL="459000" lvl="1" algn="just">
              <a:lnSpc>
                <a:spcPct val="100000"/>
              </a:lnSpc>
              <a:buClr>
                <a:srgbClr val="FF9966"/>
              </a:buClr>
            </a:pPr>
            <a:r>
              <a:rPr lang="hr-HR" sz="1200" spc="-1" dirty="0">
                <a:uFill>
                  <a:solidFill>
                    <a:srgbClr val="FFFFFF"/>
                  </a:solidFill>
                </a:uFill>
                <a:latin typeface="Calibri" panose="020F0502020204030204" pitchFamily="34" charset="0"/>
                <a:ea typeface="DejaVu Sans"/>
                <a:cs typeface="Calibri" panose="020F0502020204030204" pitchFamily="34" charset="0"/>
              </a:rPr>
              <a:t>	</a:t>
            </a:r>
            <a:endParaRPr lang="hr-HR" sz="1200" strike="noStrike"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b="1" u="sng" strike="noStrike" spc="-1" dirty="0" smtClean="0">
                <a:uFill>
                  <a:solidFill>
                    <a:srgbClr val="FFFFFF"/>
                  </a:solidFill>
                </a:uFill>
                <a:latin typeface="Calibri" panose="020F0502020204030204" pitchFamily="34" charset="0"/>
                <a:ea typeface="DejaVu Sans"/>
                <a:cs typeface="Calibri" panose="020F0502020204030204" pitchFamily="34" charset="0"/>
              </a:rPr>
              <a:t>Podrška </a:t>
            </a:r>
            <a:r>
              <a:rPr lang="hr-HR" b="1" u="sng" strike="noStrike" spc="-1" dirty="0">
                <a:uFill>
                  <a:solidFill>
                    <a:srgbClr val="FFFFFF"/>
                  </a:solidFill>
                </a:uFill>
                <a:latin typeface="Calibri" panose="020F0502020204030204" pitchFamily="34" charset="0"/>
                <a:ea typeface="DejaVu Sans"/>
                <a:cs typeface="Calibri" panose="020F0502020204030204" pitchFamily="34" charset="0"/>
              </a:rPr>
              <a:t>razvoju Centara kompetencija (CEKOM)</a:t>
            </a:r>
            <a:r>
              <a:rPr lang="hr-HR" b="1" strike="noStrike" spc="-1" dirty="0">
                <a:uFill>
                  <a:solidFill>
                    <a:srgbClr val="FFFFFF"/>
                  </a:solidFill>
                </a:uFill>
                <a:latin typeface="Calibri" panose="020F0502020204030204" pitchFamily="34" charset="0"/>
                <a:ea typeface="DejaVu Sans"/>
                <a:cs typeface="Calibri" panose="020F0502020204030204" pitchFamily="34" charset="0"/>
              </a:rPr>
              <a:t> </a:t>
            </a:r>
            <a:endParaRPr lang="hr-HR" b="1"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459000" lvl="1" algn="just">
              <a:buClr>
                <a:srgbClr val="000000"/>
              </a:buClr>
            </a:pP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alokacija</a:t>
            </a:r>
            <a:r>
              <a:rPr lang="hr-HR" strike="noStrike" spc="-1" dirty="0">
                <a:uFill>
                  <a:solidFill>
                    <a:srgbClr val="FFFFFF"/>
                  </a:solidFill>
                </a:uFill>
                <a:latin typeface="Calibri" panose="020F0502020204030204" pitchFamily="34" charset="0"/>
                <a:ea typeface="DejaVu Sans"/>
                <a:cs typeface="Calibri" panose="020F0502020204030204" pitchFamily="34" charset="0"/>
              </a:rPr>
              <a:t>: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786 M HRK</a:t>
            </a:r>
            <a:r>
              <a:rPr lang="hr-HR" spc="-1" dirty="0">
                <a:uFill>
                  <a:solidFill>
                    <a:srgbClr val="FFFFFF"/>
                  </a:solidFill>
                </a:uFill>
                <a:latin typeface="Calibri" panose="020F0502020204030204" pitchFamily="34" charset="0"/>
                <a:cs typeface="Calibri" panose="020F0502020204030204" pitchFamily="34" charset="0"/>
              </a:rPr>
              <a:t> </a:t>
            </a:r>
            <a:r>
              <a:rPr lang="hr-HR" spc="-1" dirty="0" smtClean="0">
                <a:uFill>
                  <a:solidFill>
                    <a:srgbClr val="FFFFFF"/>
                  </a:solidFill>
                </a:uFill>
                <a:latin typeface="Calibri" panose="020F0502020204030204" pitchFamily="34" charset="0"/>
                <a:cs typeface="Calibri" panose="020F0502020204030204" pitchFamily="34" charset="0"/>
              </a:rPr>
              <a:t>(</a:t>
            </a:r>
            <a:r>
              <a:rPr lang="hr-HR" spc="-1" dirty="0" smtClean="0">
                <a:uFill>
                  <a:solidFill>
                    <a:srgbClr val="FFFFFF"/>
                  </a:solidFill>
                </a:uFill>
                <a:latin typeface="Calibri" panose="020F0502020204030204" pitchFamily="34" charset="0"/>
                <a:ea typeface="DejaVu Sans"/>
                <a:cs typeface="Calibri" panose="020F0502020204030204" pitchFamily="34" charset="0"/>
              </a:rPr>
              <a:t>u postupku dodjele)</a:t>
            </a:r>
            <a:endParaRPr lang="hr-HR" sz="1200" spc="-1" dirty="0" smtClean="0">
              <a:uFill>
                <a:solidFill>
                  <a:srgbClr val="FFFFFF"/>
                </a:solidFill>
              </a:uFill>
              <a:latin typeface="Calibri" panose="020F0502020204030204" pitchFamily="34" charset="0"/>
              <a:ea typeface="DejaVu Sans"/>
              <a:cs typeface="Calibri" panose="020F0502020204030204" pitchFamily="34" charset="0"/>
            </a:endParaRPr>
          </a:p>
          <a:p>
            <a:pPr marL="459000" lvl="1" algn="just">
              <a:lnSpc>
                <a:spcPct val="100000"/>
              </a:lnSpc>
              <a:buClr>
                <a:srgbClr val="FF9966"/>
              </a:buClr>
            </a:pPr>
            <a:endParaRPr lang="hr-HR" sz="1200" strike="noStrike"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b="1" u="sng" strike="noStrike" spc="-1" dirty="0">
                <a:uFill>
                  <a:solidFill>
                    <a:srgbClr val="FFFFFF"/>
                  </a:solidFill>
                </a:uFill>
                <a:latin typeface="Calibri" panose="020F0502020204030204" pitchFamily="34" charset="0"/>
                <a:ea typeface="DejaVu Sans"/>
                <a:cs typeface="Calibri" panose="020F0502020204030204" pitchFamily="34" charset="0"/>
              </a:rPr>
              <a:t>Inovacije novoosnovanih MSP</a:t>
            </a:r>
            <a:r>
              <a:rPr lang="hr-HR" b="1" strike="noStrike" spc="-1" dirty="0">
                <a:uFill>
                  <a:solidFill>
                    <a:srgbClr val="FFFFFF"/>
                  </a:solidFill>
                </a:uFill>
                <a:latin typeface="Calibri" panose="020F0502020204030204" pitchFamily="34" charset="0"/>
                <a:ea typeface="DejaVu Sans"/>
                <a:cs typeface="Calibri" panose="020F0502020204030204" pitchFamily="34" charset="0"/>
              </a:rPr>
              <a:t> </a:t>
            </a:r>
            <a:endParaRPr lang="hr-HR" b="1"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459000" lvl="1" algn="just">
              <a:buClr>
                <a:srgbClr val="000000"/>
              </a:buClr>
            </a:pP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alokacija</a:t>
            </a:r>
            <a:r>
              <a:rPr lang="hr-HR" strike="noStrike" spc="-1" dirty="0">
                <a:uFill>
                  <a:solidFill>
                    <a:srgbClr val="FFFFFF"/>
                  </a:solidFill>
                </a:uFill>
                <a:latin typeface="Calibri" panose="020F0502020204030204" pitchFamily="34" charset="0"/>
                <a:ea typeface="DejaVu Sans"/>
                <a:cs typeface="Calibri" panose="020F0502020204030204" pitchFamily="34" charset="0"/>
              </a:rPr>
              <a:t>: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74</a:t>
            </a:r>
            <a:r>
              <a:rPr lang="hr-HR" spc="-1" dirty="0">
                <a:uFill>
                  <a:solidFill>
                    <a:srgbClr val="FFFFFF"/>
                  </a:solidFill>
                </a:uFill>
                <a:latin typeface="Calibri" panose="020F0502020204030204" pitchFamily="34" charset="0"/>
                <a:ea typeface="DejaVu Sans"/>
                <a:cs typeface="Calibri" panose="020F0502020204030204" pitchFamily="34" charset="0"/>
              </a:rPr>
              <a:t> </a:t>
            </a:r>
            <a:r>
              <a:rPr lang="hr-HR" spc="-1" dirty="0" smtClean="0">
                <a:uFill>
                  <a:solidFill>
                    <a:srgbClr val="FFFFFF"/>
                  </a:solidFill>
                </a:uFill>
                <a:latin typeface="Calibri" panose="020F0502020204030204" pitchFamily="34" charset="0"/>
                <a:ea typeface="DejaVu Sans"/>
                <a:cs typeface="Calibri" panose="020F0502020204030204" pitchFamily="34" charset="0"/>
              </a:rPr>
              <a:t>M</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HRK</a:t>
            </a:r>
            <a:r>
              <a:rPr lang="hr-HR" spc="-1" dirty="0">
                <a:uFill>
                  <a:solidFill>
                    <a:srgbClr val="FFFFFF"/>
                  </a:solidFill>
                </a:uFill>
                <a:latin typeface="Calibri" panose="020F0502020204030204" pitchFamily="34" charset="0"/>
                <a:cs typeface="Calibri" panose="020F0502020204030204" pitchFamily="34" charset="0"/>
              </a:rPr>
              <a:t> </a:t>
            </a:r>
            <a:r>
              <a:rPr lang="hr-HR" spc="-1" dirty="0" smtClean="0">
                <a:uFill>
                  <a:solidFill>
                    <a:srgbClr val="FFFFFF"/>
                  </a:solidFill>
                </a:uFill>
                <a:latin typeface="Calibri" panose="020F0502020204030204" pitchFamily="34" charset="0"/>
                <a:cs typeface="Calibri" panose="020F0502020204030204" pitchFamily="34" charset="0"/>
              </a:rPr>
              <a:t>(ugovoreno 68 M HRK za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63 projekta)</a:t>
            </a:r>
            <a:endParaRPr lang="hr-HR" sz="1200"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459000" lvl="1" algn="just">
              <a:lnSpc>
                <a:spcPct val="100000"/>
              </a:lnSpc>
              <a:buClr>
                <a:srgbClr val="FF9966"/>
              </a:buClr>
            </a:pPr>
            <a:endParaRPr lang="hr-HR" sz="1200"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b="1" u="sng" spc="-1" dirty="0">
                <a:uFill>
                  <a:solidFill>
                    <a:srgbClr val="FFFFFF"/>
                  </a:solidFill>
                </a:uFill>
                <a:latin typeface="Calibri" panose="020F0502020204030204" pitchFamily="34" charset="0"/>
                <a:cs typeface="Calibri" panose="020F0502020204030204" pitchFamily="34" charset="0"/>
              </a:rPr>
              <a:t>Komercijalizacija inovacija u poduzetništvu</a:t>
            </a:r>
            <a:r>
              <a:rPr lang="hr-HR" b="1" spc="-1" dirty="0">
                <a:uFill>
                  <a:solidFill>
                    <a:srgbClr val="FFFFFF"/>
                  </a:solidFill>
                </a:uFill>
                <a:latin typeface="Calibri" panose="020F0502020204030204" pitchFamily="34" charset="0"/>
                <a:cs typeface="Calibri" panose="020F0502020204030204" pitchFamily="34" charset="0"/>
              </a:rPr>
              <a:t> </a:t>
            </a:r>
          </a:p>
          <a:p>
            <a:pPr marL="1800" algn="just">
              <a:lnSpc>
                <a:spcPct val="100000"/>
              </a:lnSpc>
              <a:buClr>
                <a:srgbClr val="000000"/>
              </a:buClr>
            </a:pPr>
            <a:r>
              <a:rPr lang="hr-HR" spc="-1" dirty="0">
                <a:uFill>
                  <a:solidFill>
                    <a:srgbClr val="FFFFFF"/>
                  </a:solidFill>
                </a:uFill>
                <a:latin typeface="Calibri" panose="020F0502020204030204" pitchFamily="34" charset="0"/>
                <a:cs typeface="Calibri" panose="020F0502020204030204" pitchFamily="34" charset="0"/>
              </a:rPr>
              <a:t>	alokacija: 114 M </a:t>
            </a:r>
            <a:r>
              <a:rPr lang="hr-HR" spc="-1" dirty="0" smtClean="0">
                <a:uFill>
                  <a:solidFill>
                    <a:srgbClr val="FFFFFF"/>
                  </a:solidFill>
                </a:uFill>
                <a:latin typeface="Calibri" panose="020F0502020204030204" pitchFamily="34" charset="0"/>
                <a:cs typeface="Calibri" panose="020F0502020204030204" pitchFamily="34" charset="0"/>
              </a:rPr>
              <a:t>HRK (ugovoreno </a:t>
            </a:r>
            <a:r>
              <a:rPr lang="hr-HR" spc="-1" dirty="0">
                <a:uFill>
                  <a:solidFill>
                    <a:srgbClr val="FFFFFF"/>
                  </a:solidFill>
                </a:uFill>
                <a:latin typeface="Calibri" panose="020F0502020204030204" pitchFamily="34" charset="0"/>
                <a:cs typeface="Calibri" panose="020F0502020204030204" pitchFamily="34" charset="0"/>
              </a:rPr>
              <a:t>39 M HRK </a:t>
            </a:r>
            <a:r>
              <a:rPr lang="hr-HR" spc="-1" dirty="0" smtClean="0">
                <a:uFill>
                  <a:solidFill>
                    <a:srgbClr val="FFFFFF"/>
                  </a:solidFill>
                </a:uFill>
                <a:latin typeface="Calibri" panose="020F0502020204030204" pitchFamily="34" charset="0"/>
                <a:cs typeface="Calibri" panose="020F0502020204030204" pitchFamily="34" charset="0"/>
              </a:rPr>
              <a:t>za </a:t>
            </a:r>
            <a:r>
              <a:rPr lang="hr-HR" spc="-1" dirty="0">
                <a:uFill>
                  <a:solidFill>
                    <a:srgbClr val="FFFFFF"/>
                  </a:solidFill>
                </a:uFill>
                <a:latin typeface="Calibri" panose="020F0502020204030204" pitchFamily="34" charset="0"/>
                <a:cs typeface="Calibri" panose="020F0502020204030204" pitchFamily="34" charset="0"/>
              </a:rPr>
              <a:t>20 </a:t>
            </a:r>
            <a:r>
              <a:rPr lang="hr-HR" spc="-1" dirty="0" smtClean="0">
                <a:uFill>
                  <a:solidFill>
                    <a:srgbClr val="FFFFFF"/>
                  </a:solidFill>
                </a:uFill>
                <a:latin typeface="Calibri" panose="020F0502020204030204" pitchFamily="34" charset="0"/>
                <a:cs typeface="Calibri" panose="020F0502020204030204" pitchFamily="34" charset="0"/>
              </a:rPr>
              <a:t>projekata)</a:t>
            </a:r>
            <a:endParaRPr lang="hr-HR" sz="1200"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endParaRPr lang="hr-HR" sz="1200"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b="1" u="sng" spc="-1" dirty="0">
                <a:uFill>
                  <a:solidFill>
                    <a:srgbClr val="FFFFFF"/>
                  </a:solidFill>
                </a:uFill>
                <a:latin typeface="Calibri" panose="020F0502020204030204" pitchFamily="34" charset="0"/>
                <a:cs typeface="Calibri" panose="020F0502020204030204" pitchFamily="34" charset="0"/>
              </a:rPr>
              <a:t>Inovacijski vaučeri za MSP-ove</a:t>
            </a:r>
            <a:r>
              <a:rPr lang="hr-HR" b="1" spc="-1" dirty="0">
                <a:uFill>
                  <a:solidFill>
                    <a:srgbClr val="FFFFFF"/>
                  </a:solidFill>
                </a:uFill>
                <a:latin typeface="Calibri" panose="020F0502020204030204" pitchFamily="34" charset="0"/>
                <a:cs typeface="Calibri" panose="020F0502020204030204" pitchFamily="34" charset="0"/>
              </a:rPr>
              <a:t> </a:t>
            </a:r>
          </a:p>
          <a:p>
            <a:pPr marL="1800" algn="just">
              <a:lnSpc>
                <a:spcPct val="100000"/>
              </a:lnSpc>
              <a:buClr>
                <a:srgbClr val="000000"/>
              </a:buClr>
            </a:pPr>
            <a:r>
              <a:rPr lang="hr-HR" spc="-1" dirty="0">
                <a:uFill>
                  <a:solidFill>
                    <a:srgbClr val="FFFFFF"/>
                  </a:solidFill>
                </a:uFill>
                <a:latin typeface="Calibri" panose="020F0502020204030204" pitchFamily="34" charset="0"/>
                <a:cs typeface="Calibri" panose="020F0502020204030204" pitchFamily="34" charset="0"/>
              </a:rPr>
              <a:t>	alokacija: 50 M </a:t>
            </a:r>
            <a:r>
              <a:rPr lang="hr-HR" spc="-1" dirty="0" smtClean="0">
                <a:uFill>
                  <a:solidFill>
                    <a:srgbClr val="FFFFFF"/>
                  </a:solidFill>
                </a:uFill>
                <a:latin typeface="Calibri" panose="020F0502020204030204" pitchFamily="34" charset="0"/>
                <a:cs typeface="Calibri" panose="020F0502020204030204" pitchFamily="34" charset="0"/>
              </a:rPr>
              <a:t>HRK (ugovoreno </a:t>
            </a:r>
            <a:r>
              <a:rPr lang="hr-HR" spc="-1" dirty="0">
                <a:uFill>
                  <a:solidFill>
                    <a:srgbClr val="FFFFFF"/>
                  </a:solidFill>
                </a:uFill>
                <a:latin typeface="Calibri" panose="020F0502020204030204" pitchFamily="34" charset="0"/>
                <a:cs typeface="Calibri" panose="020F0502020204030204" pitchFamily="34" charset="0"/>
              </a:rPr>
              <a:t>0,64 M HRK </a:t>
            </a:r>
            <a:r>
              <a:rPr lang="hr-HR" spc="-1" dirty="0" smtClean="0">
                <a:uFill>
                  <a:solidFill>
                    <a:srgbClr val="FFFFFF"/>
                  </a:solidFill>
                </a:uFill>
                <a:latin typeface="Calibri" panose="020F0502020204030204" pitchFamily="34" charset="0"/>
                <a:cs typeface="Calibri" panose="020F0502020204030204" pitchFamily="34" charset="0"/>
              </a:rPr>
              <a:t>za </a:t>
            </a:r>
            <a:r>
              <a:rPr lang="hr-HR" spc="-1" dirty="0">
                <a:uFill>
                  <a:solidFill>
                    <a:srgbClr val="FFFFFF"/>
                  </a:solidFill>
                </a:uFill>
                <a:latin typeface="Calibri" panose="020F0502020204030204" pitchFamily="34" charset="0"/>
                <a:cs typeface="Calibri" panose="020F0502020204030204" pitchFamily="34" charset="0"/>
              </a:rPr>
              <a:t>11 </a:t>
            </a:r>
            <a:r>
              <a:rPr lang="hr-HR" spc="-1" dirty="0" smtClean="0">
                <a:uFill>
                  <a:solidFill>
                    <a:srgbClr val="FFFFFF"/>
                  </a:solidFill>
                </a:uFill>
                <a:latin typeface="Calibri" panose="020F0502020204030204" pitchFamily="34" charset="0"/>
                <a:cs typeface="Calibri" panose="020F0502020204030204" pitchFamily="34" charset="0"/>
              </a:rPr>
              <a:t>projekata)</a:t>
            </a:r>
            <a:endParaRPr lang="hr-HR" sz="1200" spc="-1" dirty="0">
              <a:uFill>
                <a:solidFill>
                  <a:srgbClr val="FFFFFF"/>
                </a:solidFill>
              </a:uFill>
              <a:latin typeface="Calibri" panose="020F0502020204030204" pitchFamily="34" charset="0"/>
              <a:cs typeface="Calibri" panose="020F0502020204030204" pitchFamily="34" charset="0"/>
            </a:endParaRPr>
          </a:p>
          <a:p>
            <a:pPr marL="459000" lvl="1" algn="just">
              <a:lnSpc>
                <a:spcPct val="100000"/>
              </a:lnSpc>
              <a:buClr>
                <a:srgbClr val="000000"/>
              </a:buClr>
            </a:pPr>
            <a:endParaRPr lang="hr-HR" sz="1200"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b="1" u="sng" spc="-1" dirty="0">
                <a:uFill>
                  <a:solidFill>
                    <a:srgbClr val="FFFFFF"/>
                  </a:solidFill>
                </a:uFill>
                <a:latin typeface="Calibri" panose="020F0502020204030204" pitchFamily="34" charset="0"/>
                <a:cs typeface="Calibri" panose="020F0502020204030204" pitchFamily="34" charset="0"/>
              </a:rPr>
              <a:t>Inovacije novoosnovanih MSP-ova - II faza</a:t>
            </a:r>
            <a:r>
              <a:rPr lang="hr-HR" b="1" spc="-1" dirty="0">
                <a:uFill>
                  <a:solidFill>
                    <a:srgbClr val="FFFFFF"/>
                  </a:solidFill>
                </a:uFill>
                <a:latin typeface="Calibri" panose="020F0502020204030204" pitchFamily="34" charset="0"/>
                <a:cs typeface="Calibri" panose="020F0502020204030204" pitchFamily="34" charset="0"/>
              </a:rPr>
              <a:t> </a:t>
            </a:r>
          </a:p>
          <a:p>
            <a:pPr marL="1800" algn="just">
              <a:lnSpc>
                <a:spcPct val="100000"/>
              </a:lnSpc>
              <a:buClr>
                <a:srgbClr val="000000"/>
              </a:buClr>
            </a:pPr>
            <a:r>
              <a:rPr lang="hr-HR" spc="-1" dirty="0">
                <a:uFill>
                  <a:solidFill>
                    <a:srgbClr val="FFFFFF"/>
                  </a:solidFill>
                </a:uFill>
                <a:latin typeface="Calibri" panose="020F0502020204030204" pitchFamily="34" charset="0"/>
                <a:cs typeface="Calibri" panose="020F0502020204030204" pitchFamily="34" charset="0"/>
              </a:rPr>
              <a:t>	alokacija: 150 M </a:t>
            </a:r>
            <a:r>
              <a:rPr lang="hr-HR" spc="-1" dirty="0" smtClean="0">
                <a:uFill>
                  <a:solidFill>
                    <a:srgbClr val="FFFFFF"/>
                  </a:solidFill>
                </a:uFill>
                <a:latin typeface="Calibri" panose="020F0502020204030204" pitchFamily="34" charset="0"/>
                <a:cs typeface="Calibri" panose="020F0502020204030204" pitchFamily="34" charset="0"/>
              </a:rPr>
              <a:t>HRK (poziv </a:t>
            </a:r>
            <a:r>
              <a:rPr lang="hr-HR" spc="-1" dirty="0">
                <a:uFill>
                  <a:solidFill>
                    <a:srgbClr val="FFFFFF"/>
                  </a:solidFill>
                </a:uFill>
                <a:latin typeface="Calibri" panose="020F0502020204030204" pitchFamily="34" charset="0"/>
                <a:cs typeface="Calibri" panose="020F0502020204030204" pitchFamily="34" charset="0"/>
              </a:rPr>
              <a:t>i postupak dodjele sredstava u </a:t>
            </a:r>
            <a:r>
              <a:rPr lang="hr-HR" spc="-1" dirty="0" smtClean="0">
                <a:uFill>
                  <a:solidFill>
                    <a:srgbClr val="FFFFFF"/>
                  </a:solidFill>
                </a:uFill>
                <a:latin typeface="Calibri" panose="020F0502020204030204" pitchFamily="34" charset="0"/>
                <a:cs typeface="Calibri" panose="020F0502020204030204" pitchFamily="34" charset="0"/>
              </a:rPr>
              <a:t>tijeku)</a:t>
            </a:r>
            <a:endParaRPr lang="hr-HR" b="0" strike="noStrike" spc="-1" dirty="0">
              <a:uFill>
                <a:solidFill>
                  <a:srgbClr val="FFFFFF"/>
                </a:solidFill>
              </a:uFill>
              <a:latin typeface="Calibri" panose="020F0502020204030204" pitchFamily="34" charset="0"/>
              <a:cs typeface="Calibri" panose="020F0502020204030204" pitchFamily="34" charset="0"/>
            </a:endParaRPr>
          </a:p>
          <a:p>
            <a:pPr marL="459000" lvl="1">
              <a:lnSpc>
                <a:spcPct val="100000"/>
              </a:lnSpc>
              <a:buClr>
                <a:srgbClr val="000000"/>
              </a:buClr>
            </a:pPr>
            <a:r>
              <a:rPr lang="hr-HR" b="0" strike="noStrike" spc="-1" dirty="0">
                <a:solidFill>
                  <a:srgbClr val="002060"/>
                </a:solidFill>
                <a:uFill>
                  <a:solidFill>
                    <a:srgbClr val="FFFFFF"/>
                  </a:solidFill>
                </a:uFill>
                <a:latin typeface="Calibri" panose="020F0502020204030204" pitchFamily="34" charset="0"/>
                <a:ea typeface="DejaVu Sans"/>
                <a:cs typeface="Calibri" panose="020F0502020204030204" pitchFamily="34" charset="0"/>
              </a:rPr>
              <a:t> </a:t>
            </a:r>
            <a:endParaRPr lang="hr-HR" b="0" strike="noStrike" spc="-1" dirty="0">
              <a:solidFill>
                <a:srgbClr val="002060"/>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65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664000" y="76680"/>
            <a:ext cx="604584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r-HR" sz="1800" b="0" strike="noStrike" spc="-1" dirty="0">
              <a:solidFill>
                <a:srgbClr val="FF9966"/>
              </a:solidFill>
              <a:uFill>
                <a:solidFill>
                  <a:srgbClr val="FFFFFF"/>
                </a:solidFill>
              </a:uFill>
              <a:latin typeface="Arial"/>
            </a:endParaRPr>
          </a:p>
        </p:txBody>
      </p:sp>
      <p:sp>
        <p:nvSpPr>
          <p:cNvPr id="87" name="CustomShape 2"/>
          <p:cNvSpPr/>
          <p:nvPr/>
        </p:nvSpPr>
        <p:spPr>
          <a:xfrm>
            <a:off x="636333" y="1916832"/>
            <a:ext cx="8208912" cy="4152879"/>
          </a:xfrm>
          <a:prstGeom prst="rect">
            <a:avLst/>
          </a:prstGeom>
          <a:noFill/>
          <a:ln>
            <a:noFill/>
          </a:ln>
          <a:effectLst>
            <a:innerShdw blurRad="63500" dist="50800" dir="13500000">
              <a:srgbClr val="000000">
                <a:alpha val="50000"/>
              </a:srgbClr>
            </a:innerShdw>
          </a:effectLst>
        </p:spPr>
        <p:style>
          <a:lnRef idx="0">
            <a:scrgbClr r="0" g="0" b="0"/>
          </a:lnRef>
          <a:fillRef idx="0">
            <a:scrgbClr r="0" g="0" b="0"/>
          </a:fillRef>
          <a:effectRef idx="0">
            <a:scrgbClr r="0" g="0" b="0"/>
          </a:effectRef>
          <a:fontRef idx="minor"/>
        </p:style>
        <p:txBody>
          <a:bodyPr lIns="90000" tIns="45000" rIns="90000" bIns="45000"/>
          <a:lstStyle/>
          <a:p>
            <a:pPr marL="2160" algn="just">
              <a:buClr>
                <a:srgbClr val="000000"/>
              </a:buClr>
            </a:pPr>
            <a:r>
              <a:rPr lang="hr-HR" b="1" spc="-1" dirty="0" smtClean="0">
                <a:uFill>
                  <a:solidFill>
                    <a:srgbClr val="FFFFFF"/>
                  </a:solidFill>
                </a:uFill>
                <a:latin typeface="Calibri" panose="020F0502020204030204" pitchFamily="34" charset="0"/>
                <a:cs typeface="Calibri" panose="020F0502020204030204" pitchFamily="34" charset="0"/>
              </a:rPr>
              <a:t>Zakon o državnoj potpori za istraživačko-razvojne projekte </a:t>
            </a:r>
            <a:r>
              <a:rPr lang="hr-HR" spc="-1" dirty="0" smtClean="0">
                <a:uFill>
                  <a:solidFill>
                    <a:srgbClr val="FFFFFF"/>
                  </a:solidFill>
                </a:uFill>
                <a:latin typeface="Calibri" panose="020F0502020204030204" pitchFamily="34" charset="0"/>
                <a:cs typeface="Calibri" panose="020F0502020204030204" pitchFamily="34" charset="0"/>
              </a:rPr>
              <a:t>(NN 64/2018)</a:t>
            </a:r>
          </a:p>
          <a:p>
            <a:pPr marL="2160" algn="just">
              <a:buClr>
                <a:srgbClr val="000000"/>
              </a:buClr>
            </a:pPr>
            <a:r>
              <a:rPr lang="hr-HR" b="1" spc="-1" dirty="0" smtClean="0">
                <a:uFill>
                  <a:solidFill>
                    <a:srgbClr val="FFFFFF"/>
                  </a:solidFill>
                </a:uFill>
                <a:latin typeface="Calibri" panose="020F0502020204030204" pitchFamily="34" charset="0"/>
                <a:cs typeface="Calibri" panose="020F0502020204030204" pitchFamily="34" charset="0"/>
              </a:rPr>
              <a:t>Pravilnik o državnoj potpori za istraživačko-razvojne projekte </a:t>
            </a:r>
            <a:r>
              <a:rPr lang="hr-HR" spc="-1" dirty="0" smtClean="0">
                <a:uFill>
                  <a:solidFill>
                    <a:srgbClr val="FFFFFF"/>
                  </a:solidFill>
                </a:uFill>
                <a:latin typeface="Calibri" panose="020F0502020204030204" pitchFamily="34" charset="0"/>
                <a:cs typeface="Calibri" panose="020F0502020204030204" pitchFamily="34" charset="0"/>
              </a:rPr>
              <a:t>(NN 9/2019)</a:t>
            </a:r>
          </a:p>
          <a:p>
            <a:pPr marL="2160" algn="just">
              <a:buClr>
                <a:srgbClr val="000000"/>
              </a:buClr>
            </a:pPr>
            <a:r>
              <a:rPr lang="hr-HR" spc="-1" dirty="0" smtClean="0">
                <a:uFill>
                  <a:solidFill>
                    <a:srgbClr val="FFFFFF"/>
                  </a:solidFill>
                </a:uFill>
                <a:latin typeface="Calibri" panose="020F0502020204030204" pitchFamily="34" charset="0"/>
                <a:cs typeface="Calibri" panose="020F0502020204030204" pitchFamily="34" charset="0"/>
              </a:rPr>
              <a:t>				</a:t>
            </a:r>
            <a:endParaRPr lang="hr-HR"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2160" algn="just">
              <a:lnSpc>
                <a:spcPct val="100000"/>
              </a:lnSpc>
              <a:buClr>
                <a:srgbClr val="000000"/>
              </a:buClr>
            </a:pPr>
            <a:endParaRPr lang="hr-HR"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2160" algn="just">
              <a:lnSpc>
                <a:spcPct val="100000"/>
              </a:lnSpc>
              <a:buClr>
                <a:srgbClr val="000000"/>
              </a:buClr>
            </a:pP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CILJEVI: 	doprinos povećanju ulaganja privatnog sektora u I&amp;R</a:t>
            </a:r>
          </a:p>
          <a:p>
            <a:pPr marL="2160" algn="just">
              <a:lnSpc>
                <a:spcPct val="100000"/>
              </a:lnSpc>
              <a:buClr>
                <a:srgbClr val="000000"/>
              </a:buClr>
            </a:pPr>
            <a:r>
              <a:rPr lang="hr-HR" spc="-1" dirty="0" smtClean="0">
                <a:uFill>
                  <a:solidFill>
                    <a:srgbClr val="FFFFFF"/>
                  </a:solidFill>
                </a:uFill>
                <a:latin typeface="Calibri" panose="020F0502020204030204" pitchFamily="34" charset="0"/>
                <a:ea typeface="DejaVu Sans"/>
                <a:cs typeface="Calibri" panose="020F0502020204030204" pitchFamily="34" charset="0"/>
              </a:rPr>
              <a:t>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poticanje suradnje poduzetnika sa znanstvenim organizacijama </a:t>
            </a:r>
            <a:endParaRPr lang="hr-HR" spc="-1" dirty="0" smtClean="0">
              <a:uFill>
                <a:solidFill>
                  <a:srgbClr val="FFFFFF"/>
                </a:solidFill>
              </a:uFill>
              <a:latin typeface="Calibri" panose="020F0502020204030204" pitchFamily="34" charset="0"/>
              <a:ea typeface="DejaVu Sans"/>
              <a:cs typeface="Calibri" panose="020F0502020204030204" pitchFamily="34" charset="0"/>
            </a:endParaRPr>
          </a:p>
          <a:p>
            <a:pPr marL="2160" algn="just">
              <a:lnSpc>
                <a:spcPct val="100000"/>
              </a:lnSpc>
              <a:buClr>
                <a:srgbClr val="000000"/>
              </a:buClr>
            </a:pP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povećanje broja poduzetnika koji ulažu u istraživanje i razvoj</a:t>
            </a:r>
            <a:endParaRPr lang="hr-HR" spc="-1" dirty="0" smtClean="0">
              <a:uFill>
                <a:solidFill>
                  <a:srgbClr val="FFFFFF"/>
                </a:solidFill>
              </a:uFill>
              <a:latin typeface="Calibri" panose="020F0502020204030204" pitchFamily="34" charset="0"/>
              <a:ea typeface="DejaVu Sans"/>
              <a:cs typeface="Calibri" panose="020F0502020204030204" pitchFamily="34" charset="0"/>
            </a:endParaRPr>
          </a:p>
          <a:p>
            <a:pPr marL="2160" algn="just">
              <a:lnSpc>
                <a:spcPct val="100000"/>
              </a:lnSpc>
              <a:buClr>
                <a:srgbClr val="000000"/>
              </a:buClr>
            </a:pPr>
            <a:endParaRPr lang="hr-HR" spc="-1" dirty="0" smtClean="0">
              <a:uFill>
                <a:solidFill>
                  <a:srgbClr val="FFFFFF"/>
                </a:solidFill>
              </a:uFill>
              <a:latin typeface="Calibri" panose="020F0502020204030204" pitchFamily="34" charset="0"/>
              <a:cs typeface="Calibri" panose="020F0502020204030204" pitchFamily="34" charset="0"/>
            </a:endParaRPr>
          </a:p>
          <a:p>
            <a:pPr marL="2160" algn="just">
              <a:lnSpc>
                <a:spcPct val="150000"/>
              </a:lnSpc>
              <a:buClr>
                <a:srgbClr val="000000"/>
              </a:buClr>
            </a:pPr>
            <a:r>
              <a:rPr lang="hr-HR" spc="-1" dirty="0" smtClean="0">
                <a:uFill>
                  <a:solidFill>
                    <a:srgbClr val="FFFFFF"/>
                  </a:solidFill>
                </a:uFill>
                <a:latin typeface="Calibri" panose="020F0502020204030204" pitchFamily="34" charset="0"/>
                <a:cs typeface="Calibri" panose="020F0502020204030204" pitchFamily="34" charset="0"/>
              </a:rPr>
              <a:t>• davatelj potpore: MGPO, provedbeno tijelo: HAMAG-BICRO</a:t>
            </a:r>
          </a:p>
          <a:p>
            <a:pPr marL="2160" algn="just">
              <a:lnSpc>
                <a:spcPct val="150000"/>
              </a:lnSpc>
              <a:buClr>
                <a:srgbClr val="000000"/>
              </a:buClr>
            </a:pPr>
            <a:r>
              <a:rPr lang="hr-HR" spc="-1" dirty="0">
                <a:uFill>
                  <a:solidFill>
                    <a:srgbClr val="FFFFFF"/>
                  </a:solidFill>
                </a:uFill>
                <a:latin typeface="Calibri" panose="020F0502020204030204" pitchFamily="34" charset="0"/>
                <a:cs typeface="Calibri" panose="020F0502020204030204" pitchFamily="34" charset="0"/>
              </a:rPr>
              <a:t>• k</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orisnici potpore: pravne i fizičke osobe, obveznici poreza na dobit ili dohodak </a:t>
            </a:r>
          </a:p>
          <a:p>
            <a:pPr marL="2160" algn="just">
              <a:lnSpc>
                <a:spcPct val="150000"/>
              </a:lnSpc>
              <a:buClr>
                <a:srgbClr val="000000"/>
              </a:buClr>
            </a:pPr>
            <a:r>
              <a:rPr lang="hr-HR" spc="-1" dirty="0" smtClean="0">
                <a:uFill>
                  <a:solidFill>
                    <a:srgbClr val="FFFFFF"/>
                  </a:solidFill>
                </a:uFill>
                <a:latin typeface="Calibri" panose="020F0502020204030204" pitchFamily="34" charset="0"/>
                <a:cs typeface="Calibri" panose="020F0502020204030204" pitchFamily="34" charset="0"/>
              </a:rPr>
              <a:t>• i</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znosi </a:t>
            </a:r>
            <a:r>
              <a:rPr lang="hr-HR" spc="-1" dirty="0" smtClean="0">
                <a:uFill>
                  <a:solidFill>
                    <a:srgbClr val="FFFFFF"/>
                  </a:solidFill>
                </a:uFill>
                <a:latin typeface="Calibri" panose="020F0502020204030204" pitchFamily="34" charset="0"/>
                <a:cs typeface="Calibri" panose="020F0502020204030204" pitchFamily="34" charset="0"/>
              </a:rPr>
              <a:t>potpore</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a:t>
            </a:r>
            <a:r>
              <a:rPr lang="hr-HR" b="1" strike="noStrike" spc="-1" dirty="0" smtClean="0">
                <a:uFill>
                  <a:solidFill>
                    <a:srgbClr val="FFFFFF"/>
                  </a:solidFill>
                </a:uFill>
                <a:latin typeface="Calibri" panose="020F0502020204030204" pitchFamily="34" charset="0"/>
                <a:ea typeface="DejaVu Sans"/>
                <a:cs typeface="Calibri" panose="020F0502020204030204" pitchFamily="34" charset="0"/>
              </a:rPr>
              <a:t>od 50.000 € </a:t>
            </a:r>
            <a:r>
              <a:rPr lang="hr-HR" b="1" spc="-1" dirty="0" smtClean="0">
                <a:uFill>
                  <a:solidFill>
                    <a:srgbClr val="FFFFFF"/>
                  </a:solidFill>
                </a:uFill>
                <a:latin typeface="Calibri" panose="020F0502020204030204" pitchFamily="34" charset="0"/>
                <a:cs typeface="Calibri" panose="020F0502020204030204" pitchFamily="34" charset="0"/>
              </a:rPr>
              <a:t>do 40 M € </a:t>
            </a:r>
            <a:r>
              <a:rPr lang="hr-HR" spc="-1" dirty="0">
                <a:uFill>
                  <a:solidFill>
                    <a:srgbClr val="FFFFFF"/>
                  </a:solidFill>
                </a:uFill>
                <a:latin typeface="Calibri" panose="020F0502020204030204" pitchFamily="34" charset="0"/>
                <a:cs typeface="Calibri" panose="020F0502020204030204" pitchFamily="34" charset="0"/>
              </a:rPr>
              <a:t>(u kunskoj protuvrijednosti</a:t>
            </a:r>
            <a:r>
              <a:rPr lang="hr-HR" spc="-1" dirty="0" smtClean="0">
                <a:uFill>
                  <a:solidFill>
                    <a:srgbClr val="FFFFFF"/>
                  </a:solidFill>
                </a:uFill>
                <a:latin typeface="Calibri" panose="020F0502020204030204" pitchFamily="34" charset="0"/>
                <a:cs typeface="Calibri" panose="020F0502020204030204" pitchFamily="34" charset="0"/>
              </a:rPr>
              <a:t>)</a:t>
            </a:r>
            <a:endParaRPr lang="hr-HR" b="1" spc="-1" dirty="0" smtClean="0">
              <a:uFill>
                <a:solidFill>
                  <a:srgbClr val="FFFFFF"/>
                </a:solidFill>
              </a:uFill>
              <a:latin typeface="Calibri" panose="020F0502020204030204" pitchFamily="34" charset="0"/>
              <a:cs typeface="Calibri" panose="020F0502020204030204" pitchFamily="34" charset="0"/>
            </a:endParaRPr>
          </a:p>
        </p:txBody>
      </p:sp>
      <p:sp>
        <p:nvSpPr>
          <p:cNvPr id="2" name="Rectangle 1"/>
          <p:cNvSpPr/>
          <p:nvPr/>
        </p:nvSpPr>
        <p:spPr>
          <a:xfrm>
            <a:off x="427924" y="189866"/>
            <a:ext cx="8424936" cy="1246495"/>
          </a:xfrm>
          <a:prstGeom prst="rect">
            <a:avLst/>
          </a:prstGeom>
        </p:spPr>
        <p:txBody>
          <a:bodyPr wrap="square">
            <a:spAutoFit/>
          </a:bodyPr>
          <a:lstStyle/>
          <a:p>
            <a:pPr algn="ctr"/>
            <a:r>
              <a:rPr lang="hr-HR" sz="2500" b="1" i="1" spc="-1" dirty="0" smtClean="0">
                <a:solidFill>
                  <a:srgbClr val="0000FF"/>
                </a:solidFill>
                <a:uFill>
                  <a:solidFill>
                    <a:srgbClr val="FFFFFF"/>
                  </a:solidFill>
                </a:uFill>
                <a:latin typeface="Calibri" panose="020F0502020204030204" pitchFamily="34" charset="0"/>
                <a:cs typeface="Calibri" panose="020F0502020204030204" pitchFamily="34" charset="0"/>
              </a:rPr>
              <a:t>Zakonodavni okvir </a:t>
            </a:r>
            <a:r>
              <a:rPr lang="hr-HR" sz="2500" b="1" spc="-1" dirty="0">
                <a:solidFill>
                  <a:srgbClr val="0000FF"/>
                </a:solidFill>
                <a:uFill>
                  <a:solidFill>
                    <a:srgbClr val="FFFFFF"/>
                  </a:solidFill>
                </a:uFill>
                <a:latin typeface="Calibri" panose="020F0502020204030204" pitchFamily="34" charset="0"/>
                <a:cs typeface="Calibri" panose="020F0502020204030204" pitchFamily="34" charset="0"/>
              </a:rPr>
              <a:t>(MGPO</a:t>
            </a:r>
            <a:r>
              <a:rPr lang="hr-HR" sz="2500" b="1" spc="-1" dirty="0" smtClean="0">
                <a:solidFill>
                  <a:srgbClr val="0000FF"/>
                </a:solidFill>
                <a:uFill>
                  <a:solidFill>
                    <a:srgbClr val="FFFFFF"/>
                  </a:solidFill>
                </a:uFill>
                <a:latin typeface="Calibri" panose="020F0502020204030204" pitchFamily="34" charset="0"/>
                <a:cs typeface="Calibri" panose="020F0502020204030204" pitchFamily="34" charset="0"/>
              </a:rPr>
              <a:t>)</a:t>
            </a:r>
          </a:p>
          <a:p>
            <a:pPr algn="ctr"/>
            <a:endParaRPr lang="hr-HR" sz="2500" b="1" i="1" spc="-1" dirty="0" smtClean="0">
              <a:solidFill>
                <a:srgbClr val="0000FF"/>
              </a:solidFill>
              <a:uFill>
                <a:solidFill>
                  <a:srgbClr val="FFFFFF"/>
                </a:solidFill>
              </a:uFill>
              <a:latin typeface="Calibri" panose="020F0502020204030204" pitchFamily="34" charset="0"/>
              <a:cs typeface="Calibri" panose="020F0502020204030204" pitchFamily="34" charset="0"/>
            </a:endParaRPr>
          </a:p>
          <a:p>
            <a:pPr algn="ctr">
              <a:lnSpc>
                <a:spcPct val="100000"/>
              </a:lnSpc>
            </a:pPr>
            <a:r>
              <a:rPr lang="hr-HR" sz="2500" b="1" spc="-1" dirty="0" smtClean="0">
                <a:solidFill>
                  <a:srgbClr val="0000FF"/>
                </a:solidFill>
                <a:uFill>
                  <a:solidFill>
                    <a:srgbClr val="FFFFFF"/>
                  </a:solidFill>
                </a:uFill>
                <a:latin typeface="Calibri" panose="020F0502020204030204" pitchFamily="34" charset="0"/>
                <a:cs typeface="Calibri" panose="020F0502020204030204" pitchFamily="34" charset="0"/>
              </a:rPr>
              <a:t>DRŽAVNA POTPORA ZA ISTRAŽIVAČKO-RAZVOJNE PROJEKTE </a:t>
            </a:r>
            <a:endParaRPr lang="hr-HR" sz="2500" spc="-1" dirty="0">
              <a:solidFill>
                <a:srgbClr val="0000FF"/>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78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386640" y="1700808"/>
            <a:ext cx="8564760" cy="45366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hr-HR" spc="-1" dirty="0" smtClean="0">
                <a:uFill>
                  <a:solidFill>
                    <a:srgbClr val="FFFFFF"/>
                  </a:solidFill>
                </a:uFill>
                <a:latin typeface="Calibri" panose="020F0502020204030204" pitchFamily="34" charset="0"/>
                <a:ea typeface="DejaVu Sans"/>
                <a:cs typeface="Calibri" panose="020F0502020204030204" pitchFamily="34" charset="0"/>
              </a:rPr>
              <a:t>CILJ</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 </a:t>
            </a:r>
            <a:r>
              <a:rPr lang="hr-HR" b="0" strike="noStrike" spc="-1" dirty="0" smtClean="0">
                <a:uFill>
                  <a:solidFill>
                    <a:srgbClr val="FFFFFF"/>
                  </a:solidFill>
                </a:uFill>
                <a:latin typeface="Calibri" panose="020F0502020204030204" pitchFamily="34" charset="0"/>
                <a:ea typeface="DejaVu Sans"/>
                <a:cs typeface="Calibri" panose="020F0502020204030204" pitchFamily="34" charset="0"/>
              </a:rPr>
              <a:t>omogućiti </a:t>
            </a:r>
            <a:r>
              <a:rPr lang="hr-HR" b="0" strike="noStrike" spc="-1" dirty="0">
                <a:uFill>
                  <a:solidFill>
                    <a:srgbClr val="FFFFFF"/>
                  </a:solidFill>
                </a:uFill>
                <a:latin typeface="Calibri" panose="020F0502020204030204" pitchFamily="34" charset="0"/>
                <a:ea typeface="DejaVu Sans"/>
                <a:cs typeface="Calibri" panose="020F0502020204030204" pitchFamily="34" charset="0"/>
              </a:rPr>
              <a:t>poduzetnicima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financiranje predkomercijalnih aktivnosti u početnoj fazi razvoja novih proizvoda, usluga i tehnoloških procesa</a:t>
            </a:r>
            <a:r>
              <a:rPr lang="hr-HR" b="1" strike="noStrike" spc="-1" dirty="0" smtClean="0">
                <a:uFill>
                  <a:solidFill>
                    <a:srgbClr val="FFFFFF"/>
                  </a:solidFill>
                </a:uFill>
                <a:latin typeface="Calibri" panose="020F0502020204030204" pitchFamily="34" charset="0"/>
                <a:ea typeface="DejaVu Sans"/>
                <a:cs typeface="Calibri" panose="020F0502020204030204" pitchFamily="34" charset="0"/>
              </a:rPr>
              <a:t> </a:t>
            </a:r>
            <a:r>
              <a:rPr lang="hr-HR" b="0" strike="noStrike" spc="-1" dirty="0">
                <a:uFill>
                  <a:solidFill>
                    <a:srgbClr val="FFFFFF"/>
                  </a:solidFill>
                </a:uFill>
                <a:latin typeface="Calibri" panose="020F0502020204030204" pitchFamily="34" charset="0"/>
                <a:ea typeface="DejaVu Sans"/>
                <a:cs typeface="Calibri" panose="020F0502020204030204" pitchFamily="34" charset="0"/>
              </a:rPr>
              <a:t>kako bi se pomogao i usmjerio daljnji razvoj i smanjio rizik investicije u kasnijoj fazi razvoja i </a:t>
            </a:r>
            <a:r>
              <a:rPr lang="hr-HR" b="0" strike="noStrike" spc="-1" dirty="0" smtClean="0">
                <a:uFill>
                  <a:solidFill>
                    <a:srgbClr val="FFFFFF"/>
                  </a:solidFill>
                </a:uFill>
                <a:latin typeface="Calibri" panose="020F0502020204030204" pitchFamily="34" charset="0"/>
                <a:ea typeface="DejaVu Sans"/>
                <a:cs typeface="Calibri" panose="020F0502020204030204" pitchFamily="34" charset="0"/>
              </a:rPr>
              <a:t>komercijalizacije</a:t>
            </a:r>
          </a:p>
          <a:p>
            <a:pPr algn="just"/>
            <a:endParaRPr lang="hr-HR" b="0" strike="noStrike" spc="-1" dirty="0">
              <a:uFill>
                <a:solidFill>
                  <a:srgbClr val="FFFFFF"/>
                </a:solidFill>
              </a:uFill>
              <a:latin typeface="Calibri" panose="020F0502020204030204" pitchFamily="34" charset="0"/>
              <a:cs typeface="Calibri" panose="020F0502020204030204" pitchFamily="34" charset="0"/>
            </a:endParaRPr>
          </a:p>
          <a:p>
            <a:pPr algn="just">
              <a:lnSpc>
                <a:spcPct val="150000"/>
              </a:lnSpc>
            </a:pPr>
            <a:r>
              <a:rPr lang="hr-HR" b="1" spc="-1" dirty="0" smtClean="0">
                <a:uFill>
                  <a:solidFill>
                    <a:srgbClr val="FFFFFF"/>
                  </a:solidFill>
                </a:uFill>
                <a:latin typeface="Calibri" panose="020F0502020204030204" pitchFamily="34" charset="0"/>
                <a:cs typeface="Calibri" panose="020F0502020204030204" pitchFamily="34" charset="0"/>
              </a:rPr>
              <a:t>• </a:t>
            </a:r>
            <a:r>
              <a:rPr lang="hr-HR" spc="-1" dirty="0" smtClean="0">
                <a:uFill>
                  <a:solidFill>
                    <a:srgbClr val="FFFFFF"/>
                  </a:solidFill>
                </a:uFill>
                <a:latin typeface="Calibri" panose="020F0502020204030204" pitchFamily="34" charset="0"/>
                <a:cs typeface="Calibri" panose="020F0502020204030204" pitchFamily="34" charset="0"/>
              </a:rPr>
              <a:t>vrsta potpore: </a:t>
            </a:r>
            <a:r>
              <a:rPr lang="hr-HR" dirty="0" smtClean="0">
                <a:latin typeface="Calibri" panose="020F0502020204030204" pitchFamily="34" charset="0"/>
                <a:cs typeface="Calibri" panose="020F0502020204030204" pitchFamily="34" charset="0"/>
              </a:rPr>
              <a:t>bespovratna </a:t>
            </a:r>
            <a:r>
              <a:rPr lang="hr-HR" dirty="0">
                <a:latin typeface="Calibri" panose="020F0502020204030204" pitchFamily="34" charset="0"/>
                <a:cs typeface="Calibri" panose="020F0502020204030204" pitchFamily="34" charset="0"/>
              </a:rPr>
              <a:t>sredstva </a:t>
            </a:r>
          </a:p>
          <a:p>
            <a:pPr algn="just">
              <a:lnSpc>
                <a:spcPct val="150000"/>
              </a:lnSpc>
            </a:pPr>
            <a:r>
              <a:rPr lang="hr-HR" b="1" spc="-1" dirty="0" smtClean="0">
                <a:uFill>
                  <a:solidFill>
                    <a:srgbClr val="FFFFFF"/>
                  </a:solidFill>
                </a:uFill>
                <a:latin typeface="Calibri" panose="020F0502020204030204" pitchFamily="34" charset="0"/>
                <a:cs typeface="Calibri" panose="020F0502020204030204" pitchFamily="34" charset="0"/>
              </a:rPr>
              <a:t>• </a:t>
            </a:r>
            <a:r>
              <a:rPr lang="hr-HR" spc="-1" dirty="0">
                <a:uFill>
                  <a:solidFill>
                    <a:srgbClr val="FFFFFF"/>
                  </a:solidFill>
                </a:uFill>
                <a:latin typeface="Calibri" panose="020F0502020204030204" pitchFamily="34" charset="0"/>
                <a:cs typeface="Calibri" panose="020F0502020204030204" pitchFamily="34" charset="0"/>
              </a:rPr>
              <a:t>i</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ntenzitet potpore: </a:t>
            </a:r>
            <a:r>
              <a:rPr lang="hr-HR" strike="noStrike" spc="-1" dirty="0">
                <a:uFill>
                  <a:solidFill>
                    <a:srgbClr val="FFFFFF"/>
                  </a:solidFill>
                </a:uFill>
                <a:latin typeface="Calibri" panose="020F0502020204030204" pitchFamily="34" charset="0"/>
                <a:ea typeface="DejaVu Sans"/>
                <a:cs typeface="Calibri" panose="020F0502020204030204" pitchFamily="34" charset="0"/>
              </a:rPr>
              <a:t>do 70% prihvatljivih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troškova </a:t>
            </a:r>
            <a:endParaRPr lang="hr-HR" strike="noStrike" spc="-1" dirty="0">
              <a:uFill>
                <a:solidFill>
                  <a:srgbClr val="FFFFFF"/>
                </a:solidFill>
              </a:uFill>
              <a:latin typeface="Calibri" panose="020F0502020204030204" pitchFamily="34" charset="0"/>
              <a:cs typeface="Calibri" panose="020F0502020204030204" pitchFamily="34" charset="0"/>
            </a:endParaRPr>
          </a:p>
          <a:p>
            <a:pPr algn="just">
              <a:lnSpc>
                <a:spcPct val="150000"/>
              </a:lnSpc>
            </a:pPr>
            <a:r>
              <a:rPr lang="hr-HR" spc="-1" dirty="0">
                <a:uFill>
                  <a:solidFill>
                    <a:srgbClr val="FFFFFF"/>
                  </a:solidFill>
                </a:uFill>
                <a:latin typeface="Calibri" panose="020F0502020204030204" pitchFamily="34" charset="0"/>
                <a:cs typeface="Calibri" panose="020F0502020204030204" pitchFamily="34" charset="0"/>
              </a:rPr>
              <a:t>• m</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aksimalni </a:t>
            </a:r>
            <a:r>
              <a:rPr lang="hr-HR" strike="noStrike" spc="-1" dirty="0">
                <a:uFill>
                  <a:solidFill>
                    <a:srgbClr val="FFFFFF"/>
                  </a:solidFill>
                </a:uFill>
                <a:latin typeface="Calibri" panose="020F0502020204030204" pitchFamily="34" charset="0"/>
                <a:ea typeface="DejaVu Sans"/>
                <a:cs typeface="Calibri" panose="020F0502020204030204" pitchFamily="34" charset="0"/>
              </a:rPr>
              <a:t>iznos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potpore: </a:t>
            </a:r>
            <a:r>
              <a:rPr lang="hr-HR" b="1" strike="noStrike" spc="-1" dirty="0" smtClean="0">
                <a:uFill>
                  <a:solidFill>
                    <a:srgbClr val="FFFFFF"/>
                  </a:solidFill>
                </a:uFill>
                <a:latin typeface="Calibri" panose="020F0502020204030204" pitchFamily="34" charset="0"/>
                <a:ea typeface="DejaVu Sans"/>
                <a:cs typeface="Calibri" panose="020F0502020204030204" pitchFamily="34" charset="0"/>
              </a:rPr>
              <a:t>do 500.000 HRK</a:t>
            </a:r>
            <a:endParaRPr lang="hr-HR" b="1" strike="noStrike" spc="-1" dirty="0">
              <a:uFill>
                <a:solidFill>
                  <a:srgbClr val="FFFFFF"/>
                </a:solidFill>
              </a:uFill>
              <a:latin typeface="Calibri" panose="020F0502020204030204" pitchFamily="34" charset="0"/>
              <a:cs typeface="Calibri" panose="020F0502020204030204" pitchFamily="34" charset="0"/>
            </a:endParaRPr>
          </a:p>
          <a:p>
            <a:pPr algn="just">
              <a:lnSpc>
                <a:spcPct val="150000"/>
              </a:lnSpc>
            </a:pPr>
            <a:r>
              <a:rPr lang="hr-HR" b="1" spc="-1" dirty="0">
                <a:uFill>
                  <a:solidFill>
                    <a:srgbClr val="FFFFFF"/>
                  </a:solidFill>
                </a:uFill>
                <a:latin typeface="Calibri" panose="020F0502020204030204" pitchFamily="34" charset="0"/>
                <a:cs typeface="Calibri" panose="020F0502020204030204" pitchFamily="34" charset="0"/>
              </a:rPr>
              <a:t>• </a:t>
            </a:r>
            <a:r>
              <a:rPr lang="hr-HR" spc="-1" dirty="0">
                <a:uFill>
                  <a:solidFill>
                    <a:srgbClr val="FFFFFF"/>
                  </a:solidFill>
                </a:uFill>
                <a:latin typeface="Calibri" panose="020F0502020204030204" pitchFamily="34" charset="0"/>
                <a:cs typeface="Calibri" panose="020F0502020204030204" pitchFamily="34" charset="0"/>
              </a:rPr>
              <a:t>d</a:t>
            </a:r>
            <a:r>
              <a:rPr lang="hr-HR" b="0" strike="noStrike" spc="-1" dirty="0" smtClean="0">
                <a:uFill>
                  <a:solidFill>
                    <a:srgbClr val="FFFFFF"/>
                  </a:solidFill>
                </a:uFill>
                <a:latin typeface="Calibri" panose="020F0502020204030204" pitchFamily="34" charset="0"/>
                <a:ea typeface="DejaVu Sans"/>
                <a:cs typeface="Calibri" panose="020F0502020204030204" pitchFamily="34" charset="0"/>
              </a:rPr>
              <a:t>avatelj potpore: MGPO</a:t>
            </a:r>
            <a:r>
              <a:rPr lang="hr-HR" spc="-1" dirty="0" smtClean="0">
                <a:uFill>
                  <a:solidFill>
                    <a:srgbClr val="FFFFFF"/>
                  </a:solidFill>
                </a:uFill>
                <a:latin typeface="Calibri" panose="020F0502020204030204" pitchFamily="34" charset="0"/>
                <a:ea typeface="DejaVu Sans"/>
                <a:cs typeface="Calibri" panose="020F0502020204030204" pitchFamily="34" charset="0"/>
              </a:rPr>
              <a:t>, </a:t>
            </a:r>
            <a:r>
              <a:rPr lang="hr-HR" b="0" strike="noStrike" spc="-1" dirty="0" smtClean="0">
                <a:uFill>
                  <a:solidFill>
                    <a:srgbClr val="FFFFFF"/>
                  </a:solidFill>
                </a:uFill>
                <a:latin typeface="Calibri" panose="020F0502020204030204" pitchFamily="34" charset="0"/>
                <a:ea typeface="DejaVu Sans"/>
                <a:cs typeface="Calibri" panose="020F0502020204030204" pitchFamily="34" charset="0"/>
              </a:rPr>
              <a:t>dio postupka </a:t>
            </a:r>
            <a:r>
              <a:rPr lang="hr-HR" b="0" strike="noStrike" spc="-1" dirty="0">
                <a:uFill>
                  <a:solidFill>
                    <a:srgbClr val="FFFFFF"/>
                  </a:solidFill>
                </a:uFill>
                <a:latin typeface="Calibri" panose="020F0502020204030204" pitchFamily="34" charset="0"/>
                <a:ea typeface="DejaVu Sans"/>
                <a:cs typeface="Calibri" panose="020F0502020204030204" pitchFamily="34" charset="0"/>
              </a:rPr>
              <a:t>povjeren je </a:t>
            </a:r>
            <a:r>
              <a:rPr lang="hr-HR" b="0" strike="noStrike" spc="-1" dirty="0" smtClean="0">
                <a:uFill>
                  <a:solidFill>
                    <a:srgbClr val="FFFFFF"/>
                  </a:solidFill>
                </a:uFill>
                <a:latin typeface="Calibri" panose="020F0502020204030204" pitchFamily="34" charset="0"/>
                <a:ea typeface="DejaVu Sans"/>
                <a:cs typeface="Calibri" panose="020F0502020204030204" pitchFamily="34" charset="0"/>
              </a:rPr>
              <a:t>HAMAG-BICRO-u</a:t>
            </a:r>
          </a:p>
          <a:p>
            <a:pPr algn="just">
              <a:lnSpc>
                <a:spcPct val="150000"/>
              </a:lnSpc>
            </a:pPr>
            <a:r>
              <a:rPr lang="hr-HR" b="1" spc="-1" dirty="0" smtClean="0">
                <a:uFill>
                  <a:solidFill>
                    <a:srgbClr val="FFFFFF"/>
                  </a:solidFill>
                </a:uFill>
                <a:latin typeface="Calibri" panose="020F0502020204030204" pitchFamily="34" charset="0"/>
                <a:cs typeface="Calibri" panose="020F0502020204030204" pitchFamily="34" charset="0"/>
              </a:rPr>
              <a:t>• </a:t>
            </a:r>
            <a:r>
              <a:rPr lang="hr-HR" dirty="0" smtClean="0">
                <a:latin typeface="Calibri" panose="020F0502020204030204" pitchFamily="34" charset="0"/>
                <a:cs typeface="Calibri" panose="020F0502020204030204" pitchFamily="34" charset="0"/>
              </a:rPr>
              <a:t>Program </a:t>
            </a:r>
            <a:r>
              <a:rPr lang="hr-HR" dirty="0">
                <a:latin typeface="Calibri" panose="020F0502020204030204" pitchFamily="34" charset="0"/>
                <a:cs typeface="Calibri" panose="020F0502020204030204" pitchFamily="34" charset="0"/>
              </a:rPr>
              <a:t>se provodi od </a:t>
            </a:r>
            <a:r>
              <a:rPr lang="hr-HR" dirty="0" smtClean="0">
                <a:latin typeface="Calibri" panose="020F0502020204030204" pitchFamily="34" charset="0"/>
                <a:cs typeface="Calibri" panose="020F0502020204030204" pitchFamily="34" charset="0"/>
              </a:rPr>
              <a:t>25.4.2019. </a:t>
            </a:r>
            <a:r>
              <a:rPr lang="hr-HR" dirty="0">
                <a:latin typeface="Calibri" panose="020F0502020204030204" pitchFamily="34" charset="0"/>
                <a:cs typeface="Calibri" panose="020F0502020204030204" pitchFamily="34" charset="0"/>
              </a:rPr>
              <a:t>do </a:t>
            </a:r>
            <a:r>
              <a:rPr lang="hr-HR" dirty="0" smtClean="0">
                <a:latin typeface="Calibri" panose="020F0502020204030204" pitchFamily="34" charset="0"/>
                <a:cs typeface="Calibri" panose="020F0502020204030204" pitchFamily="34" charset="0"/>
              </a:rPr>
              <a:t>31.12.2020.</a:t>
            </a:r>
          </a:p>
          <a:p>
            <a:pPr>
              <a:lnSpc>
                <a:spcPct val="150000"/>
              </a:lnSpc>
            </a:pPr>
            <a:r>
              <a:rPr lang="hr-HR" b="1" dirty="0" err="1" smtClean="0">
                <a:latin typeface="Calibri" panose="020F0502020204030204" pitchFamily="34" charset="0"/>
                <a:cs typeface="Calibri" panose="020F0502020204030204" pitchFamily="34" charset="0"/>
              </a:rPr>
              <a:t>PoC</a:t>
            </a:r>
            <a:r>
              <a:rPr lang="hr-HR" b="1" dirty="0" smtClean="0">
                <a:latin typeface="Calibri" panose="020F0502020204030204" pitchFamily="34" charset="0"/>
                <a:cs typeface="Calibri" panose="020F0502020204030204" pitchFamily="34" charset="0"/>
              </a:rPr>
              <a:t> 8</a:t>
            </a:r>
            <a:r>
              <a:rPr lang="hr-HR" dirty="0" smtClean="0">
                <a:latin typeface="Calibri" panose="020F0502020204030204" pitchFamily="34" charset="0"/>
                <a:cs typeface="Calibri" panose="020F0502020204030204" pitchFamily="34" charset="0"/>
              </a:rPr>
              <a:t>:</a:t>
            </a:r>
          </a:p>
          <a:p>
            <a:pPr>
              <a:lnSpc>
                <a:spcPct val="150000"/>
              </a:lnSpc>
            </a:pPr>
            <a:r>
              <a:rPr lang="hr-HR" b="1" spc="-1" dirty="0" smtClean="0">
                <a:uFill>
                  <a:solidFill>
                    <a:srgbClr val="FFFFFF"/>
                  </a:solidFill>
                </a:uFill>
                <a:latin typeface="Calibri" panose="020F0502020204030204" pitchFamily="34" charset="0"/>
                <a:cs typeface="Calibri" panose="020F0502020204030204" pitchFamily="34" charset="0"/>
              </a:rPr>
              <a:t>•</a:t>
            </a:r>
            <a:r>
              <a:rPr lang="hr-HR" dirty="0" smtClean="0">
                <a:latin typeface="Calibri" panose="020F0502020204030204" pitchFamily="34" charset="0"/>
                <a:cs typeface="Calibri" panose="020F0502020204030204" pitchFamily="34" charset="0"/>
              </a:rPr>
              <a:t> zaprimanje projektnih prijava: </a:t>
            </a:r>
            <a:r>
              <a:rPr lang="hr-HR" b="1" dirty="0" smtClean="0">
                <a:latin typeface="Calibri" panose="020F0502020204030204" pitchFamily="34" charset="0"/>
                <a:cs typeface="Calibri" panose="020F0502020204030204" pitchFamily="34" charset="0"/>
              </a:rPr>
              <a:t>25.4.2019</a:t>
            </a:r>
            <a:r>
              <a:rPr lang="hr-HR" b="1" dirty="0">
                <a:latin typeface="Calibri" panose="020F0502020204030204" pitchFamily="34" charset="0"/>
                <a:cs typeface="Calibri" panose="020F0502020204030204" pitchFamily="34" charset="0"/>
              </a:rPr>
              <a:t>. </a:t>
            </a:r>
            <a:r>
              <a:rPr lang="hr-HR" b="1" dirty="0" smtClean="0">
                <a:latin typeface="Calibri" panose="020F0502020204030204" pitchFamily="34" charset="0"/>
                <a:cs typeface="Calibri" panose="020F0502020204030204" pitchFamily="34" charset="0"/>
              </a:rPr>
              <a:t>̶ 2.9.2019.</a:t>
            </a:r>
            <a:endParaRPr lang="hr-HR" b="1" dirty="0">
              <a:latin typeface="Calibri" panose="020F0502020204030204" pitchFamily="34" charset="0"/>
              <a:cs typeface="Calibri" panose="020F0502020204030204" pitchFamily="34" charset="0"/>
            </a:endParaRPr>
          </a:p>
          <a:p>
            <a:pPr algn="just">
              <a:lnSpc>
                <a:spcPct val="150000"/>
              </a:lnSpc>
            </a:pPr>
            <a:r>
              <a:rPr lang="hr-HR" b="1" spc="-1" dirty="0">
                <a:uFill>
                  <a:solidFill>
                    <a:srgbClr val="FFFFFF"/>
                  </a:solidFill>
                </a:uFill>
                <a:latin typeface="Calibri" panose="020F0502020204030204" pitchFamily="34" charset="0"/>
                <a:cs typeface="Calibri" panose="020F0502020204030204" pitchFamily="34" charset="0"/>
              </a:rPr>
              <a:t>• </a:t>
            </a:r>
            <a:r>
              <a:rPr lang="hr-HR" dirty="0" smtClean="0">
                <a:latin typeface="Calibri" panose="020F0502020204030204" pitchFamily="34" charset="0"/>
                <a:cs typeface="Calibri" panose="020F0502020204030204" pitchFamily="34" charset="0"/>
              </a:rPr>
              <a:t>ukupna raspoloživa </a:t>
            </a:r>
            <a:r>
              <a:rPr lang="hr-HR" dirty="0">
                <a:latin typeface="Calibri" panose="020F0502020204030204" pitchFamily="34" charset="0"/>
                <a:cs typeface="Calibri" panose="020F0502020204030204" pitchFamily="34" charset="0"/>
              </a:rPr>
              <a:t>sredstva: </a:t>
            </a:r>
            <a:r>
              <a:rPr lang="hr-HR" b="1" dirty="0">
                <a:latin typeface="Calibri" panose="020F0502020204030204" pitchFamily="34" charset="0"/>
                <a:cs typeface="Calibri" panose="020F0502020204030204" pitchFamily="34" charset="0"/>
              </a:rPr>
              <a:t>22 milijuna HRK </a:t>
            </a:r>
            <a:r>
              <a:rPr lang="hr-HR" dirty="0">
                <a:latin typeface="Calibri" panose="020F0502020204030204" pitchFamily="34" charset="0"/>
                <a:cs typeface="Calibri" panose="020F0502020204030204" pitchFamily="34" charset="0"/>
              </a:rPr>
              <a:t>iz proračuna RH</a:t>
            </a:r>
          </a:p>
          <a:p>
            <a:pPr marL="285750" indent="-285750" algn="just">
              <a:buFont typeface="Arial" pitchFamily="34" charset="0"/>
              <a:buChar char="•"/>
            </a:pPr>
            <a:endParaRPr lang="hr-HR" b="0" strike="noStrike" spc="-1" dirty="0">
              <a:uFill>
                <a:solidFill>
                  <a:srgbClr val="FFFFFF"/>
                </a:solidFill>
              </a:uFill>
              <a:latin typeface="Calibri" panose="020F0502020204030204" pitchFamily="34" charset="0"/>
              <a:cs typeface="Calibri" panose="020F0502020204030204" pitchFamily="34" charset="0"/>
            </a:endParaRPr>
          </a:p>
        </p:txBody>
      </p:sp>
      <p:sp>
        <p:nvSpPr>
          <p:cNvPr id="91" name="CustomShape 2"/>
          <p:cNvSpPr/>
          <p:nvPr/>
        </p:nvSpPr>
        <p:spPr>
          <a:xfrm>
            <a:off x="467544" y="548680"/>
            <a:ext cx="832320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PROGRAM DODJELE DRŽAVNIH POTPORA ZA PROVJERU INOVATIVNOG KONCEPTA – </a:t>
            </a:r>
            <a:r>
              <a:rPr lang="hr-HR" sz="2500" b="1" spc="-1" dirty="0" err="1"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PoC</a:t>
            </a: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 (MGPO)</a:t>
            </a:r>
          </a:p>
        </p:txBody>
      </p:sp>
    </p:spTree>
    <p:extLst>
      <p:ext uri="{BB962C8B-B14F-4D97-AF65-F5344CB8AC3E}">
        <p14:creationId xmlns:p14="http://schemas.microsoft.com/office/powerpoint/2010/main" val="262434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2"/>
          <p:cNvSpPr/>
          <p:nvPr/>
        </p:nvSpPr>
        <p:spPr>
          <a:xfrm>
            <a:off x="288000" y="908720"/>
            <a:ext cx="8495640" cy="10081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gn="just">
              <a:lnSpc>
                <a:spcPct val="100000"/>
              </a:lnSpc>
              <a:buClr>
                <a:srgbClr val="000000"/>
              </a:buClr>
            </a:pPr>
            <a:endParaRPr lang="hr-HR" spc="-1" dirty="0" smtClean="0">
              <a:solidFill>
                <a:srgbClr val="002060"/>
              </a:solidFill>
              <a:uFill>
                <a:solidFill>
                  <a:srgbClr val="FFFFFF"/>
                </a:solidFill>
              </a:uFill>
              <a:latin typeface="Times New Roman"/>
            </a:endParaRPr>
          </a:p>
        </p:txBody>
      </p:sp>
      <p:pic>
        <p:nvPicPr>
          <p:cNvPr id="13" name="Picture 12" descr="Ministarstvo gospodarst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04664"/>
            <a:ext cx="4896544" cy="2736304"/>
          </a:xfrm>
          <a:prstGeom prst="rect">
            <a:avLst/>
          </a:prstGeom>
          <a:noFill/>
          <a:ln>
            <a:noFill/>
          </a:ln>
        </p:spPr>
      </p:pic>
      <p:sp>
        <p:nvSpPr>
          <p:cNvPr id="6" name="CustomShape 1"/>
          <p:cNvSpPr/>
          <p:nvPr/>
        </p:nvSpPr>
        <p:spPr>
          <a:xfrm>
            <a:off x="251520" y="3212976"/>
            <a:ext cx="8711280" cy="216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2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Strategija pametne specijalizacije - S3</a:t>
            </a:r>
          </a:p>
          <a:p>
            <a:pPr algn="ctr">
              <a:lnSpc>
                <a:spcPct val="200000"/>
              </a:lnSpc>
            </a:pPr>
            <a:r>
              <a:rPr lang="hr-HR" sz="2500" b="1" spc="-1" dirty="0">
                <a:solidFill>
                  <a:srgbClr val="0000FF"/>
                </a:solidFill>
                <a:uFill>
                  <a:solidFill>
                    <a:srgbClr val="FFFFFF"/>
                  </a:solidFill>
                </a:uFill>
                <a:latin typeface="Calibri" panose="020F0502020204030204" pitchFamily="34" charset="0"/>
                <a:cs typeface="Calibri" panose="020F0502020204030204" pitchFamily="34" charset="0"/>
              </a:rPr>
              <a:t>AKCIJSKI PLAN 2019./20.</a:t>
            </a:r>
          </a:p>
          <a:p>
            <a:pPr algn="ctr">
              <a:lnSpc>
                <a:spcPct val="200000"/>
              </a:lnSpc>
            </a:pPr>
            <a:r>
              <a:rPr lang="hr-HR" sz="2500" b="1" spc="-1" dirty="0">
                <a:solidFill>
                  <a:srgbClr val="0000FF"/>
                </a:solidFill>
                <a:uFill>
                  <a:solidFill>
                    <a:srgbClr val="FFFFFF"/>
                  </a:solidFill>
                </a:uFill>
                <a:latin typeface="Calibri" panose="020F0502020204030204" pitchFamily="34" charset="0"/>
                <a:cs typeface="Calibri" panose="020F0502020204030204" pitchFamily="34" charset="0"/>
              </a:rPr>
              <a:t>NAJAVE NATJEČAJA</a:t>
            </a:r>
            <a:endPar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endParaRPr>
          </a:p>
        </p:txBody>
      </p:sp>
    </p:spTree>
    <p:extLst>
      <p:ext uri="{BB962C8B-B14F-4D97-AF65-F5344CB8AC3E}">
        <p14:creationId xmlns:p14="http://schemas.microsoft.com/office/powerpoint/2010/main" val="315930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233772" y="240457"/>
            <a:ext cx="8676456" cy="9361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AKCIJSKI PLAN ZA PROVEDBU S3 ZA 2019./20.</a:t>
            </a:r>
          </a:p>
          <a:p>
            <a:pPr algn="ctr">
              <a:lnSpc>
                <a:spcPct val="100000"/>
              </a:lnSpc>
            </a:pPr>
            <a:r>
              <a:rPr lang="hr-HR" sz="2500" b="1" spc="-1" dirty="0" smtClean="0">
                <a:solidFill>
                  <a:srgbClr val="0000FF"/>
                </a:solidFill>
                <a:uFill>
                  <a:solidFill>
                    <a:srgbClr val="FFFFFF"/>
                  </a:solidFill>
                </a:uFill>
                <a:latin typeface="Calibri" panose="020F0502020204030204" pitchFamily="34" charset="0"/>
                <a:cs typeface="Calibri" panose="020F0502020204030204" pitchFamily="34" charset="0"/>
              </a:rPr>
              <a:t>Glavni S3 instrumenti</a:t>
            </a:r>
            <a:endParaRPr lang="hr-HR" sz="2500" b="1" strike="noStrike" spc="-1" dirty="0">
              <a:solidFill>
                <a:srgbClr val="0000FF"/>
              </a:solidFill>
              <a:uFill>
                <a:solidFill>
                  <a:srgbClr val="FFFFFF"/>
                </a:solidFill>
              </a:uFill>
              <a:latin typeface="Calibri" panose="020F0502020204030204" pitchFamily="34" charset="0"/>
              <a:cs typeface="Calibri" panose="020F0502020204030204" pitchFamily="34" charset="0"/>
            </a:endParaRPr>
          </a:p>
        </p:txBody>
      </p:sp>
      <p:graphicFrame>
        <p:nvGraphicFramePr>
          <p:cNvPr id="101" name="Table 2"/>
          <p:cNvGraphicFramePr/>
          <p:nvPr>
            <p:extLst>
              <p:ext uri="{D42A27DB-BD31-4B8C-83A1-F6EECF244321}">
                <p14:modId xmlns:p14="http://schemas.microsoft.com/office/powerpoint/2010/main" val="407791546"/>
              </p:ext>
            </p:extLst>
          </p:nvPr>
        </p:nvGraphicFramePr>
        <p:xfrm>
          <a:off x="323528" y="1268760"/>
          <a:ext cx="8464860" cy="4504784"/>
        </p:xfrm>
        <a:graphic>
          <a:graphicData uri="http://schemas.openxmlformats.org/drawingml/2006/table">
            <a:tbl>
              <a:tblPr/>
              <a:tblGrid>
                <a:gridCol w="5298399">
                  <a:extLst>
                    <a:ext uri="{9D8B030D-6E8A-4147-A177-3AD203B41FA5}">
                      <a16:colId xmlns:a16="http://schemas.microsoft.com/office/drawing/2014/main" val="20000"/>
                    </a:ext>
                  </a:extLst>
                </a:gridCol>
                <a:gridCol w="1117189">
                  <a:extLst>
                    <a:ext uri="{9D8B030D-6E8A-4147-A177-3AD203B41FA5}">
                      <a16:colId xmlns:a16="http://schemas.microsoft.com/office/drawing/2014/main" val="20001"/>
                    </a:ext>
                  </a:extLst>
                </a:gridCol>
                <a:gridCol w="1125832">
                  <a:extLst>
                    <a:ext uri="{9D8B030D-6E8A-4147-A177-3AD203B41FA5}">
                      <a16:colId xmlns:a16="http://schemas.microsoft.com/office/drawing/2014/main" val="20002"/>
                    </a:ext>
                  </a:extLst>
                </a:gridCol>
                <a:gridCol w="923440">
                  <a:extLst>
                    <a:ext uri="{9D8B030D-6E8A-4147-A177-3AD203B41FA5}">
                      <a16:colId xmlns:a16="http://schemas.microsoft.com/office/drawing/2014/main" val="20004"/>
                    </a:ext>
                  </a:extLst>
                </a:gridCol>
              </a:tblGrid>
              <a:tr h="764608">
                <a:tc>
                  <a:txBody>
                    <a:bodyPr/>
                    <a:lstStyle/>
                    <a:p>
                      <a:pPr algn="ctr">
                        <a:lnSpc>
                          <a:spcPct val="107000"/>
                        </a:lnSpc>
                      </a:pPr>
                      <a:endPar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endParaRPr>
                    </a:p>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Instrument </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Alokacija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a:t>
                      </a:r>
                      <a:r>
                        <a:rPr lang="hr-HR" sz="1800" b="1" strike="noStrike" spc="-1" baseline="0" dirty="0" err="1"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mil.HRK</a:t>
                      </a: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Nadležna institucija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Objava </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poziva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033">
                <a:tc>
                  <a:txBody>
                    <a:bodyPr/>
                    <a:lstStyle/>
                    <a:p>
                      <a:pP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Veliki projekt: Otvorene znanstvene infrastrukturne platforme za inovativne primjene u gospodarstvu i društvu – </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O–ZIP</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 </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547</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MZO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387">
                <a:tc>
                  <a:txBody>
                    <a:bodyPr/>
                    <a:lstStyle/>
                    <a:p>
                      <a:pP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Razvoj i jačanje sinergija s horizontalnim aktivnostima programa OBZOR 2020: </a:t>
                      </a:r>
                      <a:r>
                        <a:rPr lang="hr-HR" sz="1800" b="1" strike="noStrike" spc="-1" baseline="0" dirty="0" err="1">
                          <a:solidFill>
                            <a:schemeClr val="tx1"/>
                          </a:solidFill>
                          <a:uFill>
                            <a:solidFill>
                              <a:srgbClr val="FFFFFF"/>
                            </a:solidFill>
                          </a:uFill>
                          <a:latin typeface="Calibri" panose="020F0502020204030204" pitchFamily="34" charset="0"/>
                          <a:ea typeface="Times New Roman"/>
                          <a:cs typeface="Calibri" panose="020F0502020204030204" pitchFamily="34" charset="0"/>
                        </a:rPr>
                        <a:t>Teaming</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 </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152</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MZO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387">
                <a:tc>
                  <a:txBody>
                    <a:bodyPr/>
                    <a:lstStyle/>
                    <a:p>
                      <a:pPr>
                        <a:lnSpc>
                          <a:spcPct val="107000"/>
                        </a:lnSpc>
                      </a:pPr>
                      <a:r>
                        <a:rPr lang="hr-HR" sz="1800" b="0"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Povećanje razvoja novih proizvoda i usluga koji proizlaze iz aktivnosti istraživanja i razvoja </a:t>
                      </a: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a:t>
                      </a:r>
                      <a:r>
                        <a:rPr lang="hr-HR" sz="1800" b="1"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IRI - faza </a:t>
                      </a:r>
                      <a:r>
                        <a:rPr lang="hr-HR" sz="1800" b="1"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II</a:t>
                      </a:r>
                      <a:r>
                        <a:rPr lang="hr-HR" sz="1800" b="0"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 </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548 </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MGPO</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3"/>
                  </a:ext>
                </a:extLst>
              </a:tr>
              <a:tr h="424259">
                <a:tc>
                  <a:txBody>
                    <a:bodyPr/>
                    <a:lstStyle/>
                    <a:p>
                      <a:pPr>
                        <a:lnSpc>
                          <a:spcPct val="107000"/>
                        </a:lnSpc>
                      </a:pPr>
                      <a:r>
                        <a:rPr lang="hr-HR" sz="1800" b="1"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Inovacije u S3 područjima</a:t>
                      </a:r>
                      <a:endParaRPr lang="hr-HR" sz="1800" b="1"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634</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MGPO</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4"/>
                  </a:ext>
                </a:extLst>
              </a:tr>
              <a:tr h="434370">
                <a:tc>
                  <a:txBody>
                    <a:bodyPr/>
                    <a:lstStyle/>
                    <a:p>
                      <a:pPr>
                        <a:lnSpc>
                          <a:spcPct val="107000"/>
                        </a:lnSpc>
                      </a:pPr>
                      <a:r>
                        <a:rPr lang="hr-HR" sz="1800" b="1"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Integrator </a:t>
                      </a:r>
                      <a:endParaRPr lang="hr-HR" sz="1800" b="1"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150</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tx2">
                        <a:lumMod val="75000"/>
                      </a:schemeClr>
                    </a:solidFill>
                  </a:tcPr>
                </a:tc>
                <a:tc>
                  <a:txBody>
                    <a:bodyPr/>
                    <a:lstStyle/>
                    <a:p>
                      <a:pPr algn="ctr">
                        <a:lnSpc>
                          <a:spcPct val="107000"/>
                        </a:lnSpc>
                      </a:pPr>
                      <a:r>
                        <a:rPr lang="hr-HR" sz="1800" b="0" strike="noStrike" spc="-1" baseline="0" dirty="0">
                          <a:solidFill>
                            <a:schemeClr val="bg1"/>
                          </a:solidFill>
                          <a:uFill>
                            <a:solidFill>
                              <a:srgbClr val="FFFFFF"/>
                            </a:solidFill>
                          </a:uFill>
                          <a:latin typeface="Calibri" panose="020F0502020204030204" pitchFamily="34" charset="0"/>
                          <a:ea typeface="Times New Roman"/>
                          <a:cs typeface="Calibri" panose="020F0502020204030204" pitchFamily="34" charset="0"/>
                        </a:rPr>
                        <a:t>MGPO</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07000"/>
                        </a:lnSpc>
                      </a:pPr>
                      <a:r>
                        <a:rPr lang="hr-HR" sz="1800" b="0" strike="noStrike" spc="-1" baseline="0" dirty="0" smtClean="0">
                          <a:solidFill>
                            <a:schemeClr val="bg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bg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5"/>
                  </a:ext>
                </a:extLst>
              </a:tr>
              <a:tr h="408740">
                <a:tc>
                  <a:txBody>
                    <a:bodyPr/>
                    <a:lstStyle/>
                    <a:p>
                      <a:pPr algn="l">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Ukupno </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0B0F0"/>
                    </a:solidFill>
                  </a:tcPr>
                </a:tc>
                <a:tc gridSpan="3">
                  <a:txBody>
                    <a:bodyPr/>
                    <a:lstStyle/>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2,03 milijarde HRK</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T w="12240">
                      <a:solidFill>
                        <a:srgbClr val="000000"/>
                      </a:solidFill>
                    </a:lnT>
                    <a:lnB w="12240" cap="flat" cmpd="sng" algn="ctr">
                      <a:solidFill>
                        <a:srgbClr val="000000"/>
                      </a:solidFill>
                      <a:prstDash val="solid"/>
                      <a:round/>
                      <a:headEnd type="none" w="med" len="med"/>
                      <a:tailEnd type="none" w="med" len="med"/>
                    </a:lnB>
                    <a:solidFill>
                      <a:srgbClr val="00B0F0"/>
                    </a:solidFill>
                  </a:tcPr>
                </a:tc>
                <a:tc hMerge="1">
                  <a:txBody>
                    <a:bodyPr/>
                    <a:lstStyle/>
                    <a:p>
                      <a:endParaRPr lang="sr-Latn-RS"/>
                    </a:p>
                  </a:txBody>
                  <a:tcPr>
                    <a:solidFill>
                      <a:srgbClr val="729FCF"/>
                    </a:solidFill>
                  </a:tcPr>
                </a:tc>
                <a:tc hMerge="1">
                  <a:txBody>
                    <a:bodyPr/>
                    <a:lstStyle/>
                    <a:p>
                      <a:endParaRPr lang="hr-HR" sz="1200" baseline="0" dirty="0">
                        <a:solidFill>
                          <a:srgbClr val="002060"/>
                        </a:solidFill>
                        <a:latin typeface="Times New Roman" pitchFamily="18" charset="0"/>
                      </a:endParaRPr>
                    </a:p>
                  </a:txBody>
                  <a:tcPr>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2" name="TextBox 1"/>
          <p:cNvSpPr txBox="1"/>
          <p:nvPr/>
        </p:nvSpPr>
        <p:spPr>
          <a:xfrm>
            <a:off x="2051720" y="5977086"/>
            <a:ext cx="5051126" cy="369332"/>
          </a:xfrm>
          <a:prstGeom prst="rect">
            <a:avLst/>
          </a:prstGeom>
          <a:noFill/>
        </p:spPr>
        <p:txBody>
          <a:bodyPr wrap="none" rtlCol="0">
            <a:spAutoFit/>
          </a:bodyPr>
          <a:lstStyle/>
          <a:p>
            <a:r>
              <a:rPr lang="hr-HR" dirty="0" smtClean="0">
                <a:latin typeface="Calibri" panose="020F0502020204030204" pitchFamily="34" charset="0"/>
                <a:cs typeface="Calibri" panose="020F0502020204030204" pitchFamily="34" charset="0"/>
              </a:rPr>
              <a:t>Izvor financiranja: EFRR/OPKK + nacionalna sredstva</a:t>
            </a:r>
            <a:endParaRPr 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204436" y="206699"/>
            <a:ext cx="8778000" cy="904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AKCIJSKI PLAN ZA PROVEDBU S3 ZA 2019./20.</a:t>
            </a:r>
          </a:p>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Instrumenti koji doprinose S3</a:t>
            </a:r>
            <a:endParaRPr lang="hr-HR" sz="2500" b="1" strike="noStrike" spc="-1" dirty="0">
              <a:solidFill>
                <a:srgbClr val="0000FF"/>
              </a:solidFill>
              <a:uFill>
                <a:solidFill>
                  <a:srgbClr val="FFFFFF"/>
                </a:solidFill>
              </a:uFill>
              <a:latin typeface="Calibri" panose="020F0502020204030204" pitchFamily="34" charset="0"/>
              <a:cs typeface="Calibri" panose="020F0502020204030204" pitchFamily="34" charset="0"/>
            </a:endParaRPr>
          </a:p>
          <a:p>
            <a:pPr algn="ctr">
              <a:lnSpc>
                <a:spcPct val="100000"/>
              </a:lnSpc>
            </a:pPr>
            <a:endParaRPr lang="hr-HR" sz="1800" b="0" strike="noStrike" spc="-1" dirty="0">
              <a:solidFill>
                <a:srgbClr val="000000"/>
              </a:solidFill>
              <a:uFill>
                <a:solidFill>
                  <a:srgbClr val="FFFFFF"/>
                </a:solidFill>
              </a:uFill>
              <a:latin typeface="Arial"/>
            </a:endParaRPr>
          </a:p>
        </p:txBody>
      </p:sp>
      <p:graphicFrame>
        <p:nvGraphicFramePr>
          <p:cNvPr id="104" name="Table 2"/>
          <p:cNvGraphicFramePr/>
          <p:nvPr>
            <p:extLst>
              <p:ext uri="{D42A27DB-BD31-4B8C-83A1-F6EECF244321}">
                <p14:modId xmlns:p14="http://schemas.microsoft.com/office/powerpoint/2010/main" val="2928142186"/>
              </p:ext>
            </p:extLst>
          </p:nvPr>
        </p:nvGraphicFramePr>
        <p:xfrm>
          <a:off x="210249" y="1145559"/>
          <a:ext cx="8669880" cy="5031586"/>
        </p:xfrm>
        <a:graphic>
          <a:graphicData uri="http://schemas.openxmlformats.org/drawingml/2006/table">
            <a:tbl>
              <a:tblPr/>
              <a:tblGrid>
                <a:gridCol w="4025472">
                  <a:extLst>
                    <a:ext uri="{9D8B030D-6E8A-4147-A177-3AD203B41FA5}">
                      <a16:colId xmlns:a16="http://schemas.microsoft.com/office/drawing/2014/main" val="20000"/>
                    </a:ext>
                  </a:extLst>
                </a:gridCol>
                <a:gridCol w="1116707">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114425">
                  <a:extLst>
                    <a:ext uri="{9D8B030D-6E8A-4147-A177-3AD203B41FA5}">
                      <a16:colId xmlns:a16="http://schemas.microsoft.com/office/drawing/2014/main" val="20003"/>
                    </a:ext>
                  </a:extLst>
                </a:gridCol>
                <a:gridCol w="1070251">
                  <a:extLst>
                    <a:ext uri="{9D8B030D-6E8A-4147-A177-3AD203B41FA5}">
                      <a16:colId xmlns:a16="http://schemas.microsoft.com/office/drawing/2014/main" val="20004"/>
                    </a:ext>
                  </a:extLst>
                </a:gridCol>
              </a:tblGrid>
              <a:tr h="455154">
                <a:tc>
                  <a:txBody>
                    <a:bodyPr/>
                    <a:lstStyle/>
                    <a:p>
                      <a:pPr algn="ctr">
                        <a:lnSpc>
                          <a:spcPct val="107000"/>
                        </a:lnSpc>
                      </a:pPr>
                      <a:endPar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endParaRPr>
                    </a:p>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Instrument </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Alokacija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a:t>
                      </a:r>
                      <a:r>
                        <a:rPr lang="hr-HR" sz="1800" b="1" strike="noStrike" spc="-1" baseline="0" dirty="0" err="1"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mil</a:t>
                      </a: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 HRK</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Izvor financiranja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Nadležna institucija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Objava </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poziva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0"/>
                  </a:ext>
                </a:extLst>
              </a:tr>
              <a:tr h="658389">
                <a:tc>
                  <a:txBody>
                    <a:bodyPr/>
                    <a:lstStyle/>
                    <a:p>
                      <a:pP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Istraživački projekti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(priznata </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istraživačka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grupa)</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40</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nacionalno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HRZZ</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accent5">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1"/>
                  </a:ext>
                </a:extLst>
              </a:tr>
              <a:tr h="353102">
                <a:tc>
                  <a:txBody>
                    <a:bodyPr/>
                    <a:lstStyle/>
                    <a:p>
                      <a:pPr>
                        <a:lnSpc>
                          <a:spcPct val="107000"/>
                        </a:lnSpc>
                      </a:pPr>
                      <a:r>
                        <a:rPr lang="hr-HR" sz="1800" b="1" strike="noStrike" spc="-1" baseline="0" dirty="0" err="1"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Uspostavni</a:t>
                      </a: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 </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istraživački </a:t>
                      </a: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program</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nacionalno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HRZZ</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accent5">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2"/>
                  </a:ext>
                </a:extLst>
              </a:tr>
              <a:tr h="364276">
                <a:tc>
                  <a:txBody>
                    <a:bodyPr/>
                    <a:lstStyle/>
                    <a:p>
                      <a:pPr>
                        <a:lnSpc>
                          <a:spcPct val="107000"/>
                        </a:lnSpc>
                      </a:pP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EUREKA</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12</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nacionalno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HB</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accent4">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2019./20.</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3"/>
                  </a:ext>
                </a:extLst>
              </a:tr>
              <a:tr h="869542">
                <a:tc>
                  <a:txBody>
                    <a:bodyPr/>
                    <a:lstStyle/>
                    <a:p>
                      <a:pPr>
                        <a:lnSpc>
                          <a:spcPct val="107000"/>
                        </a:lnSpc>
                      </a:pP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EUROSTARS</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8</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600" b="0" strike="noStrike" spc="-1" baseline="0" dirty="0" err="1"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a:t>
                      </a:r>
                      <a:r>
                        <a:rPr lang="hr-HR" sz="16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 CH-HR + Obzor </a:t>
                      </a:r>
                      <a:r>
                        <a:rPr lang="hr-HR" sz="16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2020</a:t>
                      </a:r>
                      <a:endParaRPr lang="hr-HR" sz="16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HB</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accent4">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2019./20.</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4"/>
                  </a:ext>
                </a:extLst>
              </a:tr>
              <a:tr h="669682">
                <a:tc>
                  <a:txBody>
                    <a:bodyPr/>
                    <a:lstStyle/>
                    <a:p>
                      <a:pP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Program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za provjeru </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inovativnog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koncepta za </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privatne korisnike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(tzv. </a:t>
                      </a: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PoC</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44</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p>
                      <a:pPr algn="ctr">
                        <a:lnSpc>
                          <a:spcPct val="107000"/>
                        </a:lnSpc>
                      </a:pPr>
                      <a:r>
                        <a:rPr lang="hr-HR" sz="1800" b="0" i="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 </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nacionalno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MGPO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(+HB)</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2019.-20.</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5"/>
                  </a:ext>
                </a:extLst>
              </a:tr>
              <a:tr h="887741">
                <a:tc>
                  <a:txBody>
                    <a:bodyPr/>
                    <a:lstStyle/>
                    <a:p>
                      <a:pP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Provedba  Strategije </a:t>
                      </a:r>
                      <a:r>
                        <a:rPr lang="hr-HR" sz="1800" b="1"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cjeloživotnog profesionalnog usmjeravanja </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i razvoja karijere u </a:t>
                      </a: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RH 2016</a:t>
                      </a: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.-2020.  </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16</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ESF + </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nacionalno</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tc>
                  <a:txBody>
                    <a:bodyPr/>
                    <a:lstStyle/>
                    <a:p>
                      <a:pPr algn="ctr">
                        <a:lnSpc>
                          <a:spcPct val="107000"/>
                        </a:lnSpc>
                      </a:pPr>
                      <a:r>
                        <a:rPr lang="hr-HR" sz="1800" b="0" strike="noStrike" spc="-1" baseline="0" dirty="0">
                          <a:solidFill>
                            <a:schemeClr val="tx1"/>
                          </a:solidFill>
                          <a:uFill>
                            <a:solidFill>
                              <a:srgbClr val="FFFFFF"/>
                            </a:solidFill>
                          </a:uFill>
                          <a:latin typeface="Calibri" panose="020F0502020204030204" pitchFamily="34" charset="0"/>
                          <a:ea typeface="Times New Roman"/>
                          <a:cs typeface="Calibri" panose="020F0502020204030204" pitchFamily="34" charset="0"/>
                        </a:rPr>
                        <a:t>MRMS</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accent3">
                        <a:lumMod val="20000"/>
                        <a:lumOff val="80000"/>
                      </a:schemeClr>
                    </a:solidFill>
                  </a:tcPr>
                </a:tc>
                <a:tc>
                  <a:txBody>
                    <a:bodyPr/>
                    <a:lstStyle/>
                    <a:p>
                      <a:pPr algn="ctr">
                        <a:lnSpc>
                          <a:spcPct val="107000"/>
                        </a:lnSpc>
                      </a:pPr>
                      <a:r>
                        <a:rPr lang="hr-HR" sz="1800" b="0"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2019.</a:t>
                      </a:r>
                      <a:endParaRPr lang="hr-HR" sz="1800" b="0"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chemeClr val="bg1"/>
                    </a:solidFill>
                  </a:tcPr>
                </a:tc>
                <a:extLst>
                  <a:ext uri="{0D108BD9-81ED-4DB2-BD59-A6C34878D82A}">
                    <a16:rowId xmlns:a16="http://schemas.microsoft.com/office/drawing/2014/main" val="10006"/>
                  </a:ext>
                </a:extLst>
              </a:tr>
              <a:tr h="198891">
                <a:tc>
                  <a:txBody>
                    <a:bodyPr/>
                    <a:lstStyle/>
                    <a:p>
                      <a:pPr algn="l">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Ukupno</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R w="12240">
                      <a:solidFill>
                        <a:srgbClr val="000000"/>
                      </a:solidFill>
                    </a:lnR>
                    <a:lnT w="12240">
                      <a:solidFill>
                        <a:srgbClr val="000000"/>
                      </a:solidFill>
                    </a:lnT>
                    <a:lnB w="12240">
                      <a:solidFill>
                        <a:srgbClr val="000000"/>
                      </a:solidFill>
                    </a:lnB>
                    <a:solidFill>
                      <a:srgbClr val="FF9966"/>
                    </a:solidFill>
                  </a:tcPr>
                </a:tc>
                <a:tc gridSpan="4">
                  <a:txBody>
                    <a:bodyPr/>
                    <a:lstStyle/>
                    <a:p>
                      <a:pPr algn="ctr">
                        <a:lnSpc>
                          <a:spcPct val="107000"/>
                        </a:lnSpc>
                      </a:pPr>
                      <a:r>
                        <a:rPr lang="hr-HR" sz="1800" b="1" strike="noStrike" spc="-1" baseline="0" dirty="0" smtClean="0">
                          <a:solidFill>
                            <a:schemeClr val="tx1"/>
                          </a:solidFill>
                          <a:uFill>
                            <a:solidFill>
                              <a:srgbClr val="FFFFFF"/>
                            </a:solidFill>
                          </a:uFill>
                          <a:latin typeface="Calibri" panose="020F0502020204030204" pitchFamily="34" charset="0"/>
                          <a:ea typeface="Times New Roman"/>
                          <a:cs typeface="Calibri" panose="020F0502020204030204" pitchFamily="34" charset="0"/>
                        </a:rPr>
                        <a:t>140 milijuna HRK</a:t>
                      </a:r>
                      <a:endParaRPr lang="hr-HR" sz="1800" b="1" strike="noStrike" spc="-1" baseline="0" dirty="0">
                        <a:solidFill>
                          <a:schemeClr val="tx1"/>
                        </a:solidFill>
                        <a:uFill>
                          <a:solidFill>
                            <a:srgbClr val="FFFFFF"/>
                          </a:solidFill>
                        </a:uFill>
                        <a:latin typeface="Calibri" panose="020F0502020204030204" pitchFamily="34" charset="0"/>
                        <a:cs typeface="Calibri" panose="020F0502020204030204" pitchFamily="34" charset="0"/>
                      </a:endParaRPr>
                    </a:p>
                  </a:txBody>
                  <a:tcPr marL="68400" marR="68400" anchor="ctr">
                    <a:lnL w="12240">
                      <a:solidFill>
                        <a:srgbClr val="000000"/>
                      </a:solidFill>
                    </a:lnL>
                    <a:lnT w="12240">
                      <a:solidFill>
                        <a:srgbClr val="000000"/>
                      </a:solidFill>
                    </a:lnT>
                    <a:lnB w="12240" cap="flat" cmpd="sng" algn="ctr">
                      <a:solidFill>
                        <a:srgbClr val="000000"/>
                      </a:solidFill>
                      <a:prstDash val="solid"/>
                      <a:round/>
                      <a:headEnd type="none" w="med" len="med"/>
                      <a:tailEnd type="none" w="med" len="med"/>
                    </a:lnB>
                    <a:solidFill>
                      <a:srgbClr val="FF9966"/>
                    </a:solidFill>
                  </a:tcPr>
                </a:tc>
                <a:tc hMerge="1">
                  <a:txBody>
                    <a:bodyPr/>
                    <a:lstStyle/>
                    <a:p>
                      <a:endParaRPr lang="sr-Latn-RS"/>
                    </a:p>
                  </a:txBody>
                  <a:tcPr>
                    <a:solidFill>
                      <a:srgbClr val="729FCF"/>
                    </a:solidFill>
                  </a:tcPr>
                </a:tc>
                <a:tc hMerge="1">
                  <a:txBody>
                    <a:bodyPr/>
                    <a:lstStyle/>
                    <a:p>
                      <a:endParaRPr lang="sr-Latn-RS"/>
                    </a:p>
                  </a:txBody>
                  <a:tcPr>
                    <a:solidFill>
                      <a:srgbClr val="729FCF"/>
                    </a:solidFill>
                  </a:tcPr>
                </a:tc>
                <a:tc hMerge="1">
                  <a:txBody>
                    <a:bodyPr/>
                    <a:lstStyle/>
                    <a:p>
                      <a:endParaRPr lang="hr-HR" dirty="0"/>
                    </a:p>
                  </a:txBody>
                  <a:tcPr>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664000" y="76680"/>
            <a:ext cx="604584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r-HR" sz="1800" b="0" strike="noStrike" spc="-1" dirty="0">
              <a:solidFill>
                <a:srgbClr val="000000"/>
              </a:solidFill>
              <a:uFill>
                <a:solidFill>
                  <a:srgbClr val="FFFFFF"/>
                </a:solidFill>
              </a:uFill>
              <a:latin typeface="Arial"/>
            </a:endParaRPr>
          </a:p>
        </p:txBody>
      </p:sp>
      <p:pic>
        <p:nvPicPr>
          <p:cNvPr id="6" name="Picture 5" descr="Ministarstvo gospodarst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09982"/>
            <a:ext cx="4392488" cy="2592288"/>
          </a:xfrm>
          <a:prstGeom prst="rect">
            <a:avLst/>
          </a:prstGeom>
          <a:noFill/>
          <a:ln>
            <a:noFill/>
          </a:ln>
        </p:spPr>
      </p:pic>
      <p:sp>
        <p:nvSpPr>
          <p:cNvPr id="5" name="CustomShape 2"/>
          <p:cNvSpPr/>
          <p:nvPr/>
        </p:nvSpPr>
        <p:spPr>
          <a:xfrm>
            <a:off x="179512" y="3068960"/>
            <a:ext cx="8711280" cy="33123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lvl="0" indent="-341313" algn="ctr" defTabSz="457200" eaLnBrk="0" fontAlgn="base" hangingPunct="0">
              <a:lnSpc>
                <a:spcPts val="1500"/>
              </a:lnSpc>
              <a:spcBef>
                <a:spcPts val="575"/>
              </a:spcBef>
              <a:spcAft>
                <a:spcPct val="0"/>
              </a:spcAft>
              <a:buClr>
                <a:srgbClr val="FFED00"/>
              </a:buClr>
              <a:defRPr/>
            </a:pPr>
            <a:r>
              <a:rPr lang="hr-HR" altLang="en-US" sz="2400" b="1" dirty="0" smtClean="0">
                <a:latin typeface="Calibri" panose="020F0502020204030204" pitchFamily="34" charset="0"/>
                <a:ea typeface="MS PGothic" pitchFamily="34" charset="-128"/>
                <a:cs typeface="Calibri" panose="020F0502020204030204" pitchFamily="34" charset="0"/>
              </a:rPr>
              <a:t>Istraživanje, Razvoj, Inovacije (IRI)</a:t>
            </a:r>
          </a:p>
          <a:p>
            <a:pPr marL="342900" lvl="0" indent="-341313" algn="ctr" defTabSz="457200" eaLnBrk="0" fontAlgn="base" hangingPunct="0">
              <a:lnSpc>
                <a:spcPts val="1500"/>
              </a:lnSpc>
              <a:spcBef>
                <a:spcPts val="575"/>
              </a:spcBef>
              <a:spcAft>
                <a:spcPct val="0"/>
              </a:spcAft>
              <a:buClr>
                <a:srgbClr val="FFED00"/>
              </a:buClr>
              <a:defRPr/>
            </a:pPr>
            <a:r>
              <a:rPr lang="hr-HR" altLang="en-US" dirty="0" smtClean="0">
                <a:latin typeface="Calibri" panose="020F0502020204030204" pitchFamily="34" charset="0"/>
                <a:ea typeface="MS PGothic" pitchFamily="34" charset="-128"/>
                <a:cs typeface="Calibri" panose="020F0502020204030204" pitchFamily="34" charset="0"/>
              </a:rPr>
              <a:t>Strategija poticanja inovacija RH 2014. – 2020. (SPI)</a:t>
            </a:r>
          </a:p>
          <a:p>
            <a:pPr marL="342900" lvl="0" indent="-341313" algn="ctr" defTabSz="457200" eaLnBrk="0" fontAlgn="base" hangingPunct="0">
              <a:lnSpc>
                <a:spcPts val="1500"/>
              </a:lnSpc>
              <a:spcBef>
                <a:spcPts val="575"/>
              </a:spcBef>
              <a:spcAft>
                <a:spcPct val="0"/>
              </a:spcAft>
              <a:buClr>
                <a:srgbClr val="FFED00"/>
              </a:buClr>
              <a:defRPr/>
            </a:pPr>
            <a:r>
              <a:rPr lang="hr-HR" altLang="en-US" dirty="0" smtClean="0">
                <a:latin typeface="Calibri" panose="020F0502020204030204" pitchFamily="34" charset="0"/>
                <a:ea typeface="MS PGothic" pitchFamily="34" charset="-128"/>
                <a:cs typeface="Calibri" panose="020F0502020204030204" pitchFamily="34" charset="0"/>
              </a:rPr>
              <a:t>Strategija pametne specijalizacije RH za razdoblje od 2016. do 2020. godine </a:t>
            </a:r>
            <a:r>
              <a:rPr lang="hr-HR" altLang="en-US" dirty="0">
                <a:latin typeface="Calibri" panose="020F0502020204030204" pitchFamily="34" charset="0"/>
                <a:ea typeface="MS PGothic" pitchFamily="34" charset="-128"/>
                <a:cs typeface="Calibri" panose="020F0502020204030204" pitchFamily="34" charset="0"/>
              </a:rPr>
              <a:t>(</a:t>
            </a:r>
            <a:r>
              <a:rPr lang="hr-HR" altLang="en-US" dirty="0" smtClean="0">
                <a:latin typeface="Calibri" panose="020F0502020204030204" pitchFamily="34" charset="0"/>
                <a:ea typeface="MS PGothic" pitchFamily="34" charset="-128"/>
                <a:cs typeface="Calibri" panose="020F0502020204030204" pitchFamily="34" charset="0"/>
              </a:rPr>
              <a:t>S3)</a:t>
            </a:r>
          </a:p>
          <a:p>
            <a:pPr marL="342900" lvl="0" indent="-341313" algn="ctr" defTabSz="457200" eaLnBrk="0" fontAlgn="base" hangingPunct="0">
              <a:lnSpc>
                <a:spcPts val="1500"/>
              </a:lnSpc>
              <a:spcBef>
                <a:spcPts val="575"/>
              </a:spcBef>
              <a:spcAft>
                <a:spcPct val="0"/>
              </a:spcAft>
              <a:buClr>
                <a:srgbClr val="FFED00"/>
              </a:buClr>
              <a:defRPr/>
            </a:pPr>
            <a:endParaRPr lang="hr-HR" altLang="en-US" dirty="0" smtClean="0">
              <a:latin typeface="Calibri" panose="020F0502020204030204" pitchFamily="34" charset="0"/>
              <a:ea typeface="MS PGothic" pitchFamily="34" charset="-128"/>
              <a:cs typeface="Calibri" panose="020F0502020204030204" pitchFamily="34" charset="0"/>
            </a:endParaRPr>
          </a:p>
          <a:p>
            <a:pPr marL="342900" lvl="0" indent="-341313" algn="ctr" defTabSz="457200" eaLnBrk="0" fontAlgn="base" hangingPunct="0">
              <a:lnSpc>
                <a:spcPts val="1500"/>
              </a:lnSpc>
              <a:spcBef>
                <a:spcPts val="575"/>
              </a:spcBef>
              <a:spcAft>
                <a:spcPct val="0"/>
              </a:spcAft>
              <a:buClr>
                <a:srgbClr val="FFED00"/>
              </a:buClr>
              <a:defRPr/>
            </a:pPr>
            <a:r>
              <a:rPr lang="en-US" altLang="en-US" sz="2400" b="1" dirty="0">
                <a:latin typeface="Calibri" panose="020F0502020204030204" pitchFamily="34" charset="0"/>
                <a:ea typeface="MS PGothic" pitchFamily="34" charset="-128"/>
                <a:cs typeface="Calibri" panose="020F0502020204030204" pitchFamily="34" charset="0"/>
              </a:rPr>
              <a:t>I</a:t>
            </a:r>
            <a:r>
              <a:rPr lang="hr-HR" altLang="en-US" sz="2400" b="1" dirty="0" err="1" smtClean="0">
                <a:latin typeface="Calibri" panose="020F0502020204030204" pitchFamily="34" charset="0"/>
                <a:ea typeface="MS PGothic" pitchFamily="34" charset="-128"/>
                <a:cs typeface="Calibri" panose="020F0502020204030204" pitchFamily="34" charset="0"/>
              </a:rPr>
              <a:t>novacijski</a:t>
            </a:r>
            <a:r>
              <a:rPr lang="hr-HR" altLang="en-US" sz="2400" b="1" dirty="0" smtClean="0">
                <a:latin typeface="Calibri" panose="020F0502020204030204" pitchFamily="34" charset="0"/>
                <a:ea typeface="MS PGothic" pitchFamily="34" charset="-128"/>
                <a:cs typeface="Calibri" panose="020F0502020204030204" pitchFamily="34" charset="0"/>
              </a:rPr>
              <a:t> sustav </a:t>
            </a:r>
            <a:r>
              <a:rPr lang="en-US" altLang="en-US" sz="2400" b="1" dirty="0" smtClean="0">
                <a:latin typeface="Calibri" panose="020F0502020204030204" pitchFamily="34" charset="0"/>
                <a:ea typeface="MS PGothic" pitchFamily="34" charset="-128"/>
                <a:cs typeface="Calibri" panose="020F0502020204030204" pitchFamily="34" charset="0"/>
              </a:rPr>
              <a:t>RH</a:t>
            </a:r>
            <a:endParaRPr lang="hr-HR" altLang="en-US" sz="2400" b="1" dirty="0" smtClean="0">
              <a:latin typeface="Calibri" panose="020F0502020204030204" pitchFamily="34" charset="0"/>
              <a:ea typeface="MS PGothic" pitchFamily="34" charset="-128"/>
              <a:cs typeface="Calibri" panose="020F0502020204030204" pitchFamily="34" charset="0"/>
            </a:endParaRPr>
          </a:p>
          <a:p>
            <a:pPr marL="342900" lvl="0" indent="-341313" algn="ctr" defTabSz="457200" eaLnBrk="0" fontAlgn="base" hangingPunct="0">
              <a:lnSpc>
                <a:spcPts val="1500"/>
              </a:lnSpc>
              <a:spcBef>
                <a:spcPts val="575"/>
              </a:spcBef>
              <a:spcAft>
                <a:spcPct val="0"/>
              </a:spcAft>
              <a:buClr>
                <a:srgbClr val="FFED00"/>
              </a:buClr>
              <a:defRPr/>
            </a:pPr>
            <a:r>
              <a:rPr lang="hr-HR" altLang="en-US" dirty="0" smtClean="0">
                <a:latin typeface="Calibri" panose="020F0502020204030204" pitchFamily="34" charset="0"/>
                <a:ea typeface="MS PGothic" pitchFamily="34" charset="-128"/>
                <a:cs typeface="Calibri" panose="020F0502020204030204" pitchFamily="34" charset="0"/>
              </a:rPr>
              <a:t>Nacionalno inovacijsko vijeće </a:t>
            </a:r>
            <a:r>
              <a:rPr lang="hr-HR" altLang="en-US" b="1" dirty="0" smtClean="0">
                <a:latin typeface="Calibri" panose="020F0502020204030204" pitchFamily="34" charset="0"/>
                <a:ea typeface="MS PGothic" pitchFamily="34" charset="-128"/>
                <a:cs typeface="Calibri" panose="020F0502020204030204" pitchFamily="34" charset="0"/>
              </a:rPr>
              <a:t>(NIV)</a:t>
            </a:r>
            <a:endParaRPr lang="hr-HR" altLang="en-US" b="1" dirty="0">
              <a:latin typeface="Calibri" panose="020F0502020204030204" pitchFamily="34" charset="0"/>
              <a:ea typeface="MS PGothic" pitchFamily="34" charset="-128"/>
              <a:cs typeface="Calibri" panose="020F0502020204030204" pitchFamily="34" charset="0"/>
            </a:endParaRPr>
          </a:p>
          <a:p>
            <a:pPr marL="342900" lvl="0" indent="-341313" algn="ctr" defTabSz="457200" eaLnBrk="0" fontAlgn="base" hangingPunct="0">
              <a:lnSpc>
                <a:spcPts val="1500"/>
              </a:lnSpc>
              <a:spcBef>
                <a:spcPts val="575"/>
              </a:spcBef>
              <a:spcAft>
                <a:spcPct val="0"/>
              </a:spcAft>
              <a:buClr>
                <a:srgbClr val="FFED00"/>
              </a:buClr>
              <a:defRPr/>
            </a:pPr>
            <a:r>
              <a:rPr lang="hr-HR" altLang="en-US" dirty="0" smtClean="0">
                <a:latin typeface="Calibri" panose="020F0502020204030204" pitchFamily="34" charset="0"/>
                <a:ea typeface="MS PGothic" pitchFamily="34" charset="-128"/>
                <a:cs typeface="Calibri" panose="020F0502020204030204" pitchFamily="34" charset="0"/>
              </a:rPr>
              <a:t>Inovacijsko vijeće za industriju </a:t>
            </a:r>
            <a:r>
              <a:rPr lang="hr-HR" altLang="en-US" b="1" dirty="0" smtClean="0">
                <a:latin typeface="Calibri" panose="020F0502020204030204" pitchFamily="34" charset="0"/>
                <a:ea typeface="MS PGothic" pitchFamily="34" charset="-128"/>
                <a:cs typeface="Calibri" panose="020F0502020204030204" pitchFamily="34" charset="0"/>
              </a:rPr>
              <a:t>(IVI)</a:t>
            </a:r>
          </a:p>
          <a:p>
            <a:pPr marL="342900" lvl="0" indent="-341313" algn="ctr" defTabSz="457200" eaLnBrk="0" fontAlgn="base" hangingPunct="0">
              <a:lnSpc>
                <a:spcPts val="1500"/>
              </a:lnSpc>
              <a:spcBef>
                <a:spcPts val="575"/>
              </a:spcBef>
              <a:spcAft>
                <a:spcPct val="0"/>
              </a:spcAft>
              <a:buClr>
                <a:srgbClr val="FFED00"/>
              </a:buClr>
              <a:defRPr/>
            </a:pPr>
            <a:r>
              <a:rPr lang="hr-HR" altLang="en-US" dirty="0">
                <a:latin typeface="Calibri" panose="020F0502020204030204" pitchFamily="34" charset="0"/>
                <a:ea typeface="MS PGothic" pitchFamily="34" charset="-128"/>
                <a:cs typeface="Calibri" panose="020F0502020204030204" pitchFamily="34" charset="0"/>
              </a:rPr>
              <a:t>T</a:t>
            </a:r>
            <a:r>
              <a:rPr lang="hr-HR" altLang="en-US" dirty="0" smtClean="0">
                <a:latin typeface="Calibri" panose="020F0502020204030204" pitchFamily="34" charset="0"/>
                <a:ea typeface="MS PGothic" pitchFamily="34" charset="-128"/>
                <a:cs typeface="Calibri" panose="020F0502020204030204" pitchFamily="34" charset="0"/>
              </a:rPr>
              <a:t>ematska inovacijska vijeća </a:t>
            </a:r>
            <a:r>
              <a:rPr lang="hr-HR" altLang="en-US" b="1" dirty="0" smtClean="0">
                <a:latin typeface="Calibri" panose="020F0502020204030204" pitchFamily="34" charset="0"/>
                <a:ea typeface="MS PGothic" pitchFamily="34" charset="-128"/>
                <a:cs typeface="Calibri" panose="020F0502020204030204" pitchFamily="34" charset="0"/>
              </a:rPr>
              <a:t>(TIV)</a:t>
            </a:r>
          </a:p>
          <a:p>
            <a:pPr marL="342900" lvl="0" indent="-341313" algn="ctr" defTabSz="457200" eaLnBrk="0" fontAlgn="base" hangingPunct="0">
              <a:lnSpc>
                <a:spcPts val="1500"/>
              </a:lnSpc>
              <a:spcBef>
                <a:spcPts val="575"/>
              </a:spcBef>
              <a:spcAft>
                <a:spcPct val="0"/>
              </a:spcAft>
              <a:buClr>
                <a:srgbClr val="FFED00"/>
              </a:buClr>
              <a:defRPr/>
            </a:pPr>
            <a:endParaRPr lang="hr-HR" altLang="en-US" b="1" dirty="0" smtClean="0">
              <a:latin typeface="Calibri" panose="020F0502020204030204" pitchFamily="34" charset="0"/>
              <a:ea typeface="MS PGothic" pitchFamily="34" charset="-128"/>
              <a:cs typeface="Calibri" panose="020F0502020204030204" pitchFamily="34" charset="0"/>
            </a:endParaRPr>
          </a:p>
          <a:p>
            <a:pPr marL="342900" lvl="0" indent="-341313" algn="ctr" defTabSz="457200" eaLnBrk="0" fontAlgn="base" hangingPunct="0">
              <a:lnSpc>
                <a:spcPts val="1500"/>
              </a:lnSpc>
              <a:spcBef>
                <a:spcPts val="575"/>
              </a:spcBef>
              <a:spcAft>
                <a:spcPct val="0"/>
              </a:spcAft>
              <a:buClr>
                <a:srgbClr val="FFED00"/>
              </a:buClr>
              <a:defRPr/>
            </a:pPr>
            <a:r>
              <a:rPr lang="hr-HR" altLang="en-US" b="1" dirty="0" smtClean="0">
                <a:latin typeface="Calibri" panose="020F0502020204030204" pitchFamily="34" charset="0"/>
                <a:ea typeface="MS PGothic" pitchFamily="34" charset="-128"/>
                <a:cs typeface="Calibri" panose="020F0502020204030204" pitchFamily="34" charset="0"/>
              </a:rPr>
              <a:t>S3: </a:t>
            </a:r>
            <a:r>
              <a:rPr lang="hr-HR" altLang="en-US" b="1" dirty="0">
                <a:latin typeface="Calibri" panose="020F0502020204030204" pitchFamily="34" charset="0"/>
                <a:ea typeface="MS PGothic" pitchFamily="34" charset="-128"/>
                <a:cs typeface="Calibri" panose="020F0502020204030204" pitchFamily="34" charset="0"/>
              </a:rPr>
              <a:t>R</a:t>
            </a:r>
            <a:r>
              <a:rPr lang="hr-HR" altLang="en-US" b="1" dirty="0" smtClean="0">
                <a:latin typeface="Calibri" panose="020F0502020204030204" pitchFamily="34" charset="0"/>
                <a:ea typeface="MS PGothic" pitchFamily="34" charset="-128"/>
                <a:cs typeface="Calibri" panose="020F0502020204030204" pitchFamily="34" charset="0"/>
              </a:rPr>
              <a:t>ezultati 2016.-2018. i status Q1 2019.</a:t>
            </a:r>
          </a:p>
          <a:p>
            <a:pPr marL="342900" lvl="0" indent="-341313" algn="ctr" defTabSz="457200" eaLnBrk="0" fontAlgn="base" hangingPunct="0">
              <a:lnSpc>
                <a:spcPts val="1500"/>
              </a:lnSpc>
              <a:spcBef>
                <a:spcPts val="575"/>
              </a:spcBef>
              <a:spcAft>
                <a:spcPct val="0"/>
              </a:spcAft>
              <a:buClr>
                <a:srgbClr val="FFED00"/>
              </a:buClr>
              <a:defRPr/>
            </a:pPr>
            <a:endParaRPr lang="hr-HR" altLang="en-US" dirty="0" smtClean="0">
              <a:latin typeface="Calibri" panose="020F0502020204030204" pitchFamily="34" charset="0"/>
              <a:ea typeface="MS PGothic" pitchFamily="34" charset="-128"/>
              <a:cs typeface="Calibri" panose="020F0502020204030204" pitchFamily="34" charset="0"/>
            </a:endParaRPr>
          </a:p>
          <a:p>
            <a:pPr marL="342900" lvl="0" indent="-341313" algn="ctr" defTabSz="457200" eaLnBrk="0" fontAlgn="base" hangingPunct="0">
              <a:lnSpc>
                <a:spcPts val="1500"/>
              </a:lnSpc>
              <a:spcBef>
                <a:spcPts val="575"/>
              </a:spcBef>
              <a:spcAft>
                <a:spcPct val="0"/>
              </a:spcAft>
              <a:buClr>
                <a:srgbClr val="FFED00"/>
              </a:buClr>
              <a:defRPr/>
            </a:pPr>
            <a:r>
              <a:rPr lang="hr-HR" altLang="en-US" b="1" dirty="0" smtClean="0">
                <a:latin typeface="Calibri" panose="020F0502020204030204" pitchFamily="34" charset="0"/>
                <a:ea typeface="MS PGothic" pitchFamily="34" charset="-128"/>
                <a:cs typeface="Calibri" panose="020F0502020204030204" pitchFamily="34" charset="0"/>
              </a:rPr>
              <a:t>S3: Akcijski plan 2019./20., najave nadolazećih natječaja i potpora</a:t>
            </a:r>
            <a:endParaRPr lang="hr-HR" altLang="en-US" b="1" dirty="0">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2264572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415951" y="692696"/>
            <a:ext cx="4248472" cy="4976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36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REZULTATI </a:t>
            </a:r>
          </a:p>
          <a:p>
            <a:pPr algn="ctr">
              <a:lnSpc>
                <a:spcPct val="100000"/>
              </a:lnSpc>
            </a:pPr>
            <a:r>
              <a:rPr lang="hr-HR" sz="36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 </a:t>
            </a:r>
            <a:r>
              <a:rPr lang="hr-HR" sz="36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sumarno</a:t>
            </a:r>
            <a:endParaRPr lang="hr-HR" sz="36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endParaRPr>
          </a:p>
        </p:txBody>
      </p:sp>
      <p:sp>
        <p:nvSpPr>
          <p:cNvPr id="116" name="CustomShape 2"/>
          <p:cNvSpPr/>
          <p:nvPr/>
        </p:nvSpPr>
        <p:spPr>
          <a:xfrm>
            <a:off x="216834" y="2492896"/>
            <a:ext cx="8927166" cy="37843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 algn="just">
              <a:lnSpc>
                <a:spcPct val="100000"/>
              </a:lnSpc>
              <a:spcAft>
                <a:spcPts val="600"/>
              </a:spcAft>
              <a:buClr>
                <a:srgbClr val="000000"/>
              </a:buClr>
            </a:pPr>
            <a:r>
              <a:rPr lang="hr-HR" sz="2400" b="1" u="sng" spc="-1" dirty="0" smtClean="0">
                <a:solidFill>
                  <a:srgbClr val="0000FF"/>
                </a:solidFill>
                <a:uFill>
                  <a:solidFill>
                    <a:srgbClr val="FFFFFF"/>
                  </a:solidFill>
                </a:uFill>
                <a:latin typeface="Calibri" panose="020F0502020204030204" pitchFamily="34" charset="0"/>
                <a:cs typeface="Calibri" panose="020F0502020204030204" pitchFamily="34" charset="0"/>
              </a:rPr>
              <a:t>Inovacijski sustav RH</a:t>
            </a:r>
          </a:p>
          <a:p>
            <a:pPr marL="2160" algn="just">
              <a:lnSpc>
                <a:spcPct val="100000"/>
              </a:lnSpc>
              <a:buClr>
                <a:srgbClr val="000000"/>
              </a:buClr>
            </a:pPr>
            <a:r>
              <a:rPr lang="hr-HR" u="sng" spc="-1" dirty="0" smtClean="0">
                <a:uFill>
                  <a:solidFill>
                    <a:srgbClr val="FFFFFF"/>
                  </a:solidFill>
                </a:uFill>
                <a:latin typeface="Times New Roman" panose="02020603050405020304" pitchFamily="18" charset="0"/>
                <a:cs typeface="Times New Roman" panose="02020603050405020304" pitchFamily="18" charset="0"/>
              </a:rPr>
              <a:t>• </a:t>
            </a:r>
            <a:r>
              <a:rPr lang="hr-HR" u="sng" spc="-1" dirty="0" smtClean="0">
                <a:uFill>
                  <a:solidFill>
                    <a:srgbClr val="FFFFFF"/>
                  </a:solidFill>
                </a:uFill>
                <a:latin typeface="Calibri" panose="020F0502020204030204" pitchFamily="34" charset="0"/>
                <a:cs typeface="Calibri" panose="020F0502020204030204" pitchFamily="34" charset="0"/>
              </a:rPr>
              <a:t>u</a:t>
            </a:r>
            <a:r>
              <a:rPr lang="hr-HR" u="sng" strike="noStrike" spc="-1" dirty="0" smtClean="0">
                <a:uFill>
                  <a:solidFill>
                    <a:srgbClr val="FFFFFF"/>
                  </a:solidFill>
                </a:uFill>
                <a:latin typeface="Calibri" panose="020F0502020204030204" pitchFamily="34" charset="0"/>
                <a:ea typeface="DejaVu Sans"/>
                <a:cs typeface="Calibri" panose="020F0502020204030204" pitchFamily="34" charset="0"/>
              </a:rPr>
              <a:t>spostavljena sva </a:t>
            </a:r>
            <a:r>
              <a:rPr lang="hr-HR" b="1" u="sng" strike="noStrike" spc="-1" dirty="0" smtClean="0">
                <a:uFill>
                  <a:solidFill>
                    <a:srgbClr val="FFFFFF"/>
                  </a:solidFill>
                </a:uFill>
                <a:latin typeface="Calibri" panose="020F0502020204030204" pitchFamily="34" charset="0"/>
                <a:ea typeface="DejaVu Sans"/>
                <a:cs typeface="Calibri" panose="020F0502020204030204" pitchFamily="34" charset="0"/>
              </a:rPr>
              <a:t>tijela</a:t>
            </a:r>
            <a:r>
              <a:rPr lang="en-US" b="1" u="sng" strike="noStrike" spc="-1" dirty="0" smtClean="0">
                <a:uFill>
                  <a:solidFill>
                    <a:srgbClr val="FFFFFF"/>
                  </a:solidFill>
                </a:uFill>
                <a:latin typeface="Calibri" panose="020F0502020204030204" pitchFamily="34" charset="0"/>
                <a:ea typeface="DejaVu Sans"/>
                <a:cs typeface="Calibri" panose="020F0502020204030204" pitchFamily="34" charset="0"/>
              </a:rPr>
              <a:t> </a:t>
            </a:r>
            <a:r>
              <a:rPr lang="en-US" b="1" u="sng" strike="noStrike" spc="-1" dirty="0" err="1" smtClean="0">
                <a:uFill>
                  <a:solidFill>
                    <a:srgbClr val="FFFFFF"/>
                  </a:solidFill>
                </a:uFill>
                <a:latin typeface="Calibri" panose="020F0502020204030204" pitchFamily="34" charset="0"/>
                <a:ea typeface="DejaVu Sans"/>
                <a:cs typeface="Calibri" panose="020F0502020204030204" pitchFamily="34" charset="0"/>
              </a:rPr>
              <a:t>inovacijskog</a:t>
            </a:r>
            <a:r>
              <a:rPr lang="en-US" b="1" u="sng" strike="noStrike" spc="-1" dirty="0" smtClean="0">
                <a:uFill>
                  <a:solidFill>
                    <a:srgbClr val="FFFFFF"/>
                  </a:solidFill>
                </a:uFill>
                <a:latin typeface="Calibri" panose="020F0502020204030204" pitchFamily="34" charset="0"/>
                <a:ea typeface="DejaVu Sans"/>
                <a:cs typeface="Calibri" panose="020F0502020204030204" pitchFamily="34" charset="0"/>
              </a:rPr>
              <a:t> </a:t>
            </a:r>
            <a:r>
              <a:rPr lang="en-US" b="1" u="sng" strike="noStrike" spc="-1" dirty="0" err="1" smtClean="0">
                <a:uFill>
                  <a:solidFill>
                    <a:srgbClr val="FFFFFF"/>
                  </a:solidFill>
                </a:uFill>
                <a:latin typeface="Calibri" panose="020F0502020204030204" pitchFamily="34" charset="0"/>
                <a:ea typeface="DejaVu Sans"/>
                <a:cs typeface="Calibri" panose="020F0502020204030204" pitchFamily="34" charset="0"/>
              </a:rPr>
              <a:t>sustava</a:t>
            </a:r>
            <a:endParaRPr lang="hr-HR" u="sng" strike="noStrike" spc="-1" dirty="0" smtClean="0">
              <a:uFill>
                <a:solidFill>
                  <a:srgbClr val="FFFFFF"/>
                </a:solidFill>
              </a:uFill>
              <a:latin typeface="Calibri" panose="020F0502020204030204" pitchFamily="34" charset="0"/>
              <a:ea typeface="DejaVu Sans"/>
              <a:cs typeface="Calibri" panose="020F0502020204030204" pitchFamily="34" charset="0"/>
            </a:endParaRPr>
          </a:p>
          <a:p>
            <a:pPr marL="2160" algn="just">
              <a:lnSpc>
                <a:spcPct val="100000"/>
              </a:lnSpc>
              <a:buClr>
                <a:srgbClr val="000000"/>
              </a:buClr>
            </a:pPr>
            <a:r>
              <a:rPr lang="hr-HR" u="sng" spc="-1" dirty="0">
                <a:uFill>
                  <a:solidFill>
                    <a:srgbClr val="FFFFFF"/>
                  </a:solidFill>
                </a:uFill>
                <a:latin typeface="Times New Roman" panose="02020603050405020304" pitchFamily="18" charset="0"/>
                <a:cs typeface="Times New Roman" panose="02020603050405020304" pitchFamily="18" charset="0"/>
              </a:rPr>
              <a:t>• </a:t>
            </a:r>
            <a:r>
              <a:rPr lang="hr-HR" b="1" u="sng" spc="-1" dirty="0">
                <a:uFill>
                  <a:solidFill>
                    <a:srgbClr val="FFFFFF"/>
                  </a:solidFill>
                </a:uFill>
                <a:latin typeface="Calibri" panose="020F0502020204030204" pitchFamily="34" charset="0"/>
                <a:cs typeface="Calibri" panose="020F0502020204030204" pitchFamily="34" charset="0"/>
              </a:rPr>
              <a:t>p</a:t>
            </a:r>
            <a:r>
              <a:rPr lang="hr-HR" b="1" u="sng" spc="-1" dirty="0" smtClean="0">
                <a:uFill>
                  <a:solidFill>
                    <a:srgbClr val="FFFFFF"/>
                  </a:solidFill>
                </a:uFill>
                <a:latin typeface="Calibri" panose="020F0502020204030204" pitchFamily="34" charset="0"/>
                <a:cs typeface="Calibri" panose="020F0502020204030204" pitchFamily="34" charset="0"/>
              </a:rPr>
              <a:t>ovezani dionici sustava </a:t>
            </a:r>
            <a:r>
              <a:rPr lang="hr-HR" u="sng" spc="-1" dirty="0" smtClean="0">
                <a:uFill>
                  <a:solidFill>
                    <a:srgbClr val="FFFFFF"/>
                  </a:solidFill>
                </a:uFill>
                <a:latin typeface="Calibri" panose="020F0502020204030204" pitchFamily="34" charset="0"/>
                <a:cs typeface="Calibri" panose="020F0502020204030204" pitchFamily="34" charset="0"/>
              </a:rPr>
              <a:t>i osiguran </a:t>
            </a:r>
            <a:r>
              <a:rPr lang="hr-HR" b="1" u="sng" spc="-1" dirty="0" smtClean="0">
                <a:uFill>
                  <a:solidFill>
                    <a:srgbClr val="FFFFFF"/>
                  </a:solidFill>
                </a:uFill>
                <a:latin typeface="Calibri" panose="020F0502020204030204" pitchFamily="34" charset="0"/>
                <a:cs typeface="Calibri" panose="020F0502020204030204" pitchFamily="34" charset="0"/>
              </a:rPr>
              <a:t>kontinuirani proces </a:t>
            </a:r>
            <a:r>
              <a:rPr lang="hr-HR" b="1" u="sng" spc="-1" dirty="0" smtClean="0">
                <a:uFill>
                  <a:solidFill>
                    <a:srgbClr val="FFFFFF"/>
                  </a:solidFill>
                </a:uFill>
                <a:latin typeface="Calibri" panose="020F0502020204030204" pitchFamily="34" charset="0"/>
                <a:cs typeface="Calibri" panose="020F0502020204030204" pitchFamily="34" charset="0"/>
              </a:rPr>
              <a:t>poduzetničko</a:t>
            </a:r>
            <a:r>
              <a:rPr lang="en-US" b="1" u="sng" spc="-1" dirty="0" smtClean="0">
                <a:uFill>
                  <a:solidFill>
                    <a:srgbClr val="FFFFFF"/>
                  </a:solidFill>
                </a:uFill>
                <a:latin typeface="Calibri" panose="020F0502020204030204" pitchFamily="34" charset="0"/>
                <a:cs typeface="Calibri" panose="020F0502020204030204" pitchFamily="34" charset="0"/>
              </a:rPr>
              <a:t>g</a:t>
            </a:r>
            <a:r>
              <a:rPr lang="hr-HR" b="1" u="sng" spc="-1" dirty="0" smtClean="0">
                <a:uFill>
                  <a:solidFill>
                    <a:srgbClr val="FFFFFF"/>
                  </a:solidFill>
                </a:uFill>
                <a:latin typeface="Calibri" panose="020F0502020204030204" pitchFamily="34" charset="0"/>
                <a:cs typeface="Calibri" panose="020F0502020204030204" pitchFamily="34" charset="0"/>
              </a:rPr>
              <a:t> </a:t>
            </a:r>
            <a:r>
              <a:rPr lang="hr-HR" b="1" u="sng" spc="-1" dirty="0" smtClean="0">
                <a:uFill>
                  <a:solidFill>
                    <a:srgbClr val="FFFFFF"/>
                  </a:solidFill>
                </a:uFill>
                <a:latin typeface="Calibri" panose="020F0502020204030204" pitchFamily="34" charset="0"/>
                <a:cs typeface="Calibri" panose="020F0502020204030204" pitchFamily="34" charset="0"/>
              </a:rPr>
              <a:t>otkrivanja</a:t>
            </a:r>
            <a:r>
              <a:rPr lang="hr-HR" u="sng" spc="-1" dirty="0" smtClean="0">
                <a:uFill>
                  <a:solidFill>
                    <a:srgbClr val="FFFFFF"/>
                  </a:solidFill>
                </a:uFill>
                <a:latin typeface="Calibri" panose="020F0502020204030204" pitchFamily="34" charset="0"/>
                <a:cs typeface="Calibri" panose="020F0502020204030204" pitchFamily="34" charset="0"/>
              </a:rPr>
              <a:t>:</a:t>
            </a:r>
          </a:p>
          <a:p>
            <a:pPr marL="2160" algn="just">
              <a:lnSpc>
                <a:spcPct val="100000"/>
              </a:lnSpc>
              <a:buClr>
                <a:srgbClr val="000000"/>
              </a:buClr>
            </a:pPr>
            <a:r>
              <a:rPr lang="hr-HR" u="sng" spc="-1" dirty="0">
                <a:uFill>
                  <a:solidFill>
                    <a:srgbClr val="FFFFFF"/>
                  </a:solidFill>
                </a:uFill>
                <a:latin typeface="Calibri" panose="020F0502020204030204" pitchFamily="34" charset="0"/>
                <a:cs typeface="Calibri" panose="020F0502020204030204" pitchFamily="34" charset="0"/>
              </a:rPr>
              <a:t>	</a:t>
            </a:r>
            <a:r>
              <a:rPr lang="hr-HR" u="sng" spc="-1" dirty="0" smtClean="0">
                <a:uFill>
                  <a:solidFill>
                    <a:srgbClr val="FFFFFF"/>
                  </a:solidFill>
                </a:uFill>
                <a:latin typeface="Calibri" panose="020F0502020204030204" pitchFamily="34" charset="0"/>
                <a:cs typeface="Calibri" panose="020F0502020204030204" pitchFamily="34" charset="0"/>
              </a:rPr>
              <a:t>poslovni sektor + znanstveno-istraživačka zajednica + tijela javne vlasti</a:t>
            </a:r>
          </a:p>
          <a:p>
            <a:pPr marL="2160" algn="just">
              <a:lnSpc>
                <a:spcPct val="100000"/>
              </a:lnSpc>
              <a:buClr>
                <a:srgbClr val="000000"/>
              </a:buClr>
            </a:pPr>
            <a:r>
              <a:rPr lang="hr-HR" u="sng" spc="-1" dirty="0" smtClean="0">
                <a:uFill>
                  <a:solidFill>
                    <a:srgbClr val="FFFFFF"/>
                  </a:solidFill>
                </a:uFill>
                <a:latin typeface="Times New Roman" panose="02020603050405020304" pitchFamily="18" charset="0"/>
                <a:cs typeface="Times New Roman" panose="02020603050405020304" pitchFamily="18" charset="0"/>
              </a:rPr>
              <a:t>• </a:t>
            </a:r>
            <a:r>
              <a:rPr lang="hr-HR" u="sng" spc="-1" dirty="0" smtClean="0">
                <a:uFill>
                  <a:solidFill>
                    <a:srgbClr val="FFFFFF"/>
                  </a:solidFill>
                </a:uFill>
                <a:latin typeface="Calibri" panose="020F0502020204030204" pitchFamily="34" charset="0"/>
                <a:cs typeface="Calibri" panose="020F0502020204030204" pitchFamily="34" charset="0"/>
              </a:rPr>
              <a:t>s</a:t>
            </a:r>
            <a:r>
              <a:rPr lang="hr-HR" u="sng" strike="noStrike" spc="-1" dirty="0" smtClean="0">
                <a:uFill>
                  <a:solidFill>
                    <a:srgbClr val="FFFFFF"/>
                  </a:solidFill>
                </a:uFill>
                <a:latin typeface="Calibri" panose="020F0502020204030204" pitchFamily="34" charset="0"/>
                <a:cs typeface="Calibri" panose="020F0502020204030204" pitchFamily="34" charset="0"/>
              </a:rPr>
              <a:t>ustav radi </a:t>
            </a:r>
            <a:r>
              <a:rPr lang="hr-HR" b="1" u="sng" strike="noStrike" spc="-1" dirty="0" smtClean="0">
                <a:uFill>
                  <a:solidFill>
                    <a:srgbClr val="FFFFFF"/>
                  </a:solidFill>
                </a:uFill>
                <a:latin typeface="Calibri" panose="020F0502020204030204" pitchFamily="34" charset="0"/>
                <a:cs typeface="Calibri" panose="020F0502020204030204" pitchFamily="34" charset="0"/>
              </a:rPr>
              <a:t>sinergijski i učinkovito</a:t>
            </a:r>
            <a:r>
              <a:rPr lang="hr-HR" u="sng" strike="noStrike" spc="-1" dirty="0" smtClean="0">
                <a:uFill>
                  <a:solidFill>
                    <a:srgbClr val="FFFFFF"/>
                  </a:solidFill>
                </a:uFill>
                <a:latin typeface="Calibri" panose="020F0502020204030204" pitchFamily="34" charset="0"/>
                <a:cs typeface="Calibri" panose="020F0502020204030204" pitchFamily="34" charset="0"/>
              </a:rPr>
              <a:t>, uz pristup </a:t>
            </a:r>
            <a:r>
              <a:rPr lang="hr-HR" b="1" u="sng" strike="noStrike" spc="-1" dirty="0" smtClean="0">
                <a:uFill>
                  <a:solidFill>
                    <a:srgbClr val="FFFFFF"/>
                  </a:solidFill>
                </a:uFill>
                <a:latin typeface="Calibri" panose="020F0502020204030204" pitchFamily="34" charset="0"/>
                <a:cs typeface="Calibri" panose="020F0502020204030204" pitchFamily="34" charset="0"/>
              </a:rPr>
              <a:t>"odozdo prema gore"</a:t>
            </a:r>
            <a:endParaRPr lang="hr-HR" b="1" u="sng" spc="-1" dirty="0">
              <a:uFill>
                <a:solidFill>
                  <a:srgbClr val="FFFFFF"/>
                </a:solidFill>
              </a:uFill>
              <a:latin typeface="Calibri" panose="020F0502020204030204" pitchFamily="34" charset="0"/>
              <a:cs typeface="Calibri" panose="020F0502020204030204" pitchFamily="34" charset="0"/>
            </a:endParaRPr>
          </a:p>
          <a:p>
            <a:pPr marL="2160" algn="just">
              <a:lnSpc>
                <a:spcPct val="100000"/>
              </a:lnSpc>
              <a:buClr>
                <a:srgbClr val="000000"/>
              </a:buClr>
            </a:pPr>
            <a:r>
              <a:rPr lang="hr-HR" u="sng" spc="-1" dirty="0" smtClean="0">
                <a:uFill>
                  <a:solidFill>
                    <a:srgbClr val="FFFFFF"/>
                  </a:solidFill>
                </a:uFill>
                <a:latin typeface="Times New Roman" panose="02020603050405020304" pitchFamily="18" charset="0"/>
                <a:cs typeface="Times New Roman" panose="02020603050405020304" pitchFamily="18" charset="0"/>
              </a:rPr>
              <a:t>• </a:t>
            </a:r>
            <a:r>
              <a:rPr lang="hr-HR" u="sng" spc="-1" dirty="0">
                <a:uFill>
                  <a:solidFill>
                    <a:srgbClr val="FFFFFF"/>
                  </a:solidFill>
                </a:uFill>
                <a:latin typeface="Calibri" panose="020F0502020204030204" pitchFamily="34" charset="0"/>
                <a:cs typeface="Calibri" panose="020F0502020204030204" pitchFamily="34" charset="0"/>
              </a:rPr>
              <a:t>k</a:t>
            </a:r>
            <a:r>
              <a:rPr lang="hr-HR" u="sng" spc="-1" dirty="0" smtClean="0">
                <a:uFill>
                  <a:solidFill>
                    <a:srgbClr val="FFFFFF"/>
                  </a:solidFill>
                </a:uFill>
                <a:latin typeface="Calibri" panose="020F0502020204030204" pitchFamily="34" charset="0"/>
                <a:cs typeface="Calibri" panose="020F0502020204030204" pitchFamily="34" charset="0"/>
              </a:rPr>
              <a:t>roz SP INI radi se na uspostavi </a:t>
            </a:r>
            <a:r>
              <a:rPr lang="hr-HR" b="1" u="sng" spc="-1" dirty="0" smtClean="0">
                <a:uFill>
                  <a:solidFill>
                    <a:srgbClr val="FFFFFF"/>
                  </a:solidFill>
                </a:uFill>
                <a:latin typeface="Calibri" panose="020F0502020204030204" pitchFamily="34" charset="0"/>
                <a:cs typeface="Calibri" panose="020F0502020204030204" pitchFamily="34" charset="0"/>
              </a:rPr>
              <a:t>digitalnih alata </a:t>
            </a:r>
            <a:r>
              <a:rPr lang="hr-HR" u="sng" spc="-1" dirty="0" smtClean="0">
                <a:uFill>
                  <a:solidFill>
                    <a:srgbClr val="FFFFFF"/>
                  </a:solidFill>
                </a:uFill>
                <a:latin typeface="Calibri" panose="020F0502020204030204" pitchFamily="34" charset="0"/>
                <a:cs typeface="Calibri" panose="020F0502020204030204" pitchFamily="34" charset="0"/>
              </a:rPr>
              <a:t>za Inovacijski sustav RH</a:t>
            </a:r>
          </a:p>
          <a:p>
            <a:pPr marL="2160" algn="just">
              <a:lnSpc>
                <a:spcPct val="100000"/>
              </a:lnSpc>
              <a:buClr>
                <a:srgbClr val="000000"/>
              </a:buClr>
            </a:pPr>
            <a:r>
              <a:rPr lang="hr-HR" u="sng" spc="-1" dirty="0" smtClean="0">
                <a:uFill>
                  <a:solidFill>
                    <a:srgbClr val="FFFFFF"/>
                  </a:solidFill>
                </a:uFill>
                <a:latin typeface="Times New Roman" panose="02020603050405020304" pitchFamily="18" charset="0"/>
                <a:cs typeface="Times New Roman" panose="02020603050405020304" pitchFamily="18" charset="0"/>
              </a:rPr>
              <a:t>• </a:t>
            </a:r>
            <a:r>
              <a:rPr lang="hr-HR" u="sng" spc="-1" dirty="0">
                <a:uFill>
                  <a:solidFill>
                    <a:srgbClr val="FFFFFF"/>
                  </a:solidFill>
                </a:uFill>
                <a:latin typeface="Calibri" panose="020F0502020204030204" pitchFamily="34" charset="0"/>
                <a:cs typeface="Calibri" panose="020F0502020204030204" pitchFamily="34" charset="0"/>
              </a:rPr>
              <a:t>stvorene </a:t>
            </a:r>
            <a:r>
              <a:rPr lang="hr-HR" b="1" u="sng" spc="-1" dirty="0">
                <a:uFill>
                  <a:solidFill>
                    <a:srgbClr val="FFFFFF"/>
                  </a:solidFill>
                </a:uFill>
                <a:latin typeface="Calibri" panose="020F0502020204030204" pitchFamily="34" charset="0"/>
                <a:cs typeface="Calibri" panose="020F0502020204030204" pitchFamily="34" charset="0"/>
              </a:rPr>
              <a:t>zalihe projektnih ideja </a:t>
            </a:r>
            <a:r>
              <a:rPr lang="hr-HR" u="sng" spc="-1" dirty="0">
                <a:uFill>
                  <a:solidFill>
                    <a:srgbClr val="FFFFFF"/>
                  </a:solidFill>
                </a:uFill>
                <a:latin typeface="Calibri" panose="020F0502020204030204" pitchFamily="34" charset="0"/>
                <a:cs typeface="Calibri" panose="020F0502020204030204" pitchFamily="34" charset="0"/>
              </a:rPr>
              <a:t>za usmjeravanje budućih financiranja (</a:t>
            </a:r>
            <a:r>
              <a:rPr lang="hr-HR" u="sng" spc="-1" dirty="0" smtClean="0">
                <a:uFill>
                  <a:solidFill>
                    <a:srgbClr val="FFFFFF"/>
                  </a:solidFill>
                </a:uFill>
                <a:latin typeface="Calibri" panose="020F0502020204030204" pitchFamily="34" charset="0"/>
                <a:cs typeface="Calibri" panose="020F0502020204030204" pitchFamily="34" charset="0"/>
              </a:rPr>
              <a:t>TIV-ovi)</a:t>
            </a:r>
          </a:p>
          <a:p>
            <a:pPr marL="2160" algn="just">
              <a:lnSpc>
                <a:spcPct val="100000"/>
              </a:lnSpc>
              <a:buClr>
                <a:srgbClr val="000000"/>
              </a:buClr>
            </a:pPr>
            <a:endParaRPr lang="hr-HR" u="sng" spc="-1" dirty="0" smtClean="0">
              <a:uFill>
                <a:solidFill>
                  <a:srgbClr val="FFFFFF"/>
                </a:solidFill>
              </a:uFill>
              <a:latin typeface="Calibri" panose="020F0502020204030204" pitchFamily="34" charset="0"/>
              <a:cs typeface="Calibri" panose="020F0502020204030204" pitchFamily="34" charset="0"/>
            </a:endParaRPr>
          </a:p>
          <a:p>
            <a:pPr marL="2160" algn="just">
              <a:lnSpc>
                <a:spcPct val="100000"/>
              </a:lnSpc>
              <a:spcAft>
                <a:spcPts val="600"/>
              </a:spcAft>
              <a:buClr>
                <a:srgbClr val="000000"/>
              </a:buClr>
            </a:pPr>
            <a:r>
              <a:rPr lang="hr-HR" b="1" u="sng" spc="-1" dirty="0" smtClean="0">
                <a:uFill>
                  <a:solidFill>
                    <a:srgbClr val="FFFFFF"/>
                  </a:solidFill>
                </a:uFill>
                <a:latin typeface="Calibri" panose="020F0502020204030204" pitchFamily="34" charset="0"/>
                <a:cs typeface="Calibri" panose="020F0502020204030204" pitchFamily="34" charset="0"/>
              </a:rPr>
              <a:t>Strategija pametne specijalizacije S3</a:t>
            </a:r>
          </a:p>
          <a:p>
            <a:pPr marL="2160" algn="just">
              <a:lnSpc>
                <a:spcPct val="100000"/>
              </a:lnSpc>
              <a:buClr>
                <a:srgbClr val="000000"/>
              </a:buClr>
            </a:pPr>
            <a:r>
              <a:rPr lang="hr-HR" u="sng" spc="-1" dirty="0">
                <a:uFill>
                  <a:solidFill>
                    <a:srgbClr val="FFFFFF"/>
                  </a:solidFill>
                </a:uFill>
                <a:latin typeface="Calibri" panose="020F0502020204030204" pitchFamily="34" charset="0"/>
                <a:cs typeface="Calibri" panose="020F0502020204030204" pitchFamily="34" charset="0"/>
              </a:rPr>
              <a:t>• </a:t>
            </a:r>
            <a:r>
              <a:rPr lang="hr-HR" u="sng" spc="-1" dirty="0" smtClean="0">
                <a:uFill>
                  <a:solidFill>
                    <a:srgbClr val="FFFFFF"/>
                  </a:solidFill>
                </a:uFill>
                <a:latin typeface="Calibri" panose="020F0502020204030204" pitchFamily="34" charset="0"/>
                <a:cs typeface="Calibri" panose="020F0502020204030204" pitchFamily="34" charset="0"/>
              </a:rPr>
              <a:t>novi AP objedinio sve inov. mjere u sustavu i redefinirao skup S3 provedbenih instrumenata</a:t>
            </a:r>
          </a:p>
          <a:p>
            <a:pPr marL="2160" algn="just">
              <a:lnSpc>
                <a:spcPct val="100000"/>
              </a:lnSpc>
              <a:buClr>
                <a:srgbClr val="000000"/>
              </a:buClr>
            </a:pPr>
            <a:r>
              <a:rPr lang="hr-HR" u="sng" spc="-1" dirty="0">
                <a:uFill>
                  <a:solidFill>
                    <a:srgbClr val="FFFFFF"/>
                  </a:solidFill>
                </a:uFill>
                <a:latin typeface="Calibri" panose="020F0502020204030204" pitchFamily="34" charset="0"/>
                <a:cs typeface="Calibri" panose="020F0502020204030204" pitchFamily="34" charset="0"/>
              </a:rPr>
              <a:t>• 42 </a:t>
            </a:r>
            <a:r>
              <a:rPr lang="hr-HR" u="sng" spc="-1" dirty="0" smtClean="0">
                <a:uFill>
                  <a:solidFill>
                    <a:srgbClr val="FFFFFF"/>
                  </a:solidFill>
                </a:uFill>
                <a:latin typeface="Calibri" panose="020F0502020204030204" pitchFamily="34" charset="0"/>
                <a:cs typeface="Calibri" panose="020F0502020204030204" pitchFamily="34" charset="0"/>
              </a:rPr>
              <a:t>provedbena instrumenta, uk. alokacija: 7,1 milijardi HRK</a:t>
            </a:r>
          </a:p>
          <a:p>
            <a:pPr marL="2160" algn="just">
              <a:lnSpc>
                <a:spcPct val="100000"/>
              </a:lnSpc>
              <a:buClr>
                <a:srgbClr val="000000"/>
              </a:buClr>
            </a:pPr>
            <a:r>
              <a:rPr lang="hr-HR" u="sng" spc="-1" dirty="0" smtClean="0">
                <a:uFill>
                  <a:solidFill>
                    <a:srgbClr val="FFFFFF"/>
                  </a:solidFill>
                </a:uFill>
                <a:latin typeface="Calibri" panose="020F0502020204030204" pitchFamily="34" charset="0"/>
                <a:cs typeface="Calibri" panose="020F0502020204030204" pitchFamily="34" charset="0"/>
              </a:rPr>
              <a:t>• </a:t>
            </a:r>
            <a:r>
              <a:rPr lang="hr-HR" b="1" u="sng" spc="-1" dirty="0" smtClean="0">
                <a:uFill>
                  <a:solidFill>
                    <a:srgbClr val="FFFFFF"/>
                  </a:solidFill>
                </a:uFill>
                <a:latin typeface="Calibri" panose="020F0502020204030204" pitchFamily="34" charset="0"/>
                <a:cs typeface="Calibri" panose="020F0502020204030204" pitchFamily="34" charset="0"/>
              </a:rPr>
              <a:t>do sada </a:t>
            </a:r>
            <a:r>
              <a:rPr lang="hr-HR" u="sng" spc="-1" dirty="0" smtClean="0">
                <a:uFill>
                  <a:solidFill>
                    <a:srgbClr val="FFFFFF"/>
                  </a:solidFill>
                </a:uFill>
                <a:latin typeface="Calibri" panose="020F0502020204030204" pitchFamily="34" charset="0"/>
                <a:cs typeface="Calibri" panose="020F0502020204030204" pitchFamily="34" charset="0"/>
              </a:rPr>
              <a:t>ugovorena bespovratna sredstva: </a:t>
            </a:r>
            <a:r>
              <a:rPr lang="hr-HR" b="1" u="sng" spc="-1" dirty="0" smtClean="0">
                <a:uFill>
                  <a:solidFill>
                    <a:srgbClr val="FFFFFF"/>
                  </a:solidFill>
                </a:uFill>
                <a:latin typeface="Calibri" panose="020F0502020204030204" pitchFamily="34" charset="0"/>
                <a:cs typeface="Calibri" panose="020F0502020204030204" pitchFamily="34" charset="0"/>
              </a:rPr>
              <a:t>3,6 milijarde (51 % alokacije) za 831 projekata </a:t>
            </a:r>
          </a:p>
          <a:p>
            <a:pPr marL="2160" algn="just">
              <a:lnSpc>
                <a:spcPct val="100000"/>
              </a:lnSpc>
              <a:buClr>
                <a:srgbClr val="000000"/>
              </a:buClr>
            </a:pPr>
            <a:r>
              <a:rPr lang="hr-HR" u="sng" spc="-1" dirty="0" smtClean="0">
                <a:uFill>
                  <a:solidFill>
                    <a:srgbClr val="FFFFFF"/>
                  </a:solidFill>
                </a:uFill>
                <a:latin typeface="Calibri" panose="020F0502020204030204" pitchFamily="34" charset="0"/>
                <a:cs typeface="Calibri" panose="020F0502020204030204" pitchFamily="34" charset="0"/>
              </a:rPr>
              <a:t>• </a:t>
            </a:r>
            <a:r>
              <a:rPr lang="hr-HR" u="sng" spc="-1" dirty="0">
                <a:uFill>
                  <a:solidFill>
                    <a:srgbClr val="FFFFFF"/>
                  </a:solidFill>
                </a:uFill>
                <a:latin typeface="Calibri" panose="020F0502020204030204" pitchFamily="34" charset="0"/>
                <a:cs typeface="Calibri" panose="020F0502020204030204" pitchFamily="34" charset="0"/>
              </a:rPr>
              <a:t>n</a:t>
            </a:r>
            <a:r>
              <a:rPr lang="hr-HR" u="sng" spc="-1" dirty="0" smtClean="0">
                <a:uFill>
                  <a:solidFill>
                    <a:srgbClr val="FFFFFF"/>
                  </a:solidFill>
                </a:uFill>
                <a:latin typeface="Calibri" panose="020F0502020204030204" pitchFamily="34" charset="0"/>
                <a:cs typeface="Calibri" panose="020F0502020204030204" pitchFamily="34" charset="0"/>
              </a:rPr>
              <a:t>a raspolaganju za nadolazeće pozive </a:t>
            </a:r>
            <a:r>
              <a:rPr lang="hr-HR" b="1" u="sng" spc="-1" dirty="0" smtClean="0">
                <a:uFill>
                  <a:solidFill>
                    <a:srgbClr val="FFFFFF"/>
                  </a:solidFill>
                </a:uFill>
                <a:latin typeface="Calibri" panose="020F0502020204030204" pitchFamily="34" charset="0"/>
                <a:cs typeface="Calibri" panose="020F0502020204030204" pitchFamily="34" charset="0"/>
              </a:rPr>
              <a:t>2019./20.: 2,2 milijarda HRK</a:t>
            </a:r>
            <a:endParaRPr lang="hr-HR" strike="noStrike" spc="-1" dirty="0">
              <a:uFill>
                <a:solidFill>
                  <a:srgbClr val="FFFFFF"/>
                </a:solidFill>
              </a:uFill>
              <a:latin typeface="Calibri" panose="020F0502020204030204" pitchFamily="34" charset="0"/>
              <a:cs typeface="Calibri" panose="020F0502020204030204" pitchFamily="34" charset="0"/>
            </a:endParaRPr>
          </a:p>
          <a:p>
            <a:pPr>
              <a:lnSpc>
                <a:spcPct val="100000"/>
              </a:lnSpc>
            </a:pPr>
            <a:endParaRPr lang="hr-HR" b="0" strike="noStrike" spc="-1" dirty="0">
              <a:solidFill>
                <a:srgbClr val="000000"/>
              </a:solidFill>
              <a:uFill>
                <a:solidFill>
                  <a:srgbClr val="FFFFFF"/>
                </a:solidFill>
              </a:uFill>
              <a:latin typeface="Arial"/>
            </a:endParaRPr>
          </a:p>
          <a:p>
            <a:pPr>
              <a:lnSpc>
                <a:spcPct val="100000"/>
              </a:lnSpc>
            </a:pPr>
            <a:endParaRPr lang="hr-HR" sz="1600" b="0" strike="noStrike" spc="-1" dirty="0">
              <a:solidFill>
                <a:srgbClr val="000000"/>
              </a:solidFill>
              <a:uFill>
                <a:solidFill>
                  <a:srgbClr val="FFFFFF"/>
                </a:solidFill>
              </a:uFill>
              <a:latin typeface="Arial"/>
            </a:endParaRPr>
          </a:p>
          <a:p>
            <a:pPr>
              <a:lnSpc>
                <a:spcPct val="100000"/>
              </a:lnSpc>
            </a:pPr>
            <a:endParaRPr lang="hr-HR" sz="1600" b="0" strike="noStrike" spc="-1" dirty="0">
              <a:solidFill>
                <a:srgbClr val="000000"/>
              </a:solidFill>
              <a:uFill>
                <a:solidFill>
                  <a:srgbClr val="FFFFFF"/>
                </a:solidFill>
              </a:uFill>
              <a:latin typeface="Arial"/>
            </a:endParaRPr>
          </a:p>
          <a:p>
            <a:pPr>
              <a:lnSpc>
                <a:spcPct val="100000"/>
              </a:lnSpc>
            </a:pPr>
            <a:endParaRPr lang="hr-HR" sz="1600" b="0" strike="noStrike" spc="-1" dirty="0">
              <a:solidFill>
                <a:srgbClr val="000000"/>
              </a:solidFill>
              <a:uFill>
                <a:solidFill>
                  <a:srgbClr val="FFFFFF"/>
                </a:solidFill>
              </a:uFill>
              <a:latin typeface="Arial"/>
            </a:endParaRPr>
          </a:p>
        </p:txBody>
      </p:sp>
      <p:pic>
        <p:nvPicPr>
          <p:cNvPr id="4" name="Picture 3" descr="Ministarstvo gospodarst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88640"/>
            <a:ext cx="4680520" cy="2664296"/>
          </a:xfrm>
          <a:prstGeom prst="rect">
            <a:avLst/>
          </a:prstGeom>
          <a:noFill/>
          <a:ln>
            <a:noFill/>
          </a:ln>
        </p:spPr>
      </p:pic>
    </p:spTree>
    <p:extLst>
      <p:ext uri="{BB962C8B-B14F-4D97-AF65-F5344CB8AC3E}">
        <p14:creationId xmlns:p14="http://schemas.microsoft.com/office/powerpoint/2010/main" val="422292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2664000" y="76680"/>
            <a:ext cx="604584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r-HR" sz="1800" b="0" strike="noStrike" spc="-1" dirty="0">
              <a:solidFill>
                <a:srgbClr val="000000"/>
              </a:solidFill>
              <a:uFill>
                <a:solidFill>
                  <a:srgbClr val="FFFFFF"/>
                </a:solidFill>
              </a:uFill>
              <a:latin typeface="Arial"/>
            </a:endParaRPr>
          </a:p>
        </p:txBody>
      </p:sp>
      <p:sp>
        <p:nvSpPr>
          <p:cNvPr id="116" name="CustomShape 2"/>
          <p:cNvSpPr/>
          <p:nvPr/>
        </p:nvSpPr>
        <p:spPr>
          <a:xfrm>
            <a:off x="337686" y="1412776"/>
            <a:ext cx="8782920" cy="532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hr-HR" sz="1800" b="0" strike="noStrike" spc="-1" dirty="0" smtClean="0">
              <a:solidFill>
                <a:srgbClr val="000000"/>
              </a:solidFill>
              <a:uFill>
                <a:solidFill>
                  <a:srgbClr val="FFFFFF"/>
                </a:solidFill>
              </a:uFill>
              <a:latin typeface="Arial"/>
            </a:endParaRPr>
          </a:p>
          <a:p>
            <a:pPr>
              <a:lnSpc>
                <a:spcPct val="100000"/>
              </a:lnSpc>
            </a:pPr>
            <a:endParaRPr lang="hr-HR" spc="-1" dirty="0">
              <a:solidFill>
                <a:srgbClr val="000000"/>
              </a:solidFill>
              <a:uFill>
                <a:solidFill>
                  <a:srgbClr val="FFFFFF"/>
                </a:solidFill>
              </a:uFill>
              <a:latin typeface="Arial"/>
            </a:endParaRPr>
          </a:p>
          <a:p>
            <a:pPr>
              <a:lnSpc>
                <a:spcPct val="100000"/>
              </a:lnSpc>
            </a:pPr>
            <a:endParaRPr lang="hr-HR" sz="1800" b="0" strike="noStrike" spc="-1" dirty="0" smtClean="0">
              <a:solidFill>
                <a:srgbClr val="000000"/>
              </a:solidFill>
              <a:uFill>
                <a:solidFill>
                  <a:srgbClr val="FFFFFF"/>
                </a:solidFill>
              </a:uFill>
              <a:latin typeface="Arial"/>
            </a:endParaRPr>
          </a:p>
          <a:p>
            <a:pPr>
              <a:lnSpc>
                <a:spcPct val="100000"/>
              </a:lnSpc>
            </a:pPr>
            <a:endParaRPr lang="hr-HR" spc="-1" dirty="0">
              <a:solidFill>
                <a:srgbClr val="000000"/>
              </a:solidFill>
              <a:uFill>
                <a:solidFill>
                  <a:srgbClr val="FFFFFF"/>
                </a:solidFill>
              </a:uFill>
              <a:latin typeface="Arial"/>
            </a:endParaRPr>
          </a:p>
          <a:p>
            <a:pPr>
              <a:lnSpc>
                <a:spcPct val="100000"/>
              </a:lnSpc>
            </a:pPr>
            <a:endParaRPr lang="hr-HR" sz="1800" b="0" strike="noStrike" spc="-1" dirty="0" smtClean="0">
              <a:solidFill>
                <a:srgbClr val="000000"/>
              </a:solidFill>
              <a:uFill>
                <a:solidFill>
                  <a:srgbClr val="FFFFFF"/>
                </a:solidFill>
              </a:uFill>
              <a:latin typeface="Arial"/>
            </a:endParaRPr>
          </a:p>
          <a:p>
            <a:pPr>
              <a:lnSpc>
                <a:spcPct val="100000"/>
              </a:lnSpc>
            </a:pPr>
            <a:endParaRPr lang="hr-HR" sz="1800" b="0" strike="noStrike" spc="-1" dirty="0">
              <a:solidFill>
                <a:srgbClr val="000000"/>
              </a:solidFill>
              <a:uFill>
                <a:solidFill>
                  <a:srgbClr val="FFFFFF"/>
                </a:solidFill>
              </a:uFill>
              <a:latin typeface="Arial"/>
            </a:endParaRPr>
          </a:p>
          <a:p>
            <a:pPr>
              <a:lnSpc>
                <a:spcPct val="100000"/>
              </a:lnSpc>
            </a:pPr>
            <a:endParaRPr lang="hr-HR" sz="1800" b="0" strike="noStrike" spc="-1" dirty="0">
              <a:solidFill>
                <a:srgbClr val="000000"/>
              </a:solidFill>
              <a:uFill>
                <a:solidFill>
                  <a:srgbClr val="FFFFFF"/>
                </a:solidFill>
              </a:uFill>
              <a:latin typeface="Arial"/>
            </a:endParaRPr>
          </a:p>
          <a:p>
            <a:pPr>
              <a:lnSpc>
                <a:spcPct val="100000"/>
              </a:lnSpc>
            </a:pPr>
            <a:endParaRPr lang="hr-HR" sz="1800" b="0" strike="noStrike" spc="-1" dirty="0">
              <a:solidFill>
                <a:srgbClr val="000000"/>
              </a:solidFill>
              <a:uFill>
                <a:solidFill>
                  <a:srgbClr val="FFFFFF"/>
                </a:solidFill>
              </a:uFill>
              <a:latin typeface="Arial"/>
            </a:endParaRPr>
          </a:p>
          <a:p>
            <a:pPr>
              <a:lnSpc>
                <a:spcPct val="100000"/>
              </a:lnSpc>
            </a:pPr>
            <a:endParaRPr lang="hr-HR" sz="1800" b="0" strike="noStrike" spc="-1" dirty="0">
              <a:solidFill>
                <a:srgbClr val="000000"/>
              </a:solidFill>
              <a:uFill>
                <a:solidFill>
                  <a:srgbClr val="FFFFFF"/>
                </a:solidFill>
              </a:uFill>
              <a:latin typeface="Arial"/>
            </a:endParaRPr>
          </a:p>
          <a:p>
            <a:pPr>
              <a:lnSpc>
                <a:spcPct val="100000"/>
              </a:lnSpc>
            </a:pPr>
            <a:endParaRPr lang="hr-HR" sz="1800" b="0" strike="noStrike" spc="-1" dirty="0">
              <a:solidFill>
                <a:srgbClr val="000000"/>
              </a:solidFill>
              <a:uFill>
                <a:solidFill>
                  <a:srgbClr val="FFFFFF"/>
                </a:solidFill>
              </a:uFill>
              <a:latin typeface="Arial"/>
            </a:endParaRPr>
          </a:p>
        </p:txBody>
      </p:sp>
      <p:sp>
        <p:nvSpPr>
          <p:cNvPr id="2" name="Rectangle 1"/>
          <p:cNvSpPr/>
          <p:nvPr/>
        </p:nvSpPr>
        <p:spPr>
          <a:xfrm>
            <a:off x="876718" y="3068960"/>
            <a:ext cx="7704856" cy="1738938"/>
          </a:xfrm>
          <a:prstGeom prst="rect">
            <a:avLst/>
          </a:prstGeom>
        </p:spPr>
        <p:txBody>
          <a:bodyPr wrap="square">
            <a:spAutoFit/>
          </a:bodyPr>
          <a:lstStyle/>
          <a:p>
            <a:pPr lvl="0" algn="ctr"/>
            <a:r>
              <a:rPr lang="hr-HR" altLang="en-US" sz="3600" b="1" i="1" dirty="0" smtClean="0">
                <a:solidFill>
                  <a:srgbClr val="0000FF"/>
                </a:solidFill>
                <a:latin typeface="Calibri" panose="020F0502020204030204" pitchFamily="34" charset="0"/>
                <a:ea typeface="MS PGothic" pitchFamily="34" charset="-128"/>
                <a:cs typeface="Calibri" panose="020F0502020204030204" pitchFamily="34" charset="0"/>
              </a:rPr>
              <a:t>#</a:t>
            </a:r>
            <a:r>
              <a:rPr lang="hr-HR" altLang="en-US" sz="3600" b="1" i="1" dirty="0" err="1" smtClean="0">
                <a:solidFill>
                  <a:srgbClr val="0000FF"/>
                </a:solidFill>
                <a:latin typeface="Calibri" panose="020F0502020204030204" pitchFamily="34" charset="0"/>
                <a:ea typeface="MS PGothic" pitchFamily="34" charset="-128"/>
                <a:cs typeface="Calibri" panose="020F0502020204030204" pitchFamily="34" charset="0"/>
              </a:rPr>
              <a:t>MožeSe</a:t>
            </a:r>
            <a:r>
              <a:rPr lang="hr-HR" altLang="en-US" sz="3600" b="1" i="1" dirty="0" smtClean="0">
                <a:solidFill>
                  <a:srgbClr val="0000FF"/>
                </a:solidFill>
                <a:latin typeface="Calibri" panose="020F0502020204030204" pitchFamily="34" charset="0"/>
                <a:ea typeface="MS PGothic" pitchFamily="34" charset="-128"/>
                <a:cs typeface="Calibri" panose="020F0502020204030204" pitchFamily="34" charset="0"/>
              </a:rPr>
              <a:t> #</a:t>
            </a:r>
            <a:r>
              <a:rPr lang="hr-HR" altLang="en-US" sz="3600" b="1" i="1" dirty="0" err="1" smtClean="0">
                <a:solidFill>
                  <a:srgbClr val="0000FF"/>
                </a:solidFill>
                <a:latin typeface="Calibri" panose="020F0502020204030204" pitchFamily="34" charset="0"/>
                <a:ea typeface="MS PGothic" pitchFamily="34" charset="-128"/>
                <a:cs typeface="Calibri" panose="020F0502020204030204" pitchFamily="34" charset="0"/>
              </a:rPr>
              <a:t>ToMiRadimo</a:t>
            </a:r>
            <a:r>
              <a:rPr lang="hr-HR" altLang="en-US" sz="3600" b="1" i="1" dirty="0" smtClean="0">
                <a:solidFill>
                  <a:srgbClr val="0000FF"/>
                </a:solidFill>
                <a:latin typeface="Calibri" panose="020F0502020204030204" pitchFamily="34" charset="0"/>
                <a:ea typeface="MS PGothic" pitchFamily="34" charset="-128"/>
                <a:cs typeface="Calibri" panose="020F0502020204030204" pitchFamily="34" charset="0"/>
              </a:rPr>
              <a:t>!</a:t>
            </a:r>
          </a:p>
          <a:p>
            <a:pPr lvl="0" algn="ctr"/>
            <a:endParaRPr lang="hr-HR" altLang="en-US" sz="3600" b="1" dirty="0">
              <a:solidFill>
                <a:srgbClr val="0000FF"/>
              </a:solidFill>
              <a:latin typeface="Calibri" panose="020F0502020204030204" pitchFamily="34" charset="0"/>
              <a:ea typeface="MS PGothic" pitchFamily="34" charset="-128"/>
              <a:cs typeface="Calibri" panose="020F0502020204030204" pitchFamily="34" charset="0"/>
            </a:endParaRPr>
          </a:p>
          <a:p>
            <a:pPr algn="ctr">
              <a:lnSpc>
                <a:spcPct val="100000"/>
              </a:lnSpc>
            </a:pPr>
            <a:r>
              <a:rPr lang="hr-HR" sz="3500" b="1" spc="-1" dirty="0" smtClean="0">
                <a:solidFill>
                  <a:srgbClr val="002060"/>
                </a:solidFill>
                <a:uFill>
                  <a:solidFill>
                    <a:srgbClr val="FFFFFF"/>
                  </a:solidFill>
                </a:uFill>
                <a:latin typeface="Calibri" panose="020F0502020204030204" pitchFamily="34" charset="0"/>
                <a:cs typeface="Calibri" panose="020F0502020204030204" pitchFamily="34" charset="0"/>
              </a:rPr>
              <a:t>Zahvaljujem na pažnji!</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76672"/>
            <a:ext cx="2366115" cy="21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0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664000" y="76680"/>
            <a:ext cx="604584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r-HR" sz="1800" b="0" strike="noStrike" spc="-1" dirty="0">
              <a:solidFill>
                <a:srgbClr val="000000"/>
              </a:solidFill>
              <a:uFill>
                <a:solidFill>
                  <a:srgbClr val="FFFFFF"/>
                </a:solidFill>
              </a:uFill>
              <a:latin typeface="Arial"/>
            </a:endParaRPr>
          </a:p>
        </p:txBody>
      </p:sp>
      <p:sp>
        <p:nvSpPr>
          <p:cNvPr id="79" name="CustomShape 2"/>
          <p:cNvSpPr/>
          <p:nvPr/>
        </p:nvSpPr>
        <p:spPr>
          <a:xfrm>
            <a:off x="107504" y="343083"/>
            <a:ext cx="8987955" cy="22938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pc="-1" dirty="0" smtClean="0">
                <a:solidFill>
                  <a:srgbClr val="0000FF"/>
                </a:solidFill>
                <a:uFill>
                  <a:solidFill>
                    <a:srgbClr val="FFFFFF"/>
                  </a:solidFill>
                </a:uFill>
                <a:latin typeface="Calibri" panose="020F0502020204030204" pitchFamily="34" charset="0"/>
                <a:cs typeface="Calibri" panose="020F0502020204030204" pitchFamily="34" charset="0"/>
              </a:rPr>
              <a:t>ISTRAŽIVANJE, RAZVOJ, INOVACIJE (IRI)</a:t>
            </a:r>
          </a:p>
          <a:p>
            <a:pPr lvl="0" algn="ctr"/>
            <a:endParaRPr lang="hr-HR" sz="1600" b="1" dirty="0" smtClean="0">
              <a:latin typeface="Calibri" panose="020F0502020204030204" pitchFamily="34" charset="0"/>
              <a:cs typeface="Calibri" panose="020F0502020204030204" pitchFamily="34" charset="0"/>
            </a:endParaRPr>
          </a:p>
          <a:p>
            <a:pPr marL="342900" lvl="0" indent="-341313" defTabSz="457200" eaLnBrk="0" fontAlgn="base" hangingPunct="0">
              <a:lnSpc>
                <a:spcPts val="1500"/>
              </a:lnSpc>
              <a:spcBef>
                <a:spcPts val="575"/>
              </a:spcBef>
              <a:spcAft>
                <a:spcPct val="0"/>
              </a:spcAft>
              <a:buClr>
                <a:srgbClr val="FFED00"/>
              </a:buClr>
              <a:defRPr/>
            </a:pPr>
            <a:endParaRPr lang="hr-HR" altLang="en-US" b="1" dirty="0" smtClean="0">
              <a:latin typeface="Calibri" panose="020F0502020204030204" pitchFamily="34" charset="0"/>
              <a:ea typeface="MS PGothic" pitchFamily="34" charset="-128"/>
              <a:cs typeface="Calibri" panose="020F0502020204030204" pitchFamily="34" charset="0"/>
            </a:endParaRPr>
          </a:p>
          <a:p>
            <a:pPr marL="342900" lvl="0" indent="-341313" defTabSz="457200" eaLnBrk="0" fontAlgn="base" hangingPunct="0">
              <a:lnSpc>
                <a:spcPts val="1500"/>
              </a:lnSpc>
              <a:spcBef>
                <a:spcPts val="575"/>
              </a:spcBef>
              <a:spcAft>
                <a:spcPts val="600"/>
              </a:spcAft>
              <a:buClr>
                <a:srgbClr val="FFED00"/>
              </a:buClr>
              <a:defRPr/>
            </a:pPr>
            <a:r>
              <a:rPr lang="hr-HR" altLang="en-US" b="1" dirty="0" smtClean="0">
                <a:latin typeface="Calibri" panose="020F0502020204030204" pitchFamily="34" charset="0"/>
                <a:ea typeface="MS PGothic" pitchFamily="34" charset="-128"/>
                <a:cs typeface="Calibri" panose="020F0502020204030204" pitchFamily="34" charset="0"/>
              </a:rPr>
              <a:t>Strategija </a:t>
            </a:r>
            <a:r>
              <a:rPr lang="hr-HR" altLang="en-US" b="1" dirty="0">
                <a:latin typeface="Calibri" panose="020F0502020204030204" pitchFamily="34" charset="0"/>
                <a:ea typeface="MS PGothic" pitchFamily="34" charset="-128"/>
                <a:cs typeface="Calibri" panose="020F0502020204030204" pitchFamily="34" charset="0"/>
              </a:rPr>
              <a:t>poticanja inovacija RH</a:t>
            </a:r>
            <a:r>
              <a:rPr lang="hr-HR" altLang="en-US" dirty="0">
                <a:latin typeface="Calibri" panose="020F0502020204030204" pitchFamily="34" charset="0"/>
                <a:ea typeface="MS PGothic" pitchFamily="34" charset="-128"/>
                <a:cs typeface="Calibri" panose="020F0502020204030204" pitchFamily="34" charset="0"/>
              </a:rPr>
              <a:t> 2014. – 2020. (SPI)</a:t>
            </a:r>
          </a:p>
          <a:p>
            <a:pPr marL="342900" lvl="0" indent="-341313" algn="ctr" defTabSz="457200" eaLnBrk="0" fontAlgn="base" hangingPunct="0">
              <a:spcBef>
                <a:spcPts val="575"/>
              </a:spcBef>
              <a:spcAft>
                <a:spcPct val="0"/>
              </a:spcAft>
              <a:buClr>
                <a:srgbClr val="FFED00"/>
              </a:buClr>
              <a:defRPr/>
            </a:pPr>
            <a:r>
              <a:rPr lang="hr-HR" altLang="en-US" sz="1700" i="1" dirty="0" smtClean="0">
                <a:latin typeface="Calibri" panose="020F0502020204030204" pitchFamily="34" charset="0"/>
                <a:ea typeface="MS PGothic" pitchFamily="34" charset="-128"/>
                <a:cs typeface="Calibri" panose="020F0502020204030204" pitchFamily="34" charset="0"/>
              </a:rPr>
              <a:t>Hrvatska će postati međunarodno prepoznata po znanstveno-istraživačkoj izvrsnosti i pozicionirana kao vrijedan partner u globalnom inovacijskom lancu vrijednosti</a:t>
            </a:r>
            <a:r>
              <a:rPr lang="hr-HR" altLang="en-US" sz="1700" i="1" dirty="0">
                <a:latin typeface="Calibri" panose="020F0502020204030204" pitchFamily="34" charset="0"/>
                <a:ea typeface="MS PGothic" pitchFamily="34" charset="-128"/>
                <a:cs typeface="Calibri" panose="020F0502020204030204" pitchFamily="34" charset="0"/>
              </a:rPr>
              <a:t> </a:t>
            </a:r>
            <a:r>
              <a:rPr lang="hr-HR" altLang="en-US" sz="1700" i="1" dirty="0" smtClean="0">
                <a:latin typeface="Calibri" panose="020F0502020204030204" pitchFamily="34" charset="0"/>
                <a:ea typeface="MS PGothic" pitchFamily="34" charset="-128"/>
                <a:cs typeface="Calibri" panose="020F0502020204030204" pitchFamily="34" charset="0"/>
              </a:rPr>
              <a:t>na temelju inovacijskog sustava koji permanentno povećava konkurentnost gospodarstva i odgovara na društvene izazove.</a:t>
            </a:r>
          </a:p>
        </p:txBody>
      </p:sp>
      <p:pic>
        <p:nvPicPr>
          <p:cNvPr id="5" name="Picture 4" descr="https://www.mingo.hr/public/istrazivanje%20i%20razvoj.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509120"/>
            <a:ext cx="2717155" cy="1784705"/>
          </a:xfrm>
          <a:prstGeom prst="rect">
            <a:avLst/>
          </a:prstGeom>
          <a:noFill/>
          <a:ln>
            <a:noFill/>
          </a:ln>
        </p:spPr>
      </p:pic>
      <p:sp>
        <p:nvSpPr>
          <p:cNvPr id="6" name="CustomShape 2"/>
          <p:cNvSpPr/>
          <p:nvPr/>
        </p:nvSpPr>
        <p:spPr>
          <a:xfrm>
            <a:off x="323528" y="2708920"/>
            <a:ext cx="8820472" cy="22938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lvl="0" indent="-341313" defTabSz="457200" eaLnBrk="0" fontAlgn="base" hangingPunct="0">
              <a:lnSpc>
                <a:spcPts val="1500"/>
              </a:lnSpc>
              <a:spcBef>
                <a:spcPts val="575"/>
              </a:spcBef>
              <a:spcAft>
                <a:spcPct val="0"/>
              </a:spcAft>
              <a:buClr>
                <a:srgbClr val="FFED00"/>
              </a:buClr>
              <a:defRPr/>
            </a:pPr>
            <a:endParaRPr lang="hr-HR" altLang="en-US" dirty="0" smtClean="0">
              <a:latin typeface="Calibri" panose="020F0502020204030204" pitchFamily="34" charset="0"/>
              <a:ea typeface="MS PGothic" pitchFamily="34" charset="-128"/>
              <a:cs typeface="Calibri" panose="020F0502020204030204" pitchFamily="34" charset="0"/>
            </a:endParaRPr>
          </a:p>
          <a:p>
            <a:pPr marL="342900" lvl="0" indent="-341313" defTabSz="457200" eaLnBrk="0" fontAlgn="base" hangingPunct="0">
              <a:lnSpc>
                <a:spcPts val="1500"/>
              </a:lnSpc>
              <a:spcAft>
                <a:spcPts val="600"/>
              </a:spcAft>
              <a:buClr>
                <a:srgbClr val="FFED00"/>
              </a:buClr>
              <a:defRPr/>
            </a:pPr>
            <a:r>
              <a:rPr lang="hr-HR" altLang="en-US" b="1" dirty="0" smtClean="0">
                <a:latin typeface="Calibri" panose="020F0502020204030204" pitchFamily="34" charset="0"/>
                <a:ea typeface="MS PGothic" pitchFamily="34" charset="-128"/>
                <a:cs typeface="Calibri" panose="020F0502020204030204" pitchFamily="34" charset="0"/>
              </a:rPr>
              <a:t>Strategija </a:t>
            </a:r>
            <a:r>
              <a:rPr lang="hr-HR" altLang="en-US" b="1" dirty="0">
                <a:latin typeface="Calibri" panose="020F0502020204030204" pitchFamily="34" charset="0"/>
                <a:ea typeface="MS PGothic" pitchFamily="34" charset="-128"/>
                <a:cs typeface="Calibri" panose="020F0502020204030204" pitchFamily="34" charset="0"/>
              </a:rPr>
              <a:t>pametne specijalizacije RH</a:t>
            </a:r>
            <a:r>
              <a:rPr lang="hr-HR" altLang="en-US" dirty="0">
                <a:latin typeface="Calibri" panose="020F0502020204030204" pitchFamily="34" charset="0"/>
                <a:ea typeface="MS PGothic" pitchFamily="34" charset="-128"/>
                <a:cs typeface="Calibri" panose="020F0502020204030204" pitchFamily="34" charset="0"/>
              </a:rPr>
              <a:t> za razdoblje od 2016. do 2020. godine (S3</a:t>
            </a:r>
            <a:r>
              <a:rPr lang="hr-HR" altLang="en-US" dirty="0" smtClean="0">
                <a:latin typeface="Calibri" panose="020F0502020204030204" pitchFamily="34" charset="0"/>
                <a:ea typeface="MS PGothic" pitchFamily="34" charset="-128"/>
                <a:cs typeface="Calibri" panose="020F0502020204030204" pitchFamily="34" charset="0"/>
              </a:rPr>
              <a:t>)</a:t>
            </a:r>
          </a:p>
          <a:p>
            <a:pPr marL="342900" lvl="0" indent="-341313" defTabSz="457200" eaLnBrk="0" fontAlgn="base" hangingPunct="0">
              <a:lnSpc>
                <a:spcPct val="150000"/>
              </a:lnSpc>
              <a:spcBef>
                <a:spcPts val="575"/>
              </a:spcBef>
              <a:spcAft>
                <a:spcPct val="0"/>
              </a:spcAft>
              <a:buClr>
                <a:srgbClr val="FFED00"/>
              </a:buClr>
              <a:defRPr/>
            </a:pPr>
            <a:r>
              <a:rPr lang="hr-HR" altLang="en-US" dirty="0" smtClean="0">
                <a:latin typeface="Times New Roman" panose="02020603050405020304" pitchFamily="18" charset="0"/>
                <a:ea typeface="MS PGothic" pitchFamily="34" charset="-128"/>
                <a:cs typeface="Times New Roman" panose="02020603050405020304" pitchFamily="18" charset="0"/>
              </a:rPr>
              <a:t>• </a:t>
            </a:r>
            <a:r>
              <a:rPr lang="hr-HR" altLang="en-US" dirty="0" smtClean="0">
                <a:latin typeface="Calibri" panose="020F0502020204030204" pitchFamily="34" charset="0"/>
                <a:ea typeface="MS PGothic" pitchFamily="34" charset="-128"/>
                <a:cs typeface="Calibri" panose="020F0502020204030204" pitchFamily="34" charset="0"/>
              </a:rPr>
              <a:t>novi pristup gospodarskom razvoju "odozdo </a:t>
            </a:r>
            <a:r>
              <a:rPr lang="hr-HR" altLang="en-US" dirty="0">
                <a:latin typeface="Calibri" panose="020F0502020204030204" pitchFamily="34" charset="0"/>
                <a:ea typeface="MS PGothic" pitchFamily="34" charset="-128"/>
                <a:cs typeface="Calibri" panose="020F0502020204030204" pitchFamily="34" charset="0"/>
              </a:rPr>
              <a:t>prema </a:t>
            </a:r>
            <a:r>
              <a:rPr lang="hr-HR" altLang="en-US" dirty="0" smtClean="0">
                <a:latin typeface="Calibri" panose="020F0502020204030204" pitchFamily="34" charset="0"/>
                <a:ea typeface="MS PGothic" pitchFamily="34" charset="-128"/>
                <a:cs typeface="Calibri" panose="020F0502020204030204" pitchFamily="34" charset="0"/>
              </a:rPr>
              <a:t>gore"</a:t>
            </a:r>
          </a:p>
          <a:p>
            <a:pPr marL="342900" lvl="0" indent="-341313" defTabSz="457200" eaLnBrk="0" fontAlgn="base" hangingPunct="0">
              <a:lnSpc>
                <a:spcPct val="150000"/>
              </a:lnSpc>
              <a:spcBef>
                <a:spcPts val="575"/>
              </a:spcBef>
              <a:spcAft>
                <a:spcPct val="0"/>
              </a:spcAft>
              <a:buClr>
                <a:srgbClr val="FFED00"/>
              </a:buClr>
              <a:defRPr/>
            </a:pPr>
            <a:r>
              <a:rPr lang="hr-HR" altLang="en-US" dirty="0" smtClean="0">
                <a:latin typeface="Times New Roman" panose="02020603050405020304" pitchFamily="18" charset="0"/>
                <a:ea typeface="MS PGothic" pitchFamily="34" charset="-128"/>
                <a:cs typeface="Times New Roman" panose="02020603050405020304" pitchFamily="18" charset="0"/>
              </a:rPr>
              <a:t>• </a:t>
            </a:r>
            <a:r>
              <a:rPr lang="hr-HR" altLang="en-US" dirty="0" smtClean="0">
                <a:latin typeface="Calibri" panose="020F0502020204030204" pitchFamily="34" charset="0"/>
                <a:ea typeface="MS PGothic" pitchFamily="34" charset="-128"/>
                <a:cs typeface="Calibri" panose="020F0502020204030204" pitchFamily="34" charset="0"/>
              </a:rPr>
              <a:t>suradnja poslovnog, znanstveno-istraživačkog i javnog sektora</a:t>
            </a:r>
          </a:p>
          <a:p>
            <a:pPr marL="342900" indent="-341313" defTabSz="457200" eaLnBrk="0" fontAlgn="base" hangingPunct="0">
              <a:lnSpc>
                <a:spcPct val="150000"/>
              </a:lnSpc>
              <a:spcBef>
                <a:spcPts val="575"/>
              </a:spcBef>
              <a:spcAft>
                <a:spcPct val="0"/>
              </a:spcAft>
              <a:buClr>
                <a:srgbClr val="FFED00"/>
              </a:buClr>
              <a:defRPr/>
            </a:pPr>
            <a:r>
              <a:rPr lang="hr-HR" altLang="en-US" dirty="0">
                <a:latin typeface="Times New Roman" panose="02020603050405020304" pitchFamily="18" charset="0"/>
                <a:ea typeface="MS PGothic" pitchFamily="34" charset="-128"/>
                <a:cs typeface="Times New Roman" panose="02020603050405020304" pitchFamily="18" charset="0"/>
              </a:rPr>
              <a:t>• </a:t>
            </a:r>
            <a:r>
              <a:rPr lang="hr-HR" altLang="en-US" dirty="0">
                <a:latin typeface="Calibri" panose="020F0502020204030204" pitchFamily="34" charset="0"/>
                <a:ea typeface="MS PGothic" pitchFamily="34" charset="-128"/>
                <a:cs typeface="Calibri" panose="020F0502020204030204" pitchFamily="34" charset="0"/>
              </a:rPr>
              <a:t>ciljana podrška aktivnostima </a:t>
            </a:r>
            <a:r>
              <a:rPr lang="hr-HR" altLang="en-US" dirty="0" smtClean="0">
                <a:latin typeface="Calibri" panose="020F0502020204030204" pitchFamily="34" charset="0"/>
                <a:ea typeface="MS PGothic" pitchFamily="34" charset="-128"/>
                <a:cs typeface="Calibri" panose="020F0502020204030204" pitchFamily="34" charset="0"/>
              </a:rPr>
              <a:t>IRI</a:t>
            </a:r>
          </a:p>
        </p:txBody>
      </p:sp>
      <p:sp>
        <p:nvSpPr>
          <p:cNvPr id="7" name="CustomShape 2"/>
          <p:cNvSpPr/>
          <p:nvPr/>
        </p:nvSpPr>
        <p:spPr>
          <a:xfrm>
            <a:off x="323528" y="4725144"/>
            <a:ext cx="6048672" cy="14397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lvl="0" indent="-341313" defTabSz="457200" eaLnBrk="0" fontAlgn="base" hangingPunct="0">
              <a:lnSpc>
                <a:spcPts val="1500"/>
              </a:lnSpc>
              <a:spcBef>
                <a:spcPts val="575"/>
              </a:spcBef>
              <a:spcAft>
                <a:spcPct val="0"/>
              </a:spcAft>
              <a:buClr>
                <a:srgbClr val="FFED00"/>
              </a:buClr>
              <a:defRPr/>
            </a:pPr>
            <a:endParaRPr lang="hr-HR" altLang="en-US" dirty="0" smtClean="0">
              <a:latin typeface="Calibri" panose="020F0502020204030204" pitchFamily="34" charset="0"/>
              <a:ea typeface="MS PGothic" pitchFamily="34" charset="-128"/>
              <a:cs typeface="Calibri" panose="020F0502020204030204" pitchFamily="34" charset="0"/>
            </a:endParaRPr>
          </a:p>
          <a:p>
            <a:pPr marL="342900" lvl="0" indent="-341313" defTabSz="457200" eaLnBrk="0" fontAlgn="base" hangingPunct="0">
              <a:lnSpc>
                <a:spcPts val="1500"/>
              </a:lnSpc>
              <a:spcBef>
                <a:spcPts val="575"/>
              </a:spcBef>
              <a:spcAft>
                <a:spcPct val="0"/>
              </a:spcAft>
              <a:buClr>
                <a:srgbClr val="FFED00"/>
              </a:buClr>
              <a:defRPr/>
            </a:pPr>
            <a:endParaRPr lang="hr-HR" altLang="en-US" dirty="0" smtClean="0">
              <a:latin typeface="Calibri" panose="020F0502020204030204" pitchFamily="34" charset="0"/>
              <a:ea typeface="MS PGothic" pitchFamily="34" charset="-128"/>
              <a:cs typeface="Calibri" panose="020F0502020204030204" pitchFamily="34" charset="0"/>
            </a:endParaRPr>
          </a:p>
          <a:p>
            <a:pPr marL="342900" indent="-341313" defTabSz="457200" eaLnBrk="0" fontAlgn="base" hangingPunct="0">
              <a:lnSpc>
                <a:spcPts val="1500"/>
              </a:lnSpc>
              <a:spcBef>
                <a:spcPts val="575"/>
              </a:spcBef>
              <a:spcAft>
                <a:spcPct val="0"/>
              </a:spcAft>
              <a:buClr>
                <a:srgbClr val="FFED00"/>
              </a:buClr>
              <a:defRPr/>
            </a:pPr>
            <a:r>
              <a:rPr lang="hr-HR" altLang="en-US" dirty="0" smtClean="0">
                <a:latin typeface="Calibri" panose="020F0502020204030204" pitchFamily="34" charset="0"/>
                <a:ea typeface="MS PGothic" pitchFamily="34" charset="-128"/>
                <a:cs typeface="Calibri" panose="020F0502020204030204" pitchFamily="34" charset="0"/>
              </a:rPr>
              <a:t>                Cilj</a:t>
            </a:r>
            <a:r>
              <a:rPr lang="hr-HR" altLang="en-US" dirty="0">
                <a:latin typeface="Calibri" panose="020F0502020204030204" pitchFamily="34" charset="0"/>
                <a:ea typeface="MS PGothic" pitchFamily="34" charset="-128"/>
                <a:cs typeface="Calibri" panose="020F0502020204030204" pitchFamily="34" charset="0"/>
              </a:rPr>
              <a:t>: </a:t>
            </a:r>
            <a:r>
              <a:rPr lang="hr-HR" altLang="en-US" b="1" dirty="0">
                <a:latin typeface="Calibri" panose="020F0502020204030204" pitchFamily="34" charset="0"/>
                <a:ea typeface="MS PGothic" pitchFamily="34" charset="-128"/>
                <a:cs typeface="Calibri" panose="020F0502020204030204" pitchFamily="34" charset="0"/>
              </a:rPr>
              <a:t>povećanje ukupne konkurentnosti </a:t>
            </a:r>
            <a:r>
              <a:rPr lang="hr-HR" altLang="en-US" b="1" dirty="0" smtClean="0">
                <a:latin typeface="Calibri" panose="020F0502020204030204" pitchFamily="34" charset="0"/>
                <a:ea typeface="MS PGothic" pitchFamily="34" charset="-128"/>
                <a:cs typeface="Calibri" panose="020F0502020204030204" pitchFamily="34" charset="0"/>
              </a:rPr>
              <a:t>gospodarstva</a:t>
            </a:r>
          </a:p>
          <a:p>
            <a:pPr marL="342900" lvl="0" indent="-341313" defTabSz="457200" eaLnBrk="0" fontAlgn="base" hangingPunct="0">
              <a:lnSpc>
                <a:spcPts val="1500"/>
              </a:lnSpc>
              <a:spcBef>
                <a:spcPts val="575"/>
              </a:spcBef>
              <a:spcAft>
                <a:spcPct val="0"/>
              </a:spcAft>
              <a:buClr>
                <a:srgbClr val="FFED00"/>
              </a:buClr>
              <a:defRPr/>
            </a:pPr>
            <a:r>
              <a:rPr lang="hr-HR" altLang="en-US" dirty="0">
                <a:latin typeface="Calibri" panose="020F0502020204030204" pitchFamily="34" charset="0"/>
                <a:ea typeface="MS PGothic" pitchFamily="34" charset="-128"/>
                <a:cs typeface="Calibri" panose="020F0502020204030204" pitchFamily="34" charset="0"/>
              </a:rPr>
              <a:t> </a:t>
            </a:r>
            <a:r>
              <a:rPr lang="hr-HR" altLang="en-US" dirty="0" smtClean="0">
                <a:latin typeface="Calibri" panose="020F0502020204030204" pitchFamily="34" charset="0"/>
                <a:ea typeface="MS PGothic" pitchFamily="34" charset="-128"/>
                <a:cs typeface="Calibri" panose="020F0502020204030204" pitchFamily="34" charset="0"/>
              </a:rPr>
              <a:t>                     	</a:t>
            </a:r>
          </a:p>
          <a:p>
            <a:pPr marL="342900" lvl="0" indent="-341313" defTabSz="457200" eaLnBrk="0" fontAlgn="base" hangingPunct="0">
              <a:lnSpc>
                <a:spcPts val="1500"/>
              </a:lnSpc>
              <a:spcBef>
                <a:spcPts val="575"/>
              </a:spcBef>
              <a:spcAft>
                <a:spcPct val="0"/>
              </a:spcAft>
              <a:buClr>
                <a:srgbClr val="FFED00"/>
              </a:buClr>
              <a:defRPr/>
            </a:pPr>
            <a:r>
              <a:rPr lang="hr-HR" altLang="en-US" b="1" dirty="0">
                <a:latin typeface="Calibri" panose="020F0502020204030204" pitchFamily="34" charset="0"/>
                <a:ea typeface="MS PGothic" pitchFamily="34" charset="-128"/>
                <a:cs typeface="Calibri" panose="020F0502020204030204" pitchFamily="34" charset="0"/>
              </a:rPr>
              <a:t>	</a:t>
            </a:r>
            <a:r>
              <a:rPr lang="hr-HR" altLang="en-US" b="1" dirty="0" smtClean="0">
                <a:latin typeface="Calibri" panose="020F0502020204030204" pitchFamily="34" charset="0"/>
                <a:ea typeface="MS PGothic" pitchFamily="34" charset="-128"/>
                <a:cs typeface="Calibri" panose="020F0502020204030204" pitchFamily="34" charset="0"/>
              </a:rPr>
              <a:t>			Ulaganje u I&amp;R</a:t>
            </a:r>
            <a:r>
              <a:rPr lang="hr-HR" altLang="en-US" dirty="0" smtClean="0">
                <a:latin typeface="Calibri" panose="020F0502020204030204" pitchFamily="34" charset="0"/>
                <a:ea typeface="MS PGothic" pitchFamily="34" charset="-128"/>
                <a:cs typeface="Calibri" panose="020F0502020204030204" pitchFamily="34" charset="0"/>
              </a:rPr>
              <a:t>: 0,87 % BDP-a → </a:t>
            </a:r>
            <a:r>
              <a:rPr lang="hr-HR" altLang="en-US" b="1" dirty="0" smtClean="0">
                <a:latin typeface="Calibri" panose="020F0502020204030204" pitchFamily="34" charset="0"/>
                <a:ea typeface="MS PGothic" pitchFamily="34" charset="-128"/>
                <a:cs typeface="Calibri" panose="020F0502020204030204" pitchFamily="34" charset="0"/>
              </a:rPr>
              <a:t>1,4% BDP-a</a:t>
            </a:r>
          </a:p>
          <a:p>
            <a:pPr marL="342900" lvl="0" indent="-341313" defTabSz="457200" eaLnBrk="0" fontAlgn="base" hangingPunct="0">
              <a:lnSpc>
                <a:spcPts val="1500"/>
              </a:lnSpc>
              <a:spcBef>
                <a:spcPts val="575"/>
              </a:spcBef>
              <a:spcAft>
                <a:spcPct val="0"/>
              </a:spcAft>
              <a:buClr>
                <a:srgbClr val="FFED00"/>
              </a:buClr>
              <a:defRPr/>
            </a:pPr>
            <a:endParaRPr lang="hr-HR" altLang="en-US" dirty="0">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400423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E7439907-53F7-45A1-920C-C42A753E4AED}"/>
              </a:ext>
            </a:extLst>
          </p:cNvPr>
          <p:cNvSpPr txBox="1"/>
          <p:nvPr/>
        </p:nvSpPr>
        <p:spPr>
          <a:xfrm>
            <a:off x="142729" y="935167"/>
            <a:ext cx="8737412" cy="369332"/>
          </a:xfrm>
          <a:prstGeom prst="rect">
            <a:avLst/>
          </a:prstGeom>
          <a:noFill/>
        </p:spPr>
        <p:txBody>
          <a:bodyPr wrap="square" rtlCol="0">
            <a:spAutoFit/>
          </a:bodyPr>
          <a:lstStyle/>
          <a:p>
            <a:pPr algn="ctr"/>
            <a:r>
              <a:rPr lang="hr-HR" b="1" dirty="0" smtClean="0">
                <a:latin typeface="Calibri" panose="020F0502020204030204" pitchFamily="34" charset="0"/>
                <a:cs typeface="Calibri" panose="020F0502020204030204" pitchFamily="34" charset="0"/>
              </a:rPr>
              <a:t>Šest specifičnih strateških ciljeva za transformaciju hrvatskog gospodarstva </a:t>
            </a:r>
            <a:endParaRPr lang="hr-HR" b="1"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24777DD5-1F0E-4869-9E62-2809B99961A6}"/>
              </a:ext>
            </a:extLst>
          </p:cNvPr>
          <p:cNvSpPr txBox="1"/>
          <p:nvPr/>
        </p:nvSpPr>
        <p:spPr>
          <a:xfrm>
            <a:off x="206713" y="260648"/>
            <a:ext cx="8901791" cy="477054"/>
          </a:xfrm>
          <a:prstGeom prst="rect">
            <a:avLst/>
          </a:prstGeom>
          <a:noFill/>
        </p:spPr>
        <p:txBody>
          <a:bodyPr wrap="square" rtlCol="0">
            <a:spAutoFit/>
          </a:bodyPr>
          <a:lstStyle/>
          <a:p>
            <a:pPr algn="ctr"/>
            <a:r>
              <a:rPr lang="hr-HR" sz="2500" b="1" dirty="0" smtClean="0">
                <a:solidFill>
                  <a:srgbClr val="0000FF"/>
                </a:solidFill>
                <a:latin typeface="Calibri" panose="020F0502020204030204" pitchFamily="34" charset="0"/>
                <a:cs typeface="Calibri" panose="020F0502020204030204" pitchFamily="34" charset="0"/>
              </a:rPr>
              <a:t>STRATEGIJA PAMETNE SPECIJALIZACIJE RH (S3) 2016. - 2020.</a:t>
            </a:r>
            <a:endParaRPr lang="en-US" sz="2500" dirty="0">
              <a:solidFill>
                <a:srgbClr val="0000FF"/>
              </a:solidFill>
              <a:latin typeface="Calibri" panose="020F0502020204030204" pitchFamily="34" charset="0"/>
              <a:cs typeface="Calibri" panose="020F0502020204030204" pitchFamily="34" charset="0"/>
            </a:endParaRPr>
          </a:p>
        </p:txBody>
      </p:sp>
      <p:grpSp>
        <p:nvGrpSpPr>
          <p:cNvPr id="22" name="Group 21"/>
          <p:cNvGrpSpPr/>
          <p:nvPr/>
        </p:nvGrpSpPr>
        <p:grpSpPr>
          <a:xfrm>
            <a:off x="185828" y="1412776"/>
            <a:ext cx="8651214" cy="4932586"/>
            <a:chOff x="280970" y="1821878"/>
            <a:chExt cx="8651214" cy="4932586"/>
          </a:xfrm>
        </p:grpSpPr>
        <p:grpSp>
          <p:nvGrpSpPr>
            <p:cNvPr id="3" name="Group 2">
              <a:extLst>
                <a:ext uri="{FF2B5EF4-FFF2-40B4-BE49-F238E27FC236}">
                  <a16:creationId xmlns:a16="http://schemas.microsoft.com/office/drawing/2014/main" id="{31C3D64E-8F08-4CBA-B0FC-FDE3BFC07283}"/>
                </a:ext>
              </a:extLst>
            </p:cNvPr>
            <p:cNvGrpSpPr/>
            <p:nvPr/>
          </p:nvGrpSpPr>
          <p:grpSpPr>
            <a:xfrm>
              <a:off x="1346151" y="3621521"/>
              <a:ext cx="6606461" cy="1332350"/>
              <a:chOff x="1691694" y="2540767"/>
              <a:chExt cx="8808614" cy="1776467"/>
            </a:xfrm>
            <a:solidFill>
              <a:schemeClr val="bg2">
                <a:lumMod val="90000"/>
              </a:schemeClr>
            </a:solidFill>
          </p:grpSpPr>
          <p:sp>
            <p:nvSpPr>
              <p:cNvPr id="4" name="Freeform: Shape 3">
                <a:extLst>
                  <a:ext uri="{FF2B5EF4-FFF2-40B4-BE49-F238E27FC236}">
                    <a16:creationId xmlns:a16="http://schemas.microsoft.com/office/drawing/2014/main" id="{A562CB77-9CB3-4F14-B9E4-2EC35A1E9427}"/>
                  </a:ext>
                </a:extLst>
              </p:cNvPr>
              <p:cNvSpPr/>
              <p:nvPr/>
            </p:nvSpPr>
            <p:spPr>
              <a:xfrm>
                <a:off x="1691694"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Shape 4">
                <a:extLst>
                  <a:ext uri="{FF2B5EF4-FFF2-40B4-BE49-F238E27FC236}">
                    <a16:creationId xmlns:a16="http://schemas.microsoft.com/office/drawing/2014/main" id="{21C7FFFD-0F65-4456-8D5E-8FF8DCE9EE13}"/>
                  </a:ext>
                </a:extLst>
              </p:cNvPr>
              <p:cNvSpPr/>
              <p:nvPr/>
            </p:nvSpPr>
            <p:spPr>
              <a:xfrm>
                <a:off x="3477132" y="254076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eeform: Shape 5">
                <a:extLst>
                  <a:ext uri="{FF2B5EF4-FFF2-40B4-BE49-F238E27FC236}">
                    <a16:creationId xmlns:a16="http://schemas.microsoft.com/office/drawing/2014/main" id="{E9606CEE-B75A-426D-A3EF-EA06B27DDB65}"/>
                  </a:ext>
                </a:extLst>
              </p:cNvPr>
              <p:cNvSpPr/>
              <p:nvPr/>
            </p:nvSpPr>
            <p:spPr>
              <a:xfrm>
                <a:off x="5262571"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Shape 7">
                <a:extLst>
                  <a:ext uri="{FF2B5EF4-FFF2-40B4-BE49-F238E27FC236}">
                    <a16:creationId xmlns:a16="http://schemas.microsoft.com/office/drawing/2014/main" id="{AC5C47D7-BB1F-43BF-A59C-08C648AC2A32}"/>
                  </a:ext>
                </a:extLst>
              </p:cNvPr>
              <p:cNvSpPr/>
              <p:nvPr/>
            </p:nvSpPr>
            <p:spPr>
              <a:xfrm>
                <a:off x="8833447" y="254076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Oval 8">
              <a:extLst>
                <a:ext uri="{FF2B5EF4-FFF2-40B4-BE49-F238E27FC236}">
                  <a16:creationId xmlns:a16="http://schemas.microsoft.com/office/drawing/2014/main" id="{61D2C198-01D8-4295-B9C6-AA6F1D2FA6E5}"/>
                </a:ext>
              </a:extLst>
            </p:cNvPr>
            <p:cNvSpPr/>
            <p:nvPr/>
          </p:nvSpPr>
          <p:spPr>
            <a:xfrm>
              <a:off x="770090" y="4422276"/>
              <a:ext cx="1063188" cy="10631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B2D6233A-328E-4E67-B83A-A25095567D76}"/>
                </a:ext>
              </a:extLst>
            </p:cNvPr>
            <p:cNvSpPr/>
            <p:nvPr/>
          </p:nvSpPr>
          <p:spPr>
            <a:xfrm>
              <a:off x="3448247" y="4422276"/>
              <a:ext cx="1063188" cy="1063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2C66F901-E2DB-430E-BBA1-A306260042F6}"/>
                </a:ext>
              </a:extLst>
            </p:cNvPr>
            <p:cNvSpPr/>
            <p:nvPr/>
          </p:nvSpPr>
          <p:spPr>
            <a:xfrm>
              <a:off x="2091044" y="3261209"/>
              <a:ext cx="1063188" cy="1063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378B317D-616F-407D-90E2-5D9809A05FAD}"/>
                </a:ext>
              </a:extLst>
            </p:cNvPr>
            <p:cNvSpPr/>
            <p:nvPr/>
          </p:nvSpPr>
          <p:spPr>
            <a:xfrm>
              <a:off x="4787326" y="3089926"/>
              <a:ext cx="1063188" cy="1063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0004F114-9ECC-460D-8EFD-8A2EDBC05BC1}"/>
                </a:ext>
              </a:extLst>
            </p:cNvPr>
            <p:cNvSpPr/>
            <p:nvPr/>
          </p:nvSpPr>
          <p:spPr>
            <a:xfrm>
              <a:off x="6126404" y="4422276"/>
              <a:ext cx="1063188" cy="1063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EDF4B35F-72E9-4F6B-87E4-2CCA139BFED1}"/>
                </a:ext>
              </a:extLst>
            </p:cNvPr>
            <p:cNvSpPr/>
            <p:nvPr/>
          </p:nvSpPr>
          <p:spPr>
            <a:xfrm>
              <a:off x="7465483" y="3089926"/>
              <a:ext cx="1063188" cy="1063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Arrow Connector 14">
              <a:extLst>
                <a:ext uri="{FF2B5EF4-FFF2-40B4-BE49-F238E27FC236}">
                  <a16:creationId xmlns:a16="http://schemas.microsoft.com/office/drawing/2014/main" id="{A4499429-926A-4EA1-8FF9-AAD0861A4601}"/>
                </a:ext>
              </a:extLst>
            </p:cNvPr>
            <p:cNvCxnSpPr>
              <a:cxnSpLocks/>
              <a:stCxn id="9" idx="0"/>
            </p:cNvCxnSpPr>
            <p:nvPr/>
          </p:nvCxnSpPr>
          <p:spPr>
            <a:xfrm flipV="1">
              <a:off x="1301684" y="3946967"/>
              <a:ext cx="6255" cy="475309"/>
            </a:xfrm>
            <a:prstGeom prst="straightConnector1">
              <a:avLst/>
            </a:prstGeom>
            <a:ln>
              <a:solidFill>
                <a:schemeClr val="tx2"/>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853470-0978-485C-B37F-7BB28B58D361}"/>
                </a:ext>
              </a:extLst>
            </p:cNvPr>
            <p:cNvCxnSpPr>
              <a:cxnSpLocks/>
              <a:stCxn id="11" idx="4"/>
            </p:cNvCxnSpPr>
            <p:nvPr/>
          </p:nvCxnSpPr>
          <p:spPr>
            <a:xfrm flipH="1">
              <a:off x="2615878" y="4324397"/>
              <a:ext cx="6760" cy="560119"/>
            </a:xfrm>
            <a:prstGeom prst="straightConnector1">
              <a:avLst/>
            </a:prstGeom>
            <a:ln>
              <a:solidFill>
                <a:schemeClr val="accent2"/>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8F4C055-157B-462D-BB4E-A493FE2A1471}"/>
                </a:ext>
              </a:extLst>
            </p:cNvPr>
            <p:cNvCxnSpPr>
              <a:cxnSpLocks/>
              <a:stCxn id="10" idx="0"/>
              <a:endCxn id="41" idx="2"/>
            </p:cNvCxnSpPr>
            <p:nvPr/>
          </p:nvCxnSpPr>
          <p:spPr>
            <a:xfrm flipH="1" flipV="1">
              <a:off x="3974111" y="4066930"/>
              <a:ext cx="5730" cy="355346"/>
            </a:xfrm>
            <a:prstGeom prst="straightConnector1">
              <a:avLst/>
            </a:prstGeom>
            <a:ln>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AC2C39-9E5B-46DE-A070-05492E01B9F2}"/>
                </a:ext>
              </a:extLst>
            </p:cNvPr>
            <p:cNvCxnSpPr>
              <a:cxnSpLocks/>
              <a:stCxn id="12" idx="4"/>
            </p:cNvCxnSpPr>
            <p:nvPr/>
          </p:nvCxnSpPr>
          <p:spPr>
            <a:xfrm flipH="1">
              <a:off x="5312780" y="4153114"/>
              <a:ext cx="6140" cy="708253"/>
            </a:xfrm>
            <a:prstGeom prst="straightConnector1">
              <a:avLst/>
            </a:prstGeom>
            <a:ln>
              <a:solidFill>
                <a:schemeClr val="accent3"/>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77ADD7-4289-4850-82E3-F68F3092D308}"/>
                </a:ext>
              </a:extLst>
            </p:cNvPr>
            <p:cNvCxnSpPr>
              <a:cxnSpLocks/>
              <a:stCxn id="13" idx="0"/>
            </p:cNvCxnSpPr>
            <p:nvPr/>
          </p:nvCxnSpPr>
          <p:spPr>
            <a:xfrm flipH="1" flipV="1">
              <a:off x="6655443" y="3125165"/>
              <a:ext cx="2555" cy="1297111"/>
            </a:xfrm>
            <a:prstGeom prst="straightConnector1">
              <a:avLst/>
            </a:prstGeom>
            <a:ln>
              <a:solidFill>
                <a:schemeClr val="accent4"/>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1FF55C-BFB6-4231-A682-C9718EAF96DE}"/>
                </a:ext>
              </a:extLst>
            </p:cNvPr>
            <p:cNvCxnSpPr>
              <a:cxnSpLocks/>
              <a:stCxn id="14" idx="4"/>
            </p:cNvCxnSpPr>
            <p:nvPr/>
          </p:nvCxnSpPr>
          <p:spPr>
            <a:xfrm>
              <a:off x="7997077" y="4153114"/>
              <a:ext cx="1029" cy="731402"/>
            </a:xfrm>
            <a:prstGeom prst="straightConnector1">
              <a:avLst/>
            </a:prstGeom>
            <a:ln>
              <a:solidFill>
                <a:schemeClr val="accent6"/>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pic>
          <p:nvPicPr>
            <p:cNvPr id="21" name="Graphic 20" descr="Handshake">
              <a:extLst>
                <a:ext uri="{FF2B5EF4-FFF2-40B4-BE49-F238E27FC236}">
                  <a16:creationId xmlns:a16="http://schemas.microsoft.com/office/drawing/2014/main" id="{AB2BBCD6-8538-4CB0-BC49-007B704F63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15098" y="4681325"/>
              <a:ext cx="685800" cy="685800"/>
            </a:xfrm>
            <a:prstGeom prst="rect">
              <a:avLst/>
            </a:prstGeom>
          </p:spPr>
        </p:pic>
        <p:grpSp>
          <p:nvGrpSpPr>
            <p:cNvPr id="27" name="Group 26">
              <a:extLst>
                <a:ext uri="{FF2B5EF4-FFF2-40B4-BE49-F238E27FC236}">
                  <a16:creationId xmlns:a16="http://schemas.microsoft.com/office/drawing/2014/main" id="{1A7A8B2D-B5C9-4B4C-B0B2-56A3D7193A27}"/>
                </a:ext>
              </a:extLst>
            </p:cNvPr>
            <p:cNvGrpSpPr/>
            <p:nvPr/>
          </p:nvGrpSpPr>
          <p:grpSpPr>
            <a:xfrm>
              <a:off x="1658551" y="4943677"/>
              <a:ext cx="1880767" cy="1738211"/>
              <a:chOff x="-178724" y="2691132"/>
              <a:chExt cx="3865796" cy="1947728"/>
            </a:xfrm>
          </p:grpSpPr>
          <p:sp>
            <p:nvSpPr>
              <p:cNvPr id="28" name="TextBox 27">
                <a:extLst>
                  <a:ext uri="{FF2B5EF4-FFF2-40B4-BE49-F238E27FC236}">
                    <a16:creationId xmlns:a16="http://schemas.microsoft.com/office/drawing/2014/main" id="{FACE94A6-68A7-458D-B6DE-49B92E16A4F1}"/>
                  </a:ext>
                </a:extLst>
              </p:cNvPr>
              <p:cNvSpPr txBox="1"/>
              <p:nvPr/>
            </p:nvSpPr>
            <p:spPr>
              <a:xfrm>
                <a:off x="209124" y="2691132"/>
                <a:ext cx="3290757" cy="448338"/>
              </a:xfrm>
              <a:prstGeom prst="rect">
                <a:avLst/>
              </a:prstGeom>
              <a:noFill/>
            </p:spPr>
            <p:txBody>
              <a:bodyPr wrap="square" lIns="0" rIns="0" rtlCol="0" anchor="b">
                <a:spAutoFit/>
              </a:bodyPr>
              <a:lstStyle/>
              <a:p>
                <a:pPr algn="ctr"/>
                <a:r>
                  <a:rPr lang="hr-HR" sz="2000" b="1" u="sng" dirty="0">
                    <a:solidFill>
                      <a:srgbClr val="C00000"/>
                    </a:solidFill>
                    <a:latin typeface="Calibri" panose="020F0502020204030204" pitchFamily="34" charset="0"/>
                    <a:cs typeface="Calibri" panose="020F0502020204030204" pitchFamily="34" charset="0"/>
                  </a:rPr>
                  <a:t>Strateški </a:t>
                </a:r>
                <a:r>
                  <a:rPr lang="hr-HR" sz="2000" b="1" u="sng" dirty="0" smtClean="0">
                    <a:solidFill>
                      <a:srgbClr val="C00000"/>
                    </a:solidFill>
                    <a:latin typeface="Calibri" panose="020F0502020204030204" pitchFamily="34" charset="0"/>
                    <a:cs typeface="Calibri" panose="020F0502020204030204" pitchFamily="34" charset="0"/>
                  </a:rPr>
                  <a:t>cilj 2</a:t>
                </a:r>
                <a:endParaRPr lang="en-US" sz="2000" b="1" u="sng" dirty="0">
                  <a:solidFill>
                    <a:srgbClr val="C0000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15993B1-362B-48C3-9310-6226FF998364}"/>
                  </a:ext>
                </a:extLst>
              </p:cNvPr>
              <p:cNvSpPr txBox="1"/>
              <p:nvPr/>
            </p:nvSpPr>
            <p:spPr>
              <a:xfrm>
                <a:off x="-178724" y="3086923"/>
                <a:ext cx="3865796" cy="1551937"/>
              </a:xfrm>
              <a:prstGeom prst="rect">
                <a:avLst/>
              </a:prstGeom>
              <a:noFill/>
            </p:spPr>
            <p:txBody>
              <a:bodyPr wrap="square" lIns="0" rIns="0" rtlCol="0" anchor="t">
                <a:spAutoFit/>
              </a:bodyPr>
              <a:lstStyle/>
              <a:p>
                <a:pPr algn="ctr"/>
                <a:r>
                  <a:rPr lang="hr-HR" sz="1400" b="1" dirty="0">
                    <a:solidFill>
                      <a:srgbClr val="C00000"/>
                    </a:solidFill>
                    <a:latin typeface="Calibri" panose="020F0502020204030204" pitchFamily="34" charset="0"/>
                    <a:cs typeface="Calibri" panose="020F0502020204030204" pitchFamily="34" charset="0"/>
                  </a:rPr>
                  <a:t>Prevladavanje rascjepkanosti inovacijskog lanca vrijednosti i jaza između znanstveno-istraživačkog i poslovnog sektora</a:t>
                </a:r>
              </a:p>
            </p:txBody>
          </p:sp>
        </p:grpSp>
        <p:grpSp>
          <p:nvGrpSpPr>
            <p:cNvPr id="30" name="Group 29">
              <a:extLst>
                <a:ext uri="{FF2B5EF4-FFF2-40B4-BE49-F238E27FC236}">
                  <a16:creationId xmlns:a16="http://schemas.microsoft.com/office/drawing/2014/main" id="{3947DB9D-D8E3-4B2C-8EC0-2B74242A49BF}"/>
                </a:ext>
              </a:extLst>
            </p:cNvPr>
            <p:cNvGrpSpPr/>
            <p:nvPr/>
          </p:nvGrpSpPr>
          <p:grpSpPr>
            <a:xfrm>
              <a:off x="4346803" y="4941087"/>
              <a:ext cx="1918170" cy="1547987"/>
              <a:chOff x="-312429" y="2582340"/>
              <a:chExt cx="3942679" cy="2063982"/>
            </a:xfrm>
          </p:grpSpPr>
          <p:sp>
            <p:nvSpPr>
              <p:cNvPr id="31" name="TextBox 30">
                <a:extLst>
                  <a:ext uri="{FF2B5EF4-FFF2-40B4-BE49-F238E27FC236}">
                    <a16:creationId xmlns:a16="http://schemas.microsoft.com/office/drawing/2014/main" id="{1251BEFB-E653-4625-B460-1475EA6184BD}"/>
                  </a:ext>
                </a:extLst>
              </p:cNvPr>
              <p:cNvSpPr txBox="1"/>
              <p:nvPr/>
            </p:nvSpPr>
            <p:spPr>
              <a:xfrm>
                <a:off x="97335" y="2582340"/>
                <a:ext cx="3319468" cy="533480"/>
              </a:xfrm>
              <a:prstGeom prst="rect">
                <a:avLst/>
              </a:prstGeom>
              <a:noFill/>
            </p:spPr>
            <p:txBody>
              <a:bodyPr wrap="square" lIns="0" rIns="0" rtlCol="0" anchor="b">
                <a:spAutoFit/>
              </a:bodyPr>
              <a:lstStyle/>
              <a:p>
                <a:pPr algn="ctr"/>
                <a:r>
                  <a:rPr lang="hr-HR" sz="2000" b="1" u="sng" dirty="0">
                    <a:solidFill>
                      <a:srgbClr val="92D050"/>
                    </a:solidFill>
                    <a:latin typeface="Calibri" panose="020F0502020204030204" pitchFamily="34" charset="0"/>
                    <a:cs typeface="Calibri" panose="020F0502020204030204" pitchFamily="34" charset="0"/>
                  </a:rPr>
                  <a:t>Strateški </a:t>
                </a:r>
                <a:r>
                  <a:rPr lang="hr-HR" sz="2000" b="1" u="sng" dirty="0" smtClean="0">
                    <a:solidFill>
                      <a:srgbClr val="92D050"/>
                    </a:solidFill>
                    <a:latin typeface="Calibri" panose="020F0502020204030204" pitchFamily="34" charset="0"/>
                    <a:cs typeface="Calibri" panose="020F0502020204030204" pitchFamily="34" charset="0"/>
                  </a:rPr>
                  <a:t>cilj 4</a:t>
                </a:r>
                <a:endParaRPr lang="en-US" sz="2000" b="1" u="sng" dirty="0">
                  <a:solidFill>
                    <a:srgbClr val="92D050"/>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7E8811D-9043-4FE9-B8E0-B88E273FBC11}"/>
                  </a:ext>
                </a:extLst>
              </p:cNvPr>
              <p:cNvSpPr txBox="1"/>
              <p:nvPr/>
            </p:nvSpPr>
            <p:spPr>
              <a:xfrm>
                <a:off x="-312429" y="3086921"/>
                <a:ext cx="3942679" cy="1559401"/>
              </a:xfrm>
              <a:prstGeom prst="rect">
                <a:avLst/>
              </a:prstGeom>
              <a:noFill/>
            </p:spPr>
            <p:txBody>
              <a:bodyPr wrap="square" lIns="0" rIns="0" rtlCol="0" anchor="t">
                <a:spAutoFit/>
              </a:bodyPr>
              <a:lstStyle/>
              <a:p>
                <a:pPr algn="ctr"/>
                <a:r>
                  <a:rPr lang="hr-HR" sz="1400" b="1" dirty="0">
                    <a:solidFill>
                      <a:srgbClr val="92D050"/>
                    </a:solidFill>
                    <a:latin typeface="Calibri" panose="020F0502020204030204" pitchFamily="34" charset="0"/>
                    <a:cs typeface="Calibri" panose="020F0502020204030204" pitchFamily="34" charset="0"/>
                  </a:rPr>
                  <a:t>Nadogradnja u globalnom lancu vrijednosti i poticanje internacionalizacije hrvatskog gospodarstva</a:t>
                </a:r>
              </a:p>
            </p:txBody>
          </p:sp>
        </p:grpSp>
        <p:grpSp>
          <p:nvGrpSpPr>
            <p:cNvPr id="33" name="Group 32">
              <a:extLst>
                <a:ext uri="{FF2B5EF4-FFF2-40B4-BE49-F238E27FC236}">
                  <a16:creationId xmlns:a16="http://schemas.microsoft.com/office/drawing/2014/main" id="{57C5DF88-2F8E-448C-BFF7-0A9120AC62B2}"/>
                </a:ext>
              </a:extLst>
            </p:cNvPr>
            <p:cNvGrpSpPr/>
            <p:nvPr/>
          </p:nvGrpSpPr>
          <p:grpSpPr>
            <a:xfrm>
              <a:off x="7116922" y="4941618"/>
              <a:ext cx="1810741" cy="1541526"/>
              <a:chOff x="145379" y="2366463"/>
              <a:chExt cx="3721864" cy="2055369"/>
            </a:xfrm>
          </p:grpSpPr>
          <p:sp>
            <p:nvSpPr>
              <p:cNvPr id="34" name="TextBox 33">
                <a:extLst>
                  <a:ext uri="{FF2B5EF4-FFF2-40B4-BE49-F238E27FC236}">
                    <a16:creationId xmlns:a16="http://schemas.microsoft.com/office/drawing/2014/main" id="{A3BCDF24-39F9-4F0F-8E7A-CD076D6639A3}"/>
                  </a:ext>
                </a:extLst>
              </p:cNvPr>
              <p:cNvSpPr txBox="1"/>
              <p:nvPr/>
            </p:nvSpPr>
            <p:spPr>
              <a:xfrm>
                <a:off x="555897" y="2366463"/>
                <a:ext cx="3311346" cy="533480"/>
              </a:xfrm>
              <a:prstGeom prst="rect">
                <a:avLst/>
              </a:prstGeom>
              <a:noFill/>
            </p:spPr>
            <p:txBody>
              <a:bodyPr wrap="square" lIns="0" rIns="0" rtlCol="0" anchor="b">
                <a:spAutoFit/>
              </a:bodyPr>
              <a:lstStyle/>
              <a:p>
                <a:pPr algn="ctr"/>
                <a:r>
                  <a:rPr lang="hr-HR" sz="2000" b="1" u="sng" dirty="0">
                    <a:solidFill>
                      <a:srgbClr val="FF9966"/>
                    </a:solidFill>
                    <a:latin typeface="Calibri" panose="020F0502020204030204" pitchFamily="34" charset="0"/>
                    <a:cs typeface="Calibri" panose="020F0502020204030204" pitchFamily="34" charset="0"/>
                  </a:rPr>
                  <a:t>Strateški </a:t>
                </a:r>
                <a:r>
                  <a:rPr lang="hr-HR" sz="2000" b="1" u="sng" dirty="0" smtClean="0">
                    <a:solidFill>
                      <a:srgbClr val="FF9966"/>
                    </a:solidFill>
                    <a:latin typeface="Calibri" panose="020F0502020204030204" pitchFamily="34" charset="0"/>
                    <a:cs typeface="Calibri" panose="020F0502020204030204" pitchFamily="34" charset="0"/>
                  </a:rPr>
                  <a:t>cilj 6</a:t>
                </a:r>
                <a:endParaRPr lang="en-US" sz="2000" b="1" u="sng" dirty="0">
                  <a:solidFill>
                    <a:srgbClr val="FF9966"/>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0FDF64E2-06D8-4DE8-AC3E-39ADF1A03388}"/>
                  </a:ext>
                </a:extLst>
              </p:cNvPr>
              <p:cNvSpPr txBox="1"/>
              <p:nvPr/>
            </p:nvSpPr>
            <p:spPr>
              <a:xfrm>
                <a:off x="145379" y="2862430"/>
                <a:ext cx="3721864" cy="1559402"/>
              </a:xfrm>
              <a:prstGeom prst="rect">
                <a:avLst/>
              </a:prstGeom>
              <a:noFill/>
            </p:spPr>
            <p:txBody>
              <a:bodyPr wrap="square" lIns="0" rIns="0" rtlCol="0" anchor="t">
                <a:spAutoFit/>
              </a:bodyPr>
              <a:lstStyle/>
              <a:p>
                <a:pPr algn="ctr"/>
                <a:r>
                  <a:rPr lang="hr-HR" sz="1400" b="1" dirty="0">
                    <a:solidFill>
                      <a:schemeClr val="accent6"/>
                    </a:solidFill>
                    <a:latin typeface="Calibri" panose="020F0502020204030204" pitchFamily="34" charset="0"/>
                    <a:cs typeface="Calibri" panose="020F0502020204030204" pitchFamily="34" charset="0"/>
                  </a:rPr>
                  <a:t>Razvoj pametnih vještina – unaprjeđenje kvalifikacija postojeće i nove radne snage za pametnu specijalizaciju</a:t>
                </a:r>
              </a:p>
            </p:txBody>
          </p:sp>
        </p:grpSp>
        <p:grpSp>
          <p:nvGrpSpPr>
            <p:cNvPr id="36" name="Group 35">
              <a:extLst>
                <a:ext uri="{FF2B5EF4-FFF2-40B4-BE49-F238E27FC236}">
                  <a16:creationId xmlns:a16="http://schemas.microsoft.com/office/drawing/2014/main" id="{0C84B2D2-6CB8-4C74-A104-16EA6A73C6EB}"/>
                </a:ext>
              </a:extLst>
            </p:cNvPr>
            <p:cNvGrpSpPr/>
            <p:nvPr/>
          </p:nvGrpSpPr>
          <p:grpSpPr>
            <a:xfrm>
              <a:off x="280970" y="1821878"/>
              <a:ext cx="1874838" cy="1991679"/>
              <a:chOff x="-108585" y="2705937"/>
              <a:chExt cx="3853611" cy="2272137"/>
            </a:xfrm>
          </p:grpSpPr>
          <p:sp>
            <p:nvSpPr>
              <p:cNvPr id="37" name="TextBox 36">
                <a:extLst>
                  <a:ext uri="{FF2B5EF4-FFF2-40B4-BE49-F238E27FC236}">
                    <a16:creationId xmlns:a16="http://schemas.microsoft.com/office/drawing/2014/main" id="{9C377AD5-2200-435A-8F0F-7C4A27C39CA6}"/>
                  </a:ext>
                </a:extLst>
              </p:cNvPr>
              <p:cNvSpPr txBox="1"/>
              <p:nvPr/>
            </p:nvSpPr>
            <p:spPr>
              <a:xfrm>
                <a:off x="-108585" y="2705937"/>
                <a:ext cx="3853611" cy="456453"/>
              </a:xfrm>
              <a:prstGeom prst="rect">
                <a:avLst/>
              </a:prstGeom>
              <a:noFill/>
            </p:spPr>
            <p:txBody>
              <a:bodyPr wrap="square" lIns="0" rIns="0" rtlCol="0" anchor="b">
                <a:spAutoFit/>
              </a:bodyPr>
              <a:lstStyle/>
              <a:p>
                <a:pPr algn="ctr"/>
                <a:r>
                  <a:rPr lang="hr-HR" sz="2000" b="1" u="sng" dirty="0">
                    <a:solidFill>
                      <a:schemeClr val="tx2">
                        <a:lumMod val="75000"/>
                      </a:schemeClr>
                    </a:solidFill>
                    <a:latin typeface="Calibri" panose="020F0502020204030204" pitchFamily="34" charset="0"/>
                    <a:cs typeface="Calibri" panose="020F0502020204030204" pitchFamily="34" charset="0"/>
                  </a:rPr>
                  <a:t>Strateški </a:t>
                </a:r>
                <a:r>
                  <a:rPr lang="hr-HR" sz="2000" b="1" u="sng" dirty="0" smtClean="0">
                    <a:solidFill>
                      <a:schemeClr val="tx2">
                        <a:lumMod val="75000"/>
                      </a:schemeClr>
                    </a:solidFill>
                    <a:latin typeface="Calibri" panose="020F0502020204030204" pitchFamily="34" charset="0"/>
                    <a:cs typeface="Calibri" panose="020F0502020204030204" pitchFamily="34" charset="0"/>
                  </a:rPr>
                  <a:t>cilj 1</a:t>
                </a:r>
                <a:endParaRPr lang="en-US" sz="2000" b="1" u="sng" dirty="0">
                  <a:solidFill>
                    <a:schemeClr val="tx2">
                      <a:lumMod val="75000"/>
                    </a:schemeClr>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D43272B-87FD-4320-B3C7-8122DD08A32E}"/>
                  </a:ext>
                </a:extLst>
              </p:cNvPr>
              <p:cNvSpPr txBox="1"/>
              <p:nvPr/>
            </p:nvSpPr>
            <p:spPr>
              <a:xfrm>
                <a:off x="50802" y="3152270"/>
                <a:ext cx="3610570" cy="1825804"/>
              </a:xfrm>
              <a:prstGeom prst="rect">
                <a:avLst/>
              </a:prstGeom>
              <a:noFill/>
            </p:spPr>
            <p:txBody>
              <a:bodyPr wrap="square" lIns="0" rIns="0" rtlCol="0" anchor="t">
                <a:spAutoFit/>
              </a:bodyPr>
              <a:lstStyle/>
              <a:p>
                <a:pPr algn="ctr"/>
                <a:r>
                  <a:rPr lang="hr-HR" sz="1400" b="1" dirty="0">
                    <a:solidFill>
                      <a:srgbClr val="002060"/>
                    </a:solidFill>
                    <a:latin typeface="Calibri" panose="020F0502020204030204" pitchFamily="34" charset="0"/>
                    <a:cs typeface="Calibri" panose="020F0502020204030204" pitchFamily="34" charset="0"/>
                  </a:rPr>
                  <a:t>Povećanje kapaciteta znanstveno-istraživačkog sektora za provedbu vrhunskih istraživanja koja odgovaraju potrebama gospodarstva</a:t>
                </a:r>
              </a:p>
            </p:txBody>
          </p:sp>
        </p:grpSp>
        <p:grpSp>
          <p:nvGrpSpPr>
            <p:cNvPr id="39" name="Group 38">
              <a:extLst>
                <a:ext uri="{FF2B5EF4-FFF2-40B4-BE49-F238E27FC236}">
                  <a16:creationId xmlns:a16="http://schemas.microsoft.com/office/drawing/2014/main" id="{5E2D3294-CEFC-4D87-A444-5D1474306893}"/>
                </a:ext>
              </a:extLst>
            </p:cNvPr>
            <p:cNvGrpSpPr/>
            <p:nvPr/>
          </p:nvGrpSpPr>
          <p:grpSpPr>
            <a:xfrm>
              <a:off x="3063900" y="1850938"/>
              <a:ext cx="1758150" cy="2215992"/>
              <a:chOff x="20255" y="2270039"/>
              <a:chExt cx="3613765" cy="2954657"/>
            </a:xfrm>
          </p:grpSpPr>
          <p:sp>
            <p:nvSpPr>
              <p:cNvPr id="40" name="TextBox 39">
                <a:extLst>
                  <a:ext uri="{FF2B5EF4-FFF2-40B4-BE49-F238E27FC236}">
                    <a16:creationId xmlns:a16="http://schemas.microsoft.com/office/drawing/2014/main" id="{82EC8E18-C7AF-46A0-949E-51F5BB8AA75D}"/>
                  </a:ext>
                </a:extLst>
              </p:cNvPr>
              <p:cNvSpPr txBox="1"/>
              <p:nvPr/>
            </p:nvSpPr>
            <p:spPr>
              <a:xfrm>
                <a:off x="20255" y="2270039"/>
                <a:ext cx="3613765" cy="533480"/>
              </a:xfrm>
              <a:prstGeom prst="rect">
                <a:avLst/>
              </a:prstGeom>
              <a:noFill/>
            </p:spPr>
            <p:txBody>
              <a:bodyPr wrap="square" lIns="0" rIns="0" rtlCol="0" anchor="b">
                <a:spAutoFit/>
              </a:bodyPr>
              <a:lstStyle/>
              <a:p>
                <a:pPr algn="ctr"/>
                <a:r>
                  <a:rPr lang="hr-HR" sz="2000" b="1" u="sng" dirty="0">
                    <a:solidFill>
                      <a:srgbClr val="0070C0"/>
                    </a:solidFill>
                    <a:latin typeface="Calibri" panose="020F0502020204030204" pitchFamily="34" charset="0"/>
                    <a:cs typeface="Calibri" panose="020F0502020204030204" pitchFamily="34" charset="0"/>
                  </a:rPr>
                  <a:t>Strateški </a:t>
                </a:r>
                <a:r>
                  <a:rPr lang="hr-HR" sz="2000" b="1" u="sng" dirty="0" smtClean="0">
                    <a:solidFill>
                      <a:srgbClr val="0070C0"/>
                    </a:solidFill>
                    <a:latin typeface="Calibri" panose="020F0502020204030204" pitchFamily="34" charset="0"/>
                    <a:cs typeface="Calibri" panose="020F0502020204030204" pitchFamily="34" charset="0"/>
                  </a:rPr>
                  <a:t>cilj 3</a:t>
                </a:r>
                <a:endParaRPr lang="en-US" sz="2000" b="1" u="sng" dirty="0">
                  <a:solidFill>
                    <a:srgbClr val="0070C0"/>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D9863760-D0B6-465D-9FB7-5BAD820E6A92}"/>
                  </a:ext>
                </a:extLst>
              </p:cNvPr>
              <p:cNvSpPr txBox="1"/>
              <p:nvPr/>
            </p:nvSpPr>
            <p:spPr>
              <a:xfrm>
                <a:off x="256877" y="2803519"/>
                <a:ext cx="3268515" cy="2421177"/>
              </a:xfrm>
              <a:prstGeom prst="rect">
                <a:avLst/>
              </a:prstGeom>
              <a:noFill/>
            </p:spPr>
            <p:txBody>
              <a:bodyPr wrap="square" lIns="0" rIns="0" rtlCol="0" anchor="t">
                <a:spAutoFit/>
              </a:bodyPr>
              <a:lstStyle/>
              <a:p>
                <a:pPr algn="ctr"/>
                <a:r>
                  <a:rPr lang="hr-HR" sz="1400" b="1" dirty="0">
                    <a:solidFill>
                      <a:srgbClr val="0070C0"/>
                    </a:solidFill>
                    <a:latin typeface="Calibri" panose="020F0502020204030204" pitchFamily="34" charset="0"/>
                    <a:cs typeface="Calibri" panose="020F0502020204030204" pitchFamily="34" charset="0"/>
                  </a:rPr>
                  <a:t>Modernizacija i diverzifikacija hrvatskog gospodarstva kroz ulaganja poslovnog sektora u </a:t>
                </a:r>
                <a:r>
                  <a:rPr lang="hr-HR" sz="1400" b="1" dirty="0" smtClean="0">
                    <a:solidFill>
                      <a:srgbClr val="0070C0"/>
                    </a:solidFill>
                    <a:latin typeface="Calibri" panose="020F0502020204030204" pitchFamily="34" charset="0"/>
                    <a:cs typeface="Calibri" panose="020F0502020204030204" pitchFamily="34" charset="0"/>
                  </a:rPr>
                  <a:t>istraživanje, razvoj i inovacije</a:t>
                </a:r>
                <a:endParaRPr lang="hr-HR" sz="1400" b="1" dirty="0">
                  <a:solidFill>
                    <a:srgbClr val="0070C0"/>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7B9A4B03-D768-442F-8C8C-DBEF8BC5ABA3}"/>
                </a:ext>
              </a:extLst>
            </p:cNvPr>
            <p:cNvGrpSpPr/>
            <p:nvPr/>
          </p:nvGrpSpPr>
          <p:grpSpPr>
            <a:xfrm>
              <a:off x="5747935" y="1862871"/>
              <a:ext cx="1741577" cy="1190119"/>
              <a:chOff x="11628" y="2484982"/>
              <a:chExt cx="3579702" cy="1586826"/>
            </a:xfrm>
          </p:grpSpPr>
          <p:sp>
            <p:nvSpPr>
              <p:cNvPr id="43" name="TextBox 42">
                <a:extLst>
                  <a:ext uri="{FF2B5EF4-FFF2-40B4-BE49-F238E27FC236}">
                    <a16:creationId xmlns:a16="http://schemas.microsoft.com/office/drawing/2014/main" id="{169B0991-5636-44DE-ABBA-F2C96439BE84}"/>
                  </a:ext>
                </a:extLst>
              </p:cNvPr>
              <p:cNvSpPr txBox="1"/>
              <p:nvPr/>
            </p:nvSpPr>
            <p:spPr>
              <a:xfrm>
                <a:off x="11628" y="2484982"/>
                <a:ext cx="3579702" cy="533480"/>
              </a:xfrm>
              <a:prstGeom prst="rect">
                <a:avLst/>
              </a:prstGeom>
              <a:noFill/>
            </p:spPr>
            <p:txBody>
              <a:bodyPr wrap="square" lIns="0" rIns="0" rtlCol="0" anchor="b">
                <a:spAutoFit/>
              </a:bodyPr>
              <a:lstStyle/>
              <a:p>
                <a:pPr algn="ctr"/>
                <a:r>
                  <a:rPr lang="hr-HR" sz="2000" b="1" u="sng" dirty="0">
                    <a:solidFill>
                      <a:srgbClr val="7030A0"/>
                    </a:solidFill>
                    <a:latin typeface="Calibri" panose="020F0502020204030204" pitchFamily="34" charset="0"/>
                    <a:cs typeface="Calibri" panose="020F0502020204030204" pitchFamily="34" charset="0"/>
                  </a:rPr>
                  <a:t>Strateški </a:t>
                </a:r>
                <a:r>
                  <a:rPr lang="hr-HR" sz="2000" b="1" u="sng" dirty="0" smtClean="0">
                    <a:solidFill>
                      <a:srgbClr val="7030A0"/>
                    </a:solidFill>
                    <a:latin typeface="Calibri" panose="020F0502020204030204" pitchFamily="34" charset="0"/>
                    <a:cs typeface="Calibri" panose="020F0502020204030204" pitchFamily="34" charset="0"/>
                  </a:rPr>
                  <a:t>cilj 5</a:t>
                </a:r>
                <a:endParaRPr lang="en-US" sz="2000" b="1" u="sng" dirty="0">
                  <a:solidFill>
                    <a:srgbClr val="7030A0"/>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19A2F2E9-7884-427A-8590-0A3F1428DC3F}"/>
                  </a:ext>
                </a:extLst>
              </p:cNvPr>
              <p:cNvSpPr txBox="1"/>
              <p:nvPr/>
            </p:nvSpPr>
            <p:spPr>
              <a:xfrm>
                <a:off x="340732" y="3086922"/>
                <a:ext cx="2929292" cy="984886"/>
              </a:xfrm>
              <a:prstGeom prst="rect">
                <a:avLst/>
              </a:prstGeom>
              <a:noFill/>
            </p:spPr>
            <p:txBody>
              <a:bodyPr wrap="square" lIns="0" rIns="0" rtlCol="0" anchor="t">
                <a:spAutoFit/>
              </a:bodyPr>
              <a:lstStyle/>
              <a:p>
                <a:pPr algn="ctr"/>
                <a:r>
                  <a:rPr lang="hr-HR" sz="1400" b="1" dirty="0">
                    <a:solidFill>
                      <a:srgbClr val="7030A0"/>
                    </a:solidFill>
                    <a:latin typeface="Calibri" panose="020F0502020204030204" pitchFamily="34" charset="0"/>
                    <a:cs typeface="Calibri" panose="020F0502020204030204" pitchFamily="34" charset="0"/>
                  </a:rPr>
                  <a:t>Partnerski rad na rješavanju društvenih izazova</a:t>
                </a:r>
              </a:p>
            </p:txBody>
          </p:sp>
        </p:grpSp>
        <p:pic>
          <p:nvPicPr>
            <p:cNvPr id="49" name="Picture 48">
              <a:extLst>
                <a:ext uri="{FF2B5EF4-FFF2-40B4-BE49-F238E27FC236}">
                  <a16:creationId xmlns:a16="http://schemas.microsoft.com/office/drawing/2014/main" id="{281C1153-C0F5-4A90-BB98-D8D8373FC189}"/>
                </a:ext>
              </a:extLst>
            </p:cNvPr>
            <p:cNvPicPr>
              <a:picLocks noChangeAspect="1"/>
            </p:cNvPicPr>
            <p:nvPr/>
          </p:nvPicPr>
          <p:blipFill>
            <a:blip r:embed="rId5"/>
            <a:stretch>
              <a:fillRect/>
            </a:stretch>
          </p:blipFill>
          <p:spPr>
            <a:xfrm>
              <a:off x="7685107" y="3295130"/>
              <a:ext cx="623940" cy="623940"/>
            </a:xfrm>
            <a:prstGeom prst="rect">
              <a:avLst/>
            </a:prstGeom>
          </p:spPr>
        </p:pic>
        <p:pic>
          <p:nvPicPr>
            <p:cNvPr id="51" name="Graphic 50" descr="Upward trend">
              <a:extLst>
                <a:ext uri="{FF2B5EF4-FFF2-40B4-BE49-F238E27FC236}">
                  <a16:creationId xmlns:a16="http://schemas.microsoft.com/office/drawing/2014/main" id="{600809F9-5339-4E9F-AC3E-8ED96B5073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021627" y="3310965"/>
              <a:ext cx="590504" cy="590504"/>
            </a:xfrm>
            <a:prstGeom prst="rect">
              <a:avLst/>
            </a:prstGeom>
          </p:spPr>
        </p:pic>
        <p:pic>
          <p:nvPicPr>
            <p:cNvPr id="54" name="Graphic 53" descr="Lightbulb">
              <a:extLst>
                <a:ext uri="{FF2B5EF4-FFF2-40B4-BE49-F238E27FC236}">
                  <a16:creationId xmlns:a16="http://schemas.microsoft.com/office/drawing/2014/main" id="{2AA201D8-4F2C-4EF2-9C4A-4B63BDD31EE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666371" y="4666008"/>
              <a:ext cx="626940" cy="626940"/>
            </a:xfrm>
            <a:prstGeom prst="rect">
              <a:avLst/>
            </a:prstGeom>
          </p:spPr>
        </p:pic>
        <p:pic>
          <p:nvPicPr>
            <p:cNvPr id="55" name="Graphic 54" descr="Users">
              <a:extLst>
                <a:ext uri="{FF2B5EF4-FFF2-40B4-BE49-F238E27FC236}">
                  <a16:creationId xmlns:a16="http://schemas.microsoft.com/office/drawing/2014/main" id="{26EC920A-A2D2-4DB9-9AA8-0DA941D8361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353492" y="3319293"/>
              <a:ext cx="574541" cy="574541"/>
            </a:xfrm>
            <a:prstGeom prst="rect">
              <a:avLst/>
            </a:prstGeom>
          </p:spPr>
        </p:pic>
        <p:pic>
          <p:nvPicPr>
            <p:cNvPr id="60" name="Picture 10" descr="Image result for chemistr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1969" y="4619724"/>
              <a:ext cx="636375" cy="63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2324" y="1861487"/>
              <a:ext cx="598434" cy="338554"/>
            </a:xfrm>
            <a:prstGeom prst="rect">
              <a:avLst/>
            </a:prstGeom>
            <a:noFill/>
          </p:spPr>
          <p:txBody>
            <a:bodyPr wrap="none" rtlCol="0">
              <a:spAutoFit/>
            </a:bodyPr>
            <a:lstStyle/>
            <a:p>
              <a:r>
                <a:rPr lang="hr-HR" sz="1600" dirty="0" smtClean="0">
                  <a:latin typeface="Calibri" panose="020F0502020204030204" pitchFamily="34" charset="0"/>
                  <a:cs typeface="Calibri" panose="020F0502020204030204" pitchFamily="34" charset="0"/>
                </a:rPr>
                <a:t>MZO</a:t>
              </a:r>
              <a:endParaRPr lang="en-US" sz="1600" dirty="0">
                <a:latin typeface="Calibri" panose="020F0502020204030204" pitchFamily="34" charset="0"/>
                <a:cs typeface="Calibri" panose="020F0502020204030204" pitchFamily="34" charset="0"/>
              </a:endParaRPr>
            </a:p>
          </p:txBody>
        </p:sp>
        <p:sp>
          <p:nvSpPr>
            <p:cNvPr id="50" name="TextBox 49"/>
            <p:cNvSpPr txBox="1"/>
            <p:nvPr/>
          </p:nvSpPr>
          <p:spPr>
            <a:xfrm>
              <a:off x="4721712" y="1872634"/>
              <a:ext cx="744114" cy="338554"/>
            </a:xfrm>
            <a:prstGeom prst="rect">
              <a:avLst/>
            </a:prstGeom>
            <a:noFill/>
          </p:spPr>
          <p:txBody>
            <a:bodyPr wrap="none" rtlCol="0">
              <a:spAutoFit/>
            </a:bodyPr>
            <a:lstStyle/>
            <a:p>
              <a:r>
                <a:rPr lang="hr-HR" sz="1600" b="1" dirty="0" smtClean="0">
                  <a:latin typeface="Calibri" panose="020F0502020204030204" pitchFamily="34" charset="0"/>
                  <a:cs typeface="Calibri" panose="020F0502020204030204" pitchFamily="34" charset="0"/>
                </a:rPr>
                <a:t>MGPO</a:t>
              </a:r>
              <a:endParaRPr lang="en-US" sz="1600" b="1" dirty="0">
                <a:latin typeface="Calibri" panose="020F0502020204030204" pitchFamily="34" charset="0"/>
                <a:cs typeface="Calibri" panose="020F0502020204030204" pitchFamily="34" charset="0"/>
              </a:endParaRPr>
            </a:p>
          </p:txBody>
        </p:sp>
        <p:sp>
          <p:nvSpPr>
            <p:cNvPr id="52" name="TextBox 51"/>
            <p:cNvSpPr txBox="1"/>
            <p:nvPr/>
          </p:nvSpPr>
          <p:spPr>
            <a:xfrm>
              <a:off x="792700" y="5637079"/>
              <a:ext cx="851377" cy="830997"/>
            </a:xfrm>
            <a:prstGeom prst="rect">
              <a:avLst/>
            </a:prstGeom>
            <a:noFill/>
          </p:spPr>
          <p:txBody>
            <a:bodyPr wrap="square" rtlCol="0">
              <a:spAutoFit/>
            </a:bodyPr>
            <a:lstStyle/>
            <a:p>
              <a:pPr algn="ctr"/>
              <a:r>
                <a:rPr lang="hr-HR" sz="1600" b="1" dirty="0" smtClean="0">
                  <a:latin typeface="Calibri" panose="020F0502020204030204" pitchFamily="34" charset="0"/>
                  <a:cs typeface="Calibri" panose="020F0502020204030204" pitchFamily="34" charset="0"/>
                </a:rPr>
                <a:t>MGPO</a:t>
              </a:r>
            </a:p>
            <a:p>
              <a:pPr algn="ctr"/>
              <a:r>
                <a:rPr lang="hr-HR" sz="1600" dirty="0" smtClean="0">
                  <a:latin typeface="Calibri" panose="020F0502020204030204" pitchFamily="34" charset="0"/>
                  <a:cs typeface="Calibri" panose="020F0502020204030204" pitchFamily="34" charset="0"/>
                </a:rPr>
                <a:t>&amp;</a:t>
              </a:r>
            </a:p>
            <a:p>
              <a:pPr algn="ctr"/>
              <a:r>
                <a:rPr lang="hr-HR" sz="1600" dirty="0" smtClean="0">
                  <a:latin typeface="Calibri" panose="020F0502020204030204" pitchFamily="34" charset="0"/>
                  <a:cs typeface="Calibri" panose="020F0502020204030204" pitchFamily="34" charset="0"/>
                </a:rPr>
                <a:t>MZO</a:t>
              </a:r>
              <a:endParaRPr lang="en-US" sz="1600" dirty="0">
                <a:latin typeface="Calibri" panose="020F0502020204030204" pitchFamily="34" charset="0"/>
                <a:cs typeface="Calibri" panose="020F0502020204030204" pitchFamily="34" charset="0"/>
              </a:endParaRPr>
            </a:p>
          </p:txBody>
        </p:sp>
        <p:sp>
          <p:nvSpPr>
            <p:cNvPr id="53" name="TextBox 52"/>
            <p:cNvSpPr txBox="1"/>
            <p:nvPr/>
          </p:nvSpPr>
          <p:spPr>
            <a:xfrm>
              <a:off x="7187026" y="6415910"/>
              <a:ext cx="1745158" cy="338554"/>
            </a:xfrm>
            <a:prstGeom prst="rect">
              <a:avLst/>
            </a:prstGeom>
            <a:noFill/>
          </p:spPr>
          <p:txBody>
            <a:bodyPr wrap="none" rtlCol="0">
              <a:spAutoFit/>
            </a:bodyPr>
            <a:lstStyle/>
            <a:p>
              <a:r>
                <a:rPr lang="hr-HR" sz="1600" dirty="0" smtClean="0">
                  <a:latin typeface="Calibri" panose="020F0502020204030204" pitchFamily="34" charset="0"/>
                  <a:cs typeface="Calibri" panose="020F0502020204030204" pitchFamily="34" charset="0"/>
                </a:rPr>
                <a:t>MZO&amp;MRMS&amp;HZZ</a:t>
              </a:r>
              <a:endParaRPr lang="en-US" sz="1600" dirty="0">
                <a:latin typeface="Calibri" panose="020F0502020204030204" pitchFamily="34" charset="0"/>
                <a:cs typeface="Calibri" panose="020F0502020204030204" pitchFamily="34" charset="0"/>
              </a:endParaRPr>
            </a:p>
          </p:txBody>
        </p:sp>
        <p:sp>
          <p:nvSpPr>
            <p:cNvPr id="61" name="TextBox 60"/>
            <p:cNvSpPr txBox="1"/>
            <p:nvPr/>
          </p:nvSpPr>
          <p:spPr>
            <a:xfrm>
              <a:off x="3873867" y="5714024"/>
              <a:ext cx="744114" cy="338554"/>
            </a:xfrm>
            <a:prstGeom prst="rect">
              <a:avLst/>
            </a:prstGeom>
            <a:noFill/>
          </p:spPr>
          <p:txBody>
            <a:bodyPr wrap="none" rtlCol="0">
              <a:spAutoFit/>
            </a:bodyPr>
            <a:lstStyle/>
            <a:p>
              <a:r>
                <a:rPr lang="hr-HR" sz="1600" b="1" dirty="0" smtClean="0">
                  <a:latin typeface="Calibri" panose="020F0502020204030204" pitchFamily="34" charset="0"/>
                  <a:cs typeface="Calibri" panose="020F0502020204030204" pitchFamily="34" charset="0"/>
                </a:rPr>
                <a:t>MGPO</a:t>
              </a:r>
              <a:endParaRPr lang="en-US" sz="1600" b="1" dirty="0">
                <a:latin typeface="Calibri" panose="020F0502020204030204" pitchFamily="34" charset="0"/>
                <a:cs typeface="Calibri" panose="020F0502020204030204" pitchFamily="34" charset="0"/>
              </a:endParaRPr>
            </a:p>
          </p:txBody>
        </p:sp>
        <p:sp>
          <p:nvSpPr>
            <p:cNvPr id="62" name="TextBox 61"/>
            <p:cNvSpPr txBox="1"/>
            <p:nvPr/>
          </p:nvSpPr>
          <p:spPr>
            <a:xfrm>
              <a:off x="7364847" y="1883080"/>
              <a:ext cx="744114" cy="338554"/>
            </a:xfrm>
            <a:prstGeom prst="rect">
              <a:avLst/>
            </a:prstGeom>
            <a:noFill/>
          </p:spPr>
          <p:txBody>
            <a:bodyPr wrap="none" rtlCol="0">
              <a:spAutoFit/>
            </a:bodyPr>
            <a:lstStyle/>
            <a:p>
              <a:r>
                <a:rPr lang="hr-HR" sz="1600" b="1" dirty="0" smtClean="0">
                  <a:latin typeface="Calibri" panose="020F0502020204030204" pitchFamily="34" charset="0"/>
                  <a:cs typeface="Calibri" panose="020F0502020204030204" pitchFamily="34" charset="0"/>
                </a:rPr>
                <a:t>MGPO</a:t>
              </a:r>
              <a:endParaRPr lang="en-US" sz="1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635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51520" y="4102071"/>
            <a:ext cx="8629898" cy="2235782"/>
          </a:xfrm>
          <a:prstGeom prst="roundRect">
            <a:avLst/>
          </a:prstGeom>
          <a:gradFill flip="none" rotWithShape="1">
            <a:gsLst>
              <a:gs pos="0">
                <a:schemeClr val="accent5">
                  <a:lumMod val="20000"/>
                  <a:lumOff val="80000"/>
                </a:schemeClr>
              </a:gs>
              <a:gs pos="50000">
                <a:schemeClr val="accent6">
                  <a:lumMod val="40000"/>
                  <a:lumOff val="60000"/>
                  <a:tint val="44500"/>
                  <a:satMod val="160000"/>
                </a:schemeClr>
              </a:gs>
              <a:gs pos="100000">
                <a:schemeClr val="accent6">
                  <a:lumMod val="40000"/>
                  <a:lumOff val="60000"/>
                  <a:tint val="23500"/>
                  <a:satMod val="160000"/>
                </a:schemeClr>
              </a:gs>
            </a:gsLst>
            <a:lin ang="16200000" scaled="1"/>
            <a:tileRect/>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hr-HR" sz="1400" dirty="0" smtClean="0">
                <a:solidFill>
                  <a:schemeClr val="bg1">
                    <a:lumMod val="50000"/>
                  </a:schemeClr>
                </a:solidFill>
              </a:rPr>
              <a:t>POSLOVNI SEKTOR I ZNANSTVENO-ISTRAŽIVAČKA ZAJEDNICA, JAVNI SEKTOR</a:t>
            </a:r>
            <a:endParaRPr lang="hr-HR" sz="1400" dirty="0">
              <a:solidFill>
                <a:schemeClr val="bg1">
                  <a:lumMod val="50000"/>
                </a:schemeClr>
              </a:solidFill>
            </a:endParaRPr>
          </a:p>
        </p:txBody>
      </p:sp>
      <p:pic>
        <p:nvPicPr>
          <p:cNvPr id="34818" name="Picture 2" descr="C:\Users\mmarcius\Desktop\INOVACIJE\skica Sustav upravljanja S3.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51" t="15044" r="6904" b="25878"/>
          <a:stretch/>
        </p:blipFill>
        <p:spPr>
          <a:xfrm>
            <a:off x="299146" y="846305"/>
            <a:ext cx="7992889" cy="3240361"/>
          </a:xfrm>
        </p:spPr>
      </p:pic>
      <p:sp>
        <p:nvSpPr>
          <p:cNvPr id="11" name="Rectangle 10"/>
          <p:cNvSpPr/>
          <p:nvPr/>
        </p:nvSpPr>
        <p:spPr>
          <a:xfrm>
            <a:off x="6154096" y="1640440"/>
            <a:ext cx="2058987" cy="1123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latin typeface="Calibri" panose="020F0502020204030204"/>
            </a:endParaRPr>
          </a:p>
        </p:txBody>
      </p:sp>
      <p:sp>
        <p:nvSpPr>
          <p:cNvPr id="5" name="Rounded Rectangle 4"/>
          <p:cNvSpPr/>
          <p:nvPr/>
        </p:nvSpPr>
        <p:spPr>
          <a:xfrm>
            <a:off x="251520" y="4363696"/>
            <a:ext cx="8629897" cy="1513576"/>
          </a:xfrm>
          <a:prstGeom prst="roundRect">
            <a:avLst/>
          </a:prstGeom>
          <a:gradFill>
            <a:gsLst>
              <a:gs pos="0">
                <a:schemeClr val="accent1">
                  <a:lumMod val="5000"/>
                  <a:lumOff val="95000"/>
                  <a:alpha val="4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hr-HR" sz="1400" dirty="0" smtClean="0">
                <a:solidFill>
                  <a:schemeClr val="bg1">
                    <a:lumMod val="50000"/>
                  </a:schemeClr>
                </a:solidFill>
              </a:rPr>
              <a:t>IZVORI FINANCIRANJA (ESIF, EFRR, INTERREG, Obzor 2020, nacionalna sredstava, …)</a:t>
            </a:r>
          </a:p>
        </p:txBody>
      </p:sp>
      <p:grpSp>
        <p:nvGrpSpPr>
          <p:cNvPr id="25" name="Group 24"/>
          <p:cNvGrpSpPr/>
          <p:nvPr/>
        </p:nvGrpSpPr>
        <p:grpSpPr>
          <a:xfrm>
            <a:off x="462703" y="1658244"/>
            <a:ext cx="2222094" cy="2304252"/>
            <a:chOff x="487084" y="2152706"/>
            <a:chExt cx="2222094" cy="2304252"/>
          </a:xfrm>
        </p:grpSpPr>
        <p:sp>
          <p:nvSpPr>
            <p:cNvPr id="10" name="Rectangle 9"/>
            <p:cNvSpPr/>
            <p:nvPr/>
          </p:nvSpPr>
          <p:spPr>
            <a:xfrm>
              <a:off x="507926" y="4241514"/>
              <a:ext cx="1573212" cy="215444"/>
            </a:xfrm>
            <a:prstGeom prst="rect">
              <a:avLst/>
            </a:prstGeom>
            <a:solidFill>
              <a:schemeClr val="tx2">
                <a:lumMod val="20000"/>
                <a:lumOff val="80000"/>
              </a:schemeClr>
            </a:solidFill>
          </p:spPr>
          <p:txBody>
            <a:bodyPr>
              <a:spAutoFit/>
            </a:bodyPr>
            <a:lstStyle/>
            <a:p>
              <a:pPr defTabSz="685800">
                <a:defRPr/>
              </a:pPr>
              <a:r>
                <a:rPr lang="hr-HR" sz="800" dirty="0">
                  <a:solidFill>
                    <a:prstClr val="black"/>
                  </a:solidFill>
                  <a:latin typeface="Calibri" panose="020F0502020204030204"/>
                  <a:ea typeface="MS PGothic" panose="020B0600070205080204" pitchFamily="34" charset="-128"/>
                </a:rPr>
                <a:t>posrednička </a:t>
              </a:r>
              <a:r>
                <a:rPr lang="hr-HR" sz="800" dirty="0" smtClean="0">
                  <a:solidFill>
                    <a:prstClr val="black"/>
                  </a:solidFill>
                  <a:latin typeface="Calibri" panose="020F0502020204030204"/>
                  <a:ea typeface="MS PGothic" panose="020B0600070205080204" pitchFamily="34" charset="-128"/>
                </a:rPr>
                <a:t>tijela razine 2 (PT2)</a:t>
              </a:r>
              <a:endParaRPr lang="hr-HR" sz="800" dirty="0">
                <a:solidFill>
                  <a:prstClr val="black"/>
                </a:solidFill>
                <a:latin typeface="Calibri" panose="020F0502020204030204"/>
                <a:ea typeface="MS PGothic" panose="020B0600070205080204" pitchFamily="34" charset="-128"/>
              </a:endParaRPr>
            </a:p>
          </p:txBody>
        </p:sp>
        <p:sp>
          <p:nvSpPr>
            <p:cNvPr id="24" name="Rectangle 23"/>
            <p:cNvSpPr/>
            <p:nvPr/>
          </p:nvSpPr>
          <p:spPr>
            <a:xfrm>
              <a:off x="487084" y="2152706"/>
              <a:ext cx="2222094" cy="461665"/>
            </a:xfrm>
            <a:prstGeom prst="rect">
              <a:avLst/>
            </a:prstGeom>
            <a:solidFill>
              <a:schemeClr val="tx2">
                <a:lumMod val="20000"/>
                <a:lumOff val="80000"/>
              </a:schemeClr>
            </a:solidFill>
          </p:spPr>
          <p:txBody>
            <a:bodyPr wrap="square">
              <a:spAutoFit/>
            </a:bodyPr>
            <a:lstStyle/>
            <a:p>
              <a:pPr defTabSz="685800">
                <a:defRPr/>
              </a:pPr>
              <a:r>
                <a:rPr lang="hr-HR" sz="800" dirty="0">
                  <a:solidFill>
                    <a:prstClr val="black"/>
                  </a:solidFill>
                  <a:latin typeface="Calibri" panose="020F0502020204030204"/>
                  <a:ea typeface="MS PGothic" panose="020B0600070205080204" pitchFamily="34" charset="-128"/>
                </a:rPr>
                <a:t>d</a:t>
              </a:r>
              <a:r>
                <a:rPr lang="hr-HR" sz="800" dirty="0" smtClean="0">
                  <a:solidFill>
                    <a:prstClr val="black"/>
                  </a:solidFill>
                  <a:latin typeface="Calibri" panose="020F0502020204030204"/>
                  <a:ea typeface="MS PGothic" panose="020B0600070205080204" pitchFamily="34" charset="-128"/>
                </a:rPr>
                <a:t>onošenje akcijskog plana, potvrđivanje izvješća o provedbi i vrednovanju, odobravanje revizije, prioriteti, odluke, preporuke, …</a:t>
              </a:r>
              <a:endParaRPr lang="hr-HR" sz="800" dirty="0">
                <a:solidFill>
                  <a:prstClr val="black"/>
                </a:solidFill>
                <a:latin typeface="Calibri" panose="020F0502020204030204"/>
                <a:ea typeface="MS PGothic" panose="020B0600070205080204" pitchFamily="34" charset="-128"/>
              </a:endParaRPr>
            </a:p>
          </p:txBody>
        </p:sp>
      </p:grpSp>
      <p:sp>
        <p:nvSpPr>
          <p:cNvPr id="20" name="Rectangle 19"/>
          <p:cNvSpPr/>
          <p:nvPr/>
        </p:nvSpPr>
        <p:spPr>
          <a:xfrm>
            <a:off x="299146" y="241570"/>
            <a:ext cx="8713092" cy="584775"/>
          </a:xfrm>
          <a:prstGeom prst="rect">
            <a:avLst/>
          </a:prstGeom>
        </p:spPr>
        <p:txBody>
          <a:bodyPr wrap="square">
            <a:spAutoFit/>
          </a:bodyPr>
          <a:lstStyle/>
          <a:p>
            <a:pPr algn="ctr"/>
            <a:r>
              <a:rPr lang="hr-HR" sz="3200" b="1" dirty="0" smtClean="0">
                <a:solidFill>
                  <a:srgbClr val="0000FF"/>
                </a:solidFill>
                <a:latin typeface="Calibri" panose="020F0502020204030204" pitchFamily="34" charset="0"/>
                <a:cs typeface="Calibri" panose="020F0502020204030204" pitchFamily="34" charset="0"/>
              </a:rPr>
              <a:t>INOVACIJSKI SUSTAV RH</a:t>
            </a:r>
            <a:endParaRPr lang="en-US" sz="3200" dirty="0">
              <a:solidFill>
                <a:srgbClr val="0000FF"/>
              </a:solidFill>
              <a:latin typeface="Calibri" panose="020F0502020204030204" pitchFamily="34" charset="0"/>
              <a:cs typeface="Calibri" panose="020F0502020204030204" pitchFamily="34" charset="0"/>
            </a:endParaRPr>
          </a:p>
        </p:txBody>
      </p:sp>
      <p:grpSp>
        <p:nvGrpSpPr>
          <p:cNvPr id="22" name="Group 21"/>
          <p:cNvGrpSpPr/>
          <p:nvPr/>
        </p:nvGrpSpPr>
        <p:grpSpPr>
          <a:xfrm>
            <a:off x="355686" y="1173716"/>
            <a:ext cx="8525732" cy="3174575"/>
            <a:chOff x="380067" y="1668178"/>
            <a:chExt cx="8525732" cy="3174575"/>
          </a:xfrm>
        </p:grpSpPr>
        <p:grpSp>
          <p:nvGrpSpPr>
            <p:cNvPr id="21" name="Group 20"/>
            <p:cNvGrpSpPr/>
            <p:nvPr/>
          </p:nvGrpSpPr>
          <p:grpSpPr>
            <a:xfrm>
              <a:off x="3438450" y="1668178"/>
              <a:ext cx="5318126" cy="1458912"/>
              <a:chOff x="3438450" y="1668178"/>
              <a:chExt cx="5318126" cy="1458912"/>
            </a:xfrm>
          </p:grpSpPr>
          <p:sp>
            <p:nvSpPr>
              <p:cNvPr id="3" name="Rectangle 2"/>
              <p:cNvSpPr/>
              <p:nvPr/>
            </p:nvSpPr>
            <p:spPr>
              <a:xfrm>
                <a:off x="3438450" y="2315877"/>
                <a:ext cx="2495317" cy="400050"/>
              </a:xfrm>
              <a:prstGeom prst="rect">
                <a:avLst/>
              </a:prstGeom>
              <a:solidFill>
                <a:schemeClr val="accent5">
                  <a:lumMod val="40000"/>
                  <a:lumOff val="60000"/>
                </a:schemeClr>
              </a:solidFill>
            </p:spPr>
            <p:txBody>
              <a:bodyPr wrap="square">
                <a:spAutoFit/>
              </a:bodyPr>
              <a:lstStyle/>
              <a:p>
                <a:pPr algn="ctr" defTabSz="685800">
                  <a:defRPr/>
                </a:pPr>
                <a:r>
                  <a:rPr lang="hr-HR" sz="1000" dirty="0">
                    <a:latin typeface="Calibri" panose="020F0502020204030204"/>
                    <a:ea typeface="MS PGothic" panose="020B0600070205080204" pitchFamily="34" charset="-128"/>
                  </a:rPr>
                  <a:t>sveukupna koordinacija provedbe </a:t>
                </a:r>
                <a:r>
                  <a:rPr lang="hr-HR" sz="1000" b="1" dirty="0">
                    <a:latin typeface="Calibri" panose="020F0502020204030204"/>
                    <a:ea typeface="MS PGothic" panose="020B0600070205080204" pitchFamily="34" charset="-128"/>
                  </a:rPr>
                  <a:t>S3</a:t>
                </a:r>
              </a:p>
              <a:p>
                <a:pPr algn="ctr" defTabSz="685800">
                  <a:defRPr/>
                </a:pPr>
                <a:r>
                  <a:rPr lang="hr-HR" sz="1000" dirty="0" err="1">
                    <a:latin typeface="Calibri" panose="020F0502020204030204"/>
                    <a:ea typeface="MS PGothic" panose="020B0600070205080204" pitchFamily="34" charset="-128"/>
                  </a:rPr>
                  <a:t>supredsjedanje</a:t>
                </a:r>
                <a:r>
                  <a:rPr lang="hr-HR" sz="1000" dirty="0">
                    <a:latin typeface="Calibri" panose="020F0502020204030204"/>
                    <a:ea typeface="MS PGothic" panose="020B0600070205080204" pitchFamily="34" charset="-128"/>
                  </a:rPr>
                  <a:t> MGPO i MZO</a:t>
                </a:r>
              </a:p>
            </p:txBody>
          </p:sp>
          <p:sp>
            <p:nvSpPr>
              <p:cNvPr id="7" name="Rectangle 6"/>
              <p:cNvSpPr/>
              <p:nvPr/>
            </p:nvSpPr>
            <p:spPr>
              <a:xfrm>
                <a:off x="6222926" y="2712753"/>
                <a:ext cx="2533650" cy="414337"/>
              </a:xfrm>
              <a:prstGeom prst="rect">
                <a:avLst/>
              </a:prstGeom>
              <a:solidFill>
                <a:schemeClr val="accent5">
                  <a:lumMod val="40000"/>
                  <a:lumOff val="60000"/>
                </a:schemeClr>
              </a:solidFill>
            </p:spPr>
            <p:txBody>
              <a:bodyPr>
                <a:spAutoFit/>
              </a:bodyPr>
              <a:lstStyle/>
              <a:p>
                <a:pPr algn="ctr" defTabSz="685800">
                  <a:defRPr/>
                </a:pPr>
                <a:r>
                  <a:rPr lang="hr-HR" sz="1000" cap="all" dirty="0">
                    <a:solidFill>
                      <a:prstClr val="black"/>
                    </a:solidFill>
                    <a:latin typeface="Calibri" panose="020F0502020204030204"/>
                    <a:ea typeface="MS PGothic" panose="020B0600070205080204" pitchFamily="34" charset="-128"/>
                  </a:rPr>
                  <a:t>Nacionalno vijeće za razvoj ljudskih potencijala</a:t>
                </a:r>
              </a:p>
            </p:txBody>
          </p:sp>
          <p:sp>
            <p:nvSpPr>
              <p:cNvPr id="9" name="Rectangle 8"/>
              <p:cNvSpPr/>
              <p:nvPr/>
            </p:nvSpPr>
            <p:spPr>
              <a:xfrm>
                <a:off x="6214988" y="2126964"/>
                <a:ext cx="2541588" cy="430887"/>
              </a:xfrm>
              <a:prstGeom prst="rect">
                <a:avLst/>
              </a:prstGeom>
              <a:solidFill>
                <a:schemeClr val="accent5">
                  <a:lumMod val="40000"/>
                  <a:lumOff val="60000"/>
                </a:schemeClr>
              </a:solidFill>
            </p:spPr>
            <p:txBody>
              <a:bodyPr>
                <a:spAutoFit/>
              </a:bodyPr>
              <a:lstStyle/>
              <a:p>
                <a:pPr algn="ctr" defTabSz="685800">
                  <a:defRPr/>
                </a:pPr>
                <a:r>
                  <a:rPr lang="hr-HR" sz="1100" b="1" dirty="0">
                    <a:latin typeface="Calibri" panose="020F0502020204030204"/>
                    <a:ea typeface="MS PGothic" panose="020B0600070205080204" pitchFamily="34" charset="-128"/>
                  </a:rPr>
                  <a:t>INOVACIJSKO VIJEĆE ZA </a:t>
                </a:r>
                <a:r>
                  <a:rPr lang="hr-HR" sz="1100" b="1" dirty="0" smtClean="0">
                    <a:latin typeface="Calibri" panose="020F0502020204030204"/>
                    <a:ea typeface="MS PGothic" panose="020B0600070205080204" pitchFamily="34" charset="-128"/>
                  </a:rPr>
                  <a:t>INDUSTRIJU</a:t>
                </a:r>
              </a:p>
              <a:p>
                <a:pPr algn="ctr" defTabSz="685800">
                  <a:defRPr/>
                </a:pPr>
                <a:r>
                  <a:rPr lang="hr-HR" sz="1100" dirty="0" smtClean="0">
                    <a:latin typeface="Calibri" panose="020F0502020204030204"/>
                    <a:ea typeface="MS PGothic" panose="020B0600070205080204" pitchFamily="34" charset="-128"/>
                  </a:rPr>
                  <a:t>Koordinacija, usmjeravanje, provedbe </a:t>
                </a:r>
                <a:r>
                  <a:rPr lang="hr-HR" sz="1100" b="1" dirty="0">
                    <a:latin typeface="Calibri" panose="020F0502020204030204"/>
                    <a:ea typeface="MS PGothic" panose="020B0600070205080204" pitchFamily="34" charset="-128"/>
                  </a:rPr>
                  <a:t>SPI</a:t>
                </a:r>
              </a:p>
            </p:txBody>
          </p:sp>
          <p:sp>
            <p:nvSpPr>
              <p:cNvPr id="8" name="Rectangle 7"/>
              <p:cNvSpPr/>
              <p:nvPr/>
            </p:nvSpPr>
            <p:spPr>
              <a:xfrm>
                <a:off x="6214988" y="1668178"/>
                <a:ext cx="2541588" cy="414337"/>
              </a:xfrm>
              <a:prstGeom prst="rect">
                <a:avLst/>
              </a:prstGeom>
              <a:solidFill>
                <a:schemeClr val="accent5">
                  <a:lumMod val="40000"/>
                  <a:lumOff val="60000"/>
                </a:schemeClr>
              </a:solidFill>
            </p:spPr>
            <p:txBody>
              <a:bodyPr>
                <a:spAutoFit/>
              </a:bodyPr>
              <a:lstStyle/>
              <a:p>
                <a:pPr algn="ctr" defTabSz="685800">
                  <a:defRPr/>
                </a:pPr>
                <a:r>
                  <a:rPr lang="hr-HR" sz="1000" cap="all" dirty="0">
                    <a:solidFill>
                      <a:prstClr val="black"/>
                    </a:solidFill>
                    <a:latin typeface="Calibri" panose="020F0502020204030204"/>
                    <a:ea typeface="MS PGothic" panose="020B0600070205080204" pitchFamily="34" charset="-128"/>
                  </a:rPr>
                  <a:t>Nacionalno vijeće za znanost, visoko obrazovanje i tehnološki razvoj</a:t>
                </a:r>
              </a:p>
            </p:txBody>
          </p:sp>
          <p:cxnSp>
            <p:nvCxnSpPr>
              <p:cNvPr id="13" name="Straight Connector 12"/>
              <p:cNvCxnSpPr>
                <a:stCxn id="9" idx="1"/>
              </p:cNvCxnSpPr>
              <p:nvPr/>
            </p:nvCxnSpPr>
            <p:spPr>
              <a:xfrm flipH="1" flipV="1">
                <a:off x="6029254" y="2390489"/>
                <a:ext cx="185734" cy="9186"/>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29252" y="2387315"/>
                <a:ext cx="185737" cy="473075"/>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1"/>
              </p:cNvCxnSpPr>
              <p:nvPr/>
            </p:nvCxnSpPr>
            <p:spPr>
              <a:xfrm flipV="1">
                <a:off x="6029252" y="1876139"/>
                <a:ext cx="185737" cy="52070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Right Bracket 18"/>
            <p:cNvSpPr/>
            <p:nvPr/>
          </p:nvSpPr>
          <p:spPr>
            <a:xfrm>
              <a:off x="8760432" y="2374024"/>
              <a:ext cx="145367" cy="2350190"/>
            </a:xfrm>
            <a:prstGeom prst="rightBracket">
              <a:avLst/>
            </a:prstGeom>
            <a:ln w="19050">
              <a:solidFill>
                <a:srgbClr val="2B6F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380067" y="4596532"/>
              <a:ext cx="8376509" cy="246221"/>
            </a:xfrm>
            <a:prstGeom prst="rect">
              <a:avLst/>
            </a:prstGeom>
            <a:solidFill>
              <a:schemeClr val="accent5">
                <a:lumMod val="40000"/>
                <a:lumOff val="60000"/>
              </a:schemeClr>
            </a:solidFill>
          </p:spPr>
          <p:txBody>
            <a:bodyPr wrap="square">
              <a:spAutoFit/>
            </a:bodyPr>
            <a:lstStyle/>
            <a:p>
              <a:pPr algn="ctr" defTabSz="685800">
                <a:defRPr/>
              </a:pPr>
              <a:r>
                <a:rPr lang="hr-HR" sz="1000" b="1" dirty="0" smtClean="0">
                  <a:latin typeface="Calibri" panose="020F0502020204030204"/>
                  <a:ea typeface="MS PGothic" panose="020B0600070205080204" pitchFamily="34" charset="-128"/>
                </a:rPr>
                <a:t>5 TEMATSKIH INOVACIJSKIH VIJEĆA po TPP S3</a:t>
              </a:r>
            </a:p>
          </p:txBody>
        </p:sp>
      </p:grpSp>
      <p:sp>
        <p:nvSpPr>
          <p:cNvPr id="4" name="Slide Number Placeholder 3"/>
          <p:cNvSpPr>
            <a:spLocks noGrp="1"/>
          </p:cNvSpPr>
          <p:nvPr>
            <p:ph type="sldNum" sz="quarter" idx="12"/>
          </p:nvPr>
        </p:nvSpPr>
        <p:spPr/>
        <p:txBody>
          <a:bodyPr/>
          <a:lstStyle/>
          <a:p>
            <a:pPr>
              <a:defRPr/>
            </a:pPr>
            <a:fld id="{470A95F6-C36B-46F6-82FE-E837CF76DBA3}" type="slidenum">
              <a:rPr lang="en-US" smtClean="0"/>
              <a:pPr>
                <a:defRPr/>
              </a:pPr>
              <a:t>5</a:t>
            </a:fld>
            <a:endParaRPr lang="en-US" dirty="0"/>
          </a:p>
        </p:txBody>
      </p:sp>
      <p:grpSp>
        <p:nvGrpSpPr>
          <p:cNvPr id="26" name="Group 25"/>
          <p:cNvGrpSpPr/>
          <p:nvPr/>
        </p:nvGrpSpPr>
        <p:grpSpPr>
          <a:xfrm>
            <a:off x="355686" y="4425461"/>
            <a:ext cx="8346887" cy="638840"/>
            <a:chOff x="355686" y="4425461"/>
            <a:chExt cx="8346887" cy="638840"/>
          </a:xfrm>
        </p:grpSpPr>
        <p:sp>
          <p:nvSpPr>
            <p:cNvPr id="27" name="Rounded Rectangle 26"/>
            <p:cNvSpPr/>
            <p:nvPr/>
          </p:nvSpPr>
          <p:spPr>
            <a:xfrm>
              <a:off x="355686" y="4425462"/>
              <a:ext cx="1538285" cy="624043"/>
            </a:xfrm>
            <a:prstGeom prst="round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Zdravlje i kvaliteta života</a:t>
              </a:r>
              <a:endParaRPr lang="hr-HR" sz="1400" b="1" dirty="0">
                <a:solidFill>
                  <a:schemeClr val="tx1"/>
                </a:solidFill>
              </a:endParaRPr>
            </a:p>
          </p:txBody>
        </p:sp>
        <p:sp>
          <p:nvSpPr>
            <p:cNvPr id="28" name="Rounded Rectangle 27"/>
            <p:cNvSpPr/>
            <p:nvPr/>
          </p:nvSpPr>
          <p:spPr>
            <a:xfrm>
              <a:off x="2061062" y="4432426"/>
              <a:ext cx="1538285" cy="624043"/>
            </a:xfrm>
            <a:prstGeom prst="round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Hrana i </a:t>
              </a:r>
              <a:r>
                <a:rPr lang="hr-HR" sz="1400" b="1" dirty="0" err="1" smtClean="0">
                  <a:solidFill>
                    <a:schemeClr val="tx1"/>
                  </a:solidFill>
                </a:rPr>
                <a:t>bioekonomija</a:t>
              </a:r>
              <a:endParaRPr lang="hr-HR" sz="1400" b="1" dirty="0">
                <a:solidFill>
                  <a:schemeClr val="tx1"/>
                </a:solidFill>
              </a:endParaRPr>
            </a:p>
          </p:txBody>
        </p:sp>
        <p:sp>
          <p:nvSpPr>
            <p:cNvPr id="29" name="Rounded Rectangle 28"/>
            <p:cNvSpPr/>
            <p:nvPr/>
          </p:nvSpPr>
          <p:spPr>
            <a:xfrm>
              <a:off x="3766438" y="4425461"/>
              <a:ext cx="1538285" cy="624043"/>
            </a:xfrm>
            <a:prstGeom prst="round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Promet i mobilnost</a:t>
              </a:r>
              <a:endParaRPr lang="hr-HR" sz="1400" b="1" dirty="0">
                <a:solidFill>
                  <a:schemeClr val="tx1"/>
                </a:solidFill>
              </a:endParaRPr>
            </a:p>
          </p:txBody>
        </p:sp>
        <p:sp>
          <p:nvSpPr>
            <p:cNvPr id="30" name="Rounded Rectangle 29"/>
            <p:cNvSpPr/>
            <p:nvPr/>
          </p:nvSpPr>
          <p:spPr>
            <a:xfrm>
              <a:off x="5476934" y="4440258"/>
              <a:ext cx="1538285" cy="624043"/>
            </a:xfrm>
            <a:prstGeom prst="round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Energija i održivi okoliš</a:t>
              </a:r>
              <a:endParaRPr lang="hr-HR" sz="1400" b="1" dirty="0">
                <a:solidFill>
                  <a:schemeClr val="tx1"/>
                </a:solidFill>
              </a:endParaRPr>
            </a:p>
          </p:txBody>
        </p:sp>
        <p:sp>
          <p:nvSpPr>
            <p:cNvPr id="31" name="Rounded Rectangle 30"/>
            <p:cNvSpPr/>
            <p:nvPr/>
          </p:nvSpPr>
          <p:spPr>
            <a:xfrm>
              <a:off x="7164288" y="4438279"/>
              <a:ext cx="1538285" cy="624043"/>
            </a:xfrm>
            <a:prstGeom prst="round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Sigurnost</a:t>
              </a:r>
              <a:endParaRPr lang="hr-HR" sz="1400" b="1" dirty="0">
                <a:solidFill>
                  <a:schemeClr val="tx1"/>
                </a:solidFill>
              </a:endParaRPr>
            </a:p>
          </p:txBody>
        </p:sp>
      </p:grpSp>
    </p:spTree>
    <p:extLst>
      <p:ext uri="{BB962C8B-B14F-4D97-AF65-F5344CB8AC3E}">
        <p14:creationId xmlns:p14="http://schemas.microsoft.com/office/powerpoint/2010/main" val="13792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51520" y="404664"/>
            <a:ext cx="8711280" cy="432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NACIONALNO INOVACIJSKO VIJEĆE (NIV)</a:t>
            </a:r>
          </a:p>
        </p:txBody>
      </p:sp>
      <p:sp>
        <p:nvSpPr>
          <p:cNvPr id="79" name="CustomShape 2"/>
          <p:cNvSpPr/>
          <p:nvPr/>
        </p:nvSpPr>
        <p:spPr>
          <a:xfrm>
            <a:off x="214938" y="1196752"/>
            <a:ext cx="8711280" cy="3276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040" algn="just">
              <a:lnSpc>
                <a:spcPct val="100000"/>
              </a:lnSpc>
              <a:buClr>
                <a:srgbClr val="000000"/>
              </a:buClr>
              <a:buFont typeface="Arial"/>
              <a:buChar char="•"/>
            </a:pPr>
            <a:r>
              <a:rPr lang="hr-HR" spc="-1" dirty="0" smtClean="0">
                <a:uFill>
                  <a:solidFill>
                    <a:srgbClr val="FFFFFF"/>
                  </a:solidFill>
                </a:uFill>
                <a:latin typeface="Calibri" panose="020F0502020204030204" pitchFamily="34" charset="0"/>
                <a:cs typeface="Calibri" panose="020F0502020204030204" pitchFamily="34" charset="0"/>
              </a:rPr>
              <a:t>Tijelo imenovala VRH, </a:t>
            </a:r>
            <a:r>
              <a:rPr lang="hr-HR" strike="noStrike" spc="-1" dirty="0" smtClean="0">
                <a:uFill>
                  <a:solidFill>
                    <a:srgbClr val="FFFFFF"/>
                  </a:solidFill>
                </a:uFill>
                <a:latin typeface="Calibri" panose="020F0502020204030204" pitchFamily="34" charset="0"/>
                <a:ea typeface="DejaVu Sans"/>
                <a:cs typeface="Calibri" panose="020F0502020204030204" pitchFamily="34" charset="0"/>
              </a:rPr>
              <a:t>rotirajuće supredsjedanje MGPO-a i MZO-a</a:t>
            </a:r>
          </a:p>
          <a:p>
            <a:pPr marL="1800" algn="just">
              <a:lnSpc>
                <a:spcPct val="100000"/>
              </a:lnSpc>
              <a:buClr>
                <a:srgbClr val="000000"/>
              </a:buClr>
            </a:pPr>
            <a:endParaRPr lang="hr-HR" spc="-1" dirty="0">
              <a:uFill>
                <a:solidFill>
                  <a:srgbClr val="FFFFFF"/>
                </a:solidFill>
              </a:uFill>
              <a:latin typeface="Calibri" panose="020F0502020204030204" pitchFamily="34" charset="0"/>
              <a:ea typeface="DejaVu Sans"/>
              <a:cs typeface="Calibri" panose="020F0502020204030204" pitchFamily="34" charset="0"/>
            </a:endParaRPr>
          </a:p>
          <a:p>
            <a:pPr marL="1800" algn="just">
              <a:lnSpc>
                <a:spcPct val="100000"/>
              </a:lnSpc>
              <a:buClr>
                <a:srgbClr val="000000"/>
              </a:buClr>
            </a:pPr>
            <a:r>
              <a:rPr lang="hr-HR" spc="-1" dirty="0" smtClean="0">
                <a:uFill>
                  <a:solidFill>
                    <a:srgbClr val="FFFFFF"/>
                  </a:solidFill>
                </a:uFill>
                <a:latin typeface="Calibri" panose="020F0502020204030204" pitchFamily="34" charset="0"/>
                <a:ea typeface="DejaVu Sans"/>
                <a:cs typeface="Calibri" panose="020F0502020204030204" pitchFamily="34" charset="0"/>
              </a:rPr>
              <a:t>Zadaće:</a:t>
            </a:r>
            <a:endParaRPr lang="hr-HR" spc="-1" dirty="0" smtClean="0">
              <a:uFill>
                <a:solidFill>
                  <a:srgbClr val="FFFFFF"/>
                </a:solidFill>
              </a:uFill>
              <a:latin typeface="Calibri" panose="020F0502020204030204" pitchFamily="34" charset="0"/>
              <a:cs typeface="Calibri" panose="020F0502020204030204" pitchFamily="34" charset="0"/>
            </a:endParaRPr>
          </a:p>
          <a:p>
            <a:pPr marL="285840" indent="-284040" algn="just">
              <a:lnSpc>
                <a:spcPct val="150000"/>
              </a:lnSpc>
              <a:buClr>
                <a:srgbClr val="000000"/>
              </a:buClr>
              <a:buFont typeface="Arial"/>
              <a:buChar char="•"/>
            </a:pPr>
            <a:r>
              <a:rPr lang="hr-HR" spc="-1" dirty="0" smtClean="0">
                <a:uFill>
                  <a:solidFill>
                    <a:srgbClr val="FFFFFF"/>
                  </a:solidFill>
                </a:uFill>
                <a:latin typeface="Calibri" panose="020F0502020204030204" pitchFamily="34" charset="0"/>
                <a:cs typeface="Calibri" panose="020F0502020204030204" pitchFamily="34" charset="0"/>
              </a:rPr>
              <a:t>sveukupna </a:t>
            </a:r>
            <a:r>
              <a:rPr lang="hr-HR" spc="-1" dirty="0">
                <a:uFill>
                  <a:solidFill>
                    <a:srgbClr val="FFFFFF"/>
                  </a:solidFill>
                </a:uFill>
                <a:latin typeface="Calibri" panose="020F0502020204030204" pitchFamily="34" charset="0"/>
                <a:cs typeface="Calibri" panose="020F0502020204030204" pitchFamily="34" charset="0"/>
              </a:rPr>
              <a:t>koordinacija </a:t>
            </a:r>
            <a:r>
              <a:rPr lang="hr-HR" spc="-1" dirty="0" smtClean="0">
                <a:uFill>
                  <a:solidFill>
                    <a:srgbClr val="FFFFFF"/>
                  </a:solidFill>
                </a:uFill>
                <a:latin typeface="Calibri" panose="020F0502020204030204" pitchFamily="34" charset="0"/>
                <a:cs typeface="Calibri" panose="020F0502020204030204" pitchFamily="34" charset="0"/>
              </a:rPr>
              <a:t>provedbe S3 (Akcijski plan, izvješća)</a:t>
            </a:r>
            <a:endParaRPr lang="hr-HR" spc="-1" dirty="0">
              <a:uFill>
                <a:solidFill>
                  <a:srgbClr val="FFFFFF"/>
                </a:solidFill>
              </a:uFill>
              <a:latin typeface="Calibri" panose="020F0502020204030204" pitchFamily="34" charset="0"/>
              <a:cs typeface="Calibri" panose="020F0502020204030204" pitchFamily="34" charset="0"/>
            </a:endParaRPr>
          </a:p>
          <a:p>
            <a:pPr marL="285840" indent="-284040" algn="just">
              <a:lnSpc>
                <a:spcPct val="150000"/>
              </a:lnSpc>
              <a:buClr>
                <a:srgbClr val="000000"/>
              </a:buClr>
              <a:buFont typeface="Arial"/>
              <a:buChar char="•"/>
            </a:pPr>
            <a:r>
              <a:rPr lang="hr-HR" spc="-1" dirty="0">
                <a:uFill>
                  <a:solidFill>
                    <a:srgbClr val="FFFFFF"/>
                  </a:solidFill>
                </a:uFill>
                <a:latin typeface="Calibri" panose="020F0502020204030204" pitchFamily="34" charset="0"/>
                <a:cs typeface="Calibri" panose="020F0502020204030204" pitchFamily="34" charset="0"/>
              </a:rPr>
              <a:t>p</a:t>
            </a:r>
            <a:r>
              <a:rPr lang="hr-HR" spc="-1" dirty="0" smtClean="0">
                <a:uFill>
                  <a:solidFill>
                    <a:srgbClr val="FFFFFF"/>
                  </a:solidFill>
                </a:uFill>
                <a:latin typeface="Calibri" panose="020F0502020204030204" pitchFamily="34" charset="0"/>
                <a:cs typeface="Calibri" panose="020F0502020204030204" pitchFamily="34" charset="0"/>
              </a:rPr>
              <a:t>raćenje trendova, predlaganje unapređenja sustava, donošenje </a:t>
            </a:r>
            <a:r>
              <a:rPr lang="hr-HR" spc="-1" dirty="0">
                <a:uFill>
                  <a:solidFill>
                    <a:srgbClr val="FFFFFF"/>
                  </a:solidFill>
                </a:uFill>
                <a:latin typeface="Calibri" panose="020F0502020204030204" pitchFamily="34" charset="0"/>
                <a:cs typeface="Calibri" panose="020F0502020204030204" pitchFamily="34" charset="0"/>
              </a:rPr>
              <a:t>korektivnih </a:t>
            </a:r>
            <a:r>
              <a:rPr lang="hr-HR" spc="-1" dirty="0" smtClean="0">
                <a:uFill>
                  <a:solidFill>
                    <a:srgbClr val="FFFFFF"/>
                  </a:solidFill>
                </a:uFill>
                <a:latin typeface="Calibri" panose="020F0502020204030204" pitchFamily="34" charset="0"/>
                <a:cs typeface="Calibri" panose="020F0502020204030204" pitchFamily="34" charset="0"/>
              </a:rPr>
              <a:t>odluka</a:t>
            </a:r>
          </a:p>
          <a:p>
            <a:pPr marL="285840" indent="-284040" algn="just">
              <a:lnSpc>
                <a:spcPct val="150000"/>
              </a:lnSpc>
              <a:buClr>
                <a:srgbClr val="000000"/>
              </a:buClr>
              <a:buFont typeface="Arial"/>
              <a:buChar char="•"/>
            </a:pPr>
            <a:r>
              <a:rPr lang="hr-HR" spc="-1" dirty="0" smtClean="0">
                <a:uFill>
                  <a:solidFill>
                    <a:srgbClr val="FFFFFF"/>
                  </a:solidFill>
                </a:uFill>
                <a:latin typeface="Calibri" panose="020F0502020204030204" pitchFamily="34" charset="0"/>
                <a:cs typeface="Calibri" panose="020F0502020204030204" pitchFamily="34" charset="0"/>
              </a:rPr>
              <a:t>koordinacija projekata predviđanja (</a:t>
            </a:r>
            <a:r>
              <a:rPr lang="hr-HR" spc="-1" dirty="0" err="1" smtClean="0">
                <a:uFill>
                  <a:solidFill>
                    <a:srgbClr val="FFFFFF"/>
                  </a:solidFill>
                </a:uFill>
                <a:latin typeface="Calibri" panose="020F0502020204030204" pitchFamily="34" charset="0"/>
                <a:cs typeface="Calibri" panose="020F0502020204030204" pitchFamily="34" charset="0"/>
              </a:rPr>
              <a:t>mapiranje</a:t>
            </a:r>
            <a:r>
              <a:rPr lang="hr-HR" spc="-1" dirty="0" smtClean="0">
                <a:uFill>
                  <a:solidFill>
                    <a:srgbClr val="FFFFFF"/>
                  </a:solidFill>
                </a:uFill>
                <a:latin typeface="Calibri" panose="020F0502020204030204" pitchFamily="34" charset="0"/>
                <a:cs typeface="Calibri" panose="020F0502020204030204" pitchFamily="34" charset="0"/>
              </a:rPr>
              <a:t> kapaciteta za IRI)</a:t>
            </a:r>
            <a:endParaRPr lang="hr-HR" spc="-1" dirty="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endParaRPr lang="pl-PL" spc="-1" dirty="0" smtClean="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endParaRPr lang="pl-PL" spc="-1" dirty="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endParaRPr lang="pl-PL" spc="-1" dirty="0" smtClean="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endParaRPr lang="pl-PL" spc="-1" dirty="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endParaRPr lang="pl-PL" spc="-1" dirty="0" smtClean="0">
              <a:uFill>
                <a:solidFill>
                  <a:srgbClr val="FFFFFF"/>
                </a:solidFill>
              </a:uFill>
              <a:latin typeface="Calibri" panose="020F0502020204030204" pitchFamily="34" charset="0"/>
              <a:cs typeface="Calibri" panose="020F0502020204030204" pitchFamily="34" charset="0"/>
            </a:endParaRPr>
          </a:p>
          <a:p>
            <a:pPr marL="285840" indent="-284040" algn="just">
              <a:buClr>
                <a:srgbClr val="000000"/>
              </a:buClr>
              <a:buFont typeface="Arial"/>
              <a:buChar char="•"/>
            </a:pPr>
            <a:r>
              <a:rPr lang="pl-PL" spc="-1" dirty="0" err="1" smtClean="0">
                <a:uFill>
                  <a:solidFill>
                    <a:srgbClr val="FFFFFF"/>
                  </a:solidFill>
                </a:uFill>
                <a:latin typeface="Calibri" panose="020F0502020204030204" pitchFamily="34" charset="0"/>
                <a:cs typeface="Calibri" panose="020F0502020204030204" pitchFamily="34" charset="0"/>
              </a:rPr>
              <a:t>održane</a:t>
            </a:r>
            <a:r>
              <a:rPr lang="pl-PL" spc="-1" dirty="0" smtClean="0">
                <a:uFill>
                  <a:solidFill>
                    <a:srgbClr val="FFFFFF"/>
                  </a:solidFill>
                </a:uFill>
                <a:latin typeface="Calibri" panose="020F0502020204030204" pitchFamily="34" charset="0"/>
                <a:cs typeface="Calibri" panose="020F0502020204030204" pitchFamily="34" charset="0"/>
              </a:rPr>
              <a:t> 3 sjednice</a:t>
            </a:r>
            <a:endParaRPr lang="pl-PL" spc="-1" dirty="0">
              <a:uFill>
                <a:solidFill>
                  <a:srgbClr val="FFFFFF"/>
                </a:solidFill>
              </a:uFill>
              <a:latin typeface="Calibri" panose="020F0502020204030204" pitchFamily="34" charset="0"/>
              <a:cs typeface="Calibri" panose="020F0502020204030204" pitchFamily="34" charset="0"/>
            </a:endParaRPr>
          </a:p>
          <a:p>
            <a:pPr marL="1800" algn="just">
              <a:buClr>
                <a:srgbClr val="000000"/>
              </a:buClr>
            </a:pPr>
            <a:endParaRPr lang="hr-HR" spc="-1" dirty="0">
              <a:solidFill>
                <a:srgbClr val="002060"/>
              </a:solidFill>
              <a:uFill>
                <a:solidFill>
                  <a:srgbClr val="FFFFFF"/>
                </a:solidFill>
              </a:uFill>
              <a:latin typeface="Calibri" panose="020F0502020204030204" pitchFamily="34" charset="0"/>
              <a:cs typeface="Calibri" panose="020F0502020204030204" pitchFamily="34" charset="0"/>
            </a:endParaRPr>
          </a:p>
          <a:p>
            <a:pPr marL="459000" lvl="1" algn="just">
              <a:lnSpc>
                <a:spcPct val="100000"/>
              </a:lnSpc>
              <a:buClr>
                <a:srgbClr val="FF9966"/>
              </a:buClr>
            </a:pPr>
            <a:endParaRPr lang="pl-PL" b="1" spc="-1" dirty="0" smtClean="0">
              <a:solidFill>
                <a:srgbClr val="002060"/>
              </a:solidFill>
              <a:uFill>
                <a:solidFill>
                  <a:srgbClr val="FFFFFF"/>
                </a:solidFill>
              </a:uFill>
              <a:latin typeface="Calibri" panose="020F0502020204030204" pitchFamily="34" charset="0"/>
              <a:cs typeface="Calibri" panose="020F0502020204030204" pitchFamily="34" charset="0"/>
            </a:endParaRPr>
          </a:p>
          <a:p>
            <a:pPr marL="459000" lvl="1" algn="just">
              <a:lnSpc>
                <a:spcPct val="100000"/>
              </a:lnSpc>
              <a:buClr>
                <a:srgbClr val="FF9966"/>
              </a:buClr>
            </a:pPr>
            <a:endParaRPr lang="pl-PL" sz="1700" b="1" spc="-1" dirty="0">
              <a:solidFill>
                <a:srgbClr val="002060"/>
              </a:solidFill>
              <a:uFill>
                <a:solidFill>
                  <a:srgbClr val="FFFFFF"/>
                </a:solidFill>
              </a:uFill>
              <a:latin typeface="Times New Roman" pitchFamily="18" charset="0"/>
            </a:endParaRPr>
          </a:p>
          <a:p>
            <a:pPr marL="744750" lvl="1" indent="-285750" algn="just">
              <a:lnSpc>
                <a:spcPct val="100000"/>
              </a:lnSpc>
              <a:buClr>
                <a:srgbClr val="FF9966"/>
              </a:buClr>
              <a:buFont typeface="Wingdings" pitchFamily="2" charset="2"/>
              <a:buChar char="Ø"/>
            </a:pPr>
            <a:endParaRPr lang="pl-PL" sz="1700" spc="-1" dirty="0">
              <a:solidFill>
                <a:srgbClr val="FF0000"/>
              </a:solidFill>
              <a:uFill>
                <a:solidFill>
                  <a:srgbClr val="FFFFFF"/>
                </a:solidFill>
              </a:uFill>
              <a:latin typeface="Times New Roman" pitchFamily="18" charset="0"/>
            </a:endParaRPr>
          </a:p>
          <a:p>
            <a:pPr marL="744750" lvl="1" indent="-285750" algn="just">
              <a:lnSpc>
                <a:spcPct val="100000"/>
              </a:lnSpc>
              <a:buClr>
                <a:srgbClr val="FF9966"/>
              </a:buClr>
              <a:buFont typeface="Wingdings" pitchFamily="2" charset="2"/>
              <a:buChar char="Ø"/>
            </a:pPr>
            <a:endParaRPr lang="hr-HR" sz="1700" b="0" strike="noStrike" spc="-1" dirty="0">
              <a:solidFill>
                <a:srgbClr val="FF0000"/>
              </a:solidFill>
              <a:uFill>
                <a:solidFill>
                  <a:srgbClr val="FFFFFF"/>
                </a:solidFill>
              </a:uFill>
              <a:latin typeface="Times New Roman" pitchFamily="18" charset="0"/>
            </a:endParaRPr>
          </a:p>
          <a:p>
            <a:pPr>
              <a:lnSpc>
                <a:spcPct val="100000"/>
              </a:lnSpc>
            </a:pPr>
            <a:endParaRPr lang="hr-HR" sz="1800" b="0" strike="noStrike" spc="-1" dirty="0">
              <a:solidFill>
                <a:srgbClr val="000000"/>
              </a:solidFill>
              <a:uFill>
                <a:solidFill>
                  <a:srgbClr val="FFFFFF"/>
                </a:solidFill>
              </a:uFill>
              <a:latin typeface="Arial"/>
            </a:endParaRPr>
          </a:p>
        </p:txBody>
      </p:sp>
      <p:pic>
        <p:nvPicPr>
          <p:cNvPr id="1026" name="Picture 2" descr="Image result for inovacije vijeÄe za industrij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573016"/>
            <a:ext cx="487754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1347" y="851904"/>
            <a:ext cx="3903690" cy="22208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2" name="CustomShape 2"/>
          <p:cNvSpPr/>
          <p:nvPr/>
        </p:nvSpPr>
        <p:spPr>
          <a:xfrm>
            <a:off x="246927" y="1852392"/>
            <a:ext cx="8495640" cy="52565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800" algn="just">
              <a:lnSpc>
                <a:spcPct val="100000"/>
              </a:lnSpc>
              <a:buClr>
                <a:srgbClr val="000000"/>
              </a:buClr>
            </a:pPr>
            <a:r>
              <a:rPr lang="hr-HR" b="1" spc="-1" dirty="0" smtClean="0">
                <a:uFill>
                  <a:solidFill>
                    <a:srgbClr val="FFFFFF"/>
                  </a:solidFill>
                </a:uFill>
                <a:latin typeface="Calibri" panose="020F0502020204030204" pitchFamily="34" charset="0"/>
                <a:cs typeface="Calibri" panose="020F0502020204030204" pitchFamily="34" charset="0"/>
              </a:rPr>
              <a:t>Savjetodavno tijelo NIV-a</a:t>
            </a:r>
            <a:endParaRPr lang="hr-HR" b="1" spc="-1" dirty="0">
              <a:uFill>
                <a:solidFill>
                  <a:srgbClr val="FFFFFF"/>
                </a:solidFill>
              </a:uFill>
              <a:latin typeface="Calibri" panose="020F0502020204030204" pitchFamily="34" charset="0"/>
              <a:cs typeface="Calibri" panose="020F0502020204030204" pitchFamily="34" charset="0"/>
            </a:endParaRPr>
          </a:p>
          <a:p>
            <a:pPr marL="285840" indent="-284040" algn="just">
              <a:lnSpc>
                <a:spcPct val="100000"/>
              </a:lnSpc>
              <a:buClr>
                <a:srgbClr val="000000"/>
              </a:buClr>
              <a:buFont typeface="Arial"/>
              <a:buChar char="•"/>
            </a:pPr>
            <a:r>
              <a:rPr lang="hr-HR" spc="-1" dirty="0" smtClean="0">
                <a:uFill>
                  <a:solidFill>
                    <a:srgbClr val="FFFFFF"/>
                  </a:solidFill>
                </a:uFill>
                <a:latin typeface="Calibri" panose="020F0502020204030204" pitchFamily="34" charset="0"/>
                <a:cs typeface="Calibri" panose="020F0502020204030204" pitchFamily="34" charset="0"/>
              </a:rPr>
              <a:t>članovi </a:t>
            </a:r>
            <a:r>
              <a:rPr lang="hr-HR" spc="-1" dirty="0">
                <a:uFill>
                  <a:solidFill>
                    <a:srgbClr val="FFFFFF"/>
                  </a:solidFill>
                </a:uFill>
                <a:latin typeface="Calibri" panose="020F0502020204030204" pitchFamily="34" charset="0"/>
                <a:cs typeface="Calibri" panose="020F0502020204030204" pitchFamily="34" charset="0"/>
              </a:rPr>
              <a:t>su </a:t>
            </a:r>
            <a:r>
              <a:rPr lang="hr-HR" spc="-1" dirty="0" smtClean="0">
                <a:uFill>
                  <a:solidFill>
                    <a:srgbClr val="FFFFFF"/>
                  </a:solidFill>
                </a:uFill>
                <a:latin typeface="Calibri" panose="020F0502020204030204" pitchFamily="34" charset="0"/>
                <a:cs typeface="Calibri" panose="020F0502020204030204" pitchFamily="34" charset="0"/>
              </a:rPr>
              <a:t>i predsjednici TIV-ova</a:t>
            </a:r>
            <a:endParaRPr lang="hr-HR"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endParaRPr lang="hr-HR" sz="1000" spc="-1" dirty="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endParaRPr lang="hr-HR" sz="1000" spc="-1" dirty="0" smtClean="0">
              <a:uFill>
                <a:solidFill>
                  <a:srgbClr val="FFFFFF"/>
                </a:solidFill>
              </a:uFill>
              <a:latin typeface="Calibri" panose="020F0502020204030204" pitchFamily="34" charset="0"/>
              <a:cs typeface="Calibri" panose="020F0502020204030204" pitchFamily="34" charset="0"/>
            </a:endParaRPr>
          </a:p>
          <a:p>
            <a:pPr marL="1800" algn="just">
              <a:lnSpc>
                <a:spcPct val="100000"/>
              </a:lnSpc>
              <a:buClr>
                <a:srgbClr val="000000"/>
              </a:buClr>
            </a:pPr>
            <a:r>
              <a:rPr lang="hr-HR" spc="-1" dirty="0" smtClean="0">
                <a:uFill>
                  <a:solidFill>
                    <a:srgbClr val="FFFFFF"/>
                  </a:solidFill>
                </a:uFill>
                <a:latin typeface="Calibri" panose="020F0502020204030204" pitchFamily="34" charset="0"/>
                <a:cs typeface="Calibri" panose="020F0502020204030204" pitchFamily="34" charset="0"/>
              </a:rPr>
              <a:t>Zadaće:</a:t>
            </a:r>
            <a:endParaRPr lang="hr-HR" spc="-1" dirty="0">
              <a:uFill>
                <a:solidFill>
                  <a:srgbClr val="FFFFFF"/>
                </a:solidFill>
              </a:uFill>
              <a:latin typeface="Calibri" panose="020F0502020204030204" pitchFamily="34" charset="0"/>
              <a:cs typeface="Calibri" panose="020F0502020204030204" pitchFamily="34" charset="0"/>
            </a:endParaRPr>
          </a:p>
          <a:p>
            <a:pPr marL="285840" indent="-284040" algn="just">
              <a:lnSpc>
                <a:spcPct val="150000"/>
              </a:lnSpc>
              <a:buClr>
                <a:srgbClr val="000000"/>
              </a:buClr>
              <a:buFont typeface="Arial"/>
              <a:buChar char="•"/>
            </a:pPr>
            <a:r>
              <a:rPr lang="hr-HR" spc="-1" dirty="0" smtClean="0">
                <a:uFill>
                  <a:solidFill>
                    <a:srgbClr val="FFFFFF"/>
                  </a:solidFill>
                </a:uFill>
                <a:latin typeface="Calibri" panose="020F0502020204030204" pitchFamily="34" charset="0"/>
                <a:cs typeface="Calibri" panose="020F0502020204030204" pitchFamily="34" charset="0"/>
              </a:rPr>
              <a:t>Upravljanje </a:t>
            </a:r>
            <a:r>
              <a:rPr lang="hr-HR" b="1" spc="-1" dirty="0" smtClean="0">
                <a:uFill>
                  <a:solidFill>
                    <a:srgbClr val="FFFFFF"/>
                  </a:solidFill>
                </a:uFill>
                <a:latin typeface="Calibri" panose="020F0502020204030204" pitchFamily="34" charset="0"/>
                <a:cs typeface="Calibri" panose="020F0502020204030204" pitchFamily="34" charset="0"/>
              </a:rPr>
              <a:t>SPI, </a:t>
            </a:r>
            <a:r>
              <a:rPr lang="hr-HR" spc="-1" dirty="0" smtClean="0">
                <a:uFill>
                  <a:solidFill>
                    <a:srgbClr val="FFFFFF"/>
                  </a:solidFill>
                </a:uFill>
                <a:latin typeface="Calibri" panose="020F0502020204030204" pitchFamily="34" charset="0"/>
                <a:cs typeface="Calibri" panose="020F0502020204030204" pitchFamily="34" charset="0"/>
              </a:rPr>
              <a:t>koordinacija</a:t>
            </a:r>
            <a:r>
              <a:rPr lang="hr-HR" b="1" spc="-1" dirty="0" smtClean="0">
                <a:uFill>
                  <a:solidFill>
                    <a:srgbClr val="FFFFFF"/>
                  </a:solidFill>
                </a:uFill>
                <a:latin typeface="Calibri" panose="020F0502020204030204" pitchFamily="34" charset="0"/>
                <a:cs typeface="Calibri" panose="020F0502020204030204" pitchFamily="34" charset="0"/>
              </a:rPr>
              <a:t> </a:t>
            </a:r>
            <a:r>
              <a:rPr lang="hr-HR" b="1" spc="-1" dirty="0">
                <a:uFill>
                  <a:solidFill>
                    <a:srgbClr val="FFFFFF"/>
                  </a:solidFill>
                </a:uFill>
                <a:latin typeface="Calibri" panose="020F0502020204030204" pitchFamily="34" charset="0"/>
                <a:cs typeface="Calibri" panose="020F0502020204030204" pitchFamily="34" charset="0"/>
              </a:rPr>
              <a:t>S3, nadležno za rad </a:t>
            </a:r>
            <a:r>
              <a:rPr lang="hr-HR" b="1" spc="-1" dirty="0" smtClean="0">
                <a:uFill>
                  <a:solidFill>
                    <a:srgbClr val="FFFFFF"/>
                  </a:solidFill>
                </a:uFill>
                <a:latin typeface="Calibri" panose="020F0502020204030204" pitchFamily="34" charset="0"/>
                <a:cs typeface="Calibri" panose="020F0502020204030204" pitchFamily="34" charset="0"/>
              </a:rPr>
              <a:t>TIV-ova</a:t>
            </a:r>
            <a:endParaRPr lang="hr-HR" b="1" spc="-1" dirty="0">
              <a:uFill>
                <a:solidFill>
                  <a:srgbClr val="FFFFFF"/>
                </a:solidFill>
              </a:uFill>
              <a:latin typeface="Calibri" panose="020F0502020204030204" pitchFamily="34" charset="0"/>
              <a:cs typeface="Calibri" panose="020F0502020204030204" pitchFamily="34" charset="0"/>
            </a:endParaRPr>
          </a:p>
          <a:p>
            <a:pPr marL="285840" indent="-284040" algn="just">
              <a:lnSpc>
                <a:spcPct val="150000"/>
              </a:lnSpc>
              <a:buClr>
                <a:srgbClr val="000000"/>
              </a:buClr>
              <a:buFont typeface="Arial"/>
              <a:buChar char="•"/>
            </a:pPr>
            <a:r>
              <a:rPr lang="hr-HR" spc="-1" dirty="0">
                <a:uFill>
                  <a:solidFill>
                    <a:srgbClr val="FFFFFF"/>
                  </a:solidFill>
                </a:uFill>
                <a:latin typeface="Calibri" panose="020F0502020204030204" pitchFamily="34" charset="0"/>
                <a:cs typeface="Calibri" panose="020F0502020204030204" pitchFamily="34" charset="0"/>
              </a:rPr>
              <a:t>p</a:t>
            </a:r>
            <a:r>
              <a:rPr lang="hr-HR" spc="-1" dirty="0" smtClean="0">
                <a:uFill>
                  <a:solidFill>
                    <a:srgbClr val="FFFFFF"/>
                  </a:solidFill>
                </a:uFill>
                <a:latin typeface="Calibri" panose="020F0502020204030204" pitchFamily="34" charset="0"/>
                <a:cs typeface="Calibri" panose="020F0502020204030204" pitchFamily="34" charset="0"/>
              </a:rPr>
              <a:t>redlaganje mjera i izdavanje preporuka za </a:t>
            </a:r>
            <a:r>
              <a:rPr lang="hr-HR" b="1" spc="-1" dirty="0" smtClean="0">
                <a:uFill>
                  <a:solidFill>
                    <a:srgbClr val="FFFFFF"/>
                  </a:solidFill>
                </a:uFill>
                <a:latin typeface="Calibri" panose="020F0502020204030204" pitchFamily="34" charset="0"/>
                <a:cs typeface="Calibri" panose="020F0502020204030204" pitchFamily="34" charset="0"/>
              </a:rPr>
              <a:t>poboljšanje inovacijskog sustava</a:t>
            </a:r>
          </a:p>
          <a:p>
            <a:pPr marL="285840" indent="-284040" algn="just">
              <a:lnSpc>
                <a:spcPct val="150000"/>
              </a:lnSpc>
              <a:buClr>
                <a:srgbClr val="000000"/>
              </a:buClr>
              <a:buFont typeface="Arial"/>
              <a:buChar char="•"/>
            </a:pPr>
            <a:r>
              <a:rPr lang="hr-HR" spc="-1" dirty="0">
                <a:uFill>
                  <a:solidFill>
                    <a:srgbClr val="FFFFFF"/>
                  </a:solidFill>
                </a:uFill>
                <a:latin typeface="Calibri" panose="020F0502020204030204" pitchFamily="34" charset="0"/>
                <a:cs typeface="Calibri" panose="020F0502020204030204" pitchFamily="34" charset="0"/>
              </a:rPr>
              <a:t>o</a:t>
            </a:r>
            <a:r>
              <a:rPr lang="hr-HR" spc="-1" dirty="0" smtClean="0">
                <a:uFill>
                  <a:solidFill>
                    <a:srgbClr val="FFFFFF"/>
                  </a:solidFill>
                </a:uFill>
                <a:latin typeface="Calibri" panose="020F0502020204030204" pitchFamily="34" charset="0"/>
                <a:cs typeface="Calibri" panose="020F0502020204030204" pitchFamily="34" charset="0"/>
              </a:rPr>
              <a:t>dobravanje </a:t>
            </a:r>
            <a:r>
              <a:rPr lang="hr-HR" b="1" spc="-1" dirty="0" smtClean="0">
                <a:uFill>
                  <a:solidFill>
                    <a:srgbClr val="FFFFFF"/>
                  </a:solidFill>
                </a:uFill>
                <a:latin typeface="Calibri" panose="020F0502020204030204" pitchFamily="34" charset="0"/>
                <a:cs typeface="Calibri" panose="020F0502020204030204" pitchFamily="34" charset="0"/>
              </a:rPr>
              <a:t>izvješća, </a:t>
            </a:r>
            <a:r>
              <a:rPr lang="hr-HR" spc="-1" dirty="0" smtClean="0">
                <a:uFill>
                  <a:solidFill>
                    <a:srgbClr val="FFFFFF"/>
                  </a:solidFill>
                </a:uFill>
                <a:latin typeface="Calibri" panose="020F0502020204030204" pitchFamily="34" charset="0"/>
                <a:cs typeface="Calibri" panose="020F0502020204030204" pitchFamily="34" charset="0"/>
              </a:rPr>
              <a:t>dodjela </a:t>
            </a:r>
            <a:r>
              <a:rPr lang="hr-HR" b="1" spc="-1" dirty="0">
                <a:uFill>
                  <a:solidFill>
                    <a:srgbClr val="FFFFFF"/>
                  </a:solidFill>
                </a:uFill>
                <a:latin typeface="Calibri" panose="020F0502020204030204" pitchFamily="34" charset="0"/>
                <a:cs typeface="Calibri" panose="020F0502020204030204" pitchFamily="34" charset="0"/>
              </a:rPr>
              <a:t>priznanja i nagrada u području </a:t>
            </a:r>
            <a:r>
              <a:rPr lang="hr-HR" b="1" spc="-1" dirty="0" smtClean="0">
                <a:uFill>
                  <a:solidFill>
                    <a:srgbClr val="FFFFFF"/>
                  </a:solidFill>
                </a:uFill>
                <a:latin typeface="Calibri" panose="020F0502020204030204" pitchFamily="34" charset="0"/>
                <a:cs typeface="Calibri" panose="020F0502020204030204" pitchFamily="34" charset="0"/>
              </a:rPr>
              <a:t>inovacija</a:t>
            </a:r>
          </a:p>
          <a:p>
            <a:pPr marL="1800" algn="just">
              <a:buClr>
                <a:srgbClr val="000000"/>
              </a:buClr>
            </a:pPr>
            <a:endParaRPr lang="pl-PL" b="1" spc="-1" dirty="0">
              <a:uFill>
                <a:solidFill>
                  <a:srgbClr val="FFFFFF"/>
                </a:solidFill>
              </a:uFill>
              <a:latin typeface="Calibri" panose="020F0502020204030204" pitchFamily="34" charset="0"/>
              <a:cs typeface="Calibri" panose="020F0502020204030204" pitchFamily="34" charset="0"/>
            </a:endParaRPr>
          </a:p>
          <a:p>
            <a:pPr marL="1200240" lvl="2" indent="-284040" algn="just">
              <a:buClr>
                <a:srgbClr val="000000"/>
              </a:buClr>
              <a:buFont typeface="Arial"/>
              <a:buChar char="•"/>
            </a:pPr>
            <a:endParaRPr lang="pl-PL" spc="-1" dirty="0" smtClean="0">
              <a:uFill>
                <a:solidFill>
                  <a:srgbClr val="FFFFFF"/>
                </a:solidFill>
              </a:uFill>
              <a:latin typeface="Calibri" panose="020F0502020204030204" pitchFamily="34" charset="0"/>
              <a:cs typeface="Calibri" panose="020F0502020204030204" pitchFamily="34" charset="0"/>
            </a:endParaRPr>
          </a:p>
          <a:p>
            <a:pPr marL="1657440" lvl="3" indent="-284040" algn="just">
              <a:buClr>
                <a:srgbClr val="000000"/>
              </a:buClr>
              <a:buFont typeface="Arial"/>
              <a:buChar char="•"/>
            </a:pPr>
            <a:endParaRPr lang="pl-PL" spc="-1" dirty="0" smtClean="0">
              <a:uFill>
                <a:solidFill>
                  <a:srgbClr val="FFFFFF"/>
                </a:solidFill>
              </a:uFill>
              <a:latin typeface="Calibri" panose="020F0502020204030204" pitchFamily="34" charset="0"/>
              <a:cs typeface="Calibri" panose="020F0502020204030204" pitchFamily="34" charset="0"/>
            </a:endParaRPr>
          </a:p>
          <a:p>
            <a:pPr marL="1657440" lvl="3" indent="-284040" algn="just">
              <a:buClr>
                <a:srgbClr val="000000"/>
              </a:buClr>
              <a:buFont typeface="Arial"/>
              <a:buChar char="•"/>
            </a:pPr>
            <a:r>
              <a:rPr lang="pl-PL" spc="-1" dirty="0" err="1" smtClean="0">
                <a:uFill>
                  <a:solidFill>
                    <a:srgbClr val="FFFFFF"/>
                  </a:solidFill>
                </a:uFill>
                <a:latin typeface="Calibri" panose="020F0502020204030204" pitchFamily="34" charset="0"/>
                <a:cs typeface="Calibri" panose="020F0502020204030204" pitchFamily="34" charset="0"/>
              </a:rPr>
              <a:t>održano</a:t>
            </a:r>
            <a:r>
              <a:rPr lang="pl-PL" spc="-1" dirty="0" smtClean="0">
                <a:uFill>
                  <a:solidFill>
                    <a:srgbClr val="FFFFFF"/>
                  </a:solidFill>
                </a:uFill>
                <a:latin typeface="Calibri" panose="020F0502020204030204" pitchFamily="34" charset="0"/>
                <a:cs typeface="Calibri" panose="020F0502020204030204" pitchFamily="34" charset="0"/>
              </a:rPr>
              <a:t> 6 </a:t>
            </a:r>
            <a:r>
              <a:rPr lang="pl-PL" spc="-1" dirty="0" err="1" smtClean="0">
                <a:uFill>
                  <a:solidFill>
                    <a:srgbClr val="FFFFFF"/>
                  </a:solidFill>
                </a:uFill>
                <a:latin typeface="Calibri" panose="020F0502020204030204" pitchFamily="34" charset="0"/>
                <a:cs typeface="Calibri" panose="020F0502020204030204" pitchFamily="34" charset="0"/>
              </a:rPr>
              <a:t>sjednica</a:t>
            </a:r>
            <a:endParaRPr lang="pl-PL" spc="-1" dirty="0" smtClean="0">
              <a:uFill>
                <a:solidFill>
                  <a:srgbClr val="FFFFFF"/>
                </a:solidFill>
              </a:uFill>
              <a:latin typeface="Calibri" panose="020F0502020204030204" pitchFamily="34" charset="0"/>
              <a:cs typeface="Calibri" panose="020F0502020204030204" pitchFamily="34" charset="0"/>
            </a:endParaRPr>
          </a:p>
        </p:txBody>
      </p:sp>
      <p:sp>
        <p:nvSpPr>
          <p:cNvPr id="5" name="CustomShape 1"/>
          <p:cNvSpPr/>
          <p:nvPr/>
        </p:nvSpPr>
        <p:spPr>
          <a:xfrm>
            <a:off x="1215737" y="199992"/>
            <a:ext cx="5639374" cy="432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INOVACIJSKO VIJEĆE ZA INDUSTRIJU (IVI)</a:t>
            </a:r>
          </a:p>
        </p:txBody>
      </p:sp>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321" y="4293096"/>
            <a:ext cx="371018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8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2"/>
          <p:cNvSpPr/>
          <p:nvPr/>
        </p:nvSpPr>
        <p:spPr>
          <a:xfrm>
            <a:off x="288000" y="908720"/>
            <a:ext cx="8495640" cy="10081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gn="just">
              <a:lnSpc>
                <a:spcPct val="100000"/>
              </a:lnSpc>
              <a:buClr>
                <a:srgbClr val="000000"/>
              </a:buClr>
            </a:pPr>
            <a:endParaRPr lang="hr-HR" spc="-1" dirty="0" smtClean="0">
              <a:solidFill>
                <a:srgbClr val="002060"/>
              </a:solidFill>
              <a:uFill>
                <a:solidFill>
                  <a:srgbClr val="FFFFFF"/>
                </a:solidFill>
              </a:uFill>
              <a:latin typeface="Times New Roman"/>
            </a:endParaRPr>
          </a:p>
        </p:txBody>
      </p:sp>
      <p:sp>
        <p:nvSpPr>
          <p:cNvPr id="5" name="CustomShape 1"/>
          <p:cNvSpPr/>
          <p:nvPr/>
        </p:nvSpPr>
        <p:spPr>
          <a:xfrm>
            <a:off x="228770" y="272112"/>
            <a:ext cx="8711280" cy="432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TEMATSKA INOVACIJSKA VIJEĆA </a:t>
            </a: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(TIV)</a:t>
            </a:r>
          </a:p>
        </p:txBody>
      </p:sp>
      <p:sp>
        <p:nvSpPr>
          <p:cNvPr id="2" name="Rectangle 1"/>
          <p:cNvSpPr/>
          <p:nvPr/>
        </p:nvSpPr>
        <p:spPr>
          <a:xfrm>
            <a:off x="0" y="2514840"/>
            <a:ext cx="6443388" cy="3311804"/>
          </a:xfrm>
          <a:prstGeom prst="rect">
            <a:avLst/>
          </a:prstGeom>
        </p:spPr>
        <p:txBody>
          <a:bodyPr wrap="square">
            <a:spAutoFit/>
          </a:bodyPr>
          <a:lstStyle/>
          <a:p>
            <a:pPr indent="-341313">
              <a:lnSpc>
                <a:spcPct val="150000"/>
              </a:lnSpc>
              <a:spcBef>
                <a:spcPts val="600"/>
              </a:spcBef>
              <a:spcAft>
                <a:spcPts val="600"/>
              </a:spcAft>
            </a:pPr>
            <a:r>
              <a:rPr lang="hr-HR" altLang="en-US" dirty="0" smtClean="0">
                <a:latin typeface="Calibri" panose="020F0502020204030204" pitchFamily="34" charset="0"/>
                <a:cs typeface="Times New Roman" panose="02020603050405020304" pitchFamily="18" charset="0"/>
              </a:rPr>
              <a:t>• </a:t>
            </a:r>
            <a:r>
              <a:rPr lang="hr-HR" altLang="en-US" b="1" dirty="0" smtClean="0">
                <a:latin typeface="Calibri" panose="020F0502020204030204" pitchFamily="34" charset="0"/>
                <a:cs typeface="Times New Roman" panose="02020603050405020304" pitchFamily="18" charset="0"/>
              </a:rPr>
              <a:t>pristup "odozdo prema gore" </a:t>
            </a:r>
            <a:endParaRPr lang="hr-HR" altLang="en-US" dirty="0">
              <a:latin typeface="Calibri" panose="020F0502020204030204" pitchFamily="34" charset="0"/>
              <a:cs typeface="Times New Roman" panose="02020603050405020304" pitchFamily="18" charset="0"/>
            </a:endParaRPr>
          </a:p>
          <a:p>
            <a:pPr indent="-341313">
              <a:lnSpc>
                <a:spcPct val="150000"/>
              </a:lnSpc>
              <a:spcBef>
                <a:spcPts val="600"/>
              </a:spcBef>
              <a:spcAft>
                <a:spcPts val="600"/>
              </a:spcAft>
            </a:pPr>
            <a:r>
              <a:rPr lang="hr-HR" altLang="en-US" dirty="0" smtClean="0">
                <a:latin typeface="Calibri" panose="020F0502020204030204" pitchFamily="34" charset="0"/>
                <a:cs typeface="Times New Roman" panose="02020603050405020304" pitchFamily="18" charset="0"/>
              </a:rPr>
              <a:t>•</a:t>
            </a:r>
            <a:r>
              <a:rPr lang="hr-HR" altLang="en-US" b="1" dirty="0" smtClean="0">
                <a:latin typeface="Calibri" panose="020F0502020204030204" pitchFamily="34" charset="0"/>
              </a:rPr>
              <a:t> </a:t>
            </a:r>
            <a:r>
              <a:rPr lang="hr-HR" altLang="en-US" b="1" dirty="0">
                <a:latin typeface="Calibri" panose="020F0502020204030204" pitchFamily="34" charset="0"/>
              </a:rPr>
              <a:t>5 </a:t>
            </a:r>
            <a:r>
              <a:rPr lang="hr-HR" altLang="en-US" b="1" dirty="0" smtClean="0">
                <a:latin typeface="Calibri" panose="020F0502020204030204" pitchFamily="34" charset="0"/>
              </a:rPr>
              <a:t>vijeća </a:t>
            </a:r>
            <a:r>
              <a:rPr lang="hr-HR" altLang="en-US" dirty="0" smtClean="0">
                <a:latin typeface="Calibri" panose="020F0502020204030204" pitchFamily="34" charset="0"/>
              </a:rPr>
              <a:t>za 5 TPP S3</a:t>
            </a:r>
            <a:r>
              <a:rPr lang="hr-HR" altLang="en-US" dirty="0">
                <a:latin typeface="Calibri" panose="020F0502020204030204" pitchFamily="34" charset="0"/>
              </a:rPr>
              <a:t> </a:t>
            </a:r>
            <a:r>
              <a:rPr lang="hr-HR" altLang="en-US" dirty="0" smtClean="0">
                <a:latin typeface="Calibri" panose="020F0502020204030204" pitchFamily="34" charset="0"/>
              </a:rPr>
              <a:t> + horizontalne teme (KET &amp; ICT )</a:t>
            </a:r>
          </a:p>
          <a:p>
            <a:pPr indent="-341313">
              <a:lnSpc>
                <a:spcPct val="150000"/>
              </a:lnSpc>
              <a:spcBef>
                <a:spcPts val="600"/>
              </a:spcBef>
              <a:spcAft>
                <a:spcPts val="600"/>
              </a:spcAft>
            </a:pPr>
            <a:r>
              <a:rPr lang="hr-HR" altLang="en-US" dirty="0" smtClean="0">
                <a:latin typeface="Calibri" panose="020F0502020204030204" pitchFamily="34" charset="0"/>
                <a:cs typeface="Times New Roman" panose="02020603050405020304" pitchFamily="18" charset="0"/>
              </a:rPr>
              <a:t>• 30-50 članova/TIV; </a:t>
            </a:r>
            <a:r>
              <a:rPr lang="hr-HR" altLang="en-US" dirty="0" err="1" smtClean="0">
                <a:latin typeface="Calibri" panose="020F0502020204030204" pitchFamily="34" charset="0"/>
                <a:cs typeface="Times New Roman" panose="02020603050405020304" pitchFamily="18" charset="0"/>
              </a:rPr>
              <a:t>uk</a:t>
            </a:r>
            <a:r>
              <a:rPr lang="hr-HR" altLang="en-US" dirty="0" smtClean="0">
                <a:latin typeface="Calibri" panose="020F0502020204030204" pitchFamily="34" charset="0"/>
                <a:cs typeface="Times New Roman" panose="02020603050405020304" pitchFamily="18" charset="0"/>
              </a:rPr>
              <a:t>. 200 članova</a:t>
            </a:r>
            <a:endParaRPr lang="hr-HR" altLang="en-US" b="1" i="1" dirty="0" smtClean="0">
              <a:latin typeface="Calibri" panose="020F0502020204030204" pitchFamily="34" charset="0"/>
            </a:endParaRPr>
          </a:p>
          <a:p>
            <a:pPr indent="-341313">
              <a:lnSpc>
                <a:spcPct val="150000"/>
              </a:lnSpc>
              <a:spcBef>
                <a:spcPts val="600"/>
              </a:spcBef>
              <a:spcAft>
                <a:spcPts val="600"/>
              </a:spcAft>
            </a:pPr>
            <a:r>
              <a:rPr lang="hr-HR" altLang="en-US" dirty="0" smtClean="0">
                <a:latin typeface="Calibri" panose="020F0502020204030204" pitchFamily="34" charset="0"/>
                <a:cs typeface="Times New Roman" panose="02020603050405020304" pitchFamily="18" charset="0"/>
              </a:rPr>
              <a:t>• uloga: </a:t>
            </a:r>
            <a:r>
              <a:rPr lang="hr-HR" altLang="en-US" b="1" dirty="0" smtClean="0">
                <a:latin typeface="Calibri" panose="020F0502020204030204" pitchFamily="34" charset="0"/>
              </a:rPr>
              <a:t>glavno </a:t>
            </a:r>
            <a:r>
              <a:rPr lang="hr-HR" altLang="en-US" b="1" dirty="0">
                <a:latin typeface="Calibri" panose="020F0502020204030204" pitchFamily="34" charset="0"/>
              </a:rPr>
              <a:t>koordinacijsko tijelo za pojedino TPP </a:t>
            </a:r>
            <a:r>
              <a:rPr lang="hr-HR" altLang="en-US" b="1" dirty="0" smtClean="0">
                <a:latin typeface="Calibri" panose="020F0502020204030204" pitchFamily="34" charset="0"/>
              </a:rPr>
              <a:t>S3</a:t>
            </a:r>
            <a:endParaRPr lang="hr-HR" altLang="en-US" dirty="0">
              <a:latin typeface="Calibri" panose="020F0502020204030204" pitchFamily="34" charset="0"/>
            </a:endParaRPr>
          </a:p>
          <a:p>
            <a:pPr indent="-341313">
              <a:lnSpc>
                <a:spcPct val="150000"/>
              </a:lnSpc>
              <a:spcBef>
                <a:spcPts val="600"/>
              </a:spcBef>
              <a:spcAft>
                <a:spcPts val="600"/>
              </a:spcAft>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rPr>
              <a:t>gl. cilj</a:t>
            </a:r>
            <a:r>
              <a:rPr lang="hr-HR" altLang="en-US" dirty="0">
                <a:latin typeface="Calibri" panose="020F0502020204030204" pitchFamily="34" charset="0"/>
              </a:rPr>
              <a:t>: </a:t>
            </a:r>
            <a:r>
              <a:rPr lang="hr-HR" altLang="en-US" b="1" dirty="0" smtClean="0">
                <a:latin typeface="Calibri" panose="020F0502020204030204" pitchFamily="34" charset="0"/>
              </a:rPr>
              <a:t>osigurati smjernice razvoja i strateško </a:t>
            </a:r>
            <a:r>
              <a:rPr lang="hr-HR" altLang="en-US" b="1" dirty="0">
                <a:latin typeface="Calibri" panose="020F0502020204030204" pitchFamily="34" charset="0"/>
              </a:rPr>
              <a:t>upravljanje </a:t>
            </a:r>
            <a:r>
              <a:rPr lang="hr-HR" altLang="en-US" b="1" dirty="0" smtClean="0">
                <a:latin typeface="Calibri" panose="020F0502020204030204" pitchFamily="34" charset="0"/>
              </a:rPr>
              <a:t>TPP-om</a:t>
            </a:r>
            <a:endParaRPr lang="hr-HR" altLang="en-US" dirty="0">
              <a:latin typeface="Calibri" panose="020F0502020204030204" pitchFamily="34" charset="0"/>
            </a:endParaRPr>
          </a:p>
          <a:p>
            <a:pPr indent="-341313">
              <a:lnSpc>
                <a:spcPct val="150000"/>
              </a:lnSpc>
              <a:spcBef>
                <a:spcPts val="600"/>
              </a:spcBef>
              <a:spcAft>
                <a:spcPts val="600"/>
              </a:spcAft>
            </a:pPr>
            <a:r>
              <a:rPr lang="hr-HR" altLang="en-US" dirty="0">
                <a:latin typeface="Calibri" panose="020F0502020204030204" pitchFamily="34" charset="0"/>
                <a:cs typeface="Times New Roman" panose="02020603050405020304" pitchFamily="18" charset="0"/>
              </a:rPr>
              <a:t>• </a:t>
            </a:r>
            <a:r>
              <a:rPr lang="hr-HR" altLang="en-US" dirty="0">
                <a:latin typeface="Calibri" panose="020F0502020204030204" pitchFamily="34" charset="0"/>
              </a:rPr>
              <a:t>radna </a:t>
            </a:r>
            <a:r>
              <a:rPr lang="hr-HR" altLang="en-US" dirty="0" smtClean="0">
                <a:latin typeface="Calibri" panose="020F0502020204030204" pitchFamily="34" charset="0"/>
              </a:rPr>
              <a:t>tijela: Akcijske </a:t>
            </a:r>
            <a:r>
              <a:rPr lang="hr-HR" altLang="en-US" dirty="0">
                <a:latin typeface="Calibri" panose="020F0502020204030204" pitchFamily="34" charset="0"/>
              </a:rPr>
              <a:t>radne </a:t>
            </a:r>
            <a:r>
              <a:rPr lang="hr-HR" altLang="en-US" dirty="0" smtClean="0">
                <a:latin typeface="Calibri" panose="020F0502020204030204" pitchFamily="34" charset="0"/>
              </a:rPr>
              <a:t>grupe (ARG), Validacijski odbori (VO)</a:t>
            </a:r>
            <a:endParaRPr lang="hr-HR" altLang="en-US" dirty="0">
              <a:latin typeface="Calibri" panose="020F0502020204030204" pitchFamily="34" charset="0"/>
            </a:endParaRPr>
          </a:p>
        </p:txBody>
      </p:sp>
      <p:grpSp>
        <p:nvGrpSpPr>
          <p:cNvPr id="7" name="Group 2"/>
          <p:cNvGrpSpPr>
            <a:grpSpLocks/>
          </p:cNvGrpSpPr>
          <p:nvPr/>
        </p:nvGrpSpPr>
        <p:grpSpPr bwMode="auto">
          <a:xfrm>
            <a:off x="35496" y="976314"/>
            <a:ext cx="9066977" cy="973039"/>
            <a:chOff x="20638" y="1439863"/>
            <a:chExt cx="8850203" cy="820222"/>
          </a:xfrm>
        </p:grpSpPr>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008" y="1439863"/>
              <a:ext cx="1767058" cy="78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925" y="1445120"/>
              <a:ext cx="1826622" cy="80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8" y="1452501"/>
              <a:ext cx="1911635" cy="7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5860" y="1446711"/>
              <a:ext cx="1894208" cy="78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1923" y="1452501"/>
              <a:ext cx="1758918" cy="8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567036" y="1628800"/>
            <a:ext cx="2586255" cy="4676204"/>
            <a:chOff x="6240798" y="1559858"/>
            <a:chExt cx="2884649" cy="4992246"/>
          </a:xfrm>
        </p:grpSpPr>
        <p:grpSp>
          <p:nvGrpSpPr>
            <p:cNvPr id="13" name="Group 12"/>
            <p:cNvGrpSpPr/>
            <p:nvPr/>
          </p:nvGrpSpPr>
          <p:grpSpPr>
            <a:xfrm>
              <a:off x="6343079" y="1559858"/>
              <a:ext cx="2782368" cy="4575839"/>
              <a:chOff x="2842726" y="469620"/>
              <a:chExt cx="2782369" cy="4575842"/>
            </a:xfrm>
          </p:grpSpPr>
          <p:pic>
            <p:nvPicPr>
              <p:cNvPr id="14" name="Picture 2" descr="Image result for triple heli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469620"/>
                <a:ext cx="2644378" cy="40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Image result for chemist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1149" y="3965342"/>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Image result for facto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2726" y="4039868"/>
                <a:ext cx="796731" cy="86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4705834" y="3988364"/>
                <a:ext cx="919261" cy="5400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descr="Image result for govern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9547" y="4287455"/>
                <a:ext cx="640631" cy="60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7391605" y="6173982"/>
              <a:ext cx="587020" cy="369332"/>
            </a:xfrm>
            <a:prstGeom prst="rect">
              <a:avLst/>
            </a:prstGeom>
          </p:spPr>
          <p:txBody>
            <a:bodyPr wrap="none">
              <a:spAutoFit/>
            </a:bodyPr>
            <a:lstStyle/>
            <a:p>
              <a:r>
                <a:rPr lang="hr-HR" b="1" dirty="0">
                  <a:solidFill>
                    <a:srgbClr val="0000FF"/>
                  </a:solidFill>
                  <a:latin typeface="Calibri" panose="020F0502020204030204" pitchFamily="34" charset="0"/>
                  <a:cs typeface="Calibri" panose="020F0502020204030204" pitchFamily="34" charset="0"/>
                </a:rPr>
                <a:t>2</a:t>
              </a:r>
              <a:r>
                <a:rPr lang="hr-HR" b="1" dirty="0" smtClean="0">
                  <a:solidFill>
                    <a:srgbClr val="0000FF"/>
                  </a:solidFill>
                  <a:latin typeface="Calibri" panose="020F0502020204030204" pitchFamily="34" charset="0"/>
                  <a:cs typeface="Calibri" panose="020F0502020204030204" pitchFamily="34" charset="0"/>
                </a:rPr>
                <a:t>0</a:t>
              </a:r>
              <a:r>
                <a:rPr lang="hr-HR" b="1" dirty="0">
                  <a:solidFill>
                    <a:srgbClr val="0000FF"/>
                  </a:solidFill>
                  <a:latin typeface="Calibri" panose="020F0502020204030204" pitchFamily="34" charset="0"/>
                  <a:cs typeface="Calibri" panose="020F0502020204030204" pitchFamily="34" charset="0"/>
                </a:rPr>
                <a:t>%</a:t>
              </a:r>
            </a:p>
          </p:txBody>
        </p:sp>
        <p:sp>
          <p:nvSpPr>
            <p:cNvPr id="21" name="Rectangle 20"/>
            <p:cNvSpPr/>
            <p:nvPr/>
          </p:nvSpPr>
          <p:spPr>
            <a:xfrm>
              <a:off x="6447486" y="6170421"/>
              <a:ext cx="587020" cy="369332"/>
            </a:xfrm>
            <a:prstGeom prst="rect">
              <a:avLst/>
            </a:prstGeom>
          </p:spPr>
          <p:txBody>
            <a:bodyPr wrap="none">
              <a:spAutoFit/>
            </a:bodyPr>
            <a:lstStyle/>
            <a:p>
              <a:r>
                <a:rPr lang="hr-HR" b="1" dirty="0">
                  <a:solidFill>
                    <a:srgbClr val="0000FF"/>
                  </a:solidFill>
                  <a:latin typeface="Calibri" panose="020F0502020204030204" pitchFamily="34" charset="0"/>
                  <a:cs typeface="Calibri" panose="020F0502020204030204" pitchFamily="34" charset="0"/>
                </a:rPr>
                <a:t>7</a:t>
              </a:r>
              <a:r>
                <a:rPr lang="hr-HR" b="1" dirty="0" smtClean="0">
                  <a:solidFill>
                    <a:srgbClr val="0000FF"/>
                  </a:solidFill>
                  <a:latin typeface="Calibri" panose="020F0502020204030204" pitchFamily="34" charset="0"/>
                  <a:cs typeface="Calibri" panose="020F0502020204030204" pitchFamily="34" charset="0"/>
                </a:rPr>
                <a:t>0%</a:t>
              </a:r>
              <a:endParaRPr lang="hr-HR" b="1" dirty="0">
                <a:solidFill>
                  <a:srgbClr val="0000FF"/>
                </a:solidFill>
                <a:latin typeface="Calibri" panose="020F0502020204030204" pitchFamily="34" charset="0"/>
                <a:cs typeface="Calibri" panose="020F0502020204030204" pitchFamily="34" charset="0"/>
              </a:endParaRPr>
            </a:p>
          </p:txBody>
        </p:sp>
        <p:sp>
          <p:nvSpPr>
            <p:cNvPr id="22" name="Rectangle 21"/>
            <p:cNvSpPr/>
            <p:nvPr/>
          </p:nvSpPr>
          <p:spPr>
            <a:xfrm>
              <a:off x="8241623" y="6182772"/>
              <a:ext cx="587020" cy="369332"/>
            </a:xfrm>
            <a:prstGeom prst="rect">
              <a:avLst/>
            </a:prstGeom>
          </p:spPr>
          <p:txBody>
            <a:bodyPr wrap="none">
              <a:spAutoFit/>
            </a:bodyPr>
            <a:lstStyle/>
            <a:p>
              <a:r>
                <a:rPr lang="hr-HR" b="1" dirty="0">
                  <a:solidFill>
                    <a:srgbClr val="0000FF"/>
                  </a:solidFill>
                  <a:latin typeface="Calibri" panose="020F0502020204030204" pitchFamily="34" charset="0"/>
                  <a:cs typeface="Calibri" panose="020F0502020204030204" pitchFamily="34" charset="0"/>
                </a:rPr>
                <a:t>1</a:t>
              </a:r>
              <a:r>
                <a:rPr lang="hr-HR" b="1" dirty="0" smtClean="0">
                  <a:solidFill>
                    <a:srgbClr val="0000FF"/>
                  </a:solidFill>
                  <a:latin typeface="Calibri" panose="020F0502020204030204" pitchFamily="34" charset="0"/>
                  <a:cs typeface="Calibri" panose="020F0502020204030204" pitchFamily="34" charset="0"/>
                </a:rPr>
                <a:t>0%</a:t>
              </a:r>
              <a:endParaRPr lang="hr-HR" b="1" dirty="0">
                <a:solidFill>
                  <a:srgbClr val="0000FF"/>
                </a:solidFill>
                <a:latin typeface="Calibri" panose="020F0502020204030204" pitchFamily="34" charset="0"/>
                <a:cs typeface="Calibri" panose="020F0502020204030204" pitchFamily="34" charset="0"/>
              </a:endParaRPr>
            </a:p>
          </p:txBody>
        </p:sp>
        <p:sp>
          <p:nvSpPr>
            <p:cNvPr id="4" name="Rectangle 3"/>
            <p:cNvSpPr/>
            <p:nvPr/>
          </p:nvSpPr>
          <p:spPr>
            <a:xfrm>
              <a:off x="6240798" y="5818657"/>
              <a:ext cx="1016355" cy="317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0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2"/>
          <p:cNvSpPr/>
          <p:nvPr/>
        </p:nvSpPr>
        <p:spPr>
          <a:xfrm>
            <a:off x="288000" y="908720"/>
            <a:ext cx="8495640" cy="10081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gn="just">
              <a:lnSpc>
                <a:spcPct val="100000"/>
              </a:lnSpc>
              <a:buClr>
                <a:srgbClr val="000000"/>
              </a:buClr>
            </a:pPr>
            <a:endParaRPr lang="hr-HR" spc="-1" dirty="0" smtClean="0">
              <a:solidFill>
                <a:srgbClr val="002060"/>
              </a:solidFill>
              <a:uFill>
                <a:solidFill>
                  <a:srgbClr val="FFFFFF"/>
                </a:solidFill>
              </a:uFill>
              <a:latin typeface="Times New Roman"/>
            </a:endParaRPr>
          </a:p>
        </p:txBody>
      </p:sp>
      <p:sp>
        <p:nvSpPr>
          <p:cNvPr id="5" name="CustomShape 1"/>
          <p:cNvSpPr/>
          <p:nvPr/>
        </p:nvSpPr>
        <p:spPr>
          <a:xfrm>
            <a:off x="228770" y="272112"/>
            <a:ext cx="8711280" cy="432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hr-HR" sz="2500" b="1"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TEMATSKA INOVACIJSKA VIJEĆA </a:t>
            </a:r>
            <a:r>
              <a:rPr lang="hr-HR" sz="2500" b="1" strike="noStrike" spc="-1" dirty="0" smtClean="0">
                <a:solidFill>
                  <a:srgbClr val="0000FF"/>
                </a:solidFill>
                <a:uFill>
                  <a:solidFill>
                    <a:srgbClr val="FFFFFF"/>
                  </a:solidFill>
                </a:uFill>
                <a:latin typeface="Calibri" panose="020F0502020204030204" pitchFamily="34" charset="0"/>
                <a:ea typeface="DejaVu Sans"/>
                <a:cs typeface="Calibri" panose="020F0502020204030204" pitchFamily="34" charset="0"/>
              </a:rPr>
              <a:t>(TIV)</a:t>
            </a:r>
          </a:p>
        </p:txBody>
      </p:sp>
      <p:sp>
        <p:nvSpPr>
          <p:cNvPr id="2" name="Rectangle 1"/>
          <p:cNvSpPr/>
          <p:nvPr/>
        </p:nvSpPr>
        <p:spPr>
          <a:xfrm>
            <a:off x="467368" y="2420888"/>
            <a:ext cx="8136904" cy="3554819"/>
          </a:xfrm>
          <a:prstGeom prst="rect">
            <a:avLst/>
          </a:prstGeom>
        </p:spPr>
        <p:txBody>
          <a:bodyPr wrap="square">
            <a:spAutoFit/>
          </a:bodyPr>
          <a:lstStyle/>
          <a:p>
            <a:pPr indent="-341313">
              <a:spcBef>
                <a:spcPts val="575"/>
              </a:spcBef>
            </a:pPr>
            <a:r>
              <a:rPr lang="hr-HR" altLang="en-US" dirty="0" smtClean="0">
                <a:latin typeface="Calibri" panose="020F0502020204030204" pitchFamily="34" charset="0"/>
                <a:cs typeface="Times New Roman" panose="02020603050405020304" pitchFamily="18" charset="0"/>
              </a:rPr>
              <a:t>• TIV-ovi započeli s radom u siječnju 2019.</a:t>
            </a: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b="1" dirty="0">
                <a:latin typeface="Calibri" panose="020F0502020204030204" pitchFamily="34" charset="0"/>
                <a:cs typeface="Times New Roman" panose="02020603050405020304" pitchFamily="18" charset="0"/>
              </a:rPr>
              <a:t>p</a:t>
            </a:r>
            <a:r>
              <a:rPr lang="hr-HR" altLang="en-US" b="1" dirty="0" smtClean="0">
                <a:latin typeface="Calibri" panose="020F0502020204030204" pitchFamily="34" charset="0"/>
                <a:cs typeface="Times New Roman" panose="02020603050405020304" pitchFamily="18" charset="0"/>
              </a:rPr>
              <a:t>redsjednici su predstavnici poslovnog sektora, ujedno članovi NIV-a i IVI-ja</a:t>
            </a: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cs typeface="Times New Roman" panose="02020603050405020304" pitchFamily="18" charset="0"/>
              </a:rPr>
              <a:t>uspostavljeno </a:t>
            </a:r>
            <a:r>
              <a:rPr lang="hr-HR" altLang="en-US" dirty="0">
                <a:latin typeface="Calibri" panose="020F0502020204030204" pitchFamily="34" charset="0"/>
                <a:cs typeface="Times New Roman" panose="02020603050405020304" pitchFamily="18" charset="0"/>
              </a:rPr>
              <a:t>13 ARG-ova i 5 VO-a</a:t>
            </a:r>
            <a:endParaRPr lang="hr-HR" altLang="en-US" dirty="0" smtClean="0">
              <a:latin typeface="Calibri" panose="020F0502020204030204" pitchFamily="34" charset="0"/>
              <a:cs typeface="Times New Roman" panose="02020603050405020304" pitchFamily="18" charset="0"/>
            </a:endParaRP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cs typeface="Times New Roman" panose="02020603050405020304" pitchFamily="18" charset="0"/>
              </a:rPr>
              <a:t>održane:	23 sjednice TIV-ova</a:t>
            </a:r>
          </a:p>
          <a:p>
            <a:pPr indent="-341313">
              <a:spcBef>
                <a:spcPts val="575"/>
              </a:spcBef>
            </a:pPr>
            <a:r>
              <a:rPr lang="hr-HR" altLang="en-US" dirty="0" smtClean="0">
                <a:latin typeface="Calibri" panose="020F0502020204030204" pitchFamily="34" charset="0"/>
                <a:cs typeface="Times New Roman" panose="02020603050405020304" pitchFamily="18" charset="0"/>
              </a:rPr>
              <a:t>		21 sastanak ARG-ova</a:t>
            </a:r>
          </a:p>
          <a:p>
            <a:pPr indent="-341313">
              <a:spcBef>
                <a:spcPts val="575"/>
              </a:spcBef>
            </a:pPr>
            <a:r>
              <a:rPr lang="hr-HR" altLang="en-US" dirty="0" smtClean="0">
                <a:latin typeface="Calibri" panose="020F0502020204030204" pitchFamily="34" charset="0"/>
                <a:cs typeface="Times New Roman" panose="02020603050405020304" pitchFamily="18" charset="0"/>
              </a:rPr>
              <a:t>		7 sastanaka VO</a:t>
            </a: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cs typeface="Times New Roman" panose="02020603050405020304" pitchFamily="18" charset="0"/>
              </a:rPr>
              <a:t>rezultati:</a:t>
            </a:r>
          </a:p>
          <a:p>
            <a:pPr indent="-341313">
              <a:spcBef>
                <a:spcPts val="575"/>
              </a:spcBef>
            </a:pPr>
            <a:r>
              <a:rPr lang="hr-HR" altLang="en-US" dirty="0" smtClean="0">
                <a:latin typeface="Calibri" panose="020F0502020204030204" pitchFamily="34" charset="0"/>
                <a:cs typeface="Times New Roman" panose="02020603050405020304" pitchFamily="18" charset="0"/>
              </a:rPr>
              <a:t>	prikupljena </a:t>
            </a:r>
            <a:r>
              <a:rPr lang="hr-HR" altLang="en-US" b="1" dirty="0" smtClean="0">
                <a:latin typeface="Calibri" panose="020F0502020204030204" pitchFamily="34" charset="0"/>
                <a:cs typeface="Times New Roman" panose="02020603050405020304" pitchFamily="18" charset="0"/>
              </a:rPr>
              <a:t>301 projektna ideja </a:t>
            </a:r>
            <a:endParaRPr lang="hr-HR" altLang="en-US" dirty="0" smtClean="0">
              <a:latin typeface="Calibri" panose="020F0502020204030204" pitchFamily="34" charset="0"/>
              <a:cs typeface="Times New Roman" panose="02020603050405020304" pitchFamily="18" charset="0"/>
            </a:endParaRP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cs typeface="Times New Roman" panose="02020603050405020304" pitchFamily="18" charset="0"/>
              </a:rPr>
              <a:t>projektne ideje moguće razviti u </a:t>
            </a:r>
            <a:r>
              <a:rPr lang="hr-HR" altLang="en-US" b="1" dirty="0" smtClean="0">
                <a:latin typeface="Calibri" panose="020F0502020204030204" pitchFamily="34" charset="0"/>
                <a:cs typeface="Times New Roman" panose="02020603050405020304" pitchFamily="18" charset="0"/>
              </a:rPr>
              <a:t>projekte</a:t>
            </a:r>
            <a:r>
              <a:rPr lang="hr-HR" altLang="en-US" dirty="0" smtClean="0">
                <a:latin typeface="Calibri" panose="020F0502020204030204" pitchFamily="34" charset="0"/>
                <a:cs typeface="Times New Roman" panose="02020603050405020304" pitchFamily="18" charset="0"/>
              </a:rPr>
              <a:t> vrijednosti cca </a:t>
            </a:r>
            <a:r>
              <a:rPr lang="hr-HR" altLang="en-US" b="1" dirty="0" smtClean="0">
                <a:latin typeface="Calibri" panose="020F0502020204030204" pitchFamily="34" charset="0"/>
                <a:cs typeface="Times New Roman" panose="02020603050405020304" pitchFamily="18" charset="0"/>
              </a:rPr>
              <a:t>5,9 milijardi HRK</a:t>
            </a:r>
          </a:p>
          <a:p>
            <a:pPr indent="-341313">
              <a:spcBef>
                <a:spcPts val="575"/>
              </a:spcBef>
            </a:pPr>
            <a:r>
              <a:rPr lang="hr-HR" altLang="en-US" dirty="0">
                <a:latin typeface="Calibri" panose="020F0502020204030204" pitchFamily="34" charset="0"/>
                <a:cs typeface="Times New Roman" panose="02020603050405020304" pitchFamily="18" charset="0"/>
              </a:rPr>
              <a:t>	</a:t>
            </a:r>
            <a:r>
              <a:rPr lang="hr-HR" altLang="en-US" dirty="0" smtClean="0">
                <a:latin typeface="Calibri" panose="020F0502020204030204" pitchFamily="34" charset="0"/>
                <a:cs typeface="Times New Roman" panose="02020603050405020304" pitchFamily="18" charset="0"/>
              </a:rPr>
              <a:t>predložene sužene/fokusirane teme za financiranje za natječaj tzv. IRI 2</a:t>
            </a:r>
            <a:endParaRPr lang="hr-HR" altLang="en-US" dirty="0">
              <a:latin typeface="Calibri" panose="020F0502020204030204" pitchFamily="34" charset="0"/>
            </a:endParaRPr>
          </a:p>
        </p:txBody>
      </p:sp>
      <p:grpSp>
        <p:nvGrpSpPr>
          <p:cNvPr id="7" name="Group 2"/>
          <p:cNvGrpSpPr>
            <a:grpSpLocks/>
          </p:cNvGrpSpPr>
          <p:nvPr/>
        </p:nvGrpSpPr>
        <p:grpSpPr bwMode="auto">
          <a:xfrm>
            <a:off x="72378" y="1065549"/>
            <a:ext cx="9036126" cy="1055843"/>
            <a:chOff x="20638" y="1439863"/>
            <a:chExt cx="8850203" cy="820222"/>
          </a:xfrm>
        </p:grpSpPr>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008" y="1439863"/>
              <a:ext cx="1767058" cy="78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925" y="1445120"/>
              <a:ext cx="1826622" cy="80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8" y="1452501"/>
              <a:ext cx="1911635" cy="7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5860" y="1446711"/>
              <a:ext cx="1894208" cy="78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1923" y="1452501"/>
              <a:ext cx="1758918" cy="8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40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5004</TotalTime>
  <Words>3652</Words>
  <Application>Microsoft Office PowerPoint</Application>
  <PresentationFormat>On-screen Show (4:3)</PresentationFormat>
  <Paragraphs>560</Paragraphs>
  <Slides>21</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21</vt:i4>
      </vt:variant>
    </vt:vector>
  </HeadingPairs>
  <TitlesOfParts>
    <vt:vector size="39" baseType="lpstr">
      <vt:lpstr>MS PGothic</vt:lpstr>
      <vt:lpstr>MS PGothic</vt:lpstr>
      <vt:lpstr>Arial</vt:lpstr>
      <vt:lpstr>Calibri</vt:lpstr>
      <vt:lpstr>Calibri Light</vt:lpstr>
      <vt:lpstr>DejaVu Sans</vt:lpstr>
      <vt:lpstr>Neo Sans</vt:lpstr>
      <vt:lpstr>Neo Sans Medium</vt:lpstr>
      <vt:lpstr>StarSymbol</vt:lpstr>
      <vt:lpstr>Symbol</vt:lpstr>
      <vt:lpstr>Times New Roman</vt:lpstr>
      <vt:lpstr>VladaRHSans Med</vt:lpstr>
      <vt:lpstr>VladaRHSans Reg</vt:lpstr>
      <vt:lpstr>Wingdings</vt:lpstr>
      <vt:lpstr>Office Theme</vt:lpstr>
      <vt:lpstr>Custom Design</vt:lpstr>
      <vt:lpstr>1_Office Theme</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sastanak Radne skupine za izradu nacrta Zakona o državnoj potpori za razvojno-istraživačke projekte</dc:title>
  <dc:subject/>
  <dc:creator>Diana Krčmar</dc:creator>
  <dc:description/>
  <cp:lastModifiedBy>Diana Krčmar</cp:lastModifiedBy>
  <cp:revision>465</cp:revision>
  <cp:lastPrinted>2019-04-26T14:36:04Z</cp:lastPrinted>
  <dcterms:created xsi:type="dcterms:W3CDTF">2017-07-12T08:21:38Z</dcterms:created>
  <dcterms:modified xsi:type="dcterms:W3CDTF">2019-05-05T22:02:19Z</dcterms:modified>
  <dc:language>hr-HR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