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41"/>
  </p:notesMasterIdLst>
  <p:handoutMasterIdLst>
    <p:handoutMasterId r:id="rId42"/>
  </p:handoutMasterIdLst>
  <p:sldIdLst>
    <p:sldId id="464" r:id="rId2"/>
    <p:sldId id="462" r:id="rId3"/>
    <p:sldId id="456" r:id="rId4"/>
    <p:sldId id="457" r:id="rId5"/>
    <p:sldId id="458" r:id="rId6"/>
    <p:sldId id="485" r:id="rId7"/>
    <p:sldId id="486" r:id="rId8"/>
    <p:sldId id="487" r:id="rId9"/>
    <p:sldId id="491" r:id="rId10"/>
    <p:sldId id="497" r:id="rId11"/>
    <p:sldId id="478" r:id="rId12"/>
    <p:sldId id="480" r:id="rId13"/>
    <p:sldId id="482" r:id="rId14"/>
    <p:sldId id="483" r:id="rId15"/>
    <p:sldId id="484" r:id="rId16"/>
    <p:sldId id="481" r:id="rId17"/>
    <p:sldId id="492" r:id="rId18"/>
    <p:sldId id="493" r:id="rId19"/>
    <p:sldId id="494" r:id="rId20"/>
    <p:sldId id="495" r:id="rId21"/>
    <p:sldId id="504" r:id="rId22"/>
    <p:sldId id="505" r:id="rId23"/>
    <p:sldId id="506" r:id="rId24"/>
    <p:sldId id="507" r:id="rId25"/>
    <p:sldId id="471" r:id="rId26"/>
    <p:sldId id="472" r:id="rId27"/>
    <p:sldId id="473" r:id="rId28"/>
    <p:sldId id="474" r:id="rId29"/>
    <p:sldId id="498" r:id="rId30"/>
    <p:sldId id="499" r:id="rId31"/>
    <p:sldId id="500" r:id="rId32"/>
    <p:sldId id="501" r:id="rId33"/>
    <p:sldId id="502" r:id="rId34"/>
    <p:sldId id="503" r:id="rId35"/>
    <p:sldId id="488" r:id="rId36"/>
    <p:sldId id="489" r:id="rId37"/>
    <p:sldId id="490" r:id="rId38"/>
    <p:sldId id="508" r:id="rId39"/>
    <p:sldId id="496" r:id="rId40"/>
  </p:sldIdLst>
  <p:sldSz cx="9144000" cy="6858000" type="screen4x3"/>
  <p:notesSz cx="6669088" cy="97536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1"/>
    <a:srgbClr val="0085B4"/>
    <a:srgbClr val="007CA8"/>
    <a:srgbClr val="00729A"/>
    <a:srgbClr val="0000CC"/>
    <a:srgbClr val="009ED6"/>
    <a:srgbClr val="716BE3"/>
    <a:srgbClr val="322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763" autoAdjust="0"/>
  </p:normalViewPr>
  <p:slideViewPr>
    <p:cSldViewPr>
      <p:cViewPr varScale="1">
        <p:scale>
          <a:sx n="77" d="100"/>
          <a:sy n="77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novi%20zakoni\PREZENTACIJA-ZPU-2018\Copy%20of%20Ispla&#263;eni%20poticaji%20po%20&#382;upanijama%202008%20-%202018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5"/>
          <c:dLbls>
            <c:dLbl>
              <c:idx val="0"/>
              <c:layout>
                <c:manualLayout>
                  <c:x val="5.6311319018702002E-3"/>
                  <c:y val="1.2572761738116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68-440E-9934-981C3D1CDFE9}"/>
                </c:ext>
              </c:extLst>
            </c:dLbl>
            <c:dLbl>
              <c:idx val="1"/>
              <c:layout>
                <c:manualLayout>
                  <c:x val="-3.4665039563781465E-3"/>
                  <c:y val="1.71566054243219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A68-440E-9934-981C3D1CDFE9}"/>
                </c:ext>
              </c:extLst>
            </c:dLbl>
            <c:dLbl>
              <c:idx val="2"/>
              <c:layout>
                <c:manualLayout>
                  <c:x val="-3.1980319803198031E-4"/>
                  <c:y val="-2.236803732866724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A68-440E-9934-981C3D1CDFE9}"/>
                </c:ext>
              </c:extLst>
            </c:dLbl>
            <c:dLbl>
              <c:idx val="3"/>
              <c:layout>
                <c:manualLayout>
                  <c:x val="2.9557486126042361E-2"/>
                  <c:y val="2.796733741615631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A68-440E-9934-981C3D1CDFE9}"/>
                </c:ext>
              </c:extLst>
            </c:dLbl>
            <c:dLbl>
              <c:idx val="4"/>
              <c:layout>
                <c:manualLayout>
                  <c:x val="-1.3876475772631743E-2"/>
                  <c:y val="2.796733741615631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A68-440E-9934-981C3D1CDFE9}"/>
                </c:ext>
              </c:extLst>
            </c:dLbl>
            <c:dLbl>
              <c:idx val="5"/>
              <c:layout>
                <c:manualLayout>
                  <c:x val="-1.095873163456044E-2"/>
                  <c:y val="5.7859434237386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A68-440E-9934-981C3D1CDFE9}"/>
                </c:ext>
              </c:extLst>
            </c:dLbl>
            <c:dLbl>
              <c:idx val="6"/>
              <c:layout>
                <c:manualLayout>
                  <c:x val="4.9447462978566793E-3"/>
                  <c:y val="1.197550306211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A68-440E-9934-981C3D1CDFE9}"/>
                </c:ext>
              </c:extLst>
            </c:dLbl>
            <c:dLbl>
              <c:idx val="7"/>
              <c:layout>
                <c:manualLayout>
                  <c:x val="-6.7563510280772095E-4"/>
                  <c:y val="1.7637212015164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A68-440E-9934-981C3D1CDFE9}"/>
                </c:ext>
              </c:extLst>
            </c:dLbl>
            <c:dLbl>
              <c:idx val="8"/>
              <c:layout>
                <c:manualLayout>
                  <c:x val="-7.2359589737629642E-3"/>
                  <c:y val="1.5347914843977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A68-440E-9934-981C3D1CDFE9}"/>
                </c:ext>
              </c:extLst>
            </c:dLbl>
            <c:dLbl>
              <c:idx val="9"/>
              <c:layout>
                <c:manualLayout>
                  <c:x val="4.0030605030459757E-3"/>
                  <c:y val="9.1799358413531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A68-440E-9934-981C3D1CDFE9}"/>
                </c:ext>
              </c:extLst>
            </c:dLbl>
            <c:dLbl>
              <c:idx val="10"/>
              <c:layout>
                <c:manualLayout>
                  <c:x val="2.0673891778287862E-3"/>
                  <c:y val="1.7279965004374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A68-440E-9934-981C3D1CDFE9}"/>
                </c:ext>
              </c:extLst>
            </c:dLbl>
            <c:dLbl>
              <c:idx val="11"/>
              <c:layout>
                <c:manualLayout>
                  <c:x val="-9.3839284849541404E-4"/>
                  <c:y val="9.6127150772820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A68-440E-9934-981C3D1CDFE9}"/>
                </c:ext>
              </c:extLst>
            </c:dLbl>
            <c:dLbl>
              <c:idx val="12"/>
              <c:layout>
                <c:manualLayout>
                  <c:x val="-3.0324161509331627E-3"/>
                  <c:y val="-4.7850685331000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A68-440E-9934-981C3D1CDFE9}"/>
                </c:ext>
              </c:extLst>
            </c:dLbl>
            <c:dLbl>
              <c:idx val="13"/>
              <c:layout>
                <c:manualLayout>
                  <c:x val="-2.2909802326369719E-2"/>
                  <c:y val="2.0291921843102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A68-440E-9934-981C3D1CDF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Sheet1!$B$3:$B$16</c:f>
              <c:strCache>
                <c:ptCount val="14"/>
                <c:pt idx="0">
                  <c:v>turizam </c:v>
                </c:pt>
                <c:pt idx="1">
                  <c:v>metaloprerađivačka</c:v>
                </c:pt>
                <c:pt idx="2">
                  <c:v>drvno-prerađivačka</c:v>
                </c:pt>
                <c:pt idx="3">
                  <c:v>ICT</c:v>
                </c:pt>
                <c:pt idx="4">
                  <c:v>prehrambeno-procesna </c:v>
                </c:pt>
                <c:pt idx="5">
                  <c:v>proizvodnja strojeva i opreme </c:v>
                </c:pt>
                <c:pt idx="6">
                  <c:v>proizvodnju proizvoda od gume i plastike </c:v>
                </c:pt>
                <c:pt idx="7">
                  <c:v>tiskarska</c:v>
                </c:pt>
                <c:pt idx="8">
                  <c:v>tekstilna</c:v>
                </c:pt>
                <c:pt idx="9">
                  <c:v>farmaceutska</c:v>
                </c:pt>
                <c:pt idx="10">
                  <c:v>el.oprema i transformatori</c:v>
                </c:pt>
                <c:pt idx="11">
                  <c:v>D&amp;L</c:v>
                </c:pt>
                <c:pt idx="12">
                  <c:v>reciklaža i građevinarstvo </c:v>
                </c:pt>
                <c:pt idx="13">
                  <c:v>ostalo</c:v>
                </c:pt>
              </c:strCache>
            </c:strRef>
          </c:cat>
          <c:val>
            <c:numRef>
              <c:f>Sheet1!$C$3:$C$16</c:f>
              <c:numCache>
                <c:formatCode>0%</c:formatCode>
                <c:ptCount val="14"/>
                <c:pt idx="0">
                  <c:v>0.16</c:v>
                </c:pt>
                <c:pt idx="1">
                  <c:v>0.15</c:v>
                </c:pt>
                <c:pt idx="2">
                  <c:v>0.12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0.04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0.03</c:v>
                </c:pt>
                <c:pt idx="1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A68-440E-9934-981C3D1CD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452644526445269"/>
          <c:y val="0.1271729367162438"/>
          <c:w val="0.34071340713407133"/>
          <c:h val="0.78639486730825314"/>
        </c:manualLayout>
      </c:layout>
      <c:overlay val="0"/>
      <c:txPr>
        <a:bodyPr/>
        <a:lstStyle/>
        <a:p>
          <a:pPr>
            <a:defRPr sz="9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r-HR" sz="1000">
                <a:latin typeface="Calibri" panose="020F0502020204030204" pitchFamily="34" charset="0"/>
                <a:cs typeface="Calibri" panose="020F0502020204030204" pitchFamily="34" charset="0"/>
              </a:rPr>
              <a:t>Kretanje produktivnosti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449348539817417E-2"/>
          <c:y val="0.33549358713229394"/>
          <c:w val="0.93310130292036519"/>
          <c:h val="0.439407967016010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[BS_IN12.xlsx]BS_IN12!$N$12:$P$13</c:f>
              <c:multiLvlStrCache>
                <c:ptCount val="3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</c:lvl>
                <c:lvl>
                  <c:pt idx="0">
                    <c:v>2019.</c:v>
                  </c:pt>
                </c:lvl>
              </c:multiLvlStrCache>
            </c:multiLvlStrRef>
          </c:cat>
          <c:val>
            <c:numRef>
              <c:f>[BS_IN12.xlsx]BS_IN12!$N$14:$P$14</c:f>
              <c:numCache>
                <c:formatCode>General</c:formatCode>
                <c:ptCount val="3"/>
                <c:pt idx="0">
                  <c:v>105.5</c:v>
                </c:pt>
                <c:pt idx="1">
                  <c:v>104.1</c:v>
                </c:pt>
                <c:pt idx="2">
                  <c:v>103.8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99-4D61-B974-0E3A21C107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0387200"/>
        <c:axId val="50926720"/>
      </c:barChart>
      <c:catAx>
        <c:axId val="50387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26720"/>
        <c:crosses val="autoZero"/>
        <c:auto val="1"/>
        <c:lblAlgn val="ctr"/>
        <c:lblOffset val="100"/>
        <c:noMultiLvlLbl val="0"/>
      </c:catAx>
      <c:valAx>
        <c:axId val="50926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38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Sheet1!$B$21:$B$26</c:f>
              <c:strCache>
                <c:ptCount val="6"/>
                <c:pt idx="0">
                  <c:v>Grad Zagreb</c:v>
                </c:pt>
                <c:pt idx="1">
                  <c:v>Splitsko-dalmatinska</c:v>
                </c:pt>
                <c:pt idx="2">
                  <c:v>Zagrebačka </c:v>
                </c:pt>
                <c:pt idx="3">
                  <c:v>Varaždinska</c:v>
                </c:pt>
                <c:pt idx="4">
                  <c:v>Istarska</c:v>
                </c:pt>
                <c:pt idx="5">
                  <c:v>Međimurska</c:v>
                </c:pt>
              </c:strCache>
            </c:strRef>
          </c:cat>
          <c:val>
            <c:numRef>
              <c:f>Sheet1!$C$21:$C$26</c:f>
              <c:numCache>
                <c:formatCode>General</c:formatCode>
                <c:ptCount val="6"/>
                <c:pt idx="0">
                  <c:v>165</c:v>
                </c:pt>
                <c:pt idx="1">
                  <c:v>124</c:v>
                </c:pt>
                <c:pt idx="2">
                  <c:v>90</c:v>
                </c:pt>
                <c:pt idx="3">
                  <c:v>67</c:v>
                </c:pt>
                <c:pt idx="4">
                  <c:v>55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5-4879-936B-791162F4D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183552"/>
        <c:axId val="322185088"/>
      </c:barChart>
      <c:catAx>
        <c:axId val="32218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 baseline="0">
                <a:solidFill>
                  <a:srgbClr val="002060"/>
                </a:solidFill>
              </a:defRPr>
            </a:pPr>
            <a:endParaRPr lang="en-US"/>
          </a:p>
        </c:txPr>
        <c:crossAx val="322185088"/>
        <c:crosses val="autoZero"/>
        <c:auto val="1"/>
        <c:lblAlgn val="ctr"/>
        <c:lblOffset val="100"/>
        <c:noMultiLvlLbl val="0"/>
      </c:catAx>
      <c:valAx>
        <c:axId val="32218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322183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Sheet1!$C$3:$I$3</c:f>
              <c:strCache>
                <c:ptCount val="7"/>
                <c:pt idx="0">
                  <c:v>2012
(X-XII)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
(I-X)</c:v>
                </c:pt>
              </c:strCache>
            </c:strRef>
          </c:cat>
          <c:val>
            <c:numRef>
              <c:f>Sheet1!$C$7:$I$7</c:f>
              <c:numCache>
                <c:formatCode>General</c:formatCode>
                <c:ptCount val="7"/>
                <c:pt idx="0">
                  <c:v>0</c:v>
                </c:pt>
                <c:pt idx="1">
                  <c:v>19</c:v>
                </c:pt>
                <c:pt idx="2">
                  <c:v>66</c:v>
                </c:pt>
                <c:pt idx="3">
                  <c:v>45</c:v>
                </c:pt>
                <c:pt idx="4">
                  <c:v>75</c:v>
                </c:pt>
                <c:pt idx="5">
                  <c:v>59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0-451E-A1BF-1A1615A23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657536"/>
        <c:axId val="326659072"/>
      </c:barChart>
      <c:catAx>
        <c:axId val="32665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 baseline="0"/>
            </a:pPr>
            <a:endParaRPr lang="en-US"/>
          </a:p>
        </c:txPr>
        <c:crossAx val="326659072"/>
        <c:crosses val="autoZero"/>
        <c:auto val="1"/>
        <c:lblAlgn val="ctr"/>
        <c:lblOffset val="100"/>
        <c:noMultiLvlLbl val="0"/>
      </c:catAx>
      <c:valAx>
        <c:axId val="32665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665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>
                <a:solidFill>
                  <a:srgbClr val="C00000"/>
                </a:solidFill>
              </a:ln>
            </c:spPr>
            <c:trendlineType val="exp"/>
            <c:dispRSqr val="0"/>
            <c:dispEq val="0"/>
          </c:trendline>
          <c:cat>
            <c:strRef>
              <c:f>Sheet1!$C$3:$I$3</c:f>
              <c:strCache>
                <c:ptCount val="7"/>
                <c:pt idx="0">
                  <c:v>2012
(X-XII)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
(I-X)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50</c:v>
                </c:pt>
                <c:pt idx="1">
                  <c:v>163</c:v>
                </c:pt>
                <c:pt idx="2">
                  <c:v>117</c:v>
                </c:pt>
                <c:pt idx="3">
                  <c:v>103</c:v>
                </c:pt>
                <c:pt idx="4">
                  <c:v>135</c:v>
                </c:pt>
                <c:pt idx="5">
                  <c:v>200</c:v>
                </c:pt>
                <c:pt idx="6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E-4857-9814-3349B7B5A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014464"/>
        <c:axId val="324016000"/>
      </c:barChart>
      <c:catAx>
        <c:axId val="32401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324016000"/>
        <c:crosses val="autoZero"/>
        <c:auto val="1"/>
        <c:lblAlgn val="ctr"/>
        <c:lblOffset val="100"/>
        <c:noMultiLvlLbl val="0"/>
      </c:catAx>
      <c:valAx>
        <c:axId val="32401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240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Sheet1!$I$111</c:f>
              <c:strCache>
                <c:ptCount val="1"/>
                <c:pt idx="0">
                  <c:v>Broj tvrtki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>
                <a:solidFill>
                  <a:srgbClr val="C00000"/>
                </a:solidFill>
              </a:ln>
            </c:spPr>
            <c:trendlineType val="exp"/>
            <c:dispRSqr val="0"/>
            <c:dispEq val="0"/>
          </c:trendline>
          <c:cat>
            <c:strRef>
              <c:f>Sheet1!$J$110:$O$110</c:f>
              <c:strCache>
                <c:ptCount val="6"/>
                <c:pt idx="0">
                  <c:v>2013.</c:v>
                </c:pt>
                <c:pt idx="1">
                  <c:v>2014.</c:v>
                </c:pt>
                <c:pt idx="2">
                  <c:v>2015.</c:v>
                </c:pt>
                <c:pt idx="3">
                  <c:v>2016.</c:v>
                </c:pt>
                <c:pt idx="4">
                  <c:v>2017.</c:v>
                </c:pt>
                <c:pt idx="5">
                  <c:v>2017.</c:v>
                </c:pt>
              </c:strCache>
            </c:strRef>
          </c:cat>
          <c:val>
            <c:numRef>
              <c:f>Sheet1!$J$111:$O$111</c:f>
              <c:numCache>
                <c:formatCode>General</c:formatCode>
                <c:ptCount val="6"/>
                <c:pt idx="0">
                  <c:v>11</c:v>
                </c:pt>
                <c:pt idx="1">
                  <c:v>20</c:v>
                </c:pt>
                <c:pt idx="2">
                  <c:v>35</c:v>
                </c:pt>
                <c:pt idx="3">
                  <c:v>49</c:v>
                </c:pt>
                <c:pt idx="4">
                  <c:v>46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5-4230-97DC-EA6B7139BECF}"/>
            </c:ext>
          </c:extLst>
        </c:ser>
        <c:ser>
          <c:idx val="1"/>
          <c:order val="1"/>
          <c:tx>
            <c:strRef>
              <c:f>Sheet1!$I$112</c:f>
              <c:strCache>
                <c:ptCount val="1"/>
                <c:pt idx="0">
                  <c:v>Iznos novčanih potpora (mil.HRK)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baseline="0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Sheet1!$J$110:$O$110</c:f>
              <c:strCache>
                <c:ptCount val="6"/>
                <c:pt idx="0">
                  <c:v>2013.</c:v>
                </c:pt>
                <c:pt idx="1">
                  <c:v>2014.</c:v>
                </c:pt>
                <c:pt idx="2">
                  <c:v>2015.</c:v>
                </c:pt>
                <c:pt idx="3">
                  <c:v>2016.</c:v>
                </c:pt>
                <c:pt idx="4">
                  <c:v>2017.</c:v>
                </c:pt>
                <c:pt idx="5">
                  <c:v>2017.</c:v>
                </c:pt>
              </c:strCache>
            </c:strRef>
          </c:cat>
          <c:val>
            <c:numRef>
              <c:f>Sheet1!$J$112:$O$112</c:f>
              <c:numCache>
                <c:formatCode>General</c:formatCode>
                <c:ptCount val="6"/>
                <c:pt idx="0">
                  <c:v>28.98</c:v>
                </c:pt>
                <c:pt idx="1">
                  <c:v>13.49</c:v>
                </c:pt>
                <c:pt idx="2">
                  <c:v>24.31</c:v>
                </c:pt>
                <c:pt idx="3">
                  <c:v>51.48</c:v>
                </c:pt>
                <c:pt idx="4">
                  <c:v>50.83</c:v>
                </c:pt>
                <c:pt idx="5">
                  <c:v>55.47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5-4230-97DC-EA6B7139B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968192"/>
        <c:axId val="190969728"/>
      </c:barChart>
      <c:catAx>
        <c:axId val="19096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 baseline="0"/>
            </a:pPr>
            <a:endParaRPr lang="en-US"/>
          </a:p>
        </c:txPr>
        <c:crossAx val="190969728"/>
        <c:crosses val="autoZero"/>
        <c:auto val="1"/>
        <c:lblAlgn val="ctr"/>
        <c:lblOffset val="100"/>
        <c:noMultiLvlLbl val="0"/>
      </c:catAx>
      <c:valAx>
        <c:axId val="19096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1909681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 baseline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Sheet1!$Q$111</c:f>
              <c:strCache>
                <c:ptCount val="1"/>
                <c:pt idx="0">
                  <c:v>Porezna potpora (mil.HRK)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091559421529833E-2"/>
                  <c:y val="1.3041263790879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A73-4200-BC5D-1DA6DB367958}"/>
                </c:ext>
              </c:extLst>
            </c:dLbl>
            <c:dLbl>
              <c:idx val="1"/>
              <c:layout>
                <c:manualLayout>
                  <c:x val="-7.5457797107649164E-3"/>
                  <c:y val="1.956189568631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73-4200-BC5D-1DA6DB367958}"/>
                </c:ext>
              </c:extLst>
            </c:dLbl>
            <c:dLbl>
              <c:idx val="2"/>
              <c:layout>
                <c:manualLayout>
                  <c:x val="-1.1318669566147374E-2"/>
                  <c:y val="2.6082527581759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A73-4200-BC5D-1DA6DB367958}"/>
                </c:ext>
              </c:extLst>
            </c:dLbl>
            <c:dLbl>
              <c:idx val="3"/>
              <c:layout>
                <c:manualLayout>
                  <c:x val="-3.7728898553824582E-3"/>
                  <c:y val="3.912379137263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73-4200-BC5D-1DA6DB367958}"/>
                </c:ext>
              </c:extLst>
            </c:dLbl>
            <c:dLbl>
              <c:idx val="4"/>
              <c:layout>
                <c:manualLayout>
                  <c:x val="-7.5457797107649164E-3"/>
                  <c:y val="4.5644423268079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A73-4200-BC5D-1DA6DB3679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baseline="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Sheet1!$R$110:$V$110</c:f>
              <c:strCache>
                <c:ptCount val="5"/>
                <c:pt idx="0">
                  <c:v>2013.</c:v>
                </c:pt>
                <c:pt idx="1">
                  <c:v>2014.</c:v>
                </c:pt>
                <c:pt idx="2">
                  <c:v>2015.</c:v>
                </c:pt>
                <c:pt idx="3">
                  <c:v>2016.</c:v>
                </c:pt>
                <c:pt idx="4">
                  <c:v>2017.</c:v>
                </c:pt>
              </c:strCache>
            </c:strRef>
          </c:cat>
          <c:val>
            <c:numRef>
              <c:f>Sheet1!$R$111:$V$111</c:f>
              <c:numCache>
                <c:formatCode>General</c:formatCode>
                <c:ptCount val="5"/>
                <c:pt idx="0">
                  <c:v>271</c:v>
                </c:pt>
                <c:pt idx="1">
                  <c:v>287</c:v>
                </c:pt>
                <c:pt idx="2">
                  <c:v>402</c:v>
                </c:pt>
                <c:pt idx="3">
                  <c:v>551</c:v>
                </c:pt>
                <c:pt idx="4">
                  <c:v>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73-4200-BC5D-1DA6DB367958}"/>
            </c:ext>
          </c:extLst>
        </c:ser>
        <c:ser>
          <c:idx val="1"/>
          <c:order val="1"/>
          <c:tx>
            <c:strRef>
              <c:f>Sheet1!$Q$112</c:f>
              <c:strCache>
                <c:ptCount val="1"/>
                <c:pt idx="0">
                  <c:v>Porez na dobit (mil.HRK)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>
                <a:solidFill>
                  <a:srgbClr val="FF0000"/>
                </a:solidFill>
              </a:ln>
            </c:spPr>
            <c:trendlineType val="exp"/>
            <c:dispRSqr val="0"/>
            <c:dispEq val="0"/>
          </c:trendline>
          <c:cat>
            <c:strRef>
              <c:f>Sheet1!$R$110:$V$110</c:f>
              <c:strCache>
                <c:ptCount val="5"/>
                <c:pt idx="0">
                  <c:v>2013.</c:v>
                </c:pt>
                <c:pt idx="1">
                  <c:v>2014.</c:v>
                </c:pt>
                <c:pt idx="2">
                  <c:v>2015.</c:v>
                </c:pt>
                <c:pt idx="3">
                  <c:v>2016.</c:v>
                </c:pt>
                <c:pt idx="4">
                  <c:v>2017.</c:v>
                </c:pt>
              </c:strCache>
            </c:strRef>
          </c:cat>
          <c:val>
            <c:numRef>
              <c:f>Sheet1!$R$112:$V$112</c:f>
              <c:numCache>
                <c:formatCode>#,##0</c:formatCode>
                <c:ptCount val="5"/>
                <c:pt idx="0">
                  <c:v>6365</c:v>
                </c:pt>
                <c:pt idx="1">
                  <c:v>5657</c:v>
                </c:pt>
                <c:pt idx="2">
                  <c:v>6244</c:v>
                </c:pt>
                <c:pt idx="3">
                  <c:v>7187</c:v>
                </c:pt>
                <c:pt idx="4">
                  <c:v>8266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73-4200-BC5D-1DA6DB367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848448"/>
        <c:axId val="191849984"/>
      </c:barChart>
      <c:catAx>
        <c:axId val="19184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 baseline="0"/>
            </a:pPr>
            <a:endParaRPr lang="en-US"/>
          </a:p>
        </c:txPr>
        <c:crossAx val="191849984"/>
        <c:crosses val="autoZero"/>
        <c:auto val="1"/>
        <c:lblAlgn val="ctr"/>
        <c:lblOffset val="100"/>
        <c:noMultiLvlLbl val="0"/>
      </c:catAx>
      <c:valAx>
        <c:axId val="1918499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600" baseline="0"/>
            </a:pPr>
            <a:endParaRPr lang="en-US"/>
          </a:p>
        </c:txPr>
        <c:crossAx val="191848448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sz="800" baseline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r-HR" sz="800" b="0">
                <a:latin typeface="Calibri" panose="020F0502020204030204" pitchFamily="34" charset="0"/>
                <a:cs typeface="Calibri" panose="020F0502020204030204" pitchFamily="34" charset="0"/>
              </a:rPr>
              <a:t>Kretanje obujma industrijske proizvodnje</a:t>
            </a:r>
          </a:p>
          <a:p>
            <a:pPr>
              <a:defRPr sz="800" b="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hr-HR" sz="800" b="0">
                <a:latin typeface="Calibri" panose="020F0502020204030204" pitchFamily="34" charset="0"/>
                <a:cs typeface="Calibri" panose="020F0502020204030204" pitchFamily="34" charset="0"/>
              </a:rPr>
              <a:t>(2015.=100)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186030543650395E-2"/>
          <c:y val="0.25851027242284369"/>
          <c:w val="0.93888888888888888"/>
          <c:h val="0.53667222631653799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elete val="1"/>
          </c:dLbls>
          <c:cat>
            <c:multiLvlStrRef>
              <c:f>[BS_IN12.xlsx]BS_IN12!$B$3:$P$4</c:f>
              <c:multiLvlStrCache>
                <c:ptCount val="1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[BS_IN12.xlsx]BS_IN12!$B$5:$P$5</c:f>
              <c:numCache>
                <c:formatCode>General</c:formatCode>
                <c:ptCount val="15"/>
                <c:pt idx="0">
                  <c:v>96.7</c:v>
                </c:pt>
                <c:pt idx="1">
                  <c:v>102.7</c:v>
                </c:pt>
                <c:pt idx="2">
                  <c:v>110.4</c:v>
                </c:pt>
                <c:pt idx="3">
                  <c:v>102.7</c:v>
                </c:pt>
                <c:pt idx="4">
                  <c:v>110</c:v>
                </c:pt>
                <c:pt idx="5">
                  <c:v>109.3</c:v>
                </c:pt>
                <c:pt idx="6">
                  <c:v>109.2</c:v>
                </c:pt>
                <c:pt idx="7">
                  <c:v>94.2</c:v>
                </c:pt>
                <c:pt idx="8">
                  <c:v>106.8</c:v>
                </c:pt>
                <c:pt idx="9">
                  <c:v>111.9</c:v>
                </c:pt>
                <c:pt idx="10">
                  <c:v>112.6</c:v>
                </c:pt>
                <c:pt idx="11">
                  <c:v>104.8</c:v>
                </c:pt>
                <c:pt idx="12">
                  <c:v>101.1</c:v>
                </c:pt>
                <c:pt idx="13">
                  <c:v>103.3</c:v>
                </c:pt>
                <c:pt idx="14">
                  <c:v>113.6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35-44A0-8333-B7FBF481DB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9680"/>
        <c:axId val="49430912"/>
      </c:lineChart>
      <c:catAx>
        <c:axId val="739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30912"/>
        <c:crosses val="autoZero"/>
        <c:auto val="1"/>
        <c:lblAlgn val="ctr"/>
        <c:lblOffset val="100"/>
        <c:noMultiLvlLbl val="0"/>
      </c:catAx>
      <c:valAx>
        <c:axId val="49430912"/>
        <c:scaling>
          <c:orientation val="minMax"/>
          <c:min val="8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Kretanje ukupne zaposlenosti </a:t>
            </a:r>
          </a:p>
          <a:p>
            <a:pPr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(I.-III. mjesec)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'9.2.7.'!$CK$6:$CN$6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'9.2.7.'!$CK$8:$CN$8</c:f>
              <c:numCache>
                <c:formatCode>#,##0</c:formatCode>
                <c:ptCount val="4"/>
                <c:pt idx="0">
                  <c:v>1136894.3333333333</c:v>
                </c:pt>
                <c:pt idx="1">
                  <c:v>1165615.6666666667</c:v>
                </c:pt>
                <c:pt idx="2">
                  <c:v>1165615.6666666667</c:v>
                </c:pt>
                <c:pt idx="3">
                  <c:v>1181141.3333333333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E-416A-B4CA-8D035D5E4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55488"/>
        <c:axId val="49457024"/>
      </c:barChart>
      <c:catAx>
        <c:axId val="4945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57024"/>
        <c:crosses val="autoZero"/>
        <c:auto val="1"/>
        <c:lblAlgn val="ctr"/>
        <c:lblOffset val="100"/>
        <c:noMultiLvlLbl val="0"/>
      </c:catAx>
      <c:valAx>
        <c:axId val="4945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5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r-H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Vrijednost </a:t>
            </a: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zaliha</a:t>
            </a:r>
          </a:p>
          <a:p>
            <a: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I.-III. mjesec 2019.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77250637787924E-2"/>
          <c:y val="0.15341996043598"/>
          <c:w val="0.93888888888888888"/>
          <c:h val="0.536672226316537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[BS_IN12.xlsx]BS_IN12!$N$3:$P$4</c:f>
              <c:strCache>
                <c:ptCount val="3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</c:strCache>
            </c:strRef>
          </c:cat>
          <c:val>
            <c:numRef>
              <c:f>[BS_IN12.xlsx]BS_IN12!$N$11:$P$11</c:f>
              <c:numCache>
                <c:formatCode>General</c:formatCode>
                <c:ptCount val="3"/>
                <c:pt idx="0">
                  <c:v>-9.5</c:v>
                </c:pt>
                <c:pt idx="1">
                  <c:v>-9.0999999999999943</c:v>
                </c:pt>
                <c:pt idx="2">
                  <c:v>-5.7999999999999972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5-4B9F-9763-07399D1263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359680"/>
        <c:axId val="50362624"/>
      </c:barChart>
      <c:catAx>
        <c:axId val="50359680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62624"/>
        <c:crosses val="autoZero"/>
        <c:auto val="1"/>
        <c:lblAlgn val="ctr"/>
        <c:lblOffset val="100"/>
        <c:tickLblSkip val="1"/>
        <c:noMultiLvlLbl val="1"/>
      </c:catAx>
      <c:valAx>
        <c:axId val="50362624"/>
        <c:scaling>
          <c:orientation val="minMax"/>
          <c:max val="15"/>
          <c:min val="-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5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0.01121</cdr:x>
      <cdr:y>0.41176</cdr:y>
    </cdr:from>
    <cdr:to>
      <cdr:x>1</cdr:x>
      <cdr:y>0.41714</cdr:y>
    </cdr:to>
    <cdr:cxnSp macro="">
      <cdr:nvCxnSpPr>
        <cdr:cNvPr id="3" name="Ravni poveznik 2">
          <a:extLst xmlns:a="http://schemas.openxmlformats.org/drawingml/2006/main">
            <a:ext uri="{FF2B5EF4-FFF2-40B4-BE49-F238E27FC236}">
              <a16:creationId xmlns:a16="http://schemas.microsoft.com/office/drawing/2014/main" id="{ECB56D60-E5B9-489B-90DD-CD99894C7FF4}"/>
            </a:ext>
          </a:extLst>
        </cdr:cNvPr>
        <cdr:cNvCxnSpPr/>
      </cdr:nvCxnSpPr>
      <cdr:spPr>
        <a:xfrm xmlns:a="http://schemas.openxmlformats.org/drawingml/2006/main" flipV="1">
          <a:off x="34710" y="1008112"/>
          <a:ext cx="3061634" cy="131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616" cy="4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8" rIns="91317" bIns="45658" numCol="1" anchor="t" anchorCtr="0" compatLnSpc="1">
            <a:prstTxWarp prst="textNoShape">
              <a:avLst/>
            </a:prstTxWarp>
          </a:bodyPr>
          <a:lstStyle>
            <a:lvl1pPr defTabSz="913952">
              <a:defRPr sz="1200" b="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906" y="0"/>
            <a:ext cx="2890616" cy="4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8" rIns="91317" bIns="45658" numCol="1" anchor="t" anchorCtr="0" compatLnSpc="1">
            <a:prstTxWarp prst="textNoShape">
              <a:avLst/>
            </a:prstTxWarp>
          </a:bodyPr>
          <a:lstStyle>
            <a:lvl1pPr algn="r" defTabSz="913952">
              <a:defRPr sz="1200" b="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263039"/>
            <a:ext cx="2890616" cy="4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8" rIns="91317" bIns="45658" numCol="1" anchor="b" anchorCtr="0" compatLnSpc="1">
            <a:prstTxWarp prst="textNoShape">
              <a:avLst/>
            </a:prstTxWarp>
          </a:bodyPr>
          <a:lstStyle>
            <a:lvl1pPr defTabSz="913952">
              <a:defRPr sz="1200" b="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906" y="9263039"/>
            <a:ext cx="2890616" cy="4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8" rIns="91317" bIns="45658" numCol="1" anchor="b" anchorCtr="0" compatLnSpc="1">
            <a:prstTxWarp prst="textNoShape">
              <a:avLst/>
            </a:prstTxWarp>
          </a:bodyPr>
          <a:lstStyle>
            <a:lvl1pPr algn="r" defTabSz="913952">
              <a:defRPr sz="1200" b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22463A2-B942-43D6-B319-5CB0F9FB0C5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194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616" cy="4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8" rIns="91317" bIns="45658" numCol="1" anchor="t" anchorCtr="0" compatLnSpc="1">
            <a:prstTxWarp prst="textNoShape">
              <a:avLst/>
            </a:prstTxWarp>
          </a:bodyPr>
          <a:lstStyle>
            <a:lvl1pPr defTabSz="913952">
              <a:defRPr sz="1200" b="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906" y="0"/>
            <a:ext cx="2890616" cy="4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8" rIns="91317" bIns="45658" numCol="1" anchor="t" anchorCtr="0" compatLnSpc="1">
            <a:prstTxWarp prst="textNoShape">
              <a:avLst/>
            </a:prstTxWarp>
          </a:bodyPr>
          <a:lstStyle>
            <a:lvl1pPr algn="r" defTabSz="913952">
              <a:defRPr sz="1200" b="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1838"/>
            <a:ext cx="4878388" cy="3659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066" y="4634635"/>
            <a:ext cx="5334957" cy="438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8" rIns="91317" bIns="45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263039"/>
            <a:ext cx="2890616" cy="4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8" rIns="91317" bIns="45658" numCol="1" anchor="b" anchorCtr="0" compatLnSpc="1">
            <a:prstTxWarp prst="textNoShape">
              <a:avLst/>
            </a:prstTxWarp>
          </a:bodyPr>
          <a:lstStyle>
            <a:lvl1pPr defTabSz="913952">
              <a:defRPr sz="1200" b="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906" y="9263039"/>
            <a:ext cx="2890616" cy="4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8" rIns="91317" bIns="45658" numCol="1" anchor="b" anchorCtr="0" compatLnSpc="1">
            <a:prstTxWarp prst="textNoShape">
              <a:avLst/>
            </a:prstTxWarp>
          </a:bodyPr>
          <a:lstStyle>
            <a:lvl1pPr algn="r" defTabSz="913952">
              <a:defRPr sz="1200" b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511ED4A-5B95-404E-AD0B-7DC4CFE0725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1662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4554">
              <a:defRPr/>
            </a:pPr>
            <a:fld id="{3D969FAA-F6AD-427A-81BF-0FC288974431}" type="slidenum">
              <a:rPr lang="hr-HR" smtClean="0"/>
              <a:pPr defTabSz="934554">
                <a:defRPr/>
              </a:pPr>
              <a:t>1</a:t>
            </a:fld>
            <a:endParaRPr lang="hr-H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6588" y="769938"/>
            <a:ext cx="5124450" cy="38449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206190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B0E18-2B00-4EE9-821D-81CC7D35BD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08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S3 = Strategiju pametne specijalizacije RH za razdoblje od 2016. do 2020. godine</a:t>
            </a:r>
          </a:p>
          <a:p>
            <a:r>
              <a:rPr lang="hr-HR" dirty="0" smtClean="0"/>
              <a:t>TPP = tematsko prioritetno područje S3</a:t>
            </a:r>
            <a:br>
              <a:rPr lang="hr-HR" dirty="0" smtClean="0"/>
            </a:br>
            <a:r>
              <a:rPr lang="hr-HR" dirty="0" smtClean="0"/>
              <a:t>KET = </a:t>
            </a:r>
            <a:r>
              <a:rPr lang="hr-HR" dirty="0" err="1" smtClean="0"/>
              <a:t>key</a:t>
            </a:r>
            <a:r>
              <a:rPr lang="hr-HR" dirty="0" smtClean="0"/>
              <a:t> </a:t>
            </a:r>
            <a:r>
              <a:rPr lang="hr-HR" dirty="0" err="1" smtClean="0"/>
              <a:t>enabling</a:t>
            </a:r>
            <a:r>
              <a:rPr lang="hr-HR" dirty="0" smtClean="0"/>
              <a:t> </a:t>
            </a:r>
            <a:r>
              <a:rPr lang="hr-HR" dirty="0" err="1" smtClean="0"/>
              <a:t>technologies</a:t>
            </a:r>
            <a:endParaRPr lang="hr-HR" dirty="0" smtClean="0"/>
          </a:p>
          <a:p>
            <a:r>
              <a:rPr lang="hr-HR" dirty="0" smtClean="0"/>
              <a:t>ICT = </a:t>
            </a:r>
            <a:r>
              <a:rPr lang="hr-HR" dirty="0" err="1" smtClean="0"/>
              <a:t>information</a:t>
            </a:r>
            <a:r>
              <a:rPr lang="hr-HR" dirty="0" smtClean="0"/>
              <a:t> &amp; </a:t>
            </a:r>
            <a:r>
              <a:rPr lang="hr-HR" dirty="0" err="1" smtClean="0"/>
              <a:t>communication</a:t>
            </a:r>
            <a:r>
              <a:rPr lang="hr-HR" dirty="0" smtClean="0"/>
              <a:t> </a:t>
            </a:r>
            <a:r>
              <a:rPr lang="hr-HR" dirty="0" err="1" smtClean="0"/>
              <a:t>technologies</a:t>
            </a:r>
            <a:endParaRPr lang="hr-HR" dirty="0" smtClean="0"/>
          </a:p>
          <a:p>
            <a:r>
              <a:rPr lang="hr-HR" dirty="0" smtClean="0"/>
              <a:t>NIV = Nacionalno inovacijsko vijeće</a:t>
            </a:r>
          </a:p>
          <a:p>
            <a:r>
              <a:rPr lang="hr-HR" dirty="0" smtClean="0"/>
              <a:t>IVI = Inovacijsko vijeće za industriju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11ED4A-5B95-404E-AD0B-7DC4CFE072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39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14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4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69FAA-F6AD-427A-81BF-0FC28897443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4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hr-H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3425"/>
            <a:ext cx="4886325" cy="366553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39633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l="4474" t="4568" r="14610" b="12376"/>
          <a:stretch>
            <a:fillRect/>
          </a:stretch>
        </p:blipFill>
        <p:spPr bwMode="auto">
          <a:xfrm>
            <a:off x="0" y="0"/>
            <a:ext cx="8720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985125" y="3738563"/>
            <a:ext cx="7938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it-IT" dirty="0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939088" y="3729038"/>
            <a:ext cx="11112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it-IT" dirty="0"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780338" y="3738563"/>
            <a:ext cx="7937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it-IT" dirty="0">
              <a:ea typeface="ＭＳ Ｐゴシック" pitchFamily="34" charset="-128"/>
              <a:cs typeface="+mn-cs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7886700" y="3941763"/>
            <a:ext cx="9525" cy="9525"/>
          </a:xfrm>
          <a:custGeom>
            <a:avLst/>
            <a:gdLst>
              <a:gd name="T0" fmla="*/ 0 w 19"/>
              <a:gd name="T1" fmla="*/ 5040313 h 18"/>
              <a:gd name="T2" fmla="*/ 4775033 w 19"/>
              <a:gd name="T3" fmla="*/ 0 h 18"/>
              <a:gd name="T4" fmla="*/ 4775033 w 19"/>
              <a:gd name="T5" fmla="*/ 5040313 h 18"/>
              <a:gd name="T6" fmla="*/ 0 w 19"/>
              <a:gd name="T7" fmla="*/ 5040313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18">
                <a:moveTo>
                  <a:pt x="0" y="18"/>
                </a:moveTo>
                <a:lnTo>
                  <a:pt x="19" y="0"/>
                </a:lnTo>
                <a:lnTo>
                  <a:pt x="19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hr-HR" dirty="0"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913688" y="3911600"/>
            <a:ext cx="7937" cy="9525"/>
          </a:xfrm>
          <a:prstGeom prst="rect">
            <a:avLst/>
          </a:prstGeom>
          <a:solidFill>
            <a:srgbClr val="FFAE33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it-IT" dirty="0"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0" name="AutoShape 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3" name="Presentation" r:id="rId4" imgW="0" imgH="0" progId="PowerPoint.Show.8">
                  <p:embed/>
                </p:oleObj>
              </mc:Choice>
              <mc:Fallback>
                <p:oleObj name="Presentation" r:id="rId4" imgW="0" imgH="0" progId="PowerPoint.Show.8">
                  <p:embed/>
                  <p:pic>
                    <p:nvPicPr>
                      <p:cNvPr id="0" name="AutoShape 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b="1"/>
            </a:lvl1pPr>
          </a:lstStyle>
          <a:p>
            <a:r>
              <a:rPr lang="ta-IN" smtClean="0"/>
              <a:t>Fare clic per modificare lo stile del sottotitolo dello schema</a:t>
            </a: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lIns="91440"/>
          <a:lstStyle>
            <a:lvl1pPr algn="ctr">
              <a:defRPr sz="3200"/>
            </a:lvl1pPr>
          </a:lstStyle>
          <a:p>
            <a:r>
              <a:rPr lang="ta-IN" smtClean="0"/>
              <a:t>Fare clic per modificare stile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Fare clic per modificare stile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Fare clic per modificare gli stili del testo dello schema</a:t>
            </a:r>
          </a:p>
          <a:p>
            <a:pPr lvl="1"/>
            <a:r>
              <a:rPr lang="ta-IN" smtClean="0"/>
              <a:t>Secondo livello</a:t>
            </a:r>
          </a:p>
          <a:p>
            <a:pPr lvl="2"/>
            <a:r>
              <a:rPr lang="ta-IN" smtClean="0"/>
              <a:t>Terzo livello</a:t>
            </a:r>
          </a:p>
          <a:p>
            <a:pPr lvl="3"/>
            <a:r>
              <a:rPr lang="ta-IN" smtClean="0"/>
              <a:t>Quarto livello</a:t>
            </a:r>
          </a:p>
          <a:p>
            <a:pPr lvl="4"/>
            <a:r>
              <a:rPr lang="ta-IN" smtClean="0"/>
              <a:t>Quinto livello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18F7-11D5-4638-95CA-2C0CCB2E6C0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15100" y="469900"/>
            <a:ext cx="1943100" cy="5092700"/>
          </a:xfrm>
        </p:spPr>
        <p:txBody>
          <a:bodyPr vert="eaVert"/>
          <a:lstStyle/>
          <a:p>
            <a:r>
              <a:rPr lang="ta-IN" smtClean="0"/>
              <a:t>Fare clic per modificare stile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469900"/>
            <a:ext cx="5676900" cy="5092700"/>
          </a:xfrm>
        </p:spPr>
        <p:txBody>
          <a:bodyPr vert="eaVert"/>
          <a:lstStyle/>
          <a:p>
            <a:pPr lvl="0"/>
            <a:r>
              <a:rPr lang="ta-IN" smtClean="0"/>
              <a:t>Fare clic per modificare gli stili del testo dello schema</a:t>
            </a:r>
          </a:p>
          <a:p>
            <a:pPr lvl="1"/>
            <a:r>
              <a:rPr lang="ta-IN" smtClean="0"/>
              <a:t>Secondo livello</a:t>
            </a:r>
          </a:p>
          <a:p>
            <a:pPr lvl="2"/>
            <a:r>
              <a:rPr lang="ta-IN" smtClean="0"/>
              <a:t>Terzo livello</a:t>
            </a:r>
          </a:p>
          <a:p>
            <a:pPr lvl="3"/>
            <a:r>
              <a:rPr lang="ta-IN" smtClean="0"/>
              <a:t>Quarto livello</a:t>
            </a:r>
          </a:p>
          <a:p>
            <a:pPr lvl="4"/>
            <a:r>
              <a:rPr lang="ta-IN" smtClean="0"/>
              <a:t>Quinto livello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7025-AFFB-4435-86B8-098BD6EDB9B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uvo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7"/>
          <p:cNvSpPr>
            <a:spLocks noChangeArrowheads="1"/>
          </p:cNvSpPr>
          <p:nvPr userDrawn="1"/>
        </p:nvSpPr>
        <p:spPr bwMode="gray">
          <a:xfrm>
            <a:off x="12" y="4149726"/>
            <a:ext cx="9153525" cy="7461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r-HR" dirty="0"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09613" y="6245227"/>
            <a:ext cx="2133600" cy="476251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0725" y="6245227"/>
            <a:ext cx="2895600" cy="476251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77207" y="6598367"/>
            <a:ext cx="152286" cy="123111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315C49B8-B2FE-4AF8-945C-30540903536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64315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1616" y="476675"/>
            <a:ext cx="8352384" cy="487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019931" y="6553203"/>
            <a:ext cx="1666875" cy="24447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</a:t>
            </a:r>
            <a:r>
              <a:rPr lang="hr-HR"/>
              <a:t>mingorp.hr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0997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1616" y="476675"/>
            <a:ext cx="8352384" cy="487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019931" y="6553203"/>
            <a:ext cx="1666875" cy="24447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</a:t>
            </a:r>
            <a:r>
              <a:rPr lang="hr-HR"/>
              <a:t>mingorp.hr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1375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1616" y="476675"/>
            <a:ext cx="8352384" cy="487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019931" y="6553203"/>
            <a:ext cx="1666875" cy="244475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</a:t>
            </a:r>
            <a:r>
              <a:rPr lang="hr-HR"/>
              <a:t>mingorp.hr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783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Fare clic per modificare stile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Fare clic per modificare gli stili del testo dello schema</a:t>
            </a:r>
          </a:p>
          <a:p>
            <a:pPr lvl="1"/>
            <a:r>
              <a:rPr lang="ta-IN" smtClean="0"/>
              <a:t>Secondo livello</a:t>
            </a:r>
          </a:p>
          <a:p>
            <a:pPr lvl="2"/>
            <a:r>
              <a:rPr lang="ta-IN" smtClean="0"/>
              <a:t>Terzo livello</a:t>
            </a:r>
          </a:p>
          <a:p>
            <a:pPr lvl="3"/>
            <a:r>
              <a:rPr lang="ta-IN" smtClean="0"/>
              <a:t>Quarto livello</a:t>
            </a:r>
          </a:p>
          <a:p>
            <a:pPr lvl="4"/>
            <a:r>
              <a:rPr lang="ta-IN" smtClean="0"/>
              <a:t>Quinto livello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7095-397D-4B30-9BE8-AA276C9AFB9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Fare clic per modificare stile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a-IN" smtClean="0"/>
              <a:t>Fare clic per modificare gli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847C-7413-43D3-9602-8BA0F2D111D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Fare clic per modificare stile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671638"/>
            <a:ext cx="3810000" cy="3890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Fare clic per modificare gli stili del testo dello schema</a:t>
            </a:r>
          </a:p>
          <a:p>
            <a:pPr lvl="1"/>
            <a:r>
              <a:rPr lang="ta-IN" smtClean="0"/>
              <a:t>Secondo livello</a:t>
            </a:r>
          </a:p>
          <a:p>
            <a:pPr lvl="2"/>
            <a:r>
              <a:rPr lang="ta-IN" smtClean="0"/>
              <a:t>Terzo livello</a:t>
            </a:r>
          </a:p>
          <a:p>
            <a:pPr lvl="3"/>
            <a:r>
              <a:rPr lang="ta-IN" smtClean="0"/>
              <a:t>Quarto livello</a:t>
            </a:r>
          </a:p>
          <a:p>
            <a:pPr lvl="4"/>
            <a:r>
              <a:rPr lang="ta-IN" smtClean="0"/>
              <a:t>Quinto livello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71638"/>
            <a:ext cx="3810000" cy="3890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Fare clic per modificare gli stili del testo dello schema</a:t>
            </a:r>
          </a:p>
          <a:p>
            <a:pPr lvl="1"/>
            <a:r>
              <a:rPr lang="ta-IN" smtClean="0"/>
              <a:t>Secondo livello</a:t>
            </a:r>
          </a:p>
          <a:p>
            <a:pPr lvl="2"/>
            <a:r>
              <a:rPr lang="ta-IN" smtClean="0"/>
              <a:t>Terzo livello</a:t>
            </a:r>
          </a:p>
          <a:p>
            <a:pPr lvl="3"/>
            <a:r>
              <a:rPr lang="ta-IN" smtClean="0"/>
              <a:t>Quarto livello</a:t>
            </a:r>
          </a:p>
          <a:p>
            <a:pPr lvl="4"/>
            <a:r>
              <a:rPr lang="ta-IN" smtClean="0"/>
              <a:t>Quinto livello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88A8-EF30-4B9D-9D1E-CE9A73FBCA8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a-IN" smtClean="0"/>
              <a:t>Fare clic per modificare stile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Fare clic per modificare gli stili del testo dello schema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Fare clic per modificare gli stili del testo dello schema</a:t>
            </a:r>
          </a:p>
          <a:p>
            <a:pPr lvl="1"/>
            <a:r>
              <a:rPr lang="ta-IN" smtClean="0"/>
              <a:t>Secondo livello</a:t>
            </a:r>
          </a:p>
          <a:p>
            <a:pPr lvl="2"/>
            <a:r>
              <a:rPr lang="ta-IN" smtClean="0"/>
              <a:t>Terzo livello</a:t>
            </a:r>
          </a:p>
          <a:p>
            <a:pPr lvl="3"/>
            <a:r>
              <a:rPr lang="ta-IN" smtClean="0"/>
              <a:t>Quarto livello</a:t>
            </a:r>
          </a:p>
          <a:p>
            <a:pPr lvl="4"/>
            <a:r>
              <a:rPr lang="ta-IN" smtClean="0"/>
              <a:t>Quinto livello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Fare clic per modificare gli stili del testo dello schema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Fare clic per modificare gli stili del testo dello schema</a:t>
            </a:r>
          </a:p>
          <a:p>
            <a:pPr lvl="1"/>
            <a:r>
              <a:rPr lang="ta-IN" smtClean="0"/>
              <a:t>Secondo livello</a:t>
            </a:r>
          </a:p>
          <a:p>
            <a:pPr lvl="2"/>
            <a:r>
              <a:rPr lang="ta-IN" smtClean="0"/>
              <a:t>Terzo livello</a:t>
            </a:r>
          </a:p>
          <a:p>
            <a:pPr lvl="3"/>
            <a:r>
              <a:rPr lang="ta-IN" smtClean="0"/>
              <a:t>Quarto livello</a:t>
            </a:r>
          </a:p>
          <a:p>
            <a:pPr lvl="4"/>
            <a:r>
              <a:rPr lang="ta-IN" smtClean="0"/>
              <a:t>Quinto livello</a:t>
            </a: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3063-FDE4-41DD-8CDB-BCA2B1E2C18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Fare clic per modificare stile</a:t>
            </a:r>
            <a:endParaRPr lang="hr-H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1840-ADEB-4298-A32C-F237097308C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B344-8AA4-4D51-A1CC-EF63810E69A5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Fare clic per modificare stile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Fare clic per modificare gli stili del testo dello schema</a:t>
            </a:r>
          </a:p>
          <a:p>
            <a:pPr lvl="1"/>
            <a:r>
              <a:rPr lang="ta-IN" smtClean="0"/>
              <a:t>Secondo livello</a:t>
            </a:r>
          </a:p>
          <a:p>
            <a:pPr lvl="2"/>
            <a:r>
              <a:rPr lang="ta-IN" smtClean="0"/>
              <a:t>Terzo livello</a:t>
            </a:r>
          </a:p>
          <a:p>
            <a:pPr lvl="3"/>
            <a:r>
              <a:rPr lang="ta-IN" smtClean="0"/>
              <a:t>Quarto livello</a:t>
            </a:r>
          </a:p>
          <a:p>
            <a:pPr lvl="4"/>
            <a:r>
              <a:rPr lang="ta-IN" smtClean="0"/>
              <a:t>Quinto livello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Fare clic per modificare gli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90CF-0A6B-45B4-80E4-2DA425193B6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Fare clic per modificare stile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a-IN" noProof="0" smtClean="0"/>
              <a:t>Trascinare l'immagine su un segnaposto o fare clic sull'icona per aggiungerla</a:t>
            </a:r>
            <a:endParaRPr lang="hr-HR" noProof="0" dirty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Fare clic per modificare gli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192E-D3CC-4603-917E-C6A4E0CA92B7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"/>
          <p:cNvPicPr>
            <a:picLocks noChangeAspect="1" noChangeArrowheads="1"/>
          </p:cNvPicPr>
          <p:nvPr/>
        </p:nvPicPr>
        <p:blipFill>
          <a:blip r:embed="rId18" cstate="print">
            <a:lum bright="78000" contrast="-76000"/>
          </a:blip>
          <a:srcRect l="4477" t="4570" r="14610" b="12378"/>
          <a:stretch>
            <a:fillRect/>
          </a:stretch>
        </p:blipFill>
        <p:spPr bwMode="auto">
          <a:xfrm>
            <a:off x="0" y="0"/>
            <a:ext cx="8720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1638"/>
            <a:ext cx="7772400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685800" y="1039813"/>
            <a:ext cx="7769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hr-HR" dirty="0">
              <a:ea typeface="ＭＳ Ｐゴシック" pitchFamily="34" charset="-128"/>
              <a:cs typeface="+mn-cs"/>
            </a:endParaRPr>
          </a:p>
        </p:txBody>
      </p:sp>
      <p:pic>
        <p:nvPicPr>
          <p:cNvPr id="1029" name="Picture 5" descr="weiler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83525" y="5862638"/>
            <a:ext cx="64452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5800" y="6350000"/>
            <a:ext cx="1508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A6D2AB5-D9FF-4A0A-928D-2D6CA75733A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9900"/>
            <a:ext cx="77724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a-IN" smtClean="0"/>
              <a:t>Fare clic per modificare stile</a:t>
            </a:r>
            <a:endParaRPr lang="en-US" smtClean="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-1701800" y="1408113"/>
            <a:ext cx="1393825" cy="441325"/>
          </a:xfrm>
          <a:prstGeom prst="rect">
            <a:avLst/>
          </a:prstGeom>
          <a:solidFill>
            <a:srgbClr val="B24242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t-IT" dirty="0">
              <a:ea typeface="ＭＳ Ｐゴシック" pitchFamily="34" charset="-128"/>
              <a:cs typeface="+mn-cs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-1701800" y="2778125"/>
            <a:ext cx="1393825" cy="441325"/>
          </a:xfrm>
          <a:prstGeom prst="rect">
            <a:avLst/>
          </a:prstGeom>
          <a:solidFill>
            <a:srgbClr val="000080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t-IT" dirty="0">
              <a:ea typeface="ＭＳ Ｐゴシック" pitchFamily="34" charset="-128"/>
              <a:cs typeface="+mn-cs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-1701800" y="3346450"/>
            <a:ext cx="1393825" cy="441325"/>
          </a:xfrm>
          <a:prstGeom prst="rect">
            <a:avLst/>
          </a:prstGeom>
          <a:solidFill>
            <a:srgbClr val="75AAF1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t-IT" dirty="0">
              <a:ea typeface="ＭＳ Ｐゴシック" pitchFamily="34" charset="-128"/>
              <a:cs typeface="+mn-cs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-1701800" y="3943350"/>
            <a:ext cx="1393825" cy="441325"/>
          </a:xfrm>
          <a:prstGeom prst="rect">
            <a:avLst/>
          </a:prstGeom>
          <a:solidFill>
            <a:srgbClr val="91DAF7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t-IT" dirty="0">
              <a:ea typeface="ＭＳ Ｐゴシック" pitchFamily="34" charset="-128"/>
              <a:cs typeface="+mn-cs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-1701800" y="2070100"/>
            <a:ext cx="1393825" cy="441325"/>
          </a:xfrm>
          <a:prstGeom prst="rect">
            <a:avLst/>
          </a:prstGeom>
          <a:solidFill>
            <a:srgbClr val="CB7171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t-IT" dirty="0">
              <a:ea typeface="ＭＳ Ｐゴシック" pitchFamily="34" charset="-128"/>
              <a:cs typeface="+mn-cs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-1701800" y="293688"/>
            <a:ext cx="1393825" cy="441325"/>
          </a:xfrm>
          <a:prstGeom prst="rect">
            <a:avLst/>
          </a:prstGeom>
          <a:solidFill>
            <a:srgbClr val="6A0014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t-IT" dirty="0">
              <a:ea typeface="ＭＳ Ｐゴシック" pitchFamily="34" charset="-128"/>
              <a:cs typeface="+mn-cs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-1716088" y="814388"/>
            <a:ext cx="1409700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chemeClr val="bg1"/>
              </a:solidFill>
              <a:latin typeface="Frutiger 55 Roman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-1701800" y="4668838"/>
            <a:ext cx="1393825" cy="441325"/>
          </a:xfrm>
          <a:prstGeom prst="rect">
            <a:avLst/>
          </a:prstGeom>
          <a:solidFill>
            <a:srgbClr val="FBF18D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t-IT" dirty="0">
              <a:ea typeface="ＭＳ Ｐゴシック" pitchFamily="34" charset="-128"/>
              <a:cs typeface="+mn-cs"/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-1701800" y="5346700"/>
            <a:ext cx="1393825" cy="441325"/>
          </a:xfrm>
          <a:prstGeom prst="rect">
            <a:avLst/>
          </a:prstGeom>
          <a:solidFill>
            <a:srgbClr val="B7F8A0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it-IT" dirty="0"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25" r:id="rId13"/>
    <p:sldLayoutId id="2147483839" r:id="rId14"/>
    <p:sldLayoutId id="2147483853" r:id="rId15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55 Roma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55 Roma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55 Roma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55 Roman" pitchFamily="34" charset="0"/>
        </a:defRPr>
      </a:lvl9pPr>
    </p:titleStyle>
    <p:bodyStyle>
      <a:lvl1pPr marL="342900" indent="-342900" algn="l" rtl="0" eaLnBrk="0" fontAlgn="base" hangingPunct="0">
        <a:spcBef>
          <a:spcPts val="2200"/>
        </a:spcBef>
        <a:spcAft>
          <a:spcPct val="0"/>
        </a:spcAft>
        <a:buClr>
          <a:srgbClr val="3783FF"/>
        </a:buClr>
        <a:buSzPct val="123000"/>
        <a:buFont typeface="Symbol" pitchFamily="18" charset="2"/>
        <a:buChar char="¨"/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77000"/>
        <a:buChar char="—"/>
        <a:defRPr sz="16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43608" y="4149080"/>
            <a:ext cx="7416824" cy="187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endParaRPr lang="hr-HR" sz="1100" kern="0" dirty="0">
              <a:solidFill>
                <a:srgbClr val="2B2B8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kern="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UNAPRJEĐENJE POSLOVNOG OKRUŽENJA</a:t>
            </a:r>
            <a:endParaRPr lang="hr-HR" sz="2400" kern="0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endParaRPr lang="en-US" sz="1100" kern="0" dirty="0" smtClean="0">
              <a:solidFill>
                <a:srgbClr val="2B2B8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hr-HR" kern="0" dirty="0" smtClean="0">
                <a:solidFill>
                  <a:srgbClr val="2B2B8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Darko Horvat, ministar gospodarstva, poduzetništva i obrta</a:t>
            </a:r>
            <a:endParaRPr lang="en-US" kern="0" dirty="0" smtClean="0">
              <a:solidFill>
                <a:srgbClr val="2B2B8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hr-HR" sz="1600" kern="0" dirty="0" smtClean="0">
                <a:solidFill>
                  <a:srgbClr val="2B2B8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Hotel Antunović, 8. svibnja </a:t>
            </a:r>
            <a:r>
              <a:rPr lang="en-US" sz="1600" kern="0" dirty="0" smtClean="0">
                <a:solidFill>
                  <a:srgbClr val="2B2B8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2019.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endParaRPr lang="en-US" sz="1000" b="0" i="1" kern="0" dirty="0">
              <a:solidFill>
                <a:srgbClr val="2B2B8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>
              <a:buClr>
                <a:schemeClr val="tx2"/>
              </a:buClr>
              <a:buFont typeface="Wingdings" pitchFamily="2" charset="2"/>
              <a:buNone/>
              <a:defRPr/>
            </a:pPr>
            <a:endParaRPr lang="hr-HR" sz="1000" b="0" i="1" kern="0" dirty="0">
              <a:solidFill>
                <a:srgbClr val="3366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9031" name="Picture 1" descr="Description: cid:image001.png@01CD8761.8D309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723172"/>
            <a:ext cx="432048" cy="47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1720" y="5723172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REPUBLIKA HRVATSKA</a:t>
            </a:r>
          </a:p>
          <a:p>
            <a:pPr>
              <a:defRPr/>
            </a:pPr>
            <a:r>
              <a:rPr lang="hr-HR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Ministarstvo gospodarstva, poduzetništva i obrta</a:t>
            </a:r>
            <a:endParaRPr lang="hr-HR" sz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759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0" y="3326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ZAKON O ELEKTRONIČKOM IZDAVANJU RAČUNA U JAVNOJ NABAVI</a:t>
            </a:r>
            <a:endParaRPr kumimoji="0" lang="hr-HR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313" y="1124744"/>
            <a:ext cx="22324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Zakon je na snazi od 1.11.2018. predstavljao je i jednu od mjera Nacionalnog programa reformi Vlade Republike Hrvatske 2018., a glavni cilj mjere i Zakona je 100% izdavanje i zaprimanje </a:t>
            </a:r>
            <a:r>
              <a:rPr kumimoji="0" lang="hr-H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eRačuna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u javnoj nabavi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879396"/>
            <a:ext cx="5580219" cy="3672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314" y="4882226"/>
            <a:ext cx="8316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Očekujemo </a:t>
            </a:r>
            <a:r>
              <a:rPr kumimoji="0" lang="hr-H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spill</a:t>
            </a:r>
            <a:r>
              <a:rPr kumimoji="0" lang="hr-H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kumimoji="0" lang="hr-H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over</a:t>
            </a:r>
            <a:r>
              <a:rPr kumimoji="0" lang="hr-H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efekt i na B2B razmjenu računa, koju za sada prakticiraju veliki gospodarski subjekti, zbog značajnih ušteda i mogućnosti ulaganja u računovodstvene softvere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namijenjene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automatizaciji poslovnih procesa, što mikro, malim i srednjim subjektima predstavlja značajan trošak i značajno ulaganje za što nemaju kapacitete i financijske resurse.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27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67" y="3326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RADNA SKUPINA ZA UNAPREĐENJE UVJETA POSLOVANJA U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RH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228" y="961973"/>
            <a:ext cx="842567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8.3.2019.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– Vlada RH je osnovala Radnu skupinu za unapređenje uvjeta poslovanja u Republici Hrvatskoj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Zadaće Radne skupine su: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1. Analizirati i identificirati osnovne pokazatelje i prioritete unapređenja poslovanja poduzetnika u Republici Hrvatskoj;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2. Predlagati mjere kojima će se omogućiti poboljšanje poslovanja poduzetnika u Republici Hrvatskoj, osobito kroz uklanjanje administrativnih i regulatornih prepreka;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3. Kontinuirano pratiti rad javnih tijela koja sudjeluju u procesu poslovanja poduzetnika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Radnu skupinu čine: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Darko Horvat (predsjednik); Zdenko Lucić (zamjenik predsjednika); Nataša Mikuš Žigman; (MINGPO)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Tomislav Pokaz (VRH); Danijel Meštrić (MGIPU); Ivo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Milatić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(MZOE); Zdravko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Zrinušić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(MF); Marija Vučković (MPOLJ); Tomislav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Mihotić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(MMPI); Josip Salapić (MP); Majda Burić (MRMS); Darko Nekić (MU); Tome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Antičić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(MZO); Bernard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Gršić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(SDURDD)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565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28933" y="476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BRŽE, JEDNOSTAVNIJE I JEFTINIJE DO DOZVOLA ZA GRADNJU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102" y="1268760"/>
            <a:ext cx="8281662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e-KONFERENCIJA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25.4.2019. -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stupile su na snagu izmjene i dopune Zakona o gradnji i Zakona o prostornom uređenju koje predviđaju uvođenje e-Konferencije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Uvođenje e-Konferencije utjecat će na: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smanjenje broja procedura u postupku s 22 na 10-14: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sustav je objedinio 9 koraka koji su podrazumijevali fizički odlazak od ureda do ureda u jedan korak koji odrađuje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administracija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skraćivanje rokova za dobivanje dozvola: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ako se javnopravna tijela, koja se trebaju očitovati da li je projekt u skladu s posebnim propisima, ne očituju u roku od 15 dana smatra se da je tijelo dalo suglasnost odnosno da je projekt u skladu s posebnim propisima - time se postupak koji je zbog šutnje administracije mogao potrajati i duže od mjesec dana, skraćuje na samo dva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tjedna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smanjenje troškova ishođenja dozvola s 10,9% vrijednosti investicije na 3,7% investicije: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smanjene su sve naknade koje su u nadležnosti Ministarstva graditeljstva i prostornog uređenja</a:t>
            </a:r>
          </a:p>
        </p:txBody>
      </p:sp>
    </p:spTree>
    <p:extLst>
      <p:ext uri="{BB962C8B-B14F-4D97-AF65-F5344CB8AC3E}">
        <p14:creationId xmlns:p14="http://schemas.microsoft.com/office/powerpoint/2010/main" val="717486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8530" y="4080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LIBERALIZACIJA TRŽIŠTA USLUGA I DEREGULACIJA PROFESIJA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268760"/>
            <a:ext cx="82809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Cilj prema Nacionalnom programu reformi 2019: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„</a:t>
            </a:r>
            <a:r>
              <a:rPr kumimoji="0" lang="hr-HR" sz="1600" b="0" i="1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</a:t>
            </a:r>
            <a:r>
              <a:rPr kumimoji="0" lang="hr-HR" sz="1600" b="0" i="1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rimjenom </a:t>
            </a:r>
            <a:r>
              <a:rPr kumimoji="0" lang="hr-H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OECD PMR metodologije nastaviti 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poticati konkurenciju na tržištu usluga, kroz smanjenje ukupne razine reguliranosti glavnih profesionalnih usluga i sprječavanje uvođenja novih neopravdanih regulacija tržišta </a:t>
            </a:r>
            <a:r>
              <a:rPr kumimoji="0" lang="hr-H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usluga.”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Očekivani gospodarski učinci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: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prostor za lakši tržišni pristup novim poduzetnicima, povećanje kvalitete i moguće sniženje cijena usluga, nova ulaganja, (samo)zapošljavanja, transfer znanja i razvoj inovacija.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Rezultati reforme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Ukupan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broj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zakonski provedenih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mjera: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200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(do kraja 4.mj. 2019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.); *popis je na MINGO stranici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Ukupan broj mjera (provedene i dodatno planirane):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250+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(do kraja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12.mj. 2020.)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Primjeri prepreka: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regulirane cijene/tarife, teritorijalne i brojčane kvote na dozvole, ograničenja marketinga, broja sjedišta i ureda, pravnog oblika, vlasničkih udjela, multidisciplinarnog pružanja usluga,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obvezne strukovne komore i visoke naknade,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re-licenciranja, komplicirane procedure za pristup tržištu itd.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Georgia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270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26115" y="4146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Centar unutarnjeg tržišta EU (cut.hr) – „Sve na jednom mjestu”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270" y="1020798"/>
            <a:ext cx="8453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CUT.HR portal </a:t>
            </a: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objedinjava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</a:rPr>
              <a:t>sve EU kontaktne točke i IT alate koji hrvatskim građanima, poduzetnicima i nadležnim tijelima pružaju informacije o lakšem pristupu europskom tržištu. 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1" y="1918940"/>
            <a:ext cx="8453690" cy="44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13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251520" y="36654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Web alati za podršku slobodi unutarnjeg tržišta usluga i roba</a:t>
            </a:r>
            <a:endParaRPr kumimoji="0" lang="hr-HR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930539"/>
            <a:ext cx="817268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JEDINSTVENA KONTAKTNA TOČKA ZA USLUGE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(psc.hr)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 roku od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5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radnih dana poduzetnicima s jednog mjesta pruža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200+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web page setova konkretnih informacija o pokretanju poslovanja (a tako i o novom START sustavu), slobodnijem pružanju usluga i zahtjevima za pristup mnogim uslužnim djelatnostima. Također, ako se osoba želi baviti trgovinom, internet trgovinom, posredovanje u prometu nekretnina ili još nekim drugih uslužnim djelatnostima, može zahtjev za ishođenje odobrenja dostaviti putem e-usluge. 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INFORMACIJSKI SUSTAV UNUTARNJEG TRŽIŠTA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(IMI)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omogućava nadležnim tijelima RH i EU/EGP brzu elektroničku provjeru informacija o prekograničnom pružanju usluga, čime se ubrzavanju administrativne provjere podataka i time skraćuje čekanje za pristup unutarnjem tržištu usluga u EU. To je pogotovo bitno za hrvatske izvoznike usluga. IMI služi i za sprječavanje neopravdanih prepreka tržištu usluga.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kumimoji="0" lang="hr-HR" sz="16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</a:rPr>
              <a:t>KONTAKTNA TOČKA ZA PROIZVODE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</a:rPr>
              <a:t>u roku od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</a:rPr>
              <a:t>15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</a:rPr>
              <a:t> radnih dana putem MINGO stranice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pruža informacije gospodarskim subjektima o nacionalnim tehničkim propisima za proizvode i primjeni načela uzajamnog priznavanja te kontaktne podatke za pojedina nadležna tijela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 </a:t>
            </a:r>
            <a:r>
              <a:rPr kumimoji="0" lang="hr-HR" sz="16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INFORMACIJSKI SUSTAV TEHNIČKIH PROPISA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(TRIS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) koriste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države članice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kako bi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obavješć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ivale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 Europsku Komisiju o svojim zakonodavnim inicijativama u sektoru proizvoda i usluga informacijskog društva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, kako bi se spriječilo uvođenje neopravdanih ograničenja slobode kretanja roba na unutarnjem tržištu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Georgia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759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0" y="37306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OPERATIVNA PODRŠKA INVESTITORIMA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486" y="1033287"/>
            <a:ext cx="8137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MINGO 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- CENTRALNO MJESTO ZA INVESTITORE KOJI ODLUČE ULAGATI U RH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ED567-4A1C-4361-B043-C41F71F16A4C}"/>
              </a:ext>
            </a:extLst>
          </p:cNvPr>
          <p:cNvSpPr txBox="1"/>
          <p:nvPr/>
        </p:nvSpPr>
        <p:spPr>
          <a:xfrm>
            <a:off x="323529" y="1988840"/>
            <a:ext cx="367240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Prikuplja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za investitore potrebne i relevantne informacije, podatke i analize o poslovnoj klimi i investicijskim mogućnostima u RH te dostupnim investicijskim poticajima;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Pruža profesionalnu i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tailor-made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podršku kroz dodjeljivanje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project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-managera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Organizira obilaske investicijskih lokacija i sastanke s predstavnicima javnih i privatnih tijela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3B3DA-F4E9-4A33-910F-12043B74B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058370"/>
            <a:ext cx="2821322" cy="3392064"/>
          </a:xfrm>
          <a:prstGeom prst="rect">
            <a:avLst/>
          </a:prstGeom>
          <a:ln>
            <a:solidFill>
              <a:srgbClr val="2B2B8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3762D0-A5E4-451A-86D8-AEC7A6DB0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439" y="2813836"/>
            <a:ext cx="2667696" cy="3392064"/>
          </a:xfrm>
          <a:prstGeom prst="rect">
            <a:avLst/>
          </a:prstGeom>
          <a:ln>
            <a:solidFill>
              <a:srgbClr val="2B2B8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C2C338-2F0B-4960-B0F8-DB205EA5AA80}"/>
              </a:ext>
            </a:extLst>
          </p:cNvPr>
          <p:cNvSpPr txBox="1"/>
          <p:nvPr/>
        </p:nvSpPr>
        <p:spPr>
          <a:xfrm>
            <a:off x="6531327" y="2285712"/>
            <a:ext cx="2117434" cy="584775"/>
          </a:xfrm>
          <a:prstGeom prst="rect">
            <a:avLst/>
          </a:prstGeom>
          <a:solidFill>
            <a:schemeClr val="bg1"/>
          </a:solidFill>
          <a:ln>
            <a:solidFill>
              <a:srgbClr val="2B2B8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2B2B8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W: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investcroatia.gov.hr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2B2B8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E: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invest@mingo.hr</a:t>
            </a:r>
          </a:p>
        </p:txBody>
      </p:sp>
    </p:spTree>
    <p:extLst>
      <p:ext uri="{BB962C8B-B14F-4D97-AF65-F5344CB8AC3E}">
        <p14:creationId xmlns:p14="http://schemas.microsoft.com/office/powerpoint/2010/main" val="3684345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094834"/>
            <a:ext cx="83529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b="0" dirty="0" smtClea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  </a:t>
            </a:r>
            <a:r>
              <a:rPr lang="hr-HR" sz="1400" b="0" dirty="0" smtClean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ukupno</a:t>
            </a:r>
            <a:r>
              <a:rPr lang="hr-HR" sz="1400" b="0" dirty="0" smtClea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 </a:t>
            </a:r>
            <a:r>
              <a:rPr lang="hr-HR" sz="1400" dirty="0" smtClean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1062 prijave za korištenje potpore</a:t>
            </a:r>
            <a:r>
              <a:rPr lang="hr-HR" sz="1400" b="0" dirty="0" smtClean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 </a:t>
            </a:r>
            <a:r>
              <a:rPr lang="hr-HR" sz="1400" dirty="0" smtClean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malih, srednjih i velikih poduzetnika</a:t>
            </a:r>
            <a:r>
              <a:rPr lang="hr-HR" sz="1400" b="0" dirty="0" smtClea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. </a:t>
            </a:r>
            <a:endParaRPr lang="en-US" sz="1400" b="0" dirty="0" smtClean="0">
              <a:solidFill>
                <a:prstClr val="black"/>
              </a:solidFill>
              <a:latin typeface="Calibri"/>
              <a:ea typeface="+mn-ea"/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b="0" dirty="0" smtClea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  </a:t>
            </a:r>
            <a:r>
              <a:rPr lang="hr-HR" sz="1400" b="0" dirty="0" smtClean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201 </a:t>
            </a:r>
            <a:r>
              <a:rPr lang="hr-HR" sz="1400" b="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prijava se odnosi na projekte VP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b="0" dirty="0" smtClean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  </a:t>
            </a:r>
            <a:r>
              <a:rPr lang="hr-HR" sz="1400" b="0" dirty="0" smtClean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861 </a:t>
            </a:r>
            <a:r>
              <a:rPr lang="hr-HR" sz="1400" b="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prijava na MSP</a:t>
            </a:r>
            <a:endParaRPr lang="en-US" sz="1400" b="0" dirty="0">
              <a:solidFill>
                <a:srgbClr val="002060"/>
              </a:solidFill>
              <a:latin typeface="Calibri"/>
              <a:ea typeface="+mn-ea"/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b="0" dirty="0" smtClean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  </a:t>
            </a:r>
            <a:r>
              <a:rPr lang="hr-HR" sz="1400" b="0" dirty="0" smtClean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od </a:t>
            </a:r>
            <a:r>
              <a:rPr lang="hr-HR" sz="1400" b="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zahtjeva odustao 65 poduzetnika, 31 prijava odbijena =</a:t>
            </a:r>
            <a:r>
              <a:rPr lang="hr-HR" sz="1400" b="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 </a:t>
            </a:r>
            <a:r>
              <a:rPr lang="hr-HR" sz="1400" dirty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966 PROJEKATA ULAGANJA </a:t>
            </a:r>
            <a:endParaRPr lang="en-US" sz="1400" dirty="0">
              <a:solidFill>
                <a:srgbClr val="C00000"/>
              </a:solidFill>
              <a:latin typeface="Calibri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1400" b="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 </a:t>
            </a:r>
            <a:endParaRPr lang="en-US" sz="1400" b="0" dirty="0">
              <a:solidFill>
                <a:prstClr val="black"/>
              </a:solidFill>
              <a:latin typeface="Calibri"/>
              <a:ea typeface="+mn-ea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planirana visina ulaganja </a:t>
            </a:r>
            <a:r>
              <a:rPr lang="hr-HR" sz="1400" dirty="0" err="1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cca</a:t>
            </a:r>
            <a:r>
              <a:rPr lang="hr-HR" sz="1400" dirty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.</a:t>
            </a:r>
            <a:r>
              <a:rPr lang="hr-HR" sz="14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 - </a:t>
            </a:r>
            <a:r>
              <a:rPr lang="hr-HR" sz="1400" dirty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39,5 milijardi </a:t>
            </a:r>
            <a:r>
              <a:rPr lang="en-US" sz="1400" dirty="0" err="1" smtClean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kuna</a:t>
            </a:r>
            <a:endParaRPr lang="hr-HR" sz="1400" dirty="0">
              <a:solidFill>
                <a:srgbClr val="C00000"/>
              </a:solidFill>
              <a:latin typeface="Calibri"/>
              <a:ea typeface="+mn-ea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planirano otvaranje </a:t>
            </a:r>
            <a:r>
              <a:rPr lang="hr-HR" sz="1400" dirty="0" err="1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cca</a:t>
            </a:r>
            <a:r>
              <a:rPr lang="hr-HR" sz="1400" dirty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.</a:t>
            </a:r>
            <a:r>
              <a:rPr lang="hr-HR" sz="14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 - </a:t>
            </a:r>
            <a:r>
              <a:rPr lang="hr-HR" sz="1400" dirty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21 904 izravnih nova radna mjesta</a:t>
            </a:r>
            <a:r>
              <a:rPr lang="hr-HR" sz="1400" b="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400" b="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više od 19,0 milijardi HRK i 8 087 novih radnih mjesta odnosi se na projekte VP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400" b="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više od 20,5 milijardi HRK uz planirano otvaranje 13 817 novih radnih mjesta odnosi na projekte MSP.</a:t>
            </a:r>
            <a:endParaRPr lang="en-US" sz="1400" b="0" dirty="0">
              <a:solidFill>
                <a:srgbClr val="002060"/>
              </a:solidFill>
              <a:latin typeface="Calibri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1200" b="0" dirty="0">
                <a:solidFill>
                  <a:srgbClr val="002060"/>
                </a:solidFill>
                <a:ea typeface="+mn-ea"/>
                <a:cs typeface="Arial" pitchFamily="34" charset="0"/>
              </a:rPr>
              <a:t> </a:t>
            </a:r>
            <a:endParaRPr lang="en-US" sz="1200" b="0" dirty="0">
              <a:solidFill>
                <a:srgbClr val="002060"/>
              </a:solidFill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04664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2200" dirty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STATISTIČKI POKAZATELJI PRIMJENE ZPU + ZPU  - </a:t>
            </a:r>
            <a:r>
              <a:rPr lang="hr-HR" sz="2200" u="sng" dirty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2012. – IQ 2019 .</a:t>
            </a:r>
            <a:r>
              <a:rPr lang="hr-HR" sz="2200" b="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endParaRPr lang="en-US" sz="2200" b="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135750"/>
              </p:ext>
            </p:extLst>
          </p:nvPr>
        </p:nvGraphicFramePr>
        <p:xfrm>
          <a:off x="539553" y="3429000"/>
          <a:ext cx="3733403" cy="2283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596818"/>
              </p:ext>
            </p:extLst>
          </p:nvPr>
        </p:nvGraphicFramePr>
        <p:xfrm>
          <a:off x="4427984" y="3356992"/>
          <a:ext cx="403244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0856" y="5647278"/>
            <a:ext cx="1423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800" b="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Izvor: MINGPO, obrada: autor</a:t>
            </a:r>
            <a:endParaRPr lang="en-US" sz="800" b="0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129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268760"/>
            <a:ext cx="78488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1200" b="0" dirty="0">
                <a:solidFill>
                  <a:prstClr val="black"/>
                </a:solidFill>
                <a:ea typeface="+mn-ea"/>
                <a:cs typeface="Arial" pitchFamily="34" charset="0"/>
              </a:rPr>
              <a:t> </a:t>
            </a:r>
            <a:r>
              <a:rPr lang="hr-HR" sz="160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Potvrdu o statusu korisnika potpore za ulaganje do sada su dobila 398 poduzetnika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1600" b="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600" b="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375 trgovačka društva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600" b="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23 obrta, odnosno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600" b="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187 MP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600" b="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112 SP 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600" b="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  99 VP</a:t>
            </a:r>
            <a:endParaRPr lang="en-US" sz="1600" b="0" dirty="0">
              <a:solidFill>
                <a:srgbClr val="002060"/>
              </a:solidFill>
              <a:latin typeface="Calibri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r-HR" sz="1600" b="0" dirty="0">
              <a:solidFill>
                <a:srgbClr val="002060"/>
              </a:solidFill>
              <a:latin typeface="Calibri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1600" b="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11 poduzetnika odustalo,  1 poduzetnik iskoristio potporu kroz EU fondove </a:t>
            </a:r>
            <a:r>
              <a:rPr lang="hr-HR" sz="160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=</a:t>
            </a:r>
            <a:r>
              <a:rPr lang="hr-HR" sz="16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386 PROJEKTA ULAGANJA </a:t>
            </a:r>
            <a:endParaRPr lang="en-US" sz="1600" dirty="0">
              <a:solidFill>
                <a:srgbClr val="C00000"/>
              </a:solidFill>
              <a:latin typeface="Calibri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16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 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160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planirana visina odobrenih projekta iznosi cca. - </a:t>
            </a:r>
            <a:r>
              <a:rPr lang="hr-HR" sz="1600" dirty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17,5 milijardi </a:t>
            </a:r>
            <a:r>
              <a:rPr lang="en-US" sz="1600" dirty="0" err="1" smtClean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kuna</a:t>
            </a:r>
            <a:endParaRPr lang="hr-HR" sz="1600" dirty="0">
              <a:solidFill>
                <a:srgbClr val="C00000"/>
              </a:solidFill>
              <a:latin typeface="Calibri"/>
              <a:ea typeface="+mn-ea"/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160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planirano otvaranje </a:t>
            </a:r>
            <a:r>
              <a:rPr lang="hr-HR" sz="1600" dirty="0" err="1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cca</a:t>
            </a:r>
            <a:r>
              <a:rPr lang="hr-HR" sz="160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. - </a:t>
            </a:r>
            <a:r>
              <a:rPr lang="hr-HR" sz="1600" dirty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13 200 novih radnih mjesta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b="0" dirty="0">
              <a:solidFill>
                <a:prstClr val="black"/>
              </a:solidFill>
              <a:latin typeface="Calibri"/>
              <a:ea typeface="+mn-ea"/>
              <a:cs typeface="Arial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600" b="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11,2 milijardi HRK i 6 276 nova radna mjesta odnosi se na projekte ulaganja VP  </a:t>
            </a: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600" b="0" dirty="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preko 6,3 milijardi kuna uz planirano otvaranje 6 924 novih radnih mjesta odnosi se na projekte MSP</a:t>
            </a:r>
            <a:endParaRPr lang="en-US" sz="1600" b="0" dirty="0">
              <a:solidFill>
                <a:srgbClr val="002060"/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8053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2400" dirty="0">
                <a:solidFill>
                  <a:srgbClr val="002060"/>
                </a:solidFill>
                <a:latin typeface="Calibri"/>
                <a:ea typeface="Tahoma" pitchFamily="34" charset="0"/>
                <a:cs typeface="Tahoma" pitchFamily="34" charset="0"/>
              </a:rPr>
              <a:t>STATISTIČKI POKAZATELJI PRIMJENE ZPU  - </a:t>
            </a:r>
            <a:r>
              <a:rPr lang="hr-HR" sz="2400" u="sng" dirty="0">
                <a:solidFill>
                  <a:srgbClr val="002060"/>
                </a:solidFill>
                <a:latin typeface="Calibri"/>
                <a:ea typeface="Tahoma" pitchFamily="34" charset="0"/>
                <a:cs typeface="Tahoma" pitchFamily="34" charset="0"/>
              </a:rPr>
              <a:t>2012. – IQ 2019 . </a:t>
            </a:r>
            <a:endParaRPr lang="en-US" sz="2400" dirty="0">
              <a:solidFill>
                <a:srgbClr val="002060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658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550601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KRONOLOŠKI POKAZATELJI  PRIMJENE ZPI + ZPU  - </a:t>
            </a:r>
            <a:r>
              <a:rPr lang="hr-HR" sz="2400" u="sng" dirty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2012. - 2018.</a:t>
            </a:r>
            <a:r>
              <a:rPr lang="hr-HR" sz="24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endParaRPr lang="en-US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860032" y="3861048"/>
          <a:ext cx="3294112" cy="194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835"/>
              </p:ext>
            </p:extLst>
          </p:nvPr>
        </p:nvGraphicFramePr>
        <p:xfrm>
          <a:off x="1043608" y="3717033"/>
          <a:ext cx="2952328" cy="18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80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Broj Prijava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94450"/>
              </p:ext>
            </p:extLst>
          </p:nvPr>
        </p:nvGraphicFramePr>
        <p:xfrm>
          <a:off x="5148064" y="3717033"/>
          <a:ext cx="2880320" cy="18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80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Izdane Potvrde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755576" y="3933056"/>
          <a:ext cx="343812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68592"/>
              </p:ext>
            </p:extLst>
          </p:nvPr>
        </p:nvGraphicFramePr>
        <p:xfrm>
          <a:off x="971598" y="1372850"/>
          <a:ext cx="7056786" cy="1737957"/>
        </p:xfrm>
        <a:graphic>
          <a:graphicData uri="http://schemas.openxmlformats.org/drawingml/2006/table">
            <a:tbl>
              <a:tblPr/>
              <a:tblGrid>
                <a:gridCol w="2435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2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4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5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832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br>
                        <a:rPr lang="hr-H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r-H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(X-XII)</a:t>
                      </a:r>
                      <a:endParaRPr lang="hr-H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hr-H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hr-H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hr-H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hr-H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hr-H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hr-H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 (IQ)</a:t>
                      </a:r>
                      <a:endParaRPr lang="hr-H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∑</a:t>
                      </a:r>
                      <a:endParaRPr lang="hr-H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48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Broj Prijava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995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488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Planirana vrijednost (</a:t>
                      </a:r>
                      <a:r>
                        <a:rPr lang="hr-HR" sz="900" b="0" i="1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mlrd</a:t>
                      </a:r>
                      <a:r>
                        <a:rPr lang="hr-HR" sz="9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HRK)</a:t>
                      </a:r>
                      <a:endParaRPr lang="hr-HR" sz="900" b="0" i="1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7,4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4,06</a:t>
                      </a:r>
                      <a:endParaRPr lang="hr-HR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</a:t>
                      </a:r>
                      <a:endParaRPr lang="hr-HR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36,06</a:t>
                      </a:r>
                      <a:endParaRPr lang="hr-HR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488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Planirani broj novih radnih mjesta </a:t>
                      </a:r>
                      <a:endParaRPr lang="hr-HR" sz="900" b="0" i="1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1.253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4.952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3.440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2.477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3.755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2.549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2.532</a:t>
                      </a:r>
                      <a:endParaRPr lang="hr-HR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965</a:t>
                      </a:r>
                      <a:endParaRPr lang="hr-HR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17.398</a:t>
                      </a:r>
                      <a:endParaRPr lang="hr-HR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48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Izdane Potvrde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364</a:t>
                      </a:r>
                      <a:endParaRPr lang="hr-H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488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Planirana vrijednost odobrenih projekata (</a:t>
                      </a:r>
                      <a:r>
                        <a:rPr lang="hr-HR" sz="900" b="0" i="1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mlrd</a:t>
                      </a:r>
                      <a:r>
                        <a:rPr lang="hr-HR" sz="9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HRK)</a:t>
                      </a:r>
                      <a:endParaRPr lang="hr-HR" sz="900" b="0" i="1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1,03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3,58</a:t>
                      </a:r>
                      <a:endParaRPr lang="hr-HR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2.81</a:t>
                      </a:r>
                      <a:endParaRPr lang="hr-HR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14,81</a:t>
                      </a:r>
                      <a:endParaRPr lang="hr-HR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488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Planirani broj novih radnih mjesta odobrenih projekata</a:t>
                      </a:r>
                      <a:endParaRPr lang="hr-HR" sz="900" b="0" i="1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688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2.026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1.986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3.118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2.139</a:t>
                      </a:r>
                      <a:endParaRPr lang="hr-H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5" marR="8855" marT="88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2.660</a:t>
                      </a:r>
                      <a:endParaRPr lang="hr-HR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635</a:t>
                      </a:r>
                      <a:endParaRPr lang="hr-HR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12.812</a:t>
                      </a:r>
                      <a:endParaRPr lang="hr-HR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99592" y="5750290"/>
            <a:ext cx="1423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800" b="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Izvor: MINGPO, obrada: autor</a:t>
            </a:r>
            <a:endParaRPr lang="en-US" sz="800" b="0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9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69900"/>
            <a:ext cx="7918648" cy="12017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AKCIJSKI PLA</a:t>
            </a:r>
            <a:r>
              <a:rPr lang="hr-B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NOVI ZA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B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ADMINISTRATIVNO RASTEREĆENJE GOSPODARSTVA </a:t>
            </a:r>
            <a:br>
              <a:rPr lang="hr-B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B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2017., 2018. i 2019.</a:t>
            </a:r>
            <a:endParaRPr lang="hr-HR" sz="16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71638"/>
            <a:ext cx="7772400" cy="398961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SzTx/>
              <a:buNone/>
              <a:defRPr/>
            </a:pPr>
            <a:endParaRPr lang="hr-HR" b="1" kern="1200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hr-HR" sz="1600" b="1" kern="12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Broj analiziranih propisa: </a:t>
            </a:r>
            <a:r>
              <a:rPr lang="hr-HR" sz="1600" b="1" kern="1200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939 </a:t>
            </a:r>
            <a:r>
              <a:rPr lang="hr-HR" sz="1600" b="1" kern="12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endParaRPr lang="hr-HR" sz="1600" b="1" kern="12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hr-HR" sz="1600" b="1" kern="12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Broj </a:t>
            </a:r>
            <a:r>
              <a:rPr lang="hr-HR" sz="1600" b="1" kern="12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analiziranih zakonodavnih područja: </a:t>
            </a:r>
            <a:r>
              <a:rPr lang="hr-HR" sz="1600" b="1" kern="12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70</a:t>
            </a:r>
            <a:endParaRPr lang="hr-HR" sz="1600" b="1" kern="12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endParaRPr lang="hr-HR" sz="1600" b="1" kern="12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hr-HR" sz="1600" b="1" kern="12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hr-HR" sz="1600" b="1" kern="12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Broj identificiranih obveza: </a:t>
            </a:r>
            <a:r>
              <a:rPr lang="hr-HR" sz="1600" b="1" kern="12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3076  </a:t>
            </a:r>
            <a:r>
              <a:rPr lang="hr-HR" sz="16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defRPr/>
            </a:pPr>
            <a:endParaRPr lang="hr-HR" sz="1600" dirty="0" smtClean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hr-HR" sz="1600" b="1" kern="12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 Broj provedenih mjera do sada: </a:t>
            </a:r>
            <a:r>
              <a:rPr lang="hr-HR" sz="1600" b="1" kern="12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242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defRPr/>
            </a:pPr>
            <a:endParaRPr lang="hr-HR" sz="1600" b="1" kern="12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hr-HR" sz="1600" b="1" kern="12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anose="020F0502020204030204" pitchFamily="34" charset="0"/>
              </a:rPr>
              <a:t> Ukupno </a:t>
            </a:r>
            <a:r>
              <a:rPr lang="hr-HR" sz="1600" b="1" kern="12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anose="020F0502020204030204" pitchFamily="34" charset="0"/>
              </a:rPr>
              <a:t>izmjereno opterećenje gospodarstva: </a:t>
            </a:r>
            <a:r>
              <a:rPr lang="hr-HR" sz="1600" b="1" kern="12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anose="020F0502020204030204" pitchFamily="34" charset="0"/>
              </a:rPr>
              <a:t>1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</a:t>
            </a:r>
            <a:r>
              <a:rPr lang="hr-BA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milijarde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kuna</a:t>
            </a:r>
            <a:endParaRPr lang="hr-BA" sz="16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hr-HR" sz="1600" b="1" kern="1200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hr-HR" sz="1600" b="1" kern="12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anose="020F0502020204030204" pitchFamily="34" charset="0"/>
              </a:rPr>
              <a:t> Ukupno planirano rasterećenje gospodarstva: 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2,7 </a:t>
            </a:r>
            <a:r>
              <a:rPr lang="en-US" sz="1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milijarde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kuna</a:t>
            </a:r>
            <a:r>
              <a:rPr lang="hr-BA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hr-BA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21,86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hr-BA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BA" sz="1600" b="1" dirty="0" smtClean="0"/>
              <a:t> </a:t>
            </a:r>
            <a:r>
              <a:rPr lang="hr-BA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endParaRPr lang="pl-PL" sz="16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pl-PL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Sve mjere će biti provedene prema planu do kraja 2022. godine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endParaRPr lang="pl-PL" sz="1600" dirty="0" smtClean="0"/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endParaRPr lang="hr-BA" sz="1600" b="1" dirty="0" smtClean="0"/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endParaRPr lang="hr-BA" sz="16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defRPr/>
            </a:pPr>
            <a:endParaRPr lang="hr-BA" sz="1600" dirty="0" smtClean="0"/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endParaRPr lang="hr-HR" sz="1600" b="1" i="1" kern="12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  <a:defRPr/>
            </a:pPr>
            <a:endParaRPr lang="hr-HR" b="1" kern="1200" dirty="0">
              <a:solidFill>
                <a:srgbClr val="FFFFFF">
                  <a:lumMod val="85000"/>
                </a:srgbClr>
              </a:solidFill>
              <a:ea typeface="ＭＳ Ｐゴシック" pitchFamily="34" charset="-128"/>
              <a:cs typeface="+mn-cs"/>
            </a:endParaRPr>
          </a:p>
          <a:p>
            <a:endParaRPr lang="hr-BA" dirty="0"/>
          </a:p>
        </p:txBody>
      </p:sp>
      <p:sp>
        <p:nvSpPr>
          <p:cNvPr id="6" name="TextBox 5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065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629362"/>
              </p:ext>
            </p:extLst>
          </p:nvPr>
        </p:nvGraphicFramePr>
        <p:xfrm>
          <a:off x="755576" y="3717032"/>
          <a:ext cx="3654152" cy="194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398431"/>
              </p:ext>
            </p:extLst>
          </p:nvPr>
        </p:nvGraphicFramePr>
        <p:xfrm>
          <a:off x="5148064" y="3861048"/>
          <a:ext cx="3168352" cy="18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645761" y="273125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KRONOLOŠKI POKAZATELJI  PRIMJENE ZPU  - TRENDOVI</a:t>
            </a:r>
            <a:r>
              <a:rPr lang="hr-HR" sz="2400" u="sng" dirty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241858"/>
              </p:ext>
            </p:extLst>
          </p:nvPr>
        </p:nvGraphicFramePr>
        <p:xfrm>
          <a:off x="1043608" y="3501009"/>
          <a:ext cx="2952328" cy="18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80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Broj korisnika</a:t>
                      </a:r>
                      <a:r>
                        <a:rPr lang="hr-HR" sz="1100" u="none" strike="noStrike" baseline="0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novčane potpore i iznos potpore</a:t>
                      </a:r>
                      <a:endParaRPr lang="hr-HR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84297"/>
              </p:ext>
            </p:extLst>
          </p:nvPr>
        </p:nvGraphicFramePr>
        <p:xfrm>
          <a:off x="5076056" y="3573017"/>
          <a:ext cx="2952328" cy="18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80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5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Iznos fiskalne potpore u odnosu na ∑</a:t>
                      </a:r>
                      <a:r>
                        <a:rPr lang="hr-HR" sz="105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hr-HR" sz="105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- PND</a:t>
                      </a:r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74633" y="809342"/>
            <a:ext cx="813690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300" b="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2017. - 2018. ukupno 433 prijava  </a:t>
            </a:r>
            <a:r>
              <a:rPr lang="hr-HR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r>
              <a:rPr lang="hr-HR" sz="13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hr-HR" sz="13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više od 46% svih prijava od listopada 2012</a:t>
            </a:r>
            <a:r>
              <a:rPr lang="hr-HR" sz="13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 </a:t>
            </a:r>
            <a:endParaRPr lang="en-US" sz="13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300" b="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U 2016. u primjeni novi ZPU (NN 102/15, 25/18) </a:t>
            </a:r>
            <a:r>
              <a:rPr lang="hr-HR" sz="13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 </a:t>
            </a:r>
            <a:r>
              <a:rPr lang="hr-HR" sz="13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znatno povećanje broja prijava i broja izdanih statusa korisnika potpore </a:t>
            </a:r>
            <a:endParaRPr lang="en-US" sz="13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3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300" b="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U 2017. godini zabilježeno </a:t>
            </a:r>
            <a:r>
              <a:rPr lang="hr-HR" sz="13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povećanje broja prijava za više od 48% </a:t>
            </a:r>
            <a:r>
              <a:rPr lang="hr-HR" sz="1300" b="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u odnosu na 2016. godinu</a:t>
            </a:r>
            <a:endParaRPr lang="en-US" sz="1300" b="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300" b="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U 2018. godine bilježi se</a:t>
            </a:r>
            <a:r>
              <a:rPr lang="hr-HR" sz="13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hr-HR" sz="13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daljnje povećanje prijava projekata ulaganja za 16,5% </a:t>
            </a:r>
            <a:r>
              <a:rPr lang="hr-HR" sz="1300" b="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u odnosu na 2017. godinu</a:t>
            </a:r>
            <a:endParaRPr lang="en-US" sz="1300" b="0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 </a:t>
            </a:r>
            <a:r>
              <a:rPr lang="hr-HR" sz="1300" u="sng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Najviše se povećao broj prijava projekata u sektoru turizma - za 300% u odnosu na 2016. godinu</a:t>
            </a:r>
            <a:endParaRPr lang="en-US" sz="13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hr-HR" sz="13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 </a:t>
            </a:r>
            <a:endParaRPr lang="en-US" sz="13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300" b="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Proizvodno-prerađivačke aktivnosti -</a:t>
            </a:r>
            <a:r>
              <a:rPr lang="hr-HR" sz="13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</a:t>
            </a:r>
            <a:r>
              <a:rPr lang="hr-HR" sz="13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najbrojniji projekti metaloprerađivačke industrije </a:t>
            </a:r>
            <a:r>
              <a:rPr lang="hr-HR" sz="1300" b="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-  kontinuirano od 2012.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300" b="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U razdoblju 2017.-2018. godina njihov broj se godišnje kreće </a:t>
            </a:r>
            <a:r>
              <a:rPr lang="hr-HR" sz="13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na razini 15 % svih zaprimljenih prijava</a:t>
            </a:r>
            <a:endParaRPr lang="en-US" sz="13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hr-HR" sz="13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 </a:t>
            </a:r>
            <a:endParaRPr lang="en-US" sz="13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300" b="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Broj izdanih Potvrda u 2018. -  </a:t>
            </a:r>
            <a:r>
              <a:rPr lang="hr-HR" sz="13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odobreno 100 projekata ulaganja</a:t>
            </a:r>
            <a:r>
              <a:rPr lang="hr-HR" sz="13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što je </a:t>
            </a:r>
            <a:r>
              <a:rPr lang="hr-HR" sz="13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povećanje od 69% u odnosu</a:t>
            </a:r>
            <a:r>
              <a:rPr lang="hr-HR" sz="1300" b="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hr-HR" sz="13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na 2017. godinu</a:t>
            </a:r>
            <a:r>
              <a:rPr lang="hr-HR" sz="13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 </a:t>
            </a:r>
            <a:endParaRPr lang="en-US" sz="13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5647278"/>
            <a:ext cx="1423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800" b="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Izvor: MINGPO, obrada: autor</a:t>
            </a:r>
            <a:endParaRPr lang="en-US" sz="800" b="0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709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0" y="3326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dirty="0">
                <a:solidFill>
                  <a:srgbClr val="002060"/>
                </a:solidFill>
                <a:latin typeface="Calibri" pitchFamily="34" charset="0"/>
              </a:rPr>
              <a:t>ZAKON O STRATEŠKIM INVESTICIJSKIM PROJEKTIMA RH</a:t>
            </a:r>
            <a:endParaRPr lang="hr-HR" sz="24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600" dirty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lang="hr-HR" sz="1600" dirty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lang="hr-HR" sz="2000" dirty="0">
              <a:solidFill>
                <a:schemeClr val="bg1">
                  <a:lumMod val="75000"/>
                </a:schemeClr>
              </a:solidFill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008140"/>
            <a:ext cx="82089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hr-HR" sz="1600" b="0" dirty="0">
                <a:latin typeface="Calibri" pitchFamily="34" charset="0"/>
              </a:rPr>
              <a:t>Zakonom o strateškim investicijskim projektima </a:t>
            </a:r>
            <a:r>
              <a:rPr lang="hr-HR" sz="1600" b="0" dirty="0" smtClean="0">
                <a:latin typeface="Calibri" pitchFamily="34" charset="0"/>
              </a:rPr>
              <a:t>skraćuju </a:t>
            </a:r>
            <a:r>
              <a:rPr lang="hr-HR" sz="1600" b="0" dirty="0">
                <a:latin typeface="Calibri" pitchFamily="34" charset="0"/>
              </a:rPr>
              <a:t>se i znatno ubrzavaju procesi ishođenja ukupne dokumentacije neophodne za realizaciju projekata koji su od strateškog interesa za Republiku Hrvatsku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endParaRPr lang="hr-HR" sz="1600" b="0" dirty="0"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C00000"/>
                </a:solidFill>
                <a:latin typeface="Calibri" pitchFamily="34" charset="0"/>
              </a:rPr>
              <a:t>30 projekta</a:t>
            </a:r>
            <a:r>
              <a:rPr lang="hr-HR" sz="1600" b="0" dirty="0">
                <a:latin typeface="Calibri" pitchFamily="34" charset="0"/>
              </a:rPr>
              <a:t> uvršteno </a:t>
            </a:r>
            <a:r>
              <a:rPr lang="en-US" sz="1600" b="0" dirty="0" smtClean="0">
                <a:latin typeface="Calibri" pitchFamily="34" charset="0"/>
              </a:rPr>
              <a:t>je </a:t>
            </a:r>
            <a:r>
              <a:rPr lang="hr-HR" sz="1600" b="0" dirty="0" smtClean="0">
                <a:latin typeface="Calibri" pitchFamily="34" charset="0"/>
              </a:rPr>
              <a:t>na </a:t>
            </a:r>
            <a:r>
              <a:rPr lang="hr-HR" sz="1600" dirty="0">
                <a:solidFill>
                  <a:srgbClr val="C00000"/>
                </a:solidFill>
                <a:latin typeface="Calibri" pitchFamily="34" charset="0"/>
              </a:rPr>
              <a:t>Listu strateških projekata</a:t>
            </a:r>
            <a:r>
              <a:rPr lang="hr-HR" sz="1600" b="0" dirty="0">
                <a:latin typeface="Calibri" pitchFamily="34" charset="0"/>
              </a:rPr>
              <a:t>, ukupne prijavljene vrijednosti </a:t>
            </a:r>
            <a:r>
              <a:rPr lang="hr-HR" sz="1600" dirty="0">
                <a:solidFill>
                  <a:srgbClr val="C00000"/>
                </a:solidFill>
                <a:latin typeface="Calibri" pitchFamily="34" charset="0"/>
              </a:rPr>
              <a:t>30,9 </a:t>
            </a:r>
            <a:r>
              <a:rPr lang="en-US" sz="1600" dirty="0" err="1" smtClean="0">
                <a:solidFill>
                  <a:srgbClr val="C00000"/>
                </a:solidFill>
                <a:latin typeface="Calibri" pitchFamily="34" charset="0"/>
              </a:rPr>
              <a:t>mlrd</a:t>
            </a: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r>
              <a:rPr lang="hr-HR" sz="1600" dirty="0" smtClean="0">
                <a:solidFill>
                  <a:srgbClr val="C00000"/>
                </a:solidFill>
                <a:latin typeface="Calibri" pitchFamily="34" charset="0"/>
              </a:rPr>
              <a:t> kuna</a:t>
            </a:r>
            <a:r>
              <a:rPr lang="en-US" sz="1600" b="0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hr-HR" sz="1600" b="0" dirty="0"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r-HR" sz="1600" b="0" dirty="0">
                <a:latin typeface="Calibri" pitchFamily="34" charset="0"/>
              </a:rPr>
              <a:t>Od 30 projekata uvrštenih na Listu, </a:t>
            </a:r>
            <a:r>
              <a:rPr lang="hr-HR" sz="1600" dirty="0">
                <a:solidFill>
                  <a:srgbClr val="C00000"/>
                </a:solidFill>
                <a:latin typeface="Calibri" pitchFamily="34" charset="0"/>
              </a:rPr>
              <a:t>5 je privatnih projekata</a:t>
            </a:r>
            <a:r>
              <a:rPr lang="hr-HR" sz="1600" b="0" dirty="0">
                <a:latin typeface="Calibri" pitchFamily="34" charset="0"/>
              </a:rPr>
              <a:t> iz područja energetike, turizma i infrastrukture, a </a:t>
            </a:r>
            <a:r>
              <a:rPr lang="hr-HR" sz="1600" dirty="0">
                <a:solidFill>
                  <a:srgbClr val="C00000"/>
                </a:solidFill>
                <a:latin typeface="Calibri" pitchFamily="34" charset="0"/>
              </a:rPr>
              <a:t>25 javnih projekata</a:t>
            </a:r>
            <a:r>
              <a:rPr lang="hr-HR" sz="1600" b="0" dirty="0">
                <a:latin typeface="Calibri" pitchFamily="34" charset="0"/>
              </a:rPr>
              <a:t> iz područja prometa, infrastrukture, vodnog i komunalnog gospodarstva, energetike i </a:t>
            </a:r>
            <a:r>
              <a:rPr lang="hr-HR" sz="1600" b="0" dirty="0" smtClean="0">
                <a:latin typeface="Calibri" pitchFamily="34" charset="0"/>
              </a:rPr>
              <a:t>znanosti</a:t>
            </a:r>
            <a:r>
              <a:rPr lang="en-US" sz="1600" b="0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hr-HR" sz="1600" b="0" dirty="0"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r-HR" sz="1600" b="0" dirty="0">
                <a:latin typeface="Calibri" pitchFamily="34" charset="0"/>
              </a:rPr>
              <a:t>Vlada RH </a:t>
            </a:r>
            <a:r>
              <a:rPr lang="en-US" sz="1600" b="0" dirty="0" smtClean="0">
                <a:latin typeface="Calibri" pitchFamily="34" charset="0"/>
              </a:rPr>
              <a:t>je </a:t>
            </a:r>
            <a:r>
              <a:rPr lang="hr-HR" sz="1600" dirty="0" smtClean="0">
                <a:solidFill>
                  <a:srgbClr val="C00000"/>
                </a:solidFill>
                <a:latin typeface="Calibri" pitchFamily="34" charset="0"/>
              </a:rPr>
              <a:t>21 </a:t>
            </a:r>
            <a:r>
              <a:rPr lang="hr-HR" sz="1600" dirty="0">
                <a:solidFill>
                  <a:srgbClr val="C00000"/>
                </a:solidFill>
                <a:latin typeface="Calibri" pitchFamily="34" charset="0"/>
              </a:rPr>
              <a:t>projekt proglasila </a:t>
            </a:r>
            <a:r>
              <a:rPr lang="hr-HR" sz="1600" dirty="0" smtClean="0">
                <a:solidFill>
                  <a:srgbClr val="C00000"/>
                </a:solidFill>
                <a:latin typeface="Calibri" pitchFamily="34" charset="0"/>
              </a:rPr>
              <a:t>strateškim</a:t>
            </a:r>
            <a:r>
              <a:rPr lang="hr-HR" sz="1600" b="0" dirty="0">
                <a:latin typeface="Calibri" pitchFamily="34" charset="0"/>
              </a:rPr>
              <a:t>, a za </a:t>
            </a:r>
            <a:r>
              <a:rPr lang="hr-HR" sz="1600" dirty="0">
                <a:solidFill>
                  <a:srgbClr val="C00000"/>
                </a:solidFill>
                <a:latin typeface="Calibri" pitchFamily="34" charset="0"/>
              </a:rPr>
              <a:t>2 privatna projekata pokrenut je postupak </a:t>
            </a:r>
            <a:r>
              <a:rPr lang="hr-HR" sz="1600" b="0" dirty="0">
                <a:latin typeface="Calibri" pitchFamily="34" charset="0"/>
              </a:rPr>
              <a:t>za donošenje Odluke Vlade RH </a:t>
            </a:r>
            <a:r>
              <a:rPr lang="hr-HR" sz="1600" dirty="0">
                <a:solidFill>
                  <a:srgbClr val="C00000"/>
                </a:solidFill>
                <a:latin typeface="Calibri" pitchFamily="34" charset="0"/>
              </a:rPr>
              <a:t>o proglašenju projekta strateškim</a:t>
            </a:r>
            <a:r>
              <a:rPr lang="hr-HR" sz="1600" b="0" dirty="0">
                <a:latin typeface="Calibri" pitchFamily="34" charset="0"/>
              </a:rPr>
              <a:t>, ukupne prijavljene </a:t>
            </a:r>
            <a:r>
              <a:rPr lang="hr-HR" sz="1600" dirty="0">
                <a:solidFill>
                  <a:srgbClr val="C00000"/>
                </a:solidFill>
                <a:latin typeface="Calibri" pitchFamily="34" charset="0"/>
              </a:rPr>
              <a:t>vrijednosti 21,5 </a:t>
            </a:r>
            <a:r>
              <a:rPr lang="hr-HR" sz="1600" dirty="0" err="1" smtClean="0">
                <a:solidFill>
                  <a:srgbClr val="C00000"/>
                </a:solidFill>
                <a:latin typeface="Calibri" pitchFamily="34" charset="0"/>
              </a:rPr>
              <a:t>mlrd</a:t>
            </a: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r>
              <a:rPr lang="hr-HR" sz="1600" dirty="0" smtClean="0">
                <a:solidFill>
                  <a:srgbClr val="C00000"/>
                </a:solidFill>
                <a:latin typeface="Calibri" pitchFamily="34" charset="0"/>
              </a:rPr>
              <a:t> kuna</a:t>
            </a:r>
            <a:r>
              <a:rPr lang="en-US" sz="1600" b="0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hr-HR" sz="1600" b="0" dirty="0"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r-HR" sz="1600" b="0" dirty="0">
                <a:latin typeface="Calibri" pitchFamily="34" charset="0"/>
              </a:rPr>
              <a:t>Od 21 proglašenih projekta, 3 su privatna iz područja turizma, 18 je javnih iz područja infrastrukture, vodnog i komunalnog gospodarstva te </a:t>
            </a:r>
            <a:r>
              <a:rPr lang="hr-HR" sz="1600" b="0" dirty="0" smtClean="0">
                <a:latin typeface="Calibri" pitchFamily="34" charset="0"/>
              </a:rPr>
              <a:t>energetike</a:t>
            </a:r>
            <a:endParaRPr lang="en-US" sz="1600" b="0" dirty="0" smtClean="0">
              <a:latin typeface="Calibri" pitchFamily="34" charset="0"/>
            </a:endParaRPr>
          </a:p>
          <a:p>
            <a:pPr algn="just">
              <a:defRPr/>
            </a:pPr>
            <a:endParaRPr lang="hr-HR" sz="1600" b="0" dirty="0"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r-HR" sz="1600" b="0" dirty="0">
                <a:latin typeface="Calibri" pitchFamily="34" charset="0"/>
              </a:rPr>
              <a:t>Ovaj Zakon treba gledati kao instrument koji će omogućiti da u relativno kratkom roku državna administracija dobije konkretne upute za procedure kako i kada pripremati i provesti jedan investicijski projekt, bilo u javnom ili privatnom </a:t>
            </a:r>
            <a:r>
              <a:rPr lang="hr-HR" sz="1600" b="0" dirty="0" smtClean="0">
                <a:latin typeface="Calibri" pitchFamily="34" charset="0"/>
              </a:rPr>
              <a:t>sektoru</a:t>
            </a:r>
            <a:r>
              <a:rPr lang="en-US" sz="1600" b="0" dirty="0" smtClean="0">
                <a:latin typeface="Calibri" pitchFamily="34" charset="0"/>
              </a:rPr>
              <a:t>.</a:t>
            </a:r>
            <a:endParaRPr lang="hr-HR" dirty="0">
              <a:solidFill>
                <a:schemeClr val="bg1">
                  <a:lumMod val="85000"/>
                </a:schemeClr>
              </a:solidFill>
              <a:latin typeface="+mj-lt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27407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0" y="2606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Calibri" pitchFamily="34" charset="0"/>
              </a:rPr>
              <a:t>STRATEŠKI PROJEKT ZA PODRŠKU INICIJATIVA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hr-HR" sz="2000" dirty="0" smtClean="0">
                <a:solidFill>
                  <a:srgbClr val="002060"/>
                </a:solidFill>
                <a:latin typeface="Calibri" pitchFamily="34" charset="0"/>
              </a:rPr>
              <a:t>KLASTERA </a:t>
            </a:r>
            <a:r>
              <a:rPr lang="hr-HR" sz="2000" dirty="0">
                <a:solidFill>
                  <a:srgbClr val="002060"/>
                </a:solidFill>
                <a:latin typeface="Calibri" pitchFamily="34" charset="0"/>
              </a:rPr>
              <a:t>KONKURENTNOSTI  REZULTATI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600" dirty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lang="hr-HR" sz="1600" dirty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lang="hr-HR" sz="2000" dirty="0">
              <a:solidFill>
                <a:schemeClr val="bg1">
                  <a:lumMod val="75000"/>
                </a:schemeClr>
              </a:solidFill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124744"/>
            <a:ext cx="81369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Ukupna vrijednost projekta:			67.494.068,00 HRK</a:t>
            </a:r>
          </a:p>
          <a:p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Bespovratna sredstva iz ESI Fondova (85%):		57.369.957,80 HRK</a:t>
            </a:r>
          </a:p>
          <a:p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Razdoblje provedbe projekta:			9. svibnja 2016. – 9. svibanja 2020.</a:t>
            </a:r>
          </a:p>
          <a:p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Partner:					Hrvatska gospodarska komora (CIRAZ)</a:t>
            </a:r>
          </a:p>
          <a:p>
            <a:pPr>
              <a:defRPr/>
            </a:pPr>
            <a:endParaRPr lang="hr-HR" sz="1600" b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Projektni zadatak u 2 faze: </a:t>
            </a:r>
          </a:p>
          <a:p>
            <a:pPr marL="342900" indent="-342900">
              <a:buAutoNum type="arabicParenBoth"/>
              <a:defRPr/>
            </a:pPr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Izrada strateškog okvira i (2) Provedba </a:t>
            </a:r>
            <a:r>
              <a:rPr lang="hr-HR" sz="1600" b="0" dirty="0" err="1" smtClean="0">
                <a:solidFill>
                  <a:srgbClr val="002060"/>
                </a:solidFill>
                <a:latin typeface="Calibri" pitchFamily="34" charset="0"/>
              </a:rPr>
              <a:t>klaster</a:t>
            </a:r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 inicijativ</a:t>
            </a:r>
            <a:r>
              <a:rPr lang="hr-HR" sz="1600" b="0" dirty="0" smtClean="0">
                <a:latin typeface="Calibri" pitchFamily="34" charset="0"/>
              </a:rPr>
              <a:t>a</a:t>
            </a:r>
          </a:p>
          <a:p>
            <a:pPr>
              <a:defRPr/>
            </a:pPr>
            <a:endParaRPr lang="hr-HR" sz="1600" b="0" dirty="0" smtClean="0">
              <a:latin typeface="Calibri" pitchFamily="34" charset="0"/>
            </a:endParaRPr>
          </a:p>
          <a:p>
            <a:r>
              <a:rPr lang="hr-HR" sz="1600" i="1" dirty="0" smtClean="0">
                <a:solidFill>
                  <a:srgbClr val="C00000"/>
                </a:solidFill>
                <a:latin typeface="Calibri" pitchFamily="34" charset="0"/>
              </a:rPr>
              <a:t>1. faza dovršena u suradnji s HGK i WB – izrađeno</a:t>
            </a:r>
            <a:r>
              <a:rPr lang="hr-HR" sz="1600" b="0" i="1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Izvješća o procjeni položaja </a:t>
            </a:r>
            <a:r>
              <a:rPr lang="hr-HR" sz="1600" b="0" dirty="0" err="1" smtClean="0">
                <a:solidFill>
                  <a:srgbClr val="002060"/>
                </a:solidFill>
                <a:latin typeface="Calibri" pitchFamily="34" charset="0"/>
              </a:rPr>
              <a:t>klastera</a:t>
            </a:r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 u GLV (13)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Izvješća o strateškoj segmentaciji (13)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Akcijski planovi</a:t>
            </a:r>
          </a:p>
          <a:p>
            <a:r>
              <a:rPr lang="hr-HR" sz="1600" i="1" dirty="0" smtClean="0">
                <a:solidFill>
                  <a:srgbClr val="C00000"/>
                </a:solidFill>
                <a:latin typeface="Calibri" pitchFamily="34" charset="0"/>
              </a:rPr>
              <a:t>2. faza – u tijeku</a:t>
            </a:r>
            <a:r>
              <a:rPr lang="hr-HR" sz="1600" b="0" i="1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Pronalazak konzultanata koji će implementirati akcijske planove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Izrađena je dokumentacija o javnoj nabavi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Dani su komentari i preporuke od strane SAFU-a koji se trenutno ugrađuju u dokumentaciju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</a:rPr>
              <a:t>Nakon toga slijedi objava javne nabave za konzultantske usluge</a:t>
            </a:r>
            <a:endParaRPr lang="hr-HR" dirty="0">
              <a:solidFill>
                <a:srgbClr val="002060"/>
              </a:solidFill>
              <a:latin typeface="+mj-lt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20290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70FD17-8D2A-41A6-B8D5-DE8843B3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9900"/>
            <a:ext cx="7772400" cy="468313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REZULTATI  PROVEDBENIH  AKTIVNOSTI - 1</a:t>
            </a:r>
            <a:endParaRPr lang="hr-H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6361F814-0B2A-4061-9D6C-F2DE40672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19235"/>
              </p:ext>
            </p:extLst>
          </p:nvPr>
        </p:nvGraphicFramePr>
        <p:xfrm>
          <a:off x="685800" y="1671638"/>
          <a:ext cx="3166120" cy="197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3A00304-AEF0-4582-9314-C3AA2E944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163675"/>
              </p:ext>
            </p:extLst>
          </p:nvPr>
        </p:nvGraphicFramePr>
        <p:xfrm>
          <a:off x="5148064" y="3789040"/>
          <a:ext cx="3366120" cy="232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27985" y="155679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Rast obujma industrijske proizvodnje u prvom kvartalu 2019. u odnosu na isti kvartal 2018. godine od  </a:t>
            </a:r>
            <a:r>
              <a:rPr lang="hr-HR" dirty="0" smtClean="0">
                <a:solidFill>
                  <a:srgbClr val="C00000"/>
                </a:solidFill>
                <a:latin typeface="Calibri" panose="020F0502020204030204" pitchFamily="34" charset="0"/>
              </a:rPr>
              <a:t>2,7%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544" y="4365104"/>
            <a:ext cx="4824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Rast ukupne zaposlenosti prvom kvartalu 2019. u odnosu na isti kvartal 2018. godine od </a:t>
            </a:r>
            <a:r>
              <a:rPr lang="hr-HR" b="0" dirty="0" smtClean="0">
                <a:latin typeface="Calibri" panose="020F0502020204030204" pitchFamily="34" charset="0"/>
              </a:rPr>
              <a:t> </a:t>
            </a:r>
            <a:r>
              <a:rPr lang="hr-HR" dirty="0" smtClean="0">
                <a:solidFill>
                  <a:srgbClr val="C00000"/>
                </a:solidFill>
                <a:latin typeface="Calibri" panose="020F0502020204030204" pitchFamily="34" charset="0"/>
              </a:rPr>
              <a:t>1,3%</a:t>
            </a:r>
            <a:r>
              <a:rPr lang="hr-HR" b="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hr-HR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dok je registrirana nezaposlenost ostala ista.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621" y="6165884"/>
            <a:ext cx="6046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dirty="0" smtClean="0">
                <a:latin typeface="Calibri" panose="020F0502020204030204" pitchFamily="34" charset="0"/>
              </a:rPr>
              <a:t>Izvor: DZS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600" dirty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lang="hr-HR" sz="1600" dirty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lang="hr-HR" sz="2000" dirty="0">
              <a:solidFill>
                <a:schemeClr val="bg1">
                  <a:lumMod val="75000"/>
                </a:schemeClr>
              </a:solidFill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59625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DA70A39E-74CB-4D07-B98F-B8F7F6D01B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453940"/>
              </p:ext>
            </p:extLst>
          </p:nvPr>
        </p:nvGraphicFramePr>
        <p:xfrm>
          <a:off x="755576" y="1844824"/>
          <a:ext cx="30963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CE936004-F915-44C8-AD36-DA19C93C52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446893"/>
              </p:ext>
            </p:extLst>
          </p:nvPr>
        </p:nvGraphicFramePr>
        <p:xfrm>
          <a:off x="4716016" y="3861048"/>
          <a:ext cx="417646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5" y="155679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Prosječno smanjenje vrijednosti zaliha industrijskih proizvoda I. kvartalu 2019. godine od  </a:t>
            </a:r>
            <a:r>
              <a:rPr lang="hr-HR" dirty="0" smtClean="0">
                <a:solidFill>
                  <a:srgbClr val="C00000"/>
                </a:solidFill>
                <a:latin typeface="Calibri" panose="020F0502020204030204" pitchFamily="34" charset="0"/>
              </a:rPr>
              <a:t>8,1%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429309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Rast produktivnosti u I. kvartalu 2019. od </a:t>
            </a:r>
            <a:r>
              <a:rPr lang="hr-HR" dirty="0" smtClean="0">
                <a:solidFill>
                  <a:srgbClr val="C00000"/>
                </a:solidFill>
                <a:latin typeface="Calibri" panose="020F0502020204030204" pitchFamily="34" charset="0"/>
              </a:rPr>
              <a:t>4,5%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7670FD17-8D2A-41A6-B8D5-DE8843B31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REZULTATI  PROVEDBENIH  AKTIVNOSTI - 2</a:t>
            </a:r>
            <a:endParaRPr lang="hr-H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621" y="6165884"/>
            <a:ext cx="6046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dirty="0" smtClean="0">
                <a:latin typeface="Calibri" panose="020F0502020204030204" pitchFamily="34" charset="0"/>
              </a:rPr>
              <a:t>Izvor: DZS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600" dirty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lang="hr-HR" sz="1600" dirty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lang="hr-HR" sz="2000" dirty="0">
              <a:solidFill>
                <a:schemeClr val="bg1">
                  <a:lumMod val="75000"/>
                </a:schemeClr>
              </a:solidFill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254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13742" y="40466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OPERATIVNI PROGRAM KONKURENTNOST I KOHEZIJA 2014</a:t>
            </a: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.-2020. </a:t>
            </a: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(</a:t>
            </a: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OPKK</a:t>
            </a: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Calibri" pitchFamily="34" charset="0"/>
              </a:rPr>
              <a:t>)</a:t>
            </a:r>
            <a:endParaRPr kumimoji="0" lang="hr-HR" sz="2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556792"/>
            <a:ext cx="849763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 sklopu OPKK Ministarstvu gospodarstva, poduzetništva i obrta (MINGO) stavljeno je na raspolaganje 9,5 </a:t>
            </a:r>
            <a:r>
              <a:rPr kumimoji="0" lang="hr-HR" sz="1800" b="1" i="0" u="none" strike="noStrike" kern="120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mlrd</a:t>
            </a:r>
            <a:r>
              <a:rPr kumimoji="0" lang="hr-HR" sz="18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kuna  kroz dvije Prioritetne osi:</a:t>
            </a:r>
            <a:endParaRPr kumimoji="0" lang="hr-HR" sz="1800" b="1" i="0" u="none" strike="noStrike" kern="120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Prioritetna os 1 „Jačanje gospodarstva primjenom istraživanja i inovacija“ 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2,51 </a:t>
            </a:r>
            <a:r>
              <a:rPr kumimoji="0" lang="hr-HR" sz="1600" b="1" i="0" u="none" strike="noStrike" kern="120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mlrd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 kuna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Prioritetna os 3 „Poslovna konkurentnost“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6,98 </a:t>
            </a:r>
            <a:r>
              <a:rPr kumimoji="0" lang="hr-HR" sz="1600" b="1" i="0" u="none" strike="noStrike" kern="120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mlrd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 kuna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, uključujući financijske instrumente (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4,86 </a:t>
            </a:r>
            <a:r>
              <a:rPr kumimoji="0" lang="hr-HR" sz="1600" b="1" i="0" u="none" strike="noStrike" kern="120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mlrd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 kuna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za bespovratna sredstva)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Od prve polovice 2015. godine do danas, u okviru OPKK objavljeno ukupno 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29 poziva 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na dostavu projektnih prijedloga vrijednosti 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6,2 </a:t>
            </a:r>
            <a:r>
              <a:rPr kumimoji="0" lang="hr-HR" sz="1600" b="1" i="0" u="none" strike="noStrike" kern="120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mlrd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 kuna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, od čega 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21 direktno namijenjenih poduzetnicima</a:t>
            </a:r>
          </a:p>
        </p:txBody>
      </p:sp>
    </p:spTree>
    <p:extLst>
      <p:ext uri="{BB962C8B-B14F-4D97-AF65-F5344CB8AC3E}">
        <p14:creationId xmlns:p14="http://schemas.microsoft.com/office/powerpoint/2010/main" val="1100082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0" y="37854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REZULTATI EU POZIVA (</a:t>
            </a:r>
            <a:r>
              <a:rPr kumimoji="0" lang="hr-HR" sz="24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Prioritetne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osi 1 i 3)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1" y="1412776"/>
            <a:ext cx="8064897" cy="4268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Putem do sada raspisanih poziva ostvareni su sljedeći rezultati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Broj zahtjeva: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7.045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Broj odobrenih potpora: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2.756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 Ukupan iznos bespovratnih potpora: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3,70 milijardi </a:t>
            </a:r>
            <a:r>
              <a:rPr lang="hr-HR" sz="16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kuna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 Ukupna vrijednost ugovorenih projekata: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7,41 milijardi </a:t>
            </a:r>
            <a:r>
              <a:rPr lang="hr-HR" sz="16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kuna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 Prosječan iznos potpore: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1.344.123,06 kuna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 Korisnicima isplaćeno prema potpisanim ugovorima: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1,88 milijardi kuna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 Ukupni očekivani broj novozaposlenih putem potpomognutih projekata: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8.834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 </a:t>
            </a:r>
            <a:endParaRPr kumimoji="0" lang="hr-HR" sz="1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Georgia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13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-72231" y="26064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TRENUTNO OTVORENI POZIVI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MINISTARSTVA GOSPODARSTVA, PODUZETNIŠTVA I OBRTA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1214331"/>
            <a:ext cx="8642350" cy="52937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Uvođenje sustava upravljanja poslovnim procesima i kvalitetom (ISO i slične norme) (38 </a:t>
            </a:r>
            <a:r>
              <a:rPr kumimoji="0" lang="hr-HR" sz="1400" b="1" i="0" u="sng" strike="noStrike" kern="120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</a:t>
            </a: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kuna)</a:t>
            </a:r>
            <a:endParaRPr kumimoji="0" lang="hr-HR" sz="1400" b="1" i="0" u="sng" strike="noStrike" kern="120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2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Sufinanciranje ulaganja u pripremu, uvođenje i certificiranje priznatih sustava upravljanja poslovnim procesima i kvalitetom (ISO i slične norme) u skladu sa zahtjevima međunarodno prihvaćenih norma ili tržišno priznatih certifikacijskih shema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1200" b="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Certifikacijom proizvoda do tržišta (30 </a:t>
            </a:r>
            <a:r>
              <a:rPr kumimoji="0" lang="hr-HR" sz="1400" b="1" i="0" u="sng" strike="noStrike" kern="120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</a:t>
            </a: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kuna)</a:t>
            </a:r>
            <a:endParaRPr kumimoji="0" lang="hr-HR" sz="1200" b="0" i="0" u="sng" strike="noStrike" kern="120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2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Sufinanciranje certifikacije proizvoda, odnosno postupak ocjene sukladnosti proizvoda s određenom normom ili specifikacijom, uključujući provođenje postupka ocjene sukladnosti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sng" strike="noStrike" kern="1200" cap="none" spc="0" normalizeH="0" baseline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Inovacijski vaučeri za MSP-ove (50 </a:t>
            </a:r>
            <a:r>
              <a:rPr kumimoji="0" lang="hr-HR" sz="1400" b="1" i="0" u="sng" strike="noStrike" kern="120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</a:t>
            </a: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kuna)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2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Potpora poduzećima u obliku vaučera za pružanje stručne podrške od strane znanstveno-istraživačkih organizacija u vidu ugovornog pružanja usluga MSP-ovima za potrebe inovativnih procesa i komercijalizacije inovacija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sng" strike="noStrike" kern="1200" cap="none" spc="0" normalizeH="0" baseline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Znakovi kvalitete (7,5 </a:t>
            </a:r>
            <a:r>
              <a:rPr kumimoji="0" lang="hr-HR" sz="1400" b="1" i="0" u="sng" strike="noStrike" kern="120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</a:t>
            </a: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kuna)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2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Cilj Poziva je povećanje uporabe priznatih znakova kvalitete koji zajedno s pouzdanim tehnološkim rješenjem pridonose povjerenju kupaca i promoviraju proizvodnju provjerenih i kvalitetnih domaćih proizvoda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1200" cap="none" spc="0" normalizeH="0" baseline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Internacionalizacija poslovanja MSP-ova- Faza 2 (134 </a:t>
            </a:r>
            <a:r>
              <a:rPr kumimoji="0" lang="hr-HR" sz="1400" b="1" i="0" u="sng" strike="noStrike" kern="120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</a:t>
            </a: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kuna)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2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Poziv je namijenjen jačanju međunarodne konkurentnosti MSP-ova kroz olakšavanje predstavljanja njihovih proizvoda i usluga međunarodnoj poslovnoj zajednici u inozemstvu i uvođenja proizvoda na novo, inozemno tržište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sng" strike="noStrike" kern="1200" cap="none" spc="0" normalizeH="0" baseline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Promocija Poduzetništva (38 </a:t>
            </a:r>
            <a:r>
              <a:rPr kumimoji="0" lang="hr-HR" sz="1400" b="1" i="0" u="sng" strike="noStrike" kern="120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</a:t>
            </a: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kuna)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2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Organizacija i provedba promocijskih aktivnosti namijenjenih stvaranju pozitivnog okruženja za poduzetništvo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Inovacije novoosnovanih MSP- Faza 2 (150 </a:t>
            </a:r>
            <a:r>
              <a:rPr kumimoji="0" lang="hr-HR" sz="1400" b="1" i="0" u="sng" strike="noStrike" kern="120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</a:t>
            </a: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kuna)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2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Ulaganje u razvoj novoosnovanih MSP-ova i uspješno lansiranje 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njihovih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novih na tržištu inovacija proizvoda i usluga s potencijalom rasta i izvoza, s naglaskom na komercijalizaciju proizvoda i 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usluga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527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227211" y="36413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POZIVI U NAJAVI ZA 2019. GODINU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1214331"/>
            <a:ext cx="8642350" cy="4616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Pružanje visokokvalitetnih usluga za MSP putem poduzetničkih potpornih institucija (PPI) - Faza 2 (22,8 </a:t>
            </a:r>
            <a:r>
              <a:rPr kumimoji="0" lang="hr-HR" sz="1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</a:t>
            </a: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</a:t>
            </a:r>
            <a:r>
              <a:rPr lang="hr-HR" sz="1400" u="sng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kuna</a:t>
            </a: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Pružanje stručne i savjetodavne podrške te usluga informiranja MSP-ovima u različitim fazama njihovog razvoja, s posebnim naglaskom na novoosnovane MSP</a:t>
            </a:r>
            <a:endParaRPr kumimoji="0" lang="hr-HR" sz="1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Inovacije u područjima S3 (634 </a:t>
            </a:r>
            <a:r>
              <a:rPr kumimoji="0" lang="hr-HR" sz="1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</a:t>
            </a: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</a:t>
            </a:r>
            <a:r>
              <a:rPr lang="hr-HR" sz="1400" u="sng" noProof="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kuna</a:t>
            </a: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Komercijalizacija inovacija proizvoda/usluga MSP-ova u S3 područjima; cilj Poziva je podržati inovativne MSP-ove koji su u svojoj poslovnoj aktivnosti usmjereni na proizvodnju i plasman inovativnih  proizvoda/usluga na tržište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sng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Integrator (150 </a:t>
            </a:r>
            <a:r>
              <a:rPr kumimoji="0" lang="hr-HR" sz="1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</a:t>
            </a: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</a:t>
            </a:r>
            <a:r>
              <a:rPr lang="hr-HR" sz="1400" u="sng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kuna</a:t>
            </a: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Transfer tehnologija i novih inovativnih proizvoda MSP-ova u okviru strateških partnerstva među poduzećima, poboljšanje inovativne sposobnosti malih i srednjih poduzeća kako bi ih pripremili za uspostavljanje dugoročnih dobavljačkih odnosa s drugim poduzećima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1400" b="1" i="0" u="sng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Povećanje razvoja novih proizvoda i usluga koji proizlaze iz aktivnosti istraživanja i razvoja - faza 2 (770 </a:t>
            </a:r>
            <a:r>
              <a:rPr kumimoji="0" lang="hr-HR" sz="1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</a:t>
            </a: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kuna)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Ulaganja u infrastrukturu i/ili opremanje kapaciteta te aktivnosti istraživanja i razvoja u svrhu  razvoja novih ili znatno poboljšanih proizvoda i usluga u područjima prepoznatim u sklopu Strategije pametne specijalizacije RH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sng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Jačanje</a:t>
            </a: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međusobne povezanosti MSP (</a:t>
            </a:r>
            <a:r>
              <a:rPr kumimoji="0" lang="hr-HR" sz="1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Klasteri</a:t>
            </a: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 (15 </a:t>
            </a:r>
            <a:r>
              <a:rPr kumimoji="0" lang="hr-HR" sz="1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</a:t>
            </a: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kuna)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Ulaganja u infrastrukturu i/ili opremanje proizvodnih kapaciteta te operativne potpore za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klastere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u svrhu jačanja međusobne povezanosti MSP a kako bi ojačali svoju poziciju na tržištu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Razvoj mreže Poduzetničkih potpornih institucija (PPI) putem HAMAG-BICRO -Faza 2 (34,2 </a:t>
            </a:r>
            <a:r>
              <a:rPr kumimoji="0" lang="hr-HR" sz="1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</a:t>
            </a:r>
            <a:r>
              <a:rPr kumimoji="0" lang="hr-HR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kuna)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Unaprjeđenje</a:t>
            </a: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 širenje Mreže poduzetničkih potpornih institucija, promotivne i potporne aktivnosti, praćenje provedbe i </a:t>
            </a: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vrednovanje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00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4916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INOVACIJSKI SUSTAV RH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4" y="980728"/>
            <a:ext cx="8069903" cy="51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50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468313"/>
          </a:xfrm>
        </p:spPr>
        <p:txBody>
          <a:bodyPr/>
          <a:lstStyle/>
          <a:p>
            <a:pPr algn="ctr"/>
            <a:r>
              <a:rPr lang="hr-B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Akcijski plan za administrativno rasterećenje gospodarstva 2018.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hr-B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provedbe </a:t>
            </a:r>
            <a:endParaRPr lang="hr-BA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Content Placeholder 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09" y="1671638"/>
            <a:ext cx="6961981" cy="3890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312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8511" y="692696"/>
            <a:ext cx="9066977" cy="978530"/>
            <a:chOff x="20638" y="1439863"/>
            <a:chExt cx="8850203" cy="820222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008" y="1439863"/>
              <a:ext cx="1767058" cy="78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925" y="1445120"/>
              <a:ext cx="1826622" cy="80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8" y="1452501"/>
              <a:ext cx="1911635" cy="793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860" y="1446711"/>
              <a:ext cx="1894208" cy="78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923" y="1452501"/>
              <a:ext cx="1758918" cy="807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250825" y="1788780"/>
            <a:ext cx="8642350" cy="40164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2B2B8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5 vijeća za 5 TPP S3  + horizontalne teme (KET &amp; ICT ), </a:t>
            </a:r>
            <a:r>
              <a:rPr kumimoji="0" lang="hr-HR" alt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uk</a:t>
            </a:r>
            <a:r>
              <a:rPr lang="hr-HR" alt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upno</a:t>
            </a:r>
            <a:r>
              <a:rPr kumimoji="0" lang="hr-HR" alt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200 članova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hr-HR" sz="1600" b="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lang="hr-HR" alt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hr-HR" alt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redsjednici su predstavnici poslovnog sektora, ujedno članovi NIV-a i IVI-ja</a:t>
            </a:r>
            <a:endParaRPr kumimoji="0" lang="hr-HR" sz="1600" b="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hr-HR" sz="1600" b="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lang="hr-HR" alt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hr-HR" alt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loga: </a:t>
            </a:r>
            <a:r>
              <a:rPr kumimoji="0" lang="hr-HR" alt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glavno koordinacijsko tijelo za pojedino TPP S3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hr-HR" sz="1600" b="0" i="1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lang="hr-HR" sz="1600" b="0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Glavni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cilj: osigurati smjernice razvoja i strateško upravljanje TPP-om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hr-HR" sz="1600" b="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lang="hr-HR" altLang="en-US" sz="16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</a:t>
            </a:r>
            <a:r>
              <a:rPr kumimoji="0" lang="hr-HR" alt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adna tijela: 13 akcijskih radnih grupa, 5 validacijskih odbora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hr-HR" altLang="en-US" sz="1600" b="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lang="hr-HR" altLang="en-US" sz="1600" b="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hr-HR" alt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ezultati:</a:t>
            </a:r>
          </a:p>
          <a:p>
            <a:pPr marL="0" marR="0" lvl="0" indent="-341313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alt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   prikupljena 301 projektna ideja </a:t>
            </a:r>
          </a:p>
          <a:p>
            <a:pPr marL="0" marR="0" lvl="0" indent="-341313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alt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   projektne ideje moguće razviti u projekte vrijednosti cca 5,9 milijardi HRK</a:t>
            </a:r>
          </a:p>
          <a:p>
            <a:pPr marL="0" marR="0" lvl="0" indent="-341313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r-HR" alt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    predložene sužene/fokusirane teme za financiranje za natječaj tzv. IRI 2</a:t>
            </a:r>
            <a:endParaRPr kumimoji="0" lang="hr-HR" sz="18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1147" y="172088"/>
            <a:ext cx="4253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TEMATSKA INOVACIJSKA VIJEĆA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7" y="2057549"/>
            <a:ext cx="2225675" cy="396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2668" y="1780582"/>
            <a:ext cx="2072820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67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124744"/>
            <a:ext cx="83529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ESIF, </a:t>
            </a:r>
            <a:r>
              <a:rPr kumimoji="0" lang="hr-HR" alt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OPKK 2014</a:t>
            </a:r>
            <a:r>
              <a:rPr kumimoji="0" lang="hr-HR" alt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. – </a:t>
            </a:r>
            <a:r>
              <a:rPr kumimoji="0" lang="hr-HR" alt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2020., PO </a:t>
            </a:r>
            <a:r>
              <a:rPr kumimoji="0" lang="hr-HR" altLang="sr-Latn-R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1. Jačanje gospodarstva primjenom istraživanja i </a:t>
            </a:r>
            <a:r>
              <a:rPr kumimoji="0" lang="hr-HR" alt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inovacija</a:t>
            </a:r>
            <a:endParaRPr kumimoji="0" lang="hr-HR" altLang="sr-Latn-R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Korisnik</a:t>
            </a:r>
            <a:r>
              <a:rPr kumimoji="0" lang="hr-HR" altLang="sr-Latn-RS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: </a:t>
            </a:r>
            <a:r>
              <a:rPr kumimoji="0" lang="hr-HR" altLang="sr-Latn-R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MGPO, Pa</a:t>
            </a:r>
            <a:r>
              <a:rPr kumimoji="0" lang="sv-SE" altLang="sr-Latn-R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rtner</a:t>
            </a:r>
            <a:r>
              <a:rPr kumimoji="0" lang="sv-SE" altLang="sr-Latn-RS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: </a:t>
            </a:r>
            <a:r>
              <a:rPr kumimoji="0" lang="hr-HR" altLang="sr-Latn-R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HGK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Razdoblje provedbe: svibanj </a:t>
            </a:r>
            <a:r>
              <a:rPr kumimoji="0" lang="hr-HR" altLang="sr-Latn-RS" sz="160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2016.  ̶  svibanj </a:t>
            </a:r>
            <a:r>
              <a:rPr kumimoji="0" lang="hr-HR" altLang="sr-Latn-RS" sz="160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2020.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Vrijednost </a:t>
            </a:r>
            <a:r>
              <a:rPr kumimoji="0" lang="hr-HR" altLang="sr-Latn-RS" sz="160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projekta: </a:t>
            </a:r>
            <a:r>
              <a:rPr kumimoji="0" lang="hr-HR" altLang="sr-Latn-RS" sz="160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66 </a:t>
            </a:r>
            <a:r>
              <a:rPr kumimoji="0" lang="hr-HR" altLang="sr-Latn-RS" sz="160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M HRK (37 M HRK MGPO + 29 M HRK </a:t>
            </a:r>
            <a:r>
              <a:rPr kumimoji="0" lang="hr-HR" altLang="sr-Latn-RS" sz="160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HGK)</a:t>
            </a:r>
            <a:endParaRPr kumimoji="0" lang="hr-HR" altLang="sr-Latn-RS" sz="160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Opći ciljevi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uspostava učinkovitog i samoodrživog okvira za podršku poticanju ulaganja privatnog sektora u IRI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podizanje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svijesti o važnosti IRI u poslovnom sektoru za identificiranje novih potencijala industrijskog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rasta i poboljšanje konkurentnosti gospodarstva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Aktivnosti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podrška uspostavi i radu inovacijskog sustava (IVI, TIV) + inovacijska web platforma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izrada e-sustava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za praćenje i vrednovanje inovacijskih politika, programa i potpora 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uspostava Međunarodnog savjetodavnog vijeća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za inovacije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(INOVA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THINK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TANK)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mapiranje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kapaciteta poslovnog sektora za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IRI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izrada dugoročnih strategija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za TPP S3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i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priprema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zalihe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projekata poslovnog sektora za IRI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jačanja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znanja i vještina poslovnog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sektora u području IRI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27783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Strateški projekt za podršku uspostavi Inovacijske mreže za industriju</a:t>
            </a:r>
          </a:p>
          <a:p>
            <a:pPr algn="ctr"/>
            <a:r>
              <a:rPr lang="hr-H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tematskih inovacijskih platformi</a:t>
            </a:r>
            <a:endParaRPr lang="hr-H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29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0" y="11663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Zakon o državnoj potpori za istraživačko-razvojne projekte 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(NN 64/2018)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7" y="764704"/>
            <a:ext cx="8496945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CILJ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: povećanje ulaganja privatnog sektora u istraživanje i razvoj (javno i privatno ulaganja od 1,4% BDP-a do 2020.), poticanje suradnje poduzetnika sa znanstvenim organizacijama i povećanje broja poduzetnika koji ulažu u istraživanje i razvoj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Korisnici potpore: pravne i fizičke osobe, obveznici poreza na dobit i poreza na dohodak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Vrsta potpore: porezna olakšica (umanjenje porezne osnovice)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Iznosi potpore: od 50.000 eura za studije izvedivosti do 300.000 eura za temeljna istraživanja (u kunskoj protuvrijednosti)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U slučaju kada više od 50% troškova istraživanja na temelju ugovora, znanja i patenata poduzetnik ugovori sa znanstvenim organizacijama, iznosi potpore su od 7,5 milijuna eura za studije izvedivosti do 40 milijuna eura za temeljna istraživanja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Razdoblje realizacije projekta: 3 godine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Broj zahtjeva: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3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Vrijednost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projekata: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22.322.188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kuna 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78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13446" y="116632"/>
            <a:ext cx="9130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PROGRAM DODJELE DRŽAVNIH POTPORA ZA PROVJERU INOVATIVNOG KONCEPTA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1" y="764704"/>
            <a:ext cx="842493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CILJ: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podrška inovacijama u ranoj fazi istraživanja kako bi se osigurao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predkomercijalni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kapital za tehničku i komercijalnu provjeru inovativnog koncepta te jačanje kapaciteta i sposobnosti privatnog sektora za istraživanje, razvoj i inovacije. 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Poziv je namijenjen pravnim ili fizičkim osobama koje su: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fizičke osobe koje imaju ozbiljnu namjeru osnovati trgovačko društvo i koje nisu vlasnici više od 50% udjela u poduzećima koja imaju status velikog poduzetnika koji se bavi istom djelatnosti kao i PoC8 natjecatelj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poduzetnici (trgovačka društva) koja spadaju u jedno od tri kategorije: mikro, mali i srednji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poduzetnici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Potpore se dodjeljuju za industrijsko istraživanje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Intenzitet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potpore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: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do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70% prihvatljivih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troškova (za mala poduzeća)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                                  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do 60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%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prihvatljivih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troškova (za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srednja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poduzeća)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Iznos potpore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: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od 100.000 do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500.000 kuna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r>
              <a:rPr kumimoji="0" lang="hr-HR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Proračun:  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21.968.750 kuna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Projektne prijave </a:t>
            </a:r>
            <a:r>
              <a:rPr kumimoji="0" lang="pl-P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zaprimaju se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 od 25. travnja </a:t>
            </a:r>
            <a:r>
              <a:rPr kumimoji="0" lang="pl-P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do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2. rujna 2019. </a:t>
            </a:r>
            <a:endParaRPr kumimoji="0" lang="hr-HR" sz="1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−"/>
              <a:tabLst/>
              <a:defRPr/>
            </a:pP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Davatelj </a:t>
            </a:r>
            <a:r>
              <a:rPr kumimoji="0" lang="hr-HR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državne potpore je 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M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IN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PO</a:t>
            </a:r>
            <a:r>
              <a:rPr kumimoji="0" lang="hr-HR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, a dio postupka povjeren je HAMAG BICRO-u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Times New Roman" panose="02020603050405020304" pitchFamily="18" charset="0"/>
              </a:rPr>
              <a:t>.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19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820891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Razina digitalizacije industrije u EU je neujednačena, ovisno o sektoru, zemlji i veličini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tvrtke, a ključni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problem - nedostatna znanja i vještine pri uvođenju digitalnih tehnologija  i poteškoća u pronalaženju financija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Kako bi se riješio taj izazov, DIH-ovi imaju presudnu ulogu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Djelovati će kao one-stop shop i nuditi sveobuhvatnu i zaokruženu podršku i konkretna rješenja tvrtkama za uvođenje digitalizacije u svoje poslovne procese, razvoj proizvoda i usluga, prodaju i distribuciju s ciljem provedbe načela industrije 4.0. 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Uloga DIH-ova - pružanje pomoći tvrtkama/malim i srednjim poduzećima da korištenjem digitalnih tehnologija, razvijanjem pametnih vještina i stvaranjem novih znanja postanu inovativnija, produktivnija i konkurentnija. 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Pretpostavka -  uska suradnja istraživačkih institucija, institucija za podršku poslovanju i tvrtki koje djeluju na različitim znanstvenim područjima a koja mogu pridonijeti razvoju i primjeni naprednih sustava u proizvodnji. 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336" y="248990"/>
            <a:ext cx="4934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solidFill>
                  <a:srgbClr val="002060"/>
                </a:solidFill>
                <a:latin typeface="Calibri" pitchFamily="34" charset="0"/>
              </a:rPr>
              <a:t>DIGITALNO INOVACIJSKI CENTRI - </a:t>
            </a:r>
            <a:r>
              <a:rPr lang="hr-HR" sz="2400" dirty="0">
                <a:solidFill>
                  <a:srgbClr val="002060"/>
                </a:solidFill>
                <a:latin typeface="Calibri" pitchFamily="34" charset="0"/>
              </a:rPr>
              <a:t>DIH</a:t>
            </a:r>
          </a:p>
        </p:txBody>
      </p:sp>
    </p:spTree>
    <p:extLst>
      <p:ext uri="{BB962C8B-B14F-4D97-AF65-F5344CB8AC3E}">
        <p14:creationId xmlns:p14="http://schemas.microsoft.com/office/powerpoint/2010/main" val="3539276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35655" y="3326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POTICANJE STRUKOVNOG OBRAZOVANJA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195" y="1340768"/>
            <a:ext cx="828092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 </a:t>
            </a:r>
            <a:r>
              <a:rPr kumimoji="0" lang="hr-HR" sz="1800" b="0" i="0" u="none" strike="noStrike" kern="1200" cap="none" spc="0" normalizeH="0" baseline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rovodi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se projekt „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Poticanje obrazovanja za vezane obrte temeljene na sustavu naukovanja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“ vrijedan 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67,8 milijuna kuna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koji se financira iz ESIF.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 Provedba aktivnosti stipendiranja učenika koji se obrazuju u deficitarnim obrtničkim zanimanjima te poticanja gospodarskih subjekata za primanje učenika na naukovanje.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 Gospodarskim subjektima osigurava se potpora u vidu nagrade mentoru i sufinanciranja iznosa nagrade (80%) koju su dužni isplaćivati učeniku temeljem ugovora o naukovanju.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 razdoblju 2016.-2018. </a:t>
            </a:r>
            <a:r>
              <a:rPr kumimoji="0" lang="hr-HR" sz="1600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godine 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dodijeljeno je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18,5 milijuna kuna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 2019. godini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za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188 korisnika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dodijeljeno je 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10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,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5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kuna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Georgia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796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-72231" y="3326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POTICANJE STRUKOVNOG OBRAZOVANJA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313" y="1052736"/>
            <a:ext cx="82089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MINGO </a:t>
            </a:r>
            <a:r>
              <a:rPr kumimoji="0" lang="hr-HR" sz="1600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k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roz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sustav stipendija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mladi se potiču na obrazovanje u zanimanjima koja su tražena i deficitarna na tržištu rada u cilju stjecanja vještina za samostalan rad u zanimanju te razvoj socijalnih i poduzetničkih kompetencija.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2014. godinu su dodijeljene 291 stipendije u iznosu od 1,7 milijuna kuna,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2017. godine dodijeljene su 1522 stipendije u iznosu od 13,7 milijuna kuna,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2018. godine dodijeljene 2342 stipendije u iznosu od preko 21 milijun kuna.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 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Za školsku godinu</a:t>
            </a:r>
            <a:r>
              <a:rPr kumimoji="0" lang="hr-HR" sz="16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2019.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dodijeljeno je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3017 stipendija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 ukupnom iznosu od 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27,</a:t>
            </a:r>
            <a:r>
              <a:rPr kumimoji="0" lang="hr-HR" sz="16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2 </a:t>
            </a:r>
            <a:r>
              <a:rPr kumimoji="0" lang="hr-HR" sz="1600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mil</a:t>
            </a:r>
            <a:r>
              <a:rPr lang="hr-HR" sz="160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ijuna</a:t>
            </a:r>
            <a:r>
              <a:rPr kumimoji="0" lang="hr-HR" sz="1600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kuna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,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odnosno gotovo 7000 stipendija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 proteklom trogodišnjem razdoblju za što je utrošeno gotovo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62 milijuna kuna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 </a:t>
            </a:r>
            <a:r>
              <a:rPr kumimoji="0" lang="hr-HR" sz="1600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Za sljedeće 3 školske godine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(2019/2020, 2020/2021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 2021/2022) planirano je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povećanje iznosa učeničke stipendije s 9.000,00 na 18.000,00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kuna kao i povećati broj učenika koji primaju stipendiju-u školskoj godini 2021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</a:t>
            </a:r>
            <a:r>
              <a:rPr lang="en-US" sz="1600" b="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2022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planira se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stipendirati 3500 učenika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 Planirano je i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povećanje maksimalnog iznosa potpore za naukovanje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sa sadašnjih 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150.000,00 na 500.000,00 kuna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, uključivanje prihvatljivih troškova u smislu nabave opreme i strojeva, kao i osiguranje znatno većeg iznosa sredstava za financiranje ove aktivnosti.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Georgia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452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144016" y="26064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PROMOCIJA PODUZETNIŠTVA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2886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MINGO tijekom 2019. i 2020. godine provodi projekt </a:t>
            </a:r>
            <a:r>
              <a:rPr kumimoji="0" lang="hr-HR" sz="1600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"Promocija poduzetništva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„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s krovnom kampanjom pod nazivom 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"</a:t>
            </a:r>
            <a:r>
              <a:rPr kumimoji="0" lang="hr-HR" sz="1600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Ostvari san u Hrvatskoj</a:t>
            </a:r>
            <a:r>
              <a:rPr lang="hr-HR" sz="1600" b="0" dirty="0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„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iz koje proizlaze i na koju se integralno nastavljaju tri </a:t>
            </a:r>
            <a:r>
              <a:rPr kumimoji="0" lang="hr-HR" sz="1600" b="0" i="0" u="none" strike="noStrike" kern="1200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podkampanje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radnih naslova: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600" b="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lvl="1"/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1. Promocija cjeloživotnog obrazovanja i poduzetničkog učenja.  </a:t>
            </a:r>
          </a:p>
          <a:p>
            <a:pPr lvl="1"/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2. Promocija inovativnog poduzetništva.</a:t>
            </a:r>
          </a:p>
          <a:p>
            <a:pPr lvl="1"/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3. Promocija poduzetničkog uspjeha.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Vrijednost Projekta iznosi 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38 milijuna kuna 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 financiran iz Europskog fonda za regionalni razvoj.</a:t>
            </a:r>
            <a:endParaRPr lang="hr-HR" sz="1600" dirty="0" smtClean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r-HR" sz="1600" b="1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Svrha Projekta: </a:t>
            </a:r>
          </a:p>
          <a:p>
            <a:pPr marL="742950" lvl="1" indent="-285750" algn="just">
              <a:buFontTx/>
              <a:buChar char="-"/>
            </a:pP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informiranje opće javnosti o poduzetništvu, </a:t>
            </a:r>
          </a:p>
          <a:p>
            <a:pPr marL="742950" lvl="1" indent="-285750" algn="just">
              <a:buFontTx/>
              <a:buChar char="-"/>
            </a:pP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informiranje o aktivnostima u stvaranju pozitivne poduzetničke klime</a:t>
            </a:r>
          </a:p>
          <a:p>
            <a:pPr marL="742950" lvl="1" indent="-285750" algn="just">
              <a:buFontTx/>
              <a:buChar char="-"/>
            </a:pP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mogućnostima koje pruža poduzetništvo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 ciljem povećanja broja učenika u obrtničkim školama, aktivnog uključivanja žena u poduzetništvo te poticanje inovativnog poduzetništva.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600" b="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 Partneri na projektu su </a:t>
            </a:r>
            <a:r>
              <a:rPr kumimoji="0" lang="hr-HR" sz="1600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Hrvatska gospodarska komora, Hrvatska obrtnička komora i Hrvatska udruga poslodavaca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</a:t>
            </a:r>
            <a:endParaRPr kumimoji="0" lang="hr-HR" sz="1800" b="0" i="0" u="none" strike="noStrike" kern="1200" cap="none" spc="0" normalizeH="0" baseline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43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600" dirty="0" smtClean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lang="hr-HR" sz="1600" dirty="0" smtClean="0">
                <a:solidFill>
                  <a:schemeClr val="bg1">
                    <a:lumMod val="75000"/>
                  </a:schemeClr>
                </a:solidFill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lang="hr-HR" sz="2000" dirty="0">
              <a:solidFill>
                <a:schemeClr val="bg1">
                  <a:lumMod val="75000"/>
                </a:schemeClr>
              </a:solidFill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404664"/>
            <a:ext cx="86423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PROGRAMI</a:t>
            </a:r>
            <a:r>
              <a:rPr lang="hr-HR" sz="2000" b="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POTICANJA</a:t>
            </a:r>
            <a:r>
              <a:rPr lang="hr-HR" sz="2000" b="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lang="hr-H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PODUZETNIŠTVA U 2019. GODINI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052736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Program "Cjeloživotno obrazovanje za obrtništvo"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 </a:t>
            </a:r>
          </a:p>
          <a:p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Iznos </a:t>
            </a:r>
            <a:r>
              <a:rPr lang="hr-HR" b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sredstava: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2.000.000,00 kuna </a:t>
            </a:r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 nacionalna sredstva</a:t>
            </a:r>
          </a:p>
          <a:p>
            <a:pPr algn="just"/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</a:t>
            </a:r>
            <a:r>
              <a:rPr lang="hr-HR" b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rovodi </a:t>
            </a:r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 cilju poticanja usvajanja ključnih vještina i kompetencija za obrtnička zanimanja te poticanja zapošljavanja i samozapošljavanja u obrtništvu. </a:t>
            </a:r>
          </a:p>
          <a:p>
            <a:pPr algn="just"/>
            <a:endParaRPr lang="hr-HR" sz="7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just"/>
            <a:r>
              <a:rPr lang="hr-HR" b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 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Program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"Očuvanje i razvoj tradicijskih i umjetničkih obrta" </a:t>
            </a:r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Iznos </a:t>
            </a:r>
            <a:r>
              <a:rPr lang="hr-HR" b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sredstava: 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3.000.000,00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kuna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 nacionalna sredstva</a:t>
            </a:r>
          </a:p>
          <a:p>
            <a:pPr algn="just"/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</a:t>
            </a:r>
            <a:r>
              <a:rPr lang="hr-HR" b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rovodi se u </a:t>
            </a:r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cilju očuvanja i razvoja tradicijskih obrta koji se pretežito obavljaju ručnim radom i baštine posebne zanatske vještine i umijeća. </a:t>
            </a:r>
            <a:b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Namjena sredstava: </a:t>
            </a:r>
            <a:r>
              <a:rPr lang="hr-HR" b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ulaganje </a:t>
            </a:r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 unaprjeđenje poslovanja i proizvodnje, ulaganje u razvoj novih proizvoda/usluga, prilagodba, uređenje i poboljšanje poslovnog i proizvodnog prostora, uvođenje sustava upravljanja kvalitetom, normi i znakova kvalitete, upravljanje i zaštita </a:t>
            </a:r>
            <a:endParaRPr lang="hr-HR" b="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just"/>
            <a:endParaRPr lang="hr-HR" sz="700" b="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Aktivnosti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promidžbe poduzetništva i obrta </a:t>
            </a:r>
            <a:endParaRPr lang="hr-HR" dirty="0" smtClean="0">
              <a:solidFill>
                <a:srgbClr val="FF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just"/>
            <a:r>
              <a:rPr lang="hr-HR" b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Iznos sredstava: 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2.000.000,00 kuna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 </a:t>
            </a:r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nacionalna sredstva</a:t>
            </a:r>
            <a:endParaRPr lang="hr-HR" b="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just"/>
            <a:r>
              <a:rPr lang="hr-HR" b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Namjena sredstava: dodjela pokroviteljstva/sufinanciranja za  organizaciju gospodarskih  </a:t>
            </a:r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događanja, znanstveno-stručnih </a:t>
            </a:r>
            <a:r>
              <a:rPr lang="hr-HR" b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skupova i manifestacija, sajmova  </a:t>
            </a:r>
            <a:r>
              <a:rPr lang="hr-HR" b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  drugih  oblika promidžbe malog i srednjeg poduzetništva.</a:t>
            </a:r>
          </a:p>
        </p:txBody>
      </p:sp>
    </p:spTree>
    <p:extLst>
      <p:ext uri="{BB962C8B-B14F-4D97-AF65-F5344CB8AC3E}">
        <p14:creationId xmlns:p14="http://schemas.microsoft.com/office/powerpoint/2010/main" val="3503590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584" y="4507477"/>
            <a:ext cx="8208912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FFFF00"/>
              </a:buClr>
              <a:defRPr/>
            </a:pPr>
            <a:r>
              <a:rPr lang="hr-HR" altLang="sr-Latn-RS" sz="2400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Hvala na </a:t>
            </a:r>
            <a:r>
              <a:rPr lang="hr-HR" altLang="sr-Latn-RS" sz="24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pažnji</a:t>
            </a:r>
            <a:r>
              <a:rPr lang="en-US" altLang="sr-Latn-RS" sz="2400" dirty="0" smtClean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!</a:t>
            </a:r>
            <a:endParaRPr lang="hr-HR" altLang="sr-Latn-RS" sz="2400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endParaRPr lang="hr-HR" sz="1000" b="0" i="1" kern="0" dirty="0">
              <a:solidFill>
                <a:srgbClr val="336699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63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468313"/>
          </a:xfrm>
        </p:spPr>
        <p:txBody>
          <a:bodyPr/>
          <a:lstStyle/>
          <a:p>
            <a:pPr algn="ctr"/>
            <a:r>
              <a:rPr lang="hr-BA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Akcijski plan za </a:t>
            </a:r>
            <a:r>
              <a:rPr lang="hr-B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administrativno </a:t>
            </a:r>
            <a:r>
              <a:rPr lang="hr-BA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rasterećenje gospodarstva </a:t>
            </a:r>
            <a:r>
              <a:rPr lang="hr-B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2019.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B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provedbe </a:t>
            </a:r>
            <a:endParaRPr lang="hr-BA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12768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357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990656" cy="72008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NASTAVAK REFORMSKIH MJERA ZA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RASTEREĆENJE GOSPODARSTVA</a:t>
            </a:r>
            <a:endParaRPr lang="hr-H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Clr>
                <a:schemeClr val="accent1">
                  <a:lumMod val="25000"/>
                </a:schemeClr>
              </a:buClr>
              <a:buSzPct val="100000"/>
              <a:buNone/>
            </a:pPr>
            <a:r>
              <a:rPr lang="hr-BA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 S</a:t>
            </a:r>
            <a:r>
              <a:rPr lang="hr-H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MANJENJE ADMINISTRATIVNOG OPTEREĆENJA POSLOVNIH PROCEDURA</a:t>
            </a:r>
          </a:p>
          <a:p>
            <a:pPr lvl="1" algn="just">
              <a:buClr>
                <a:schemeClr val="accent1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hr-HR" b="1" dirty="0" smtClean="0">
                <a:solidFill>
                  <a:srgbClr val="00206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Izvršit će se dijagnostika odabranih poslovnih procedura kako bi se dobio pregled troškova procedura i kritičnih proceduralnih koraka koje poduzetnicima troše najviše vremena i novca</a:t>
            </a:r>
          </a:p>
          <a:p>
            <a:pPr lvl="1" algn="just">
              <a:buClr>
                <a:schemeClr val="accent1">
                  <a:lumMod val="25000"/>
                </a:schemeClr>
              </a:buClr>
              <a:buFont typeface="Wingdings" panose="05000000000000000000" pitchFamily="2" charset="2"/>
              <a:buChar char="§"/>
            </a:pPr>
            <a:endParaRPr lang="hr-HR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buClr>
                <a:schemeClr val="accent1">
                  <a:lumMod val="25000"/>
                </a:schemeClr>
              </a:buClr>
              <a:buNone/>
            </a:pPr>
            <a:r>
              <a:rPr lang="hr-H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 SMANJENJE NEPOREZNIH DAVANJA</a:t>
            </a:r>
          </a:p>
          <a:p>
            <a:pPr lvl="1" algn="just">
              <a:buClr>
                <a:schemeClr val="accent1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hr-HR" b="1" dirty="0" smtClean="0">
                <a:solidFill>
                  <a:srgbClr val="00206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Izvršit će se kompletno testiranje sadržaja Registra neporeznih davanja te njegovo ažuriranje kako bi se dobio ažuran i finalan broj neporeznih davanja u svrhu precizne procjene njihova efekta na gospodarstvo</a:t>
            </a:r>
          </a:p>
          <a:p>
            <a:pPr marL="457200" lvl="1" indent="0" algn="just">
              <a:buClr>
                <a:schemeClr val="accent1">
                  <a:lumMod val="25000"/>
                </a:schemeClr>
              </a:buClr>
              <a:buNone/>
            </a:pPr>
            <a:endParaRPr lang="hr-HR" b="1" dirty="0" smtClean="0">
              <a:solidFill>
                <a:srgbClr val="002060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  <a:p>
            <a:pPr marL="457200" lvl="1" indent="0" algn="just">
              <a:buClr>
                <a:schemeClr val="accent1">
                  <a:lumMod val="25000"/>
                </a:schemeClr>
              </a:buClr>
              <a:buNone/>
            </a:pPr>
            <a:r>
              <a:rPr lang="hr-HR" b="1" dirty="0" smtClean="0">
                <a:solidFill>
                  <a:srgbClr val="C0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3.   SMANJENJE UPRAVNIH PRISTOJBI</a:t>
            </a:r>
          </a:p>
          <a:p>
            <a:pPr lvl="1" algn="just">
              <a:buClr>
                <a:schemeClr val="accent1">
                  <a:lumMod val="25000"/>
                </a:schemeClr>
              </a:buClr>
              <a:buFont typeface="Wingdings" panose="05000000000000000000" pitchFamily="2" charset="2"/>
              <a:buChar char="§"/>
            </a:pPr>
            <a:r>
              <a:rPr lang="hr-HR" b="1" dirty="0" smtClean="0">
                <a:solidFill>
                  <a:srgbClr val="00206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Kategorizacijom upravnih pristojbi će se stvoriti podloga za smanjivanje ili ukidanje niza upravnih pristojbi koje dodatno opterećuju gospodarstvo</a:t>
            </a:r>
          </a:p>
          <a:p>
            <a:pPr marL="457200" lvl="1" indent="0" algn="just">
              <a:buClr>
                <a:schemeClr val="accent1">
                  <a:lumMod val="25000"/>
                </a:schemeClr>
              </a:buClr>
              <a:buNone/>
            </a:pPr>
            <a:endParaRPr lang="hr-HR" b="1" dirty="0" smtClean="0">
              <a:solidFill>
                <a:srgbClr val="002060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  <a:p>
            <a:pPr lvl="1" algn="just">
              <a:buClr>
                <a:schemeClr val="accent1">
                  <a:lumMod val="25000"/>
                </a:schemeClr>
              </a:buClr>
              <a:buFont typeface="Wingdings" panose="05000000000000000000" pitchFamily="2" charset="2"/>
              <a:buChar char="§"/>
            </a:pPr>
            <a:endParaRPr lang="en-US" b="1" u="sng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069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SMANJENJE ADMINISTRATIVNOG OPTEREĆENJA </a:t>
            </a:r>
            <a:b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POSLOVNIH PROCEDUR</a:t>
            </a:r>
            <a:r>
              <a:rPr lang="hr-B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1972"/>
            <a:ext cx="8928991" cy="4030292"/>
          </a:xfrm>
        </p:spPr>
      </p:pic>
      <p:sp>
        <p:nvSpPr>
          <p:cNvPr id="5" name="TextBox 4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922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hr-HR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SMANJENJE NEPOREZNIH DAVANJA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556792"/>
            <a:ext cx="8928992" cy="4032448"/>
          </a:xfrm>
        </p:spPr>
      </p:pic>
      <p:sp>
        <p:nvSpPr>
          <p:cNvPr id="5" name="TextBox 4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328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1" indent="0" algn="ctr">
              <a:buClr>
                <a:schemeClr val="accent1">
                  <a:lumMod val="25000"/>
                </a:schemeClr>
              </a:buClr>
              <a:buNone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3. </a:t>
            </a:r>
            <a:r>
              <a:rPr lang="hr-HR" dirty="0" smtClean="0">
                <a:solidFill>
                  <a:srgbClr val="00206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SMANJENJE UPRAVNIH PRISTOJBI</a:t>
            </a:r>
            <a:endParaRPr lang="hr-HR" dirty="0">
              <a:solidFill>
                <a:srgbClr val="002060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700808"/>
            <a:ext cx="8856984" cy="3236375"/>
          </a:xfrm>
        </p:spPr>
      </p:pic>
      <p:sp>
        <p:nvSpPr>
          <p:cNvPr id="4" name="TextBox 3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418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179512" y="315454"/>
            <a:ext cx="8754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DIGITALNO POKRETANJE POSLOVANJA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 - START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/>
              </a:rPr>
              <a:t> </a:t>
            </a:r>
            <a:endParaRPr kumimoji="0" lang="hr-H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475" y="6484938"/>
            <a:ext cx="21605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www.min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g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pperplate Gothic Light" pitchFamily="34" charset="0"/>
                <a:ea typeface="ＭＳ Ｐゴシック" pitchFamily="34" charset="-128"/>
                <a:cs typeface="+mn-cs"/>
              </a:rPr>
              <a:t>o.hr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opperplate Gothic Light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685" y="1556792"/>
            <a:ext cx="417720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Digitalno, s jednoga virtualnog mjesta, bez posrednika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, 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povezujemo javne i privatne servise potrebne za pokretanje poslovanja, i to: osnivanje trgovačkog društvo (</a:t>
            </a:r>
            <a:r>
              <a:rPr kumimoji="0" lang="hr-HR" sz="1600" b="0" i="0" u="none" strike="noStrike" kern="1200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j.d.o.o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. i d.o.o.) ili obrta, statistička prijava, prijava na zdravstveno i mirovinsko osiguranje, porezna prijava, te otvaranje transakcijskoga računa u banci;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Smanjujemo transakcijske troškove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značajnim smanjenjem broja dana potrebnih za pokretanje poslovanja;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1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hr-HR" sz="1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START kreće u četvrtom tromjesečju 2019.</a:t>
            </a:r>
            <a:endParaRPr kumimoji="0" lang="hr-HR" sz="16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B2076E19-FF8B-4246-BE55-E6B3736CE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016" y="1700808"/>
            <a:ext cx="4218254" cy="3571191"/>
          </a:xfrm>
          <a:prstGeom prst="rect">
            <a:avLst/>
          </a:prstGeom>
          <a:ln>
            <a:solidFill>
              <a:srgbClr val="2B2B81"/>
            </a:solidFill>
          </a:ln>
        </p:spPr>
      </p:pic>
    </p:spTree>
    <p:extLst>
      <p:ext uri="{BB962C8B-B14F-4D97-AF65-F5344CB8AC3E}">
        <p14:creationId xmlns:p14="http://schemas.microsoft.com/office/powerpoint/2010/main" val="1925714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ja">
  <a:themeElements>
    <a:clrScheme name="BA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>
                <a:lumMod val="85000"/>
              </a:schemeClr>
            </a:solidFill>
            <a:latin typeface="+mj-lt"/>
          </a:defRPr>
        </a:defPPr>
      </a:lstStyle>
    </a:txDef>
  </a:objectDefaults>
  <a:extraClrSchemeLst>
    <a:extraClrScheme>
      <a:clrScheme name="BA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8236</TotalTime>
  <Words>3722</Words>
  <Application>Microsoft Office PowerPoint</Application>
  <PresentationFormat>On-screen Show (4:3)</PresentationFormat>
  <Paragraphs>529</Paragraphs>
  <Slides>39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MS PGothic</vt:lpstr>
      <vt:lpstr>MS PGothic</vt:lpstr>
      <vt:lpstr>Arial</vt:lpstr>
      <vt:lpstr>Calibri</vt:lpstr>
      <vt:lpstr>Copperplate Gothic Light</vt:lpstr>
      <vt:lpstr>Frutiger 55 Roman</vt:lpstr>
      <vt:lpstr>Georgia</vt:lpstr>
      <vt:lpstr>Source Sans Pro</vt:lpstr>
      <vt:lpstr>Symbol</vt:lpstr>
      <vt:lpstr>Tahoma</vt:lpstr>
      <vt:lpstr>Times New Roman</vt:lpstr>
      <vt:lpstr>Verdana</vt:lpstr>
      <vt:lpstr>Wingdings</vt:lpstr>
      <vt:lpstr>Financija</vt:lpstr>
      <vt:lpstr>Presentation</vt:lpstr>
      <vt:lpstr>PowerPoint Presentation</vt:lpstr>
      <vt:lpstr>AKCIJSKI PLANOVI ZA  ADMINISTRATIVNO RASTEREĆENJE GOSPODARSTVA  2017., 2018. i 2019.</vt:lpstr>
      <vt:lpstr>Akcijski plan za administrativno rasterećenje gospodarstva 2018. - status provedbe </vt:lpstr>
      <vt:lpstr>Akcijski plan za administrativno rasterećenje gospodarstva 2019. - status provedbe </vt:lpstr>
      <vt:lpstr>NASTAVAK REFORMSKIH MJERA ZA  RASTEREĆENJE GOSPODARSTVA</vt:lpstr>
      <vt:lpstr>1. SMANJENJE ADMINISTRATIVNOG OPTEREĆENJA  POSLOVNIH PROCEDURA</vt:lpstr>
      <vt:lpstr>2. SMANJENJE NEPOREZNIH DAVANJA</vt:lpstr>
      <vt:lpstr>3. SMANJENJE UPRAVNIH PRISTOJBI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REZULTATI  PROVEDBENIH  AKTIVNOSTI - 1</vt:lpstr>
      <vt:lpstr>REZULTATI  PROVEDBENIH  AKTIVNOSTI - 2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Gordan Krpanec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Klasteri u RH</dc:title>
  <dc:creator>Davor</dc:creator>
  <cp:lastModifiedBy>Divna Plenča Biloš</cp:lastModifiedBy>
  <cp:revision>1013</cp:revision>
  <cp:lastPrinted>2019-05-07T10:31:47Z</cp:lastPrinted>
  <dcterms:created xsi:type="dcterms:W3CDTF">2005-10-06T09:35:22Z</dcterms:created>
  <dcterms:modified xsi:type="dcterms:W3CDTF">2019-05-08T09:31:19Z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Gordan Krpanec</vt:lpwstr>
  </property>
  <property fmtid="{D5CDD505-2E9C-101B-9397-08002B2CF9AE}" pid="3" name="Telephone number">
    <vt:lpwstr>+385 91 4646476</vt:lpwstr>
  </property>
</Properties>
</file>