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3" r:id="rId2"/>
    <p:sldId id="387" r:id="rId3"/>
    <p:sldId id="395" r:id="rId4"/>
    <p:sldId id="366" r:id="rId5"/>
    <p:sldId id="374" r:id="rId6"/>
    <p:sldId id="334" r:id="rId7"/>
    <p:sldId id="380" r:id="rId8"/>
    <p:sldId id="402" r:id="rId9"/>
    <p:sldId id="419" r:id="rId10"/>
    <p:sldId id="379" r:id="rId11"/>
    <p:sldId id="389" r:id="rId12"/>
    <p:sldId id="393" r:id="rId13"/>
    <p:sldId id="394" r:id="rId14"/>
    <p:sldId id="390" r:id="rId15"/>
    <p:sldId id="396" r:id="rId16"/>
    <p:sldId id="411" r:id="rId17"/>
    <p:sldId id="403" r:id="rId18"/>
    <p:sldId id="416" r:id="rId19"/>
    <p:sldId id="392" r:id="rId20"/>
    <p:sldId id="400" r:id="rId21"/>
    <p:sldId id="398" r:id="rId22"/>
    <p:sldId id="397" r:id="rId23"/>
    <p:sldId id="404" r:id="rId24"/>
    <p:sldId id="405" r:id="rId25"/>
    <p:sldId id="420" r:id="rId26"/>
    <p:sldId id="408" r:id="rId27"/>
    <p:sldId id="409" r:id="rId28"/>
    <p:sldId id="410" r:id="rId29"/>
    <p:sldId id="383" r:id="rId3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E76125"/>
    <a:srgbClr val="EAB200"/>
    <a:srgbClr val="339966"/>
    <a:srgbClr val="B2E8B5"/>
    <a:srgbClr val="FFDE75"/>
    <a:srgbClr val="FABE00"/>
    <a:srgbClr val="43A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393" autoAdjust="0"/>
  </p:normalViewPr>
  <p:slideViewPr>
    <p:cSldViewPr>
      <p:cViewPr varScale="1">
        <p:scale>
          <a:sx n="115" d="100"/>
          <a:sy n="115" d="100"/>
        </p:scale>
        <p:origin x="21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32610-7DD9-406A-AD89-9CE58EE73D78}" type="datetimeFigureOut">
              <a:rPr lang="hr-HR" smtClean="0"/>
              <a:t>15.11.2019.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7D723-52DE-4B24-A049-6569E96424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69672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0E352-395F-4093-AD61-894D842F7E49}" type="datetimeFigureOut">
              <a:rPr lang="sr-Latn-CS" smtClean="0"/>
              <a:pPr/>
              <a:t>15.11.2019.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EFF25-8A25-4038-BA7D-1727F2E19D7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267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r-HR" smtClean="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FF25-8A25-4038-BA7D-1727F2E19D7B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BA2-66D3-4133-B064-8F9905B9D49E}" type="datetimeFigureOut">
              <a:rPr lang="sr-Latn-CS" smtClean="0"/>
              <a:pPr/>
              <a:t>15.11.2019.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581-73D7-4964-BC0A-D034D7A11E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BA2-66D3-4133-B064-8F9905B9D49E}" type="datetimeFigureOut">
              <a:rPr lang="sr-Latn-CS" smtClean="0"/>
              <a:pPr/>
              <a:t>15.11.2019.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581-73D7-4964-BC0A-D034D7A11E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BA2-66D3-4133-B064-8F9905B9D49E}" type="datetimeFigureOut">
              <a:rPr lang="sr-Latn-CS" smtClean="0"/>
              <a:pPr/>
              <a:t>15.11.2019.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581-73D7-4964-BC0A-D034D7A11E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ziv prezentacij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40000" y="3600000"/>
            <a:ext cx="5944237" cy="158769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438275" y="6134100"/>
            <a:ext cx="7191375" cy="38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eaLnBrk="0" hangingPunct="0">
              <a:spcAft>
                <a:spcPts val="200"/>
              </a:spcAft>
              <a:buFont typeface="+mj-lt"/>
              <a:buNone/>
              <a:defRPr sz="1400"/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BA2-66D3-4133-B064-8F9905B9D49E}" type="datetimeFigureOut">
              <a:rPr lang="sr-Latn-CS" smtClean="0"/>
              <a:pPr/>
              <a:t>15.11.2019.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581-73D7-4964-BC0A-D034D7A11E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BA2-66D3-4133-B064-8F9905B9D49E}" type="datetimeFigureOut">
              <a:rPr lang="sr-Latn-CS" smtClean="0"/>
              <a:pPr/>
              <a:t>15.11.2019.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581-73D7-4964-BC0A-D034D7A11E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BA2-66D3-4133-B064-8F9905B9D49E}" type="datetimeFigureOut">
              <a:rPr lang="sr-Latn-CS" smtClean="0"/>
              <a:pPr/>
              <a:t>15.11.2019.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581-73D7-4964-BC0A-D034D7A11E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BA2-66D3-4133-B064-8F9905B9D49E}" type="datetimeFigureOut">
              <a:rPr lang="sr-Latn-CS" smtClean="0"/>
              <a:pPr/>
              <a:t>15.11.2019.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581-73D7-4964-BC0A-D034D7A11E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BA2-66D3-4133-B064-8F9905B9D49E}" type="datetimeFigureOut">
              <a:rPr lang="sr-Latn-CS" smtClean="0"/>
              <a:pPr/>
              <a:t>15.11.2019.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581-73D7-4964-BC0A-D034D7A11E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BA2-66D3-4133-B064-8F9905B9D49E}" type="datetimeFigureOut">
              <a:rPr lang="sr-Latn-CS" smtClean="0"/>
              <a:pPr/>
              <a:t>15.11.2019.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581-73D7-4964-BC0A-D034D7A11E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BA2-66D3-4133-B064-8F9905B9D49E}" type="datetimeFigureOut">
              <a:rPr lang="sr-Latn-CS" smtClean="0"/>
              <a:pPr/>
              <a:t>15.11.2019.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581-73D7-4964-BC0A-D034D7A11E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BA2-66D3-4133-B064-8F9905B9D49E}" type="datetimeFigureOut">
              <a:rPr lang="sr-Latn-CS" smtClean="0"/>
              <a:pPr/>
              <a:t>15.11.2019.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581-73D7-4964-BC0A-D034D7A11E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81BA2-66D3-4133-B064-8F9905B9D49E}" type="datetimeFigureOut">
              <a:rPr lang="sr-Latn-CS" smtClean="0"/>
              <a:pPr/>
              <a:t>15.11.2019.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CF581-73D7-4964-BC0A-D034D7A11EA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lymerinnovationblog.com/wp-content/uploads/2013/04/image1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lymerinnovationblog.com/wp-content/uploads/2013/04/image3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olymerinnovationblog.com/wp-content/uploads/2013/04/image2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polymerinnovationblog.com/wp-content/uploads/2013/04/image6.pn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bios.fr/en/polymers-derived-from-recycling" TargetMode="External"/><Relationship Id="rId2" Type="http://schemas.openxmlformats.org/officeDocument/2006/relationships/hyperlink" Target="http://www.enf2015.eu/wp-content/uploads/2015/06/PlenaryII_PEF_a_100_bio-based_polyester_Gert-JanGruter_11062015_final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ofuelsdigest.com/bdigest/2015/01/06/avantium-biofuels-digests-2015-5-minute-gui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0" y="5091454"/>
            <a:ext cx="9144000" cy="7858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1600" b="1" dirty="0" smtClean="0">
                <a:solidFill>
                  <a:schemeClr val="accent1">
                    <a:lumMod val="50000"/>
                  </a:schemeClr>
                </a:solidFill>
              </a:rPr>
              <a:t>Elvira Vidović</a:t>
            </a:r>
            <a:endParaRPr lang="hr-H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01085" y="6286521"/>
            <a:ext cx="22950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1200" b="1" dirty="0" smtClean="0">
                <a:solidFill>
                  <a:srgbClr val="EAB200"/>
                </a:solidFill>
              </a:rPr>
              <a:t>Zagreb, 13. studeni 2019.</a:t>
            </a:r>
            <a:endParaRPr lang="hr-HR" sz="1200" b="1" dirty="0">
              <a:solidFill>
                <a:srgbClr val="EAB2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6198" y="3645024"/>
            <a:ext cx="8867802" cy="792088"/>
          </a:xfrm>
        </p:spPr>
        <p:txBody>
          <a:bodyPr>
            <a:normAutofit/>
          </a:bodyPr>
          <a:lstStyle/>
          <a:p>
            <a:r>
              <a:rPr lang="hr-HR" b="1" i="1" dirty="0" smtClean="0">
                <a:solidFill>
                  <a:schemeClr val="accent3"/>
                </a:solidFill>
              </a:rPr>
              <a:t>Primjena PEF </a:t>
            </a:r>
            <a:r>
              <a:rPr lang="hr-HR" b="1" i="1" dirty="0" err="1">
                <a:solidFill>
                  <a:schemeClr val="accent3"/>
                </a:solidFill>
              </a:rPr>
              <a:t>bioplastike</a:t>
            </a:r>
            <a:r>
              <a:rPr lang="hr-HR" b="1" i="1" dirty="0">
                <a:solidFill>
                  <a:schemeClr val="accent3"/>
                </a:solidFill>
              </a:rPr>
              <a:t> za ambalažne boce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7704" y="5629890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smtClean="0"/>
              <a:t>Konferencija</a:t>
            </a:r>
          </a:p>
          <a:p>
            <a:pPr algn="ctr"/>
            <a:r>
              <a:rPr lang="hr-HR" b="1" dirty="0" smtClean="0"/>
              <a:t>P</a:t>
            </a:r>
            <a:r>
              <a:rPr lang="en-US" b="1" dirty="0" err="1" smtClean="0"/>
              <a:t>lastika</a:t>
            </a:r>
            <a:r>
              <a:rPr lang="en-US" b="1" dirty="0" smtClean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kružno</a:t>
            </a:r>
            <a:r>
              <a:rPr lang="en-US" b="1" dirty="0"/>
              <a:t> </a:t>
            </a:r>
            <a:r>
              <a:rPr lang="en-US" b="1" dirty="0" err="1"/>
              <a:t>gospodarstvo</a:t>
            </a:r>
            <a:r>
              <a:rPr lang="en-US" b="1" dirty="0"/>
              <a:t> 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23528" y="980728"/>
            <a:ext cx="72008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28519" r="59272" b="-4346"/>
          <a:stretch/>
        </p:blipFill>
        <p:spPr bwMode="auto">
          <a:xfrm>
            <a:off x="107504" y="980728"/>
            <a:ext cx="1232482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581740"/>
            <a:ext cx="7772400" cy="55953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hr-HR" sz="2300" b="1" dirty="0"/>
              <a:t>Uvođenje plastičnih materijala </a:t>
            </a:r>
            <a:r>
              <a:rPr lang="hr-HR" sz="2300" b="1" dirty="0" err="1"/>
              <a:t>bioosnove</a:t>
            </a:r>
            <a:endParaRPr lang="hr-HR" sz="23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141274"/>
            <a:ext cx="7772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i="1" dirty="0" smtClean="0"/>
              <a:t>Na </a:t>
            </a:r>
            <a:r>
              <a:rPr lang="hr-HR" b="1" i="1" dirty="0"/>
              <a:t>tržištu se pojavljuju zamjene za </a:t>
            </a:r>
            <a:r>
              <a:rPr lang="hr-HR" b="1" i="1" dirty="0" smtClean="0"/>
              <a:t>konvencionalne plastične materijale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- </a:t>
            </a:r>
            <a:r>
              <a:rPr lang="hr-HR" b="1" dirty="0" smtClean="0"/>
              <a:t>poli(</a:t>
            </a:r>
            <a:r>
              <a:rPr lang="hr-HR" b="1" dirty="0" err="1" smtClean="0"/>
              <a:t>trimetilen</a:t>
            </a:r>
            <a:r>
              <a:rPr lang="hr-HR" b="1" dirty="0" smtClean="0"/>
              <a:t>-</a:t>
            </a:r>
            <a:r>
              <a:rPr lang="hr-HR" b="1" dirty="0" err="1" smtClean="0"/>
              <a:t>tereftalat</a:t>
            </a:r>
            <a:r>
              <a:rPr lang="hr-HR" b="1" dirty="0"/>
              <a:t>) (PTT) </a:t>
            </a:r>
            <a:r>
              <a:rPr lang="hr-HR" dirty="0"/>
              <a:t>(</a:t>
            </a:r>
            <a:r>
              <a:rPr lang="hr-HR" i="1" dirty="0" err="1"/>
              <a:t>DuPont</a:t>
            </a:r>
            <a:r>
              <a:rPr lang="hr-HR" dirty="0" smtClean="0"/>
              <a:t>)</a:t>
            </a:r>
            <a:r>
              <a:rPr lang="hr-HR" b="1" dirty="0" smtClean="0"/>
              <a:t>, </a:t>
            </a:r>
            <a:r>
              <a:rPr lang="hr-HR" dirty="0" smtClean="0"/>
              <a:t>koji </a:t>
            </a:r>
            <a:r>
              <a:rPr lang="hr-HR" dirty="0"/>
              <a:t>sadrži 27 % </a:t>
            </a:r>
            <a:r>
              <a:rPr lang="hr-HR" dirty="0" err="1" smtClean="0"/>
              <a:t>biosirovine</a:t>
            </a:r>
            <a:r>
              <a:rPr lang="hr-HR" dirty="0" smtClean="0"/>
              <a:t>  </a:t>
            </a:r>
            <a:br>
              <a:rPr lang="hr-HR" dirty="0" smtClean="0"/>
            </a:br>
            <a:r>
              <a:rPr lang="hr-HR" b="1" dirty="0" smtClean="0"/>
              <a:t>- bio-PET </a:t>
            </a:r>
            <a:r>
              <a:rPr lang="hr-HR" dirty="0" smtClean="0"/>
              <a:t>(</a:t>
            </a:r>
            <a:r>
              <a:rPr lang="hr-HR" dirty="0" err="1"/>
              <a:t>Plant</a:t>
            </a:r>
            <a:r>
              <a:rPr lang="hr-HR" dirty="0"/>
              <a:t> </a:t>
            </a:r>
            <a:r>
              <a:rPr lang="hr-HR" dirty="0" err="1" smtClean="0"/>
              <a:t>Bottle</a:t>
            </a:r>
            <a:r>
              <a:rPr lang="hr-HR" baseline="30000" dirty="0" err="1" smtClean="0"/>
              <a:t>TM</a:t>
            </a:r>
            <a:r>
              <a:rPr lang="hr-HR" dirty="0" smtClean="0"/>
              <a:t>, </a:t>
            </a:r>
            <a:r>
              <a:rPr lang="hr-HR" i="1" dirty="0" err="1" smtClean="0"/>
              <a:t>Coca</a:t>
            </a:r>
            <a:r>
              <a:rPr lang="hr-HR" i="1" dirty="0" smtClean="0"/>
              <a:t>-Cola</a:t>
            </a:r>
            <a:r>
              <a:rPr lang="hr-HR" dirty="0" smtClean="0"/>
              <a:t>) koji </a:t>
            </a:r>
            <a:r>
              <a:rPr lang="hr-HR" dirty="0"/>
              <a:t>sadrži </a:t>
            </a:r>
            <a:r>
              <a:rPr lang="hr-HR" dirty="0" smtClean="0"/>
              <a:t>30 </a:t>
            </a:r>
            <a:r>
              <a:rPr lang="hr-HR" dirty="0"/>
              <a:t>% </a:t>
            </a:r>
            <a:r>
              <a:rPr lang="hr-HR" dirty="0" err="1"/>
              <a:t>biosirovine</a:t>
            </a:r>
            <a:r>
              <a:rPr lang="hr-HR" dirty="0"/>
              <a:t> </a:t>
            </a:r>
            <a:r>
              <a:rPr lang="hr-HR" dirty="0" smtClean="0"/>
              <a:t>(etilen-</a:t>
            </a:r>
            <a:r>
              <a:rPr lang="hr-HR" dirty="0" err="1" smtClean="0"/>
              <a:t>glikol</a:t>
            </a:r>
            <a:r>
              <a:rPr lang="hr-HR" dirty="0" smtClean="0"/>
              <a:t>, EG)</a:t>
            </a:r>
            <a:endParaRPr lang="hr-HR" dirty="0"/>
          </a:p>
        </p:txBody>
      </p:sp>
      <p:pic>
        <p:nvPicPr>
          <p:cNvPr id="7" name="Picture 6" descr="image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6" t="-3500" r="2826" b="3500"/>
          <a:stretch/>
        </p:blipFill>
        <p:spPr bwMode="auto">
          <a:xfrm>
            <a:off x="1475656" y="2852936"/>
            <a:ext cx="4536503" cy="36904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588224" y="6021288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/>
              <a:t>2013.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6681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581740"/>
            <a:ext cx="7772400" cy="55953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hr-HR" sz="2000" b="1" dirty="0" smtClean="0"/>
              <a:t>Uvođenje zamjenskih plastičnih materijala </a:t>
            </a:r>
            <a:r>
              <a:rPr lang="hr-HR" sz="2000" b="1" dirty="0" err="1" smtClean="0"/>
              <a:t>bioosnove</a:t>
            </a:r>
            <a:endParaRPr lang="hr-H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141274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/>
              <a:t>Na </a:t>
            </a:r>
            <a:r>
              <a:rPr lang="hr-HR" b="1" i="1" dirty="0"/>
              <a:t>tržištu se pojavljuju zamjene za </a:t>
            </a:r>
            <a:r>
              <a:rPr lang="hr-HR" b="1" i="1" dirty="0" smtClean="0"/>
              <a:t>konvencionalne plastične materijale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b="1" dirty="0" smtClean="0">
                <a:solidFill>
                  <a:srgbClr val="C00000"/>
                </a:solidFill>
              </a:rPr>
              <a:t>Poli(etilen-</a:t>
            </a:r>
            <a:r>
              <a:rPr lang="hr-HR" b="1" dirty="0" err="1" smtClean="0">
                <a:solidFill>
                  <a:srgbClr val="C00000"/>
                </a:solidFill>
              </a:rPr>
              <a:t>furanoat</a:t>
            </a:r>
            <a:r>
              <a:rPr lang="hr-HR" b="1" dirty="0" smtClean="0">
                <a:solidFill>
                  <a:srgbClr val="C00000"/>
                </a:solidFill>
              </a:rPr>
              <a:t>) (PEF)</a:t>
            </a:r>
            <a:endParaRPr lang="hr-HR" b="1" dirty="0">
              <a:solidFill>
                <a:srgbClr val="C00000"/>
              </a:solidFill>
            </a:endParaRPr>
          </a:p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9" name="AutoShape 2" descr="Slikovni rezultat za PEF,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99489"/>
            <a:ext cx="36957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314928"/>
              </p:ext>
            </p:extLst>
          </p:nvPr>
        </p:nvGraphicFramePr>
        <p:xfrm>
          <a:off x="2123728" y="3325019"/>
          <a:ext cx="5112567" cy="2480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13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PEF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PET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</a:rPr>
                        <a:t>Barijerna</a:t>
                      </a:r>
                      <a:r>
                        <a:rPr lang="hr-HR" sz="1400" dirty="0">
                          <a:effectLst/>
                        </a:rPr>
                        <a:t> svojstva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</a:t>
                      </a:r>
                      <a:r>
                        <a:rPr lang="hr-HR" sz="1400" baseline="-25000" dirty="0">
                          <a:effectLst/>
                        </a:rPr>
                        <a:t>2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6-10 x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 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CO</a:t>
                      </a:r>
                      <a:r>
                        <a:rPr lang="hr-HR" sz="1400" baseline="-25000">
                          <a:effectLst/>
                        </a:rPr>
                        <a:t>2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4-6 x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 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H</a:t>
                      </a:r>
                      <a:r>
                        <a:rPr lang="hr-HR" sz="1400" baseline="-25000">
                          <a:effectLst/>
                        </a:rPr>
                        <a:t>2</a:t>
                      </a:r>
                      <a:r>
                        <a:rPr lang="hr-HR" sz="1400">
                          <a:effectLst/>
                        </a:rPr>
                        <a:t>O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 x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 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Mehanička svojstva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Modul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 ~1,6 x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 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Toplinska svojstva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T</a:t>
                      </a:r>
                      <a:r>
                        <a:rPr lang="hr-HR" sz="1400" baseline="-25000">
                          <a:effectLst/>
                        </a:rPr>
                        <a:t>g</a:t>
                      </a:r>
                      <a:r>
                        <a:rPr lang="hr-HR" sz="1400">
                          <a:effectLst/>
                        </a:rPr>
                        <a:t> (°C)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86-87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74-79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T</a:t>
                      </a:r>
                      <a:r>
                        <a:rPr lang="hr-HR" sz="1400" baseline="-25000">
                          <a:effectLst/>
                        </a:rPr>
                        <a:t>m</a:t>
                      </a:r>
                      <a:r>
                        <a:rPr lang="hr-HR" sz="1400">
                          <a:effectLst/>
                        </a:rPr>
                        <a:t> (°C)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213-235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234-265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6023029"/>
            <a:ext cx="7991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Mogućnost dugotrajnijeg skladištenja  proizvoda u pakiranjima načinjenim od PEF-a.</a:t>
            </a:r>
          </a:p>
          <a:p>
            <a:r>
              <a:rPr lang="hr-HR" dirty="0" smtClean="0"/>
              <a:t>Bolja mehanička svojstva – mogućnost izrade ambalaže tanjih </a:t>
            </a:r>
            <a:r>
              <a:rPr lang="hr-HR" dirty="0" err="1" smtClean="0"/>
              <a:t>stjenki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97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581740"/>
            <a:ext cx="7772400" cy="55953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hr-HR" sz="2300" b="1" dirty="0"/>
              <a:t>Poli(etilen-</a:t>
            </a:r>
            <a:r>
              <a:rPr lang="hr-HR" sz="2300" b="1" dirty="0" err="1"/>
              <a:t>furanoat</a:t>
            </a:r>
            <a:r>
              <a:rPr lang="hr-HR" sz="2300" b="1" dirty="0"/>
              <a:t>) (PEF)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141274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 smtClean="0"/>
              <a:t>Coca</a:t>
            </a:r>
            <a:r>
              <a:rPr lang="hr-HR" i="1" dirty="0" smtClean="0"/>
              <a:t>-Cola</a:t>
            </a:r>
            <a:r>
              <a:rPr lang="hr-HR" dirty="0" smtClean="0"/>
              <a:t> dalje razvija projekt  - tri </a:t>
            </a:r>
            <a:r>
              <a:rPr lang="hr-HR" dirty="0"/>
              <a:t>različita </a:t>
            </a:r>
            <a:r>
              <a:rPr lang="hr-HR" dirty="0" smtClean="0"/>
              <a:t>partnera radi </a:t>
            </a:r>
            <a:r>
              <a:rPr lang="hr-HR" dirty="0"/>
              <a:t>razvoja </a:t>
            </a:r>
            <a:r>
              <a:rPr lang="hr-HR" dirty="0" err="1"/>
              <a:t>Plant</a:t>
            </a:r>
            <a:r>
              <a:rPr lang="hr-HR" dirty="0"/>
              <a:t> </a:t>
            </a:r>
            <a:r>
              <a:rPr lang="hr-HR" dirty="0" err="1"/>
              <a:t>Bottle</a:t>
            </a:r>
            <a:r>
              <a:rPr lang="hr-HR" baseline="30000" dirty="0" err="1"/>
              <a:t>TM</a:t>
            </a:r>
            <a:r>
              <a:rPr lang="hr-HR" dirty="0"/>
              <a:t> koja je u cijelosti (100 %) </a:t>
            </a:r>
            <a:r>
              <a:rPr lang="hr-HR" dirty="0" err="1" smtClean="0"/>
              <a:t>bioosnove</a:t>
            </a:r>
            <a:r>
              <a:rPr lang="hr-HR" dirty="0" smtClean="0"/>
              <a:t>. 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b="1" dirty="0" smtClean="0">
                <a:solidFill>
                  <a:srgbClr val="0070C0"/>
                </a:solidFill>
              </a:rPr>
              <a:t>Partneri: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3850" y="3258850"/>
            <a:ext cx="5714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err="1" smtClean="0">
                <a:solidFill>
                  <a:prstClr val="black"/>
                </a:solidFill>
              </a:rPr>
              <a:t>Virent</a:t>
            </a:r>
            <a:r>
              <a:rPr lang="hr-HR" dirty="0">
                <a:solidFill>
                  <a:prstClr val="black"/>
                </a:solidFill>
              </a:rPr>
              <a:t> </a:t>
            </a:r>
            <a:r>
              <a:rPr lang="hr-HR" dirty="0" smtClean="0">
                <a:solidFill>
                  <a:prstClr val="black"/>
                </a:solidFill>
              </a:rPr>
              <a:t>(</a:t>
            </a:r>
            <a:r>
              <a:rPr lang="hr-HR" dirty="0"/>
              <a:t>polazna </a:t>
            </a:r>
            <a:r>
              <a:rPr lang="hr-HR" dirty="0" smtClean="0"/>
              <a:t>sirovina topivi ugljikohidrati) </a:t>
            </a:r>
            <a:endParaRPr lang="hr-HR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err="1" smtClean="0">
                <a:solidFill>
                  <a:prstClr val="black"/>
                </a:solidFill>
              </a:rPr>
              <a:t>Gevo</a:t>
            </a:r>
            <a:r>
              <a:rPr lang="hr-HR" dirty="0" smtClean="0">
                <a:solidFill>
                  <a:prstClr val="black"/>
                </a:solidFill>
              </a:rPr>
              <a:t>  (</a:t>
            </a:r>
            <a:r>
              <a:rPr lang="hr-HR" dirty="0" smtClean="0"/>
              <a:t>proizvodnja </a:t>
            </a:r>
            <a:r>
              <a:rPr lang="hr-HR" dirty="0"/>
              <a:t>bio-</a:t>
            </a:r>
            <a:r>
              <a:rPr lang="hr-HR" dirty="0" err="1"/>
              <a:t>tereftalne</a:t>
            </a:r>
            <a:r>
              <a:rPr lang="hr-HR" dirty="0"/>
              <a:t> kiseline </a:t>
            </a:r>
            <a:r>
              <a:rPr lang="hr-HR" dirty="0" smtClean="0"/>
              <a:t>fermentacijom </a:t>
            </a:r>
            <a:r>
              <a:rPr lang="hr-HR" dirty="0"/>
              <a:t>šećera</a:t>
            </a:r>
            <a:r>
              <a:rPr lang="hr-HR" dirty="0" smtClean="0">
                <a:solidFill>
                  <a:prstClr val="black"/>
                </a:solidFill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b="1" dirty="0" err="1" smtClean="0">
                <a:solidFill>
                  <a:prstClr val="black"/>
                </a:solidFill>
              </a:rPr>
              <a:t>Avantium</a:t>
            </a:r>
            <a:r>
              <a:rPr lang="hr-HR" dirty="0" smtClean="0">
                <a:solidFill>
                  <a:prstClr val="black"/>
                </a:solidFill>
              </a:rPr>
              <a:t> - </a:t>
            </a:r>
            <a:r>
              <a:rPr lang="hr-HR" dirty="0" smtClean="0"/>
              <a:t>zaštićeno </a:t>
            </a:r>
            <a:r>
              <a:rPr lang="hr-HR" dirty="0"/>
              <a:t>ime </a:t>
            </a:r>
            <a:r>
              <a:rPr lang="hr-HR" dirty="0" err="1"/>
              <a:t>Aventium</a:t>
            </a:r>
            <a:r>
              <a:rPr lang="hr-HR" dirty="0"/>
              <a:t> </a:t>
            </a:r>
            <a:r>
              <a:rPr lang="hr-HR" dirty="0" smtClean="0"/>
              <a:t>YXY, Nizozemska</a:t>
            </a:r>
            <a:r>
              <a:rPr lang="hr-HR" dirty="0" smtClean="0">
                <a:solidFill>
                  <a:prstClr val="black"/>
                </a:solidFill>
              </a:rPr>
              <a:t>  (</a:t>
            </a:r>
            <a:r>
              <a:rPr lang="hr-HR" dirty="0" smtClean="0"/>
              <a:t>proizvodnja </a:t>
            </a:r>
            <a:r>
              <a:rPr lang="hr-HR" dirty="0" err="1" smtClean="0"/>
              <a:t>furanoata</a:t>
            </a:r>
            <a:r>
              <a:rPr lang="hr-HR" dirty="0" smtClean="0"/>
              <a:t> iz </a:t>
            </a:r>
            <a:r>
              <a:rPr lang="hr-HR" dirty="0"/>
              <a:t>C</a:t>
            </a:r>
            <a:r>
              <a:rPr lang="hr-HR" baseline="-25000" dirty="0"/>
              <a:t>6</a:t>
            </a:r>
            <a:r>
              <a:rPr lang="hr-HR" dirty="0"/>
              <a:t> </a:t>
            </a:r>
            <a:r>
              <a:rPr lang="hr-HR" dirty="0" smtClean="0"/>
              <a:t>šećera,</a:t>
            </a:r>
            <a:r>
              <a:rPr lang="hr-HR" dirty="0">
                <a:solidFill>
                  <a:prstClr val="black"/>
                </a:solidFill>
              </a:rPr>
              <a:t> </a:t>
            </a:r>
            <a:r>
              <a:rPr lang="hr-HR" dirty="0" err="1">
                <a:solidFill>
                  <a:prstClr val="black"/>
                </a:solidFill>
              </a:rPr>
              <a:t>polimerizira</a:t>
            </a:r>
            <a:r>
              <a:rPr lang="hr-HR" dirty="0">
                <a:solidFill>
                  <a:prstClr val="black"/>
                </a:solidFill>
              </a:rPr>
              <a:t> s bio-EG dajući bio-poli(etilen-</a:t>
            </a:r>
            <a:r>
              <a:rPr lang="hr-HR" dirty="0" err="1">
                <a:solidFill>
                  <a:prstClr val="black"/>
                </a:solidFill>
              </a:rPr>
              <a:t>furanoat</a:t>
            </a:r>
            <a:r>
              <a:rPr lang="hr-HR" dirty="0" smtClean="0">
                <a:solidFill>
                  <a:prstClr val="black"/>
                </a:solidFill>
              </a:rPr>
              <a:t>))</a:t>
            </a: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Slikovni rezultat za PEF,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64382" r="-1476" b="661"/>
          <a:stretch/>
        </p:blipFill>
        <p:spPr bwMode="auto">
          <a:xfrm>
            <a:off x="1187624" y="2996953"/>
            <a:ext cx="653647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3811811" y="2420888"/>
            <a:ext cx="675947" cy="29523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691680" y="3284984"/>
            <a:ext cx="1224136" cy="115212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ounded Rectangle 9"/>
          <p:cNvSpPr/>
          <p:nvPr/>
        </p:nvSpPr>
        <p:spPr>
          <a:xfrm>
            <a:off x="5137431" y="3452690"/>
            <a:ext cx="1071910" cy="103049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581740"/>
            <a:ext cx="7772400" cy="55953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hr-HR" sz="2300" b="1" dirty="0"/>
              <a:t>Poli(etilen-</a:t>
            </a:r>
            <a:r>
              <a:rPr lang="hr-HR" sz="2300" b="1" dirty="0" err="1"/>
              <a:t>furanoat</a:t>
            </a:r>
            <a:r>
              <a:rPr lang="hr-HR" sz="2300" b="1" dirty="0"/>
              <a:t>) (PEF</a:t>
            </a:r>
            <a:r>
              <a:rPr lang="hr-HR" sz="2300" b="1" dirty="0" smtClean="0"/>
              <a:t>)  		</a:t>
            </a:r>
          </a:p>
          <a:p>
            <a:endParaRPr lang="hr-HR" sz="2300" b="1" dirty="0"/>
          </a:p>
        </p:txBody>
      </p:sp>
    </p:spTree>
    <p:extLst>
      <p:ext uri="{BB962C8B-B14F-4D97-AF65-F5344CB8AC3E}">
        <p14:creationId xmlns:p14="http://schemas.microsoft.com/office/powerpoint/2010/main" val="24555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92630"/>
            <a:ext cx="9144000" cy="50006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hr-HR" sz="2400" b="1" dirty="0" smtClean="0"/>
              <a:t>  </a:t>
            </a:r>
            <a:r>
              <a:rPr lang="hr-HR" sz="2400" b="1" dirty="0"/>
              <a:t>Poli(etilen-</a:t>
            </a:r>
            <a:r>
              <a:rPr lang="hr-HR" sz="2400" b="1" dirty="0" err="1"/>
              <a:t>furanoat</a:t>
            </a:r>
            <a:r>
              <a:rPr lang="hr-HR" sz="2400" b="1" dirty="0"/>
              <a:t>) (PEF)</a:t>
            </a:r>
          </a:p>
        </p:txBody>
      </p:sp>
      <p:pic>
        <p:nvPicPr>
          <p:cNvPr id="3" name="Picture 2" descr="image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" b="1898"/>
          <a:stretch/>
        </p:blipFill>
        <p:spPr bwMode="auto">
          <a:xfrm>
            <a:off x="2339752" y="1196752"/>
            <a:ext cx="3672408" cy="37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67544" y="520959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Ključni korak je </a:t>
            </a:r>
            <a:r>
              <a:rPr lang="hr-HR" dirty="0"/>
              <a:t>proizvodnja  </a:t>
            </a:r>
            <a:r>
              <a:rPr lang="hr-HR" b="1" dirty="0" err="1" smtClean="0"/>
              <a:t>furan</a:t>
            </a:r>
            <a:r>
              <a:rPr lang="hr-HR" b="1" dirty="0" smtClean="0"/>
              <a:t> 2,5-</a:t>
            </a:r>
            <a:r>
              <a:rPr lang="hr-HR" b="1" dirty="0" err="1" smtClean="0"/>
              <a:t>dikarboksilne</a:t>
            </a:r>
            <a:r>
              <a:rPr lang="hr-HR" b="1" dirty="0" smtClean="0"/>
              <a:t>  kiseline </a:t>
            </a:r>
            <a:r>
              <a:rPr lang="hr-HR" dirty="0" smtClean="0"/>
              <a:t>(</a:t>
            </a:r>
            <a:r>
              <a:rPr lang="hr-HR" dirty="0" err="1" smtClean="0"/>
              <a:t>furanske</a:t>
            </a:r>
            <a:r>
              <a:rPr lang="hr-HR" dirty="0" smtClean="0"/>
              <a:t> </a:t>
            </a:r>
            <a:r>
              <a:rPr lang="hr-HR" dirty="0" err="1" smtClean="0"/>
              <a:t>dikiseline</a:t>
            </a:r>
            <a:r>
              <a:rPr lang="hr-HR" dirty="0" smtClean="0"/>
              <a:t>) oksidacijom iz </a:t>
            </a:r>
            <a:r>
              <a:rPr lang="hr-HR" dirty="0" err="1" smtClean="0"/>
              <a:t>alkoksimetilfurfurala</a:t>
            </a:r>
            <a:r>
              <a:rPr lang="hr-HR" dirty="0" smtClean="0"/>
              <a:t> (RMF). </a:t>
            </a:r>
          </a:p>
        </p:txBody>
      </p:sp>
    </p:spTree>
    <p:extLst>
      <p:ext uri="{BB962C8B-B14F-4D97-AF65-F5344CB8AC3E}">
        <p14:creationId xmlns:p14="http://schemas.microsoft.com/office/powerpoint/2010/main" val="1124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4624"/>
            <a:ext cx="9144000" cy="50006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hr-HR" sz="2400" b="1" dirty="0" smtClean="0"/>
              <a:t>Poli(etilen-</a:t>
            </a:r>
            <a:r>
              <a:rPr lang="hr-HR" sz="2400" b="1" dirty="0" err="1" smtClean="0"/>
              <a:t>furanoat</a:t>
            </a:r>
            <a:r>
              <a:rPr lang="hr-HR" sz="2400" b="1" dirty="0"/>
              <a:t>) (PEF)</a:t>
            </a:r>
          </a:p>
          <a:p>
            <a:pPr lvl="0">
              <a:spcBef>
                <a:spcPct val="0"/>
              </a:spcBef>
              <a:defRPr/>
            </a:pPr>
            <a:endParaRPr kumimoji="0" lang="hr-HR" sz="4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mage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32" b="1502"/>
          <a:stretch/>
        </p:blipFill>
        <p:spPr bwMode="auto">
          <a:xfrm>
            <a:off x="1259632" y="908720"/>
            <a:ext cx="5472608" cy="47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23528" y="5879013"/>
            <a:ext cx="820891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err="1" smtClean="0"/>
              <a:t>Alkoksimetilfurfural</a:t>
            </a:r>
            <a:r>
              <a:rPr lang="hr-HR" dirty="0" smtClean="0"/>
              <a:t> </a:t>
            </a:r>
            <a:r>
              <a:rPr lang="hr-HR" dirty="0"/>
              <a:t>(RMF</a:t>
            </a:r>
            <a:r>
              <a:rPr lang="hr-HR" dirty="0" smtClean="0"/>
              <a:t>) dobiva </a:t>
            </a:r>
            <a:r>
              <a:rPr lang="hr-HR" dirty="0"/>
              <a:t>se iz </a:t>
            </a:r>
            <a:r>
              <a:rPr lang="hr-HR" dirty="0" smtClean="0"/>
              <a:t>fruktoze ili 5-</a:t>
            </a:r>
            <a:r>
              <a:rPr lang="hr-HR" dirty="0" err="1" smtClean="0"/>
              <a:t>hidroksimetilfurfurala</a:t>
            </a:r>
            <a:r>
              <a:rPr lang="hr-HR" dirty="0" smtClean="0"/>
              <a:t> (HMF).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74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78"/>
            <a:ext cx="8702452" cy="586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5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340768"/>
            <a:ext cx="66247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PEF </a:t>
            </a:r>
            <a:r>
              <a:rPr lang="hr-HR" dirty="0" smtClean="0"/>
              <a:t>je vrlo sličan</a:t>
            </a:r>
            <a:r>
              <a:rPr lang="en-US" dirty="0" smtClean="0"/>
              <a:t> PET</a:t>
            </a:r>
            <a:r>
              <a:rPr lang="hr-HR" dirty="0" smtClean="0"/>
              <a:t>-u, po svojstvima bolji, a  dobiva se u cijelosti iz </a:t>
            </a:r>
            <a:r>
              <a:rPr lang="hr-HR" dirty="0" err="1" smtClean="0"/>
              <a:t>bioobnovljivih</a:t>
            </a:r>
            <a:r>
              <a:rPr lang="hr-HR" dirty="0" smtClean="0"/>
              <a:t> izvora.</a:t>
            </a:r>
          </a:p>
          <a:p>
            <a:endParaRPr lang="hr-HR" dirty="0" smtClean="0"/>
          </a:p>
          <a:p>
            <a:r>
              <a:rPr lang="hr-HR" dirty="0" smtClean="0"/>
              <a:t>Boce izrađene od </a:t>
            </a:r>
            <a:r>
              <a:rPr lang="en-US" dirty="0" smtClean="0"/>
              <a:t>PEF</a:t>
            </a:r>
            <a:r>
              <a:rPr lang="hr-HR" dirty="0" smtClean="0"/>
              <a:t>-a su bolje jer</a:t>
            </a:r>
            <a:r>
              <a:rPr lang="en-US" dirty="0" smtClean="0"/>
              <a:t>:</a:t>
            </a:r>
            <a:endParaRPr lang="hr-HR" dirty="0"/>
          </a:p>
          <a:p>
            <a:pPr marL="285750" lvl="0" indent="-285750">
              <a:buFontTx/>
              <a:buChar char="-"/>
            </a:pPr>
            <a:r>
              <a:rPr lang="hr-HR" dirty="0" smtClean="0"/>
              <a:t>potrebno je manje materijala</a:t>
            </a:r>
          </a:p>
          <a:p>
            <a:pPr marL="285750" lvl="0" indent="-285750">
              <a:buFontTx/>
              <a:buChar char="-"/>
            </a:pPr>
            <a:r>
              <a:rPr lang="hr-HR" dirty="0" smtClean="0"/>
              <a:t>laganije su</a:t>
            </a:r>
          </a:p>
          <a:p>
            <a:pPr marL="285750" lvl="0" indent="-285750">
              <a:buFontTx/>
              <a:buChar char="-"/>
            </a:pPr>
            <a:r>
              <a:rPr lang="hr-HR" dirty="0" smtClean="0"/>
              <a:t>postojanije su</a:t>
            </a:r>
          </a:p>
          <a:p>
            <a:pPr marL="285750" lvl="0" indent="-285750">
              <a:buFontTx/>
              <a:buChar char="-"/>
            </a:pPr>
            <a:r>
              <a:rPr lang="hr-HR" dirty="0" smtClean="0"/>
              <a:t>sadržaj se čuva nepromijenjen duže vrijeme</a:t>
            </a:r>
          </a:p>
          <a:p>
            <a:pPr marL="285750" lvl="0" indent="-285750">
              <a:buFontTx/>
              <a:buChar char="-"/>
            </a:pPr>
            <a:r>
              <a:rPr lang="hr-HR" dirty="0" smtClean="0"/>
              <a:t>(u slučaju spaljivanja CO</a:t>
            </a:r>
            <a:r>
              <a:rPr lang="hr-HR" baseline="-25000" dirty="0" smtClean="0"/>
              <a:t>2</a:t>
            </a:r>
            <a:r>
              <a:rPr lang="hr-HR" dirty="0" smtClean="0"/>
              <a:t> neutralan).</a:t>
            </a:r>
          </a:p>
          <a:p>
            <a:pPr marL="285750" lvl="0" indent="-285750">
              <a:buFontTx/>
              <a:buChar char="-"/>
            </a:pPr>
            <a:endParaRPr lang="hr-HR" dirty="0"/>
          </a:p>
          <a:p>
            <a:pPr lvl="0"/>
            <a:r>
              <a:rPr lang="hr-HR" dirty="0" smtClean="0"/>
              <a:t>PEF bi mogao zamijeniti višeslojne materijale koje je teško reciklirati. </a:t>
            </a:r>
            <a:endParaRPr lang="hr-H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4624"/>
            <a:ext cx="9144000" cy="50006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hr-HR" sz="2400" b="1" dirty="0" smtClean="0"/>
              <a:t>Prednosti poli(etilen-</a:t>
            </a:r>
            <a:r>
              <a:rPr lang="hr-HR" sz="2400" b="1" dirty="0" err="1" smtClean="0"/>
              <a:t>furanoata</a:t>
            </a:r>
            <a:r>
              <a:rPr lang="hr-HR" sz="2400" b="1" dirty="0" smtClean="0"/>
              <a:t>) </a:t>
            </a:r>
            <a:endParaRPr lang="hr-HR" sz="2400" b="1" dirty="0"/>
          </a:p>
          <a:p>
            <a:pPr lvl="0">
              <a:spcBef>
                <a:spcPct val="0"/>
              </a:spcBef>
              <a:defRPr/>
            </a:pPr>
            <a:endParaRPr kumimoji="0" lang="hr-HR" sz="4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36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040560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9552" y="729887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 smtClean="0"/>
              <a:t>Avantium</a:t>
            </a:r>
            <a:r>
              <a:rPr lang="hr-HR" dirty="0"/>
              <a:t> </a:t>
            </a:r>
            <a:r>
              <a:rPr lang="hr-HR" dirty="0" smtClean="0"/>
              <a:t>YXY pokazao da se njihov PEF može prerađivati u različite proizvode na postojećim linijama za preradu PET-a.</a:t>
            </a:r>
            <a:endParaRPr lang="hr-H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4624"/>
            <a:ext cx="9144000" cy="50006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hr-HR" sz="2400" b="1" dirty="0" smtClean="0"/>
              <a:t>Prerada poli(etilen-</a:t>
            </a:r>
            <a:r>
              <a:rPr lang="hr-HR" sz="2400" b="1" dirty="0" err="1" smtClean="0"/>
              <a:t>furanoata</a:t>
            </a:r>
            <a:r>
              <a:rPr lang="hr-HR" sz="2400" b="1" dirty="0" smtClean="0"/>
              <a:t>) </a:t>
            </a:r>
            <a:endParaRPr lang="hr-HR" sz="2400" b="1" dirty="0"/>
          </a:p>
          <a:p>
            <a:pPr lvl="0">
              <a:spcBef>
                <a:spcPct val="0"/>
              </a:spcBef>
              <a:defRPr/>
            </a:pPr>
            <a:endParaRPr kumimoji="0" lang="hr-HR" sz="4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21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404664"/>
            <a:ext cx="9144000" cy="50006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hr-HR" sz="2400" b="1" dirty="0" smtClean="0"/>
              <a:t>Ulaganja u proizvodnju poli(etilen-</a:t>
            </a:r>
            <a:r>
              <a:rPr lang="hr-HR" sz="2400" b="1" dirty="0" err="1" smtClean="0"/>
              <a:t>furanoata</a:t>
            </a:r>
            <a:r>
              <a:rPr lang="hr-HR" sz="2400" b="1" dirty="0" smtClean="0"/>
              <a:t>)</a:t>
            </a:r>
            <a:endParaRPr lang="hr-H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052736"/>
            <a:ext cx="756084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hr-HR" b="1" dirty="0" smtClean="0"/>
              <a:t>2009.</a:t>
            </a:r>
            <a:r>
              <a:rPr lang="hr-HR" dirty="0" smtClean="0"/>
              <a:t> </a:t>
            </a:r>
            <a:r>
              <a:rPr lang="hr-HR" i="1" dirty="0" err="1"/>
              <a:t>Coca</a:t>
            </a:r>
            <a:r>
              <a:rPr lang="hr-HR" i="1" dirty="0"/>
              <a:t>-Cola </a:t>
            </a:r>
            <a:r>
              <a:rPr lang="hr-HR" dirty="0" smtClean="0"/>
              <a:t>na tržište uvodi </a:t>
            </a:r>
            <a:r>
              <a:rPr lang="hr-HR" dirty="0" err="1" smtClean="0"/>
              <a:t>reciklabilan</a:t>
            </a:r>
            <a:r>
              <a:rPr lang="hr-HR" dirty="0" smtClean="0"/>
              <a:t> PET ( </a:t>
            </a:r>
            <a:r>
              <a:rPr lang="hr-HR" dirty="0" err="1" smtClean="0"/>
              <a:t>Plant</a:t>
            </a:r>
            <a:r>
              <a:rPr lang="hr-HR" dirty="0" smtClean="0"/>
              <a:t> </a:t>
            </a:r>
            <a:r>
              <a:rPr lang="hr-HR" dirty="0" err="1" smtClean="0"/>
              <a:t>Bottle</a:t>
            </a:r>
            <a:r>
              <a:rPr lang="hr-HR" baseline="30000" dirty="0" err="1" smtClean="0"/>
              <a:t>TM</a:t>
            </a:r>
            <a:r>
              <a:rPr lang="hr-HR" dirty="0" smtClean="0"/>
              <a:t>) </a:t>
            </a:r>
          </a:p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hr-HR" b="1" dirty="0" smtClean="0"/>
              <a:t>Prosinac 2011.</a:t>
            </a:r>
            <a:r>
              <a:rPr lang="hr-HR" dirty="0" smtClean="0"/>
              <a:t> :	- </a:t>
            </a:r>
            <a:r>
              <a:rPr lang="hr-HR" i="1" dirty="0" err="1" smtClean="0"/>
              <a:t>Aventium</a:t>
            </a:r>
            <a:r>
              <a:rPr lang="hr-HR" dirty="0" smtClean="0"/>
              <a:t> zvanično otvara pilot postrojenje za proizvodnju 		PEF-a u </a:t>
            </a:r>
            <a:r>
              <a:rPr lang="hr-HR" dirty="0" err="1" smtClean="0"/>
              <a:t>Galeenu</a:t>
            </a:r>
            <a:r>
              <a:rPr lang="hr-HR" dirty="0" smtClean="0"/>
              <a:t>, Nizozemska.</a:t>
            </a:r>
          </a:p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hr-HR" dirty="0" smtClean="0"/>
              <a:t>		- </a:t>
            </a:r>
            <a:r>
              <a:rPr lang="hr-HR" i="1" dirty="0" err="1" smtClean="0"/>
              <a:t>Coca</a:t>
            </a:r>
            <a:r>
              <a:rPr lang="hr-HR" i="1" dirty="0" smtClean="0"/>
              <a:t>-Cola </a:t>
            </a:r>
            <a:r>
              <a:rPr lang="hr-HR" dirty="0" smtClean="0"/>
              <a:t>sklapa ugovor s  kompanijama </a:t>
            </a:r>
            <a:r>
              <a:rPr lang="hr-HR" i="1" dirty="0" err="1" smtClean="0"/>
              <a:t>Virent</a:t>
            </a:r>
            <a:r>
              <a:rPr lang="hr-HR" dirty="0" smtClean="0"/>
              <a:t>, </a:t>
            </a:r>
            <a:r>
              <a:rPr lang="hr-HR" i="1" dirty="0" err="1" smtClean="0"/>
              <a:t>Gevo</a:t>
            </a:r>
            <a:r>
              <a:rPr lang="hr-HR" dirty="0" smtClean="0"/>
              <a:t> i 			</a:t>
            </a:r>
            <a:r>
              <a:rPr lang="hr-HR" i="1" dirty="0" err="1" smtClean="0"/>
              <a:t>Aventium</a:t>
            </a:r>
            <a:endParaRPr lang="hr-HR" i="1" dirty="0" smtClean="0"/>
          </a:p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hr-HR" b="1" dirty="0"/>
              <a:t>Lipanj </a:t>
            </a:r>
            <a:r>
              <a:rPr lang="hr-HR" b="1" dirty="0" smtClean="0"/>
              <a:t>2012.</a:t>
            </a:r>
            <a:r>
              <a:rPr lang="hr-HR" dirty="0" smtClean="0"/>
              <a:t> </a:t>
            </a:r>
            <a:r>
              <a:rPr lang="hr-HR" i="1" dirty="0" err="1" smtClean="0"/>
              <a:t>Coca</a:t>
            </a:r>
            <a:r>
              <a:rPr lang="hr-HR" i="1" dirty="0" smtClean="0"/>
              <a:t>-Cola, Ford, </a:t>
            </a:r>
            <a:r>
              <a:rPr lang="hr-HR" i="1" dirty="0" err="1" smtClean="0"/>
              <a:t>Heinz</a:t>
            </a:r>
            <a:r>
              <a:rPr lang="hr-HR" i="1" dirty="0" smtClean="0"/>
              <a:t>, NIKE </a:t>
            </a:r>
            <a:r>
              <a:rPr lang="hr-HR" dirty="0" smtClean="0"/>
              <a:t>i</a:t>
            </a:r>
            <a:r>
              <a:rPr lang="hr-HR" i="1" dirty="0" smtClean="0"/>
              <a:t> P&amp;G </a:t>
            </a:r>
            <a:r>
              <a:rPr lang="hr-HR" dirty="0" smtClean="0"/>
              <a:t>obznanili su rad na zajedničkom projektu pod nazivom </a:t>
            </a:r>
            <a:r>
              <a:rPr lang="hr-HR" dirty="0" err="1" smtClean="0"/>
              <a:t>Plant</a:t>
            </a:r>
            <a:r>
              <a:rPr lang="hr-HR" dirty="0" smtClean="0"/>
              <a:t> PET </a:t>
            </a:r>
            <a:r>
              <a:rPr lang="hr-HR" dirty="0" err="1" smtClean="0"/>
              <a:t>Technology</a:t>
            </a:r>
            <a:r>
              <a:rPr lang="hr-HR" dirty="0" smtClean="0"/>
              <a:t>  </a:t>
            </a:r>
            <a:r>
              <a:rPr lang="hr-HR" dirty="0" err="1" smtClean="0"/>
              <a:t>Collaborative</a:t>
            </a:r>
            <a:r>
              <a:rPr lang="hr-HR" dirty="0" smtClean="0"/>
              <a:t> (PTC) radi razvoja PET materijala i vlakana 100 % </a:t>
            </a:r>
            <a:r>
              <a:rPr lang="hr-HR" dirty="0" err="1" smtClean="0"/>
              <a:t>bioosnove</a:t>
            </a:r>
            <a:r>
              <a:rPr lang="hr-HR" dirty="0" smtClean="0"/>
              <a:t> .</a:t>
            </a:r>
          </a:p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hr-HR" b="1" dirty="0" smtClean="0"/>
              <a:t>2014.</a:t>
            </a:r>
            <a:r>
              <a:rPr lang="hr-HR" dirty="0" smtClean="0"/>
              <a:t> </a:t>
            </a:r>
            <a:r>
              <a:rPr lang="hr-HR" i="1" dirty="0" err="1" smtClean="0"/>
              <a:t>Aventium</a:t>
            </a:r>
            <a:r>
              <a:rPr lang="hr-HR" i="1" dirty="0" smtClean="0"/>
              <a:t>  </a:t>
            </a:r>
            <a:r>
              <a:rPr lang="hr-HR" dirty="0" smtClean="0"/>
              <a:t>sklopio ugovor s </a:t>
            </a:r>
            <a:r>
              <a:rPr lang="hr-HR" dirty="0"/>
              <a:t>vrijedan </a:t>
            </a:r>
            <a:r>
              <a:rPr lang="hr-HR" b="1" dirty="0"/>
              <a:t>50 mil. </a:t>
            </a:r>
            <a:r>
              <a:rPr lang="hr-HR" b="1" dirty="0" smtClean="0"/>
              <a:t>dolara  </a:t>
            </a:r>
            <a:r>
              <a:rPr lang="hr-HR" i="1" dirty="0" err="1" smtClean="0"/>
              <a:t>Swire</a:t>
            </a:r>
            <a:r>
              <a:rPr lang="hr-HR" i="1" dirty="0" smtClean="0"/>
              <a:t> Pacific</a:t>
            </a:r>
            <a:r>
              <a:rPr lang="hr-HR" dirty="0" smtClean="0"/>
              <a:t>, </a:t>
            </a:r>
            <a:r>
              <a:rPr lang="hr-HR" i="1" dirty="0" err="1" smtClean="0"/>
              <a:t>Coca</a:t>
            </a:r>
            <a:r>
              <a:rPr lang="hr-HR" i="1" dirty="0" smtClean="0"/>
              <a:t>-Colom</a:t>
            </a:r>
            <a:r>
              <a:rPr lang="hr-HR" dirty="0" smtClean="0"/>
              <a:t>, </a:t>
            </a:r>
            <a:r>
              <a:rPr lang="hr-HR" i="1" dirty="0" smtClean="0"/>
              <a:t>DANON</a:t>
            </a:r>
            <a:r>
              <a:rPr lang="hr-HR" dirty="0" smtClean="0"/>
              <a:t>E, </a:t>
            </a:r>
            <a:r>
              <a:rPr lang="hr-HR" i="1" dirty="0" smtClean="0"/>
              <a:t>ALPLA.</a:t>
            </a:r>
          </a:p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hr-HR" b="1" dirty="0" smtClean="0"/>
              <a:t>2016.</a:t>
            </a:r>
            <a:r>
              <a:rPr lang="hr-HR" dirty="0" smtClean="0"/>
              <a:t> </a:t>
            </a:r>
            <a:r>
              <a:rPr lang="hr-HR" i="1" dirty="0" err="1"/>
              <a:t>Aventium</a:t>
            </a:r>
            <a:r>
              <a:rPr lang="hr-HR" i="1" dirty="0"/>
              <a:t>  </a:t>
            </a:r>
            <a:r>
              <a:rPr lang="hr-HR" dirty="0" smtClean="0"/>
              <a:t>planira pokretanje komercijalne proizvodnje </a:t>
            </a:r>
            <a:r>
              <a:rPr lang="hr-HR" dirty="0" err="1"/>
              <a:t>furan</a:t>
            </a:r>
            <a:r>
              <a:rPr lang="hr-HR" dirty="0"/>
              <a:t> 2,5-</a:t>
            </a:r>
            <a:r>
              <a:rPr lang="hr-HR" dirty="0" err="1"/>
              <a:t>dikarboksilne</a:t>
            </a:r>
            <a:r>
              <a:rPr lang="hr-HR" dirty="0"/>
              <a:t>  kiseline </a:t>
            </a:r>
            <a:r>
              <a:rPr lang="hr-HR" dirty="0" smtClean="0"/>
              <a:t>i PEF-a u obujmu od </a:t>
            </a:r>
            <a:r>
              <a:rPr lang="hr-HR" b="1" dirty="0" smtClean="0"/>
              <a:t>50 000</a:t>
            </a:r>
            <a:r>
              <a:rPr lang="hr-HR" dirty="0" smtClean="0"/>
              <a:t> tona godišnje.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11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60648"/>
            <a:ext cx="9144000" cy="50006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2400" b="1" dirty="0"/>
              <a:t>UVOD</a:t>
            </a:r>
            <a:endParaRPr lang="hr-HR" sz="4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804824"/>
            <a:ext cx="7772400" cy="387779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r>
              <a:rPr lang="hr-HR" sz="2000" dirty="0">
                <a:solidFill>
                  <a:srgbClr val="0070C0"/>
                </a:solidFill>
              </a:rPr>
              <a:t>Poli(etilen-</a:t>
            </a:r>
            <a:r>
              <a:rPr lang="hr-HR" sz="2000" dirty="0" err="1">
                <a:solidFill>
                  <a:srgbClr val="0070C0"/>
                </a:solidFill>
              </a:rPr>
              <a:t>tereftalat</a:t>
            </a:r>
            <a:r>
              <a:rPr lang="hr-HR" sz="2000" dirty="0">
                <a:solidFill>
                  <a:srgbClr val="0070C0"/>
                </a:solidFill>
              </a:rPr>
              <a:t>)  - (PET)</a:t>
            </a:r>
          </a:p>
        </p:txBody>
      </p:sp>
      <p:pic>
        <p:nvPicPr>
          <p:cNvPr id="9" name="Picture 7" descr="http://t3.gstatic.com/images?q=tbn:ANd9GcRPj4tsXzs1RsHosapuMNlV_djqM8fXnPXjjOoGY3skTTlcuD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263877"/>
            <a:ext cx="2079625" cy="245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likovni rezultat za PET bott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5" y="3960879"/>
            <a:ext cx="3045412" cy="239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likovni rezultat za pet polyethylene terephthalate products, clot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35559"/>
            <a:ext cx="4287520" cy="264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Slikovni rezultat za pet polyethylene terephthalate products, cloth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2" y="1346745"/>
            <a:ext cx="2198370" cy="207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Slikovni rezultat za PET, umbrella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1" r="28591"/>
          <a:stretch/>
        </p:blipFill>
        <p:spPr bwMode="auto">
          <a:xfrm>
            <a:off x="5652120" y="552233"/>
            <a:ext cx="2659832" cy="3024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62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504" y="404664"/>
            <a:ext cx="9144000" cy="50006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hr-HR" sz="2400" b="1" dirty="0" smtClean="0"/>
              <a:t>  Razvoj proizvodnje poli(etilen-</a:t>
            </a:r>
            <a:r>
              <a:rPr lang="hr-HR" sz="2400" b="1" dirty="0" err="1" smtClean="0"/>
              <a:t>furanoata</a:t>
            </a:r>
            <a:r>
              <a:rPr lang="hr-HR" sz="2400" b="1" dirty="0" smtClean="0"/>
              <a:t>)</a:t>
            </a:r>
            <a:endParaRPr lang="hr-HR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374532"/>
              </p:ext>
            </p:extLst>
          </p:nvPr>
        </p:nvGraphicFramePr>
        <p:xfrm>
          <a:off x="611560" y="1191720"/>
          <a:ext cx="7920880" cy="4853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Tvrtka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Djelatnost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Patenti u području</a:t>
                      </a:r>
                      <a:br>
                        <a:rPr lang="hr-HR" sz="1400" dirty="0">
                          <a:effectLst/>
                        </a:rPr>
                      </a:br>
                      <a:r>
                        <a:rPr lang="hr-HR" sz="1400" dirty="0">
                          <a:effectLst/>
                        </a:rPr>
                        <a:t> </a:t>
                      </a:r>
                      <a:r>
                        <a:rPr lang="hr-HR" sz="1400" b="1" dirty="0">
                          <a:effectLst/>
                        </a:rPr>
                        <a:t>(broj patenata</a:t>
                      </a:r>
                      <a:r>
                        <a:rPr lang="hr-HR" sz="1400" dirty="0">
                          <a:effectLst/>
                        </a:rPr>
                        <a:t>)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Avantium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Vodeća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tehnološka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kompanija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specijalizirana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za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istraživanje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naprednih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katalizatora</a:t>
                      </a:r>
                      <a:r>
                        <a:rPr lang="en-IN" sz="1200" dirty="0">
                          <a:effectLst/>
                        </a:rPr>
                        <a:t>. </a:t>
                      </a:r>
                      <a:r>
                        <a:rPr lang="en-IN" sz="1200" dirty="0" err="1">
                          <a:effectLst/>
                        </a:rPr>
                        <a:t>Realizacija</a:t>
                      </a:r>
                      <a:r>
                        <a:rPr lang="en-IN" sz="1200" dirty="0">
                          <a:effectLst/>
                        </a:rPr>
                        <a:t> u </a:t>
                      </a:r>
                      <a:r>
                        <a:rPr lang="en-IN" sz="1200" dirty="0" err="1">
                          <a:effectLst/>
                        </a:rPr>
                        <a:t>okviru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dviju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jedinica</a:t>
                      </a:r>
                      <a:r>
                        <a:rPr lang="en-IN" sz="1200" dirty="0">
                          <a:effectLst/>
                        </a:rPr>
                        <a:t>: Catalysis </a:t>
                      </a:r>
                      <a:r>
                        <a:rPr lang="en-IN" sz="1200" dirty="0" err="1">
                          <a:effectLst/>
                        </a:rPr>
                        <a:t>i</a:t>
                      </a:r>
                      <a:r>
                        <a:rPr lang="en-IN" sz="1200" dirty="0">
                          <a:effectLst/>
                        </a:rPr>
                        <a:t> YXY.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Procesi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priprave</a:t>
                      </a:r>
                      <a:r>
                        <a:rPr lang="en-IN" sz="1200" dirty="0">
                          <a:effectLst/>
                        </a:rPr>
                        <a:t> PEF (4)</a:t>
                      </a:r>
                      <a:endParaRPr lang="hr-H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Proizvodnja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vlakana</a:t>
                      </a:r>
                      <a:r>
                        <a:rPr lang="en-IN" sz="1200" dirty="0">
                          <a:effectLst/>
                        </a:rPr>
                        <a:t> (1)</a:t>
                      </a:r>
                      <a:endParaRPr lang="hr-H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Recikliranje</a:t>
                      </a:r>
                      <a:r>
                        <a:rPr lang="en-IN" sz="1200" dirty="0">
                          <a:effectLst/>
                        </a:rPr>
                        <a:t> (1)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Procter &amp; Gamble Co. (P &amp; G)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Multinacionalna američka kompanija koja proizvodi robu </a:t>
                      </a:r>
                      <a:endParaRPr lang="hr-HR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široke </a:t>
                      </a:r>
                      <a:r>
                        <a:rPr lang="hr-HR" sz="1200" dirty="0">
                          <a:effectLst/>
                        </a:rPr>
                        <a:t>potrošnje, za kozmetičku njegu žena, djece i obitelji, sredstava za čišćenje, i dr.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Pelene (4)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Ambalažni materijali (3)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Proizvodnja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vlakana</a:t>
                      </a:r>
                      <a:r>
                        <a:rPr lang="en-IN" sz="1200" dirty="0">
                          <a:effectLst/>
                        </a:rPr>
                        <a:t> (4)</a:t>
                      </a:r>
                      <a:endParaRPr lang="hr-H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Societe des Eaux Minerales d'Evian SA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Tvrtka kći DANONE-a, osnovana 1970. godine, </a:t>
                      </a:r>
                      <a:r>
                        <a:rPr lang="hr-HR" sz="1200" dirty="0" smtClean="0">
                          <a:effectLst/>
                        </a:rPr>
                        <a:t/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proizvodi </a:t>
                      </a:r>
                      <a:r>
                        <a:rPr lang="hr-HR" sz="1200" dirty="0">
                          <a:effectLst/>
                        </a:rPr>
                        <a:t>boce za mineralnu vodu.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Proizvodnja boca (7)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Canon Inc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Japanska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tvrtka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specijalizirana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za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proizvodnju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vezanu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za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fotografiju</a:t>
                      </a:r>
                      <a:r>
                        <a:rPr lang="en-IN" sz="1200" dirty="0">
                          <a:effectLst/>
                        </a:rPr>
                        <a:t> I </a:t>
                      </a:r>
                      <a:r>
                        <a:rPr lang="en-IN" sz="1200" dirty="0" err="1">
                          <a:effectLst/>
                        </a:rPr>
                        <a:t>optičke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proizvode</a:t>
                      </a:r>
                      <a:r>
                        <a:rPr lang="en-IN" sz="1200" dirty="0">
                          <a:effectLst/>
                        </a:rPr>
                        <a:t>. To je 10.-ta </a:t>
                      </a:r>
                      <a:r>
                        <a:rPr lang="en-IN" sz="1200" dirty="0" err="1">
                          <a:effectLst/>
                        </a:rPr>
                        <a:t>kompanija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po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hr-HR" sz="1200" dirty="0" smtClean="0">
                          <a:effectLst/>
                        </a:rPr>
                        <a:t/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en-IN" sz="1200" dirty="0" err="1" smtClean="0">
                          <a:effectLst/>
                        </a:rPr>
                        <a:t>veličini</a:t>
                      </a:r>
                      <a:r>
                        <a:rPr lang="en-IN" sz="1200" dirty="0" smtClean="0">
                          <a:effectLst/>
                        </a:rPr>
                        <a:t> </a:t>
                      </a:r>
                      <a:r>
                        <a:rPr lang="en-IN" sz="1200" dirty="0">
                          <a:effectLst/>
                        </a:rPr>
                        <a:t>u </a:t>
                      </a:r>
                      <a:r>
                        <a:rPr lang="en-IN" sz="1200" dirty="0" err="1">
                          <a:effectLst/>
                        </a:rPr>
                        <a:t>Japanu</a:t>
                      </a:r>
                      <a:r>
                        <a:rPr lang="en-IN" sz="1200" dirty="0">
                          <a:effectLst/>
                        </a:rPr>
                        <a:t> s </a:t>
                      </a:r>
                      <a:r>
                        <a:rPr lang="en-IN" sz="1200" dirty="0" err="1">
                          <a:effectLst/>
                        </a:rPr>
                        <a:t>obzirom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na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tržišni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udio</a:t>
                      </a:r>
                      <a:r>
                        <a:rPr lang="en-IN" sz="1200" dirty="0">
                          <a:effectLst/>
                        </a:rPr>
                        <a:t>. 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Kompoziti i smjese na osnovi PEF-a (6)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Proizvodnja filmova (1)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Modificiranje PEF-a (1)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2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Toray Industries, Inc.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Japanska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muiltinacionalna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tvrtka</a:t>
                      </a:r>
                      <a:r>
                        <a:rPr lang="en-IN" sz="1200" dirty="0">
                          <a:effectLst/>
                        </a:rPr>
                        <a:t>, </a:t>
                      </a:r>
                      <a:r>
                        <a:rPr lang="en-IN" sz="1200" dirty="0" err="1">
                          <a:effectLst/>
                        </a:rPr>
                        <a:t>izvorno</a:t>
                      </a:r>
                      <a:r>
                        <a:rPr lang="en-IN" sz="1200" dirty="0">
                          <a:effectLst/>
                        </a:rPr>
                        <a:t> se </a:t>
                      </a:r>
                      <a:r>
                        <a:rPr lang="en-IN" sz="1200" dirty="0" err="1">
                          <a:effectLst/>
                        </a:rPr>
                        <a:t>bavila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vlaknima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i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tekstilom</a:t>
                      </a:r>
                      <a:r>
                        <a:rPr lang="en-IN" sz="1200" dirty="0">
                          <a:effectLst/>
                        </a:rPr>
                        <a:t>, </a:t>
                      </a:r>
                      <a:r>
                        <a:rPr lang="en-IN" sz="1200" dirty="0" err="1">
                          <a:effectLst/>
                        </a:rPr>
                        <a:t>plastikom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i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kemikalijama</a:t>
                      </a:r>
                      <a:r>
                        <a:rPr lang="en-IN" sz="1200" dirty="0">
                          <a:effectLst/>
                        </a:rPr>
                        <a:t>. S </a:t>
                      </a:r>
                      <a:r>
                        <a:rPr lang="en-IN" sz="1200" dirty="0" err="1">
                          <a:effectLst/>
                        </a:rPr>
                        <a:t>vremenom</a:t>
                      </a:r>
                      <a:r>
                        <a:rPr lang="en-IN" sz="1200" dirty="0">
                          <a:effectLst/>
                        </a:rPr>
                        <a:t> je </a:t>
                      </a:r>
                      <a:r>
                        <a:rPr lang="en-IN" sz="1200" dirty="0" err="1">
                          <a:effectLst/>
                        </a:rPr>
                        <a:t>svoju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djelatnost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proširila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i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na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farmaceutiku</a:t>
                      </a:r>
                      <a:r>
                        <a:rPr lang="en-IN" sz="1200" dirty="0">
                          <a:effectLst/>
                        </a:rPr>
                        <a:t>, </a:t>
                      </a:r>
                      <a:r>
                        <a:rPr lang="en-IN" sz="1200" dirty="0" err="1">
                          <a:effectLst/>
                        </a:rPr>
                        <a:t>biotehnologiju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i</a:t>
                      </a:r>
                      <a:r>
                        <a:rPr lang="en-IN" sz="1200" dirty="0">
                          <a:effectLst/>
                        </a:rPr>
                        <a:t> R &amp; D, </a:t>
                      </a:r>
                      <a:r>
                        <a:rPr lang="en-IN" sz="1200" dirty="0" err="1">
                          <a:effectLst/>
                        </a:rPr>
                        <a:t>medicinske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produkte</a:t>
                      </a:r>
                      <a:r>
                        <a:rPr lang="en-IN" sz="1200" dirty="0">
                          <a:effectLst/>
                        </a:rPr>
                        <a:t>, </a:t>
                      </a:r>
                      <a:r>
                        <a:rPr lang="en-IN" sz="1200" dirty="0" err="1">
                          <a:effectLst/>
                        </a:rPr>
                        <a:t>elektroniku</a:t>
                      </a:r>
                      <a:r>
                        <a:rPr lang="en-IN" sz="1200" dirty="0">
                          <a:effectLst/>
                        </a:rPr>
                        <a:t>, membrane </a:t>
                      </a:r>
                      <a:r>
                        <a:rPr lang="en-IN" sz="1200" dirty="0" err="1">
                          <a:effectLst/>
                        </a:rPr>
                        <a:t>za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reverznu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osmozu</a:t>
                      </a:r>
                      <a:r>
                        <a:rPr lang="en-IN" sz="1200" dirty="0">
                          <a:effectLst/>
                        </a:rPr>
                        <a:t>, </a:t>
                      </a:r>
                      <a:r>
                        <a:rPr lang="en-IN" sz="1200" dirty="0" err="1">
                          <a:effectLst/>
                        </a:rPr>
                        <a:t>elektroniku</a:t>
                      </a:r>
                      <a:r>
                        <a:rPr lang="en-IN" sz="1200" dirty="0">
                          <a:effectLst/>
                        </a:rPr>
                        <a:t>, IT </a:t>
                      </a:r>
                      <a:r>
                        <a:rPr lang="en-IN" sz="1200" dirty="0" err="1">
                          <a:effectLst/>
                        </a:rPr>
                        <a:t>proizvode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te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napredne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kompozitne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materijale</a:t>
                      </a:r>
                      <a:r>
                        <a:rPr lang="en-IN" sz="1200" dirty="0">
                          <a:effectLst/>
                        </a:rPr>
                        <a:t>.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Pelene (4)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Ambalažni materijali (3)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Proizvodnja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err="1">
                          <a:effectLst/>
                        </a:rPr>
                        <a:t>vlakana</a:t>
                      </a:r>
                      <a:r>
                        <a:rPr lang="en-IN" sz="1200" dirty="0">
                          <a:effectLst/>
                        </a:rPr>
                        <a:t> (4)</a:t>
                      </a:r>
                      <a:endParaRPr lang="hr-H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3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4624"/>
            <a:ext cx="9144000" cy="50006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hr-HR" sz="2400" b="1" dirty="0" smtClean="0"/>
              <a:t>  Kemijsko/toplinsko recikliranje – tehnološka unapređenja</a:t>
            </a:r>
            <a:endParaRPr kumimoji="0" lang="hr-HR" sz="4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764704"/>
            <a:ext cx="72728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hr-HR" dirty="0" smtClean="0">
                <a:latin typeface="Calibri (Body)"/>
              </a:rPr>
              <a:t>Potrebno je reciklirati oko deset milijuna tona plastičnih boca.</a:t>
            </a:r>
            <a:r>
              <a:rPr lang="en-IN" dirty="0" smtClean="0">
                <a:latin typeface="Calibri (Body)"/>
              </a:rPr>
              <a:t> </a:t>
            </a:r>
            <a:endParaRPr lang="hr-HR" dirty="0" smtClean="0">
              <a:latin typeface="Calibri (Body)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hr-HR" dirty="0" smtClean="0">
                <a:latin typeface="Calibri (Body)"/>
              </a:rPr>
              <a:t>Trenutno, manje od 10 % prikupljene plastike se reciklira.</a:t>
            </a:r>
            <a:endParaRPr lang="en-IN" dirty="0">
              <a:latin typeface="Calibri (Body)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2053873"/>
            <a:ext cx="8534400" cy="1752600"/>
            <a:chOff x="228600" y="1066800"/>
            <a:chExt cx="8686800" cy="1752600"/>
          </a:xfrm>
          <a:solidFill>
            <a:srgbClr val="D0D8E8"/>
          </a:solidFill>
        </p:grpSpPr>
        <p:sp>
          <p:nvSpPr>
            <p:cNvPr id="5" name="Rounded Rectangle 4"/>
            <p:cNvSpPr/>
            <p:nvPr/>
          </p:nvSpPr>
          <p:spPr>
            <a:xfrm>
              <a:off x="228600" y="1066800"/>
              <a:ext cx="8686800" cy="1752600"/>
            </a:xfrm>
            <a:prstGeom prst="round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1143000"/>
              <a:ext cx="2133600" cy="41910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N" sz="1400" b="1" dirty="0"/>
                <a:t>WO2015056377 by IBM</a:t>
              </a:r>
              <a:endParaRPr lang="en-IN" sz="1400" dirty="0"/>
            </a:p>
            <a:p>
              <a:pPr>
                <a:defRPr/>
              </a:pPr>
              <a:r>
                <a:rPr lang="en-IN" sz="1400" b="1" dirty="0"/>
                <a:t> </a:t>
              </a:r>
              <a:endParaRPr lang="en-IN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2057400"/>
              <a:ext cx="533400" cy="307975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N" sz="1400" dirty="0"/>
                <a:t>PEF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066800" y="2209800"/>
              <a:ext cx="373380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1219200" y="1676400"/>
              <a:ext cx="3429000" cy="523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IN" sz="1400" dirty="0" smtClean="0"/>
                <a:t>Al</a:t>
              </a:r>
              <a:r>
                <a:rPr lang="hr-HR" sz="1400" dirty="0" smtClean="0"/>
                <a:t>k</a:t>
              </a:r>
              <a:r>
                <a:rPr lang="en-IN" sz="1400" dirty="0" err="1" smtClean="0"/>
                <a:t>ohol</a:t>
              </a:r>
              <a:r>
                <a:rPr lang="en-IN" sz="1400" dirty="0" smtClean="0"/>
                <a:t> </a:t>
              </a:r>
              <a:r>
                <a:rPr lang="hr-HR" sz="1400" dirty="0" smtClean="0"/>
                <a:t>sa</a:t>
              </a:r>
              <a:r>
                <a:rPr lang="en-IN" sz="1400" dirty="0" smtClean="0"/>
                <a:t> </a:t>
              </a:r>
              <a:r>
                <a:rPr lang="en-IN" sz="1400" dirty="0"/>
                <a:t>2 </a:t>
              </a:r>
              <a:r>
                <a:rPr lang="hr-HR" sz="1400" dirty="0" smtClean="0"/>
                <a:t>do</a:t>
              </a:r>
              <a:r>
                <a:rPr lang="en-IN" sz="1400" dirty="0" smtClean="0"/>
                <a:t> </a:t>
              </a:r>
              <a:r>
                <a:rPr lang="en-IN" sz="1400" dirty="0"/>
                <a:t>5 </a:t>
              </a:r>
              <a:r>
                <a:rPr lang="hr-HR" sz="1400" dirty="0" smtClean="0"/>
                <a:t>ugljikovih atoma</a:t>
              </a:r>
              <a:r>
                <a:rPr lang="en-IN" sz="1400" dirty="0" smtClean="0"/>
                <a:t>, </a:t>
              </a:r>
              <a:r>
                <a:rPr lang="hr-HR" sz="1400" dirty="0" err="1" smtClean="0"/>
                <a:t>aminski</a:t>
              </a:r>
              <a:r>
                <a:rPr lang="hr-HR" sz="1400" dirty="0" smtClean="0"/>
                <a:t> </a:t>
              </a:r>
              <a:r>
                <a:rPr lang="en-IN" sz="1400" dirty="0" smtClean="0"/>
                <a:t>organ</a:t>
              </a:r>
              <a:r>
                <a:rPr lang="hr-HR" sz="1400" dirty="0" err="1" smtClean="0"/>
                <a:t>ski</a:t>
              </a:r>
              <a:r>
                <a:rPr lang="hr-HR" sz="1400" dirty="0" smtClean="0"/>
                <a:t> katalizator</a:t>
              </a:r>
              <a:r>
                <a:rPr lang="en-IN" sz="1400" dirty="0" smtClean="0"/>
                <a:t>, </a:t>
              </a:r>
              <a:r>
                <a:rPr lang="en-IN" sz="1400" dirty="0"/>
                <a:t>150 to 250° C  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6800" y="2057400"/>
              <a:ext cx="3962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1400" dirty="0" smtClean="0"/>
                <a:t>Polimeri visoke čistoće za izradu boca za piće</a:t>
              </a:r>
              <a:endParaRPr lang="en-IN" sz="1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4476328"/>
            <a:ext cx="8534400" cy="1905000"/>
            <a:chOff x="228600" y="3048000"/>
            <a:chExt cx="8686800" cy="1905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228600" y="3048000"/>
              <a:ext cx="8686800" cy="1905000"/>
            </a:xfrm>
            <a:prstGeom prst="roundRect">
              <a:avLst/>
            </a:prstGeom>
            <a:solidFill>
              <a:srgbClr val="D0D8E8"/>
            </a:solidFill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" y="3886200"/>
              <a:ext cx="5334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N" sz="1400" dirty="0"/>
                <a:t>PEF</a:t>
              </a:r>
            </a:p>
          </p:txBody>
        </p:sp>
        <p:sp>
          <p:nvSpPr>
            <p:cNvPr id="15" name="TextBox 24"/>
            <p:cNvSpPr txBox="1">
              <a:spLocks noChangeArrowheads="1"/>
            </p:cNvSpPr>
            <p:nvPr/>
          </p:nvSpPr>
          <p:spPr bwMode="auto">
            <a:xfrm>
              <a:off x="1219200" y="3505200"/>
              <a:ext cx="350520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r-HR" sz="1400" dirty="0" smtClean="0"/>
                <a:t>Voda ili alkohol</a:t>
              </a:r>
              <a:endParaRPr lang="en-IN" sz="1400" dirty="0"/>
            </a:p>
            <a:p>
              <a:pPr algn="ctr"/>
              <a:r>
                <a:rPr lang="en-IN" sz="1400" dirty="0" smtClean="0"/>
                <a:t>(1 </a:t>
              </a:r>
              <a:r>
                <a:rPr lang="hr-HR" sz="1400" dirty="0" smtClean="0"/>
                <a:t>do</a:t>
              </a:r>
              <a:r>
                <a:rPr lang="en-IN" sz="1400" dirty="0" smtClean="0"/>
                <a:t> </a:t>
              </a:r>
              <a:r>
                <a:rPr lang="en-IN" sz="1400" dirty="0"/>
                <a:t>12 </a:t>
              </a:r>
              <a:r>
                <a:rPr lang="hr-HR" sz="1400" dirty="0" smtClean="0"/>
                <a:t>atoma ugljika</a:t>
              </a:r>
              <a:r>
                <a:rPr lang="en-IN" sz="1400" dirty="0" smtClean="0"/>
                <a:t>) </a:t>
              </a:r>
              <a:endParaRPr lang="en-IN" sz="1400" dirty="0"/>
            </a:p>
            <a:p>
              <a:pPr algn="ctr"/>
              <a:endParaRPr lang="en-IN" sz="1400" dirty="0"/>
            </a:p>
            <a:p>
              <a:pPr algn="ctr"/>
              <a:r>
                <a:rPr lang="hr-HR" sz="1400" dirty="0" smtClean="0"/>
                <a:t>Katalizator de</a:t>
              </a:r>
              <a:r>
                <a:rPr lang="en-IN" sz="1400" dirty="0" smtClean="0"/>
                <a:t>pol</a:t>
              </a:r>
              <a:r>
                <a:rPr lang="hr-HR" sz="1400" dirty="0" smtClean="0"/>
                <a:t>i</a:t>
              </a:r>
              <a:r>
                <a:rPr lang="en-IN" sz="1400" dirty="0" err="1" smtClean="0"/>
                <a:t>meri</a:t>
              </a:r>
              <a:r>
                <a:rPr lang="hr-HR" sz="1400" dirty="0" smtClean="0"/>
                <a:t>z</a:t>
              </a:r>
              <a:r>
                <a:rPr lang="en-IN" sz="1400" dirty="0" smtClean="0"/>
                <a:t>a</a:t>
              </a:r>
              <a:r>
                <a:rPr lang="hr-HR" sz="1400" dirty="0" err="1" smtClean="0"/>
                <a:t>cije</a:t>
              </a:r>
              <a:endParaRPr lang="en-IN" sz="1400" dirty="0"/>
            </a:p>
            <a:p>
              <a:pPr algn="ctr"/>
              <a:r>
                <a:rPr lang="en-IN" sz="1400" dirty="0" smtClean="0"/>
                <a:t>(</a:t>
              </a:r>
              <a:r>
                <a:rPr lang="hr-HR" sz="1400" dirty="0" smtClean="0"/>
                <a:t>kiseli katalizator</a:t>
              </a:r>
              <a:r>
                <a:rPr lang="en-IN" sz="1400" dirty="0" smtClean="0"/>
                <a:t>, </a:t>
              </a:r>
              <a:r>
                <a:rPr lang="hr-HR" sz="1400" dirty="0" smtClean="0"/>
                <a:t>metal ili baza</a:t>
              </a:r>
              <a:r>
                <a:rPr lang="en-IN" sz="1400" dirty="0" smtClean="0"/>
                <a:t>)</a:t>
              </a:r>
              <a:endParaRPr lang="en-IN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3000" y="3886200"/>
              <a:ext cx="3886200" cy="307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IN" sz="1400" dirty="0" smtClean="0"/>
                <a:t>Furan</a:t>
              </a:r>
              <a:r>
                <a:rPr lang="hr-HR" sz="1400" dirty="0" smtClean="0"/>
                <a:t> </a:t>
              </a:r>
              <a:r>
                <a:rPr lang="en-IN" sz="1400" dirty="0" smtClean="0"/>
                <a:t>di</a:t>
              </a:r>
              <a:r>
                <a:rPr lang="hr-HR" sz="1400" dirty="0" smtClean="0"/>
                <a:t>k</a:t>
              </a:r>
              <a:r>
                <a:rPr lang="en-IN" sz="1400" dirty="0" err="1" smtClean="0"/>
                <a:t>arbo</a:t>
              </a:r>
              <a:r>
                <a:rPr lang="hr-HR" sz="1400" dirty="0" err="1" smtClean="0"/>
                <a:t>ksilna</a:t>
              </a:r>
              <a:r>
                <a:rPr lang="hr-HR" sz="1400" dirty="0" smtClean="0"/>
                <a:t> kiselina </a:t>
              </a:r>
              <a:r>
                <a:rPr lang="en-IN" sz="1400" dirty="0" smtClean="0"/>
                <a:t>+ </a:t>
              </a:r>
              <a:r>
                <a:rPr lang="en-IN" sz="1400" dirty="0"/>
                <a:t>diol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3400" y="3124200"/>
              <a:ext cx="41148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IN" sz="1400" b="1" dirty="0"/>
                <a:t>US9073886 by </a:t>
              </a:r>
              <a:r>
                <a:rPr lang="en-IN" sz="1400" b="1" dirty="0" err="1" smtClean="0"/>
                <a:t>Furanix</a:t>
              </a:r>
              <a:r>
                <a:rPr lang="en-IN" sz="1400" b="1" dirty="0" smtClean="0"/>
                <a:t> (</a:t>
              </a:r>
              <a:r>
                <a:rPr lang="en-IN" sz="1400" b="1" dirty="0" err="1" smtClean="0"/>
                <a:t>Avantium</a:t>
              </a:r>
              <a:r>
                <a:rPr lang="en-IN" sz="1400" b="1" dirty="0" smtClean="0"/>
                <a:t>) </a:t>
              </a:r>
              <a:endParaRPr lang="en-IN" sz="1400" dirty="0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V="1">
            <a:off x="1066800" y="5515644"/>
            <a:ext cx="3733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3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3568" y="349428"/>
            <a:ext cx="5698232" cy="436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300" b="1" dirty="0" err="1" smtClean="0">
                <a:latin typeface="+mn-lt"/>
                <a:ea typeface="+mn-ea"/>
                <a:cs typeface="+mn-cs"/>
              </a:rPr>
              <a:t>Carbios</a:t>
            </a:r>
            <a:r>
              <a:rPr lang="hr-HR" sz="2300" b="1" dirty="0" smtClean="0">
                <a:latin typeface="+mn-lt"/>
                <a:ea typeface="+mn-ea"/>
                <a:cs typeface="+mn-cs"/>
              </a:rPr>
              <a:t> - </a:t>
            </a:r>
            <a:r>
              <a:rPr lang="en-US" sz="2300" b="1" dirty="0" smtClean="0">
                <a:latin typeface="+mn-lt"/>
                <a:ea typeface="+mn-ea"/>
                <a:cs typeface="+mn-cs"/>
              </a:rPr>
              <a:t> </a:t>
            </a:r>
            <a:r>
              <a:rPr lang="hr-HR" sz="2300" b="1" dirty="0" smtClean="0">
                <a:latin typeface="+mn-lt"/>
                <a:ea typeface="+mn-ea"/>
                <a:cs typeface="+mn-cs"/>
              </a:rPr>
              <a:t>uspostavlja </a:t>
            </a:r>
            <a:r>
              <a:rPr lang="hr-HR" sz="2300" b="1" dirty="0">
                <a:latin typeface="+mn-lt"/>
                <a:ea typeface="+mn-ea"/>
                <a:cs typeface="+mn-cs"/>
              </a:rPr>
              <a:t>tehnologiju recikliranja na osnovi enzima</a:t>
            </a:r>
            <a:endParaRPr lang="en-US" sz="23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60648"/>
            <a:ext cx="1484759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152400" y="1423392"/>
            <a:ext cx="8763000" cy="3733800"/>
            <a:chOff x="152400" y="914400"/>
            <a:chExt cx="8763000" cy="3962400"/>
          </a:xfrm>
          <a:solidFill>
            <a:srgbClr val="D0D8E8"/>
          </a:solidFill>
        </p:grpSpPr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3962400" y="3124200"/>
              <a:ext cx="1447800" cy="523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IN" sz="1400" b="1">
                  <a:solidFill>
                    <a:schemeClr val="bg1"/>
                  </a:solidFill>
                </a:rPr>
                <a:t>TORAY</a:t>
              </a:r>
              <a:endParaRPr lang="en-US" sz="1400" b="1">
                <a:solidFill>
                  <a:schemeClr val="bg1"/>
                </a:solidFill>
              </a:endParaRP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INDUSTRIES</a:t>
              </a: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038600" y="1524000"/>
              <a:ext cx="1371600" cy="276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8600" y="914400"/>
              <a:ext cx="8686800" cy="1219200"/>
            </a:xfrm>
            <a:prstGeom prst="roundRect">
              <a:avLst/>
            </a:prstGeom>
            <a:grpFill/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0" name="TextBox 31"/>
            <p:cNvSpPr txBox="1">
              <a:spLocks noChangeArrowheads="1"/>
            </p:cNvSpPr>
            <p:nvPr/>
          </p:nvSpPr>
          <p:spPr bwMode="auto">
            <a:xfrm>
              <a:off x="990600" y="1280044"/>
              <a:ext cx="3429000" cy="5552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r-HR" sz="1400" dirty="0" smtClean="0"/>
                <a:t>Enzim koji modificira polimer</a:t>
              </a:r>
              <a:endParaRPr lang="en-IN" sz="1400" dirty="0"/>
            </a:p>
            <a:p>
              <a:pPr algn="ctr"/>
              <a:r>
                <a:rPr lang="en-IN" sz="1400" dirty="0"/>
                <a:t>(</a:t>
              </a:r>
              <a:r>
                <a:rPr lang="en-IN" sz="1400" dirty="0" smtClean="0"/>
                <a:t>h</a:t>
              </a:r>
              <a:r>
                <a:rPr lang="hr-HR" sz="1400" dirty="0" smtClean="0"/>
                <a:t>i</a:t>
              </a:r>
              <a:r>
                <a:rPr lang="en-IN" sz="1400" dirty="0" err="1" smtClean="0"/>
                <a:t>drola</a:t>
              </a:r>
              <a:r>
                <a:rPr lang="hr-HR" sz="1400" dirty="0" smtClean="0"/>
                <a:t>za ili </a:t>
              </a:r>
              <a:r>
                <a:rPr lang="hr-HR" sz="1400" dirty="0" err="1" smtClean="0"/>
                <a:t>oksidaza</a:t>
              </a:r>
              <a:r>
                <a:rPr lang="en-IN" sz="1400" dirty="0" smtClean="0"/>
                <a:t>)</a:t>
              </a:r>
              <a:endParaRPr lang="en-IN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914400" y="1828800"/>
              <a:ext cx="373380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228600" y="2286000"/>
              <a:ext cx="8686800" cy="1295400"/>
            </a:xfrm>
            <a:prstGeom prst="roundRect">
              <a:avLst/>
            </a:prstGeom>
            <a:grpFill/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2362200"/>
              <a:ext cx="1600200" cy="30480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IN" sz="1400" b="1" dirty="0" smtClean="0"/>
                <a:t>WO2015097104 </a:t>
              </a:r>
              <a:endParaRPr lang="en-IN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800" y="3016898"/>
              <a:ext cx="533400" cy="307975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N" sz="1400" dirty="0"/>
                <a:t>PEF</a:t>
              </a:r>
            </a:p>
          </p:txBody>
        </p:sp>
        <p:sp>
          <p:nvSpPr>
            <p:cNvPr id="15" name="TextBox 41"/>
            <p:cNvSpPr txBox="1">
              <a:spLocks noChangeArrowheads="1"/>
            </p:cNvSpPr>
            <p:nvPr/>
          </p:nvSpPr>
          <p:spPr bwMode="auto">
            <a:xfrm>
              <a:off x="1257300" y="2743200"/>
              <a:ext cx="3114680" cy="555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N" sz="1400" dirty="0" err="1" smtClean="0"/>
                <a:t>Depol</a:t>
              </a:r>
              <a:r>
                <a:rPr lang="hr-HR" sz="1400" dirty="0" smtClean="0"/>
                <a:t>i</a:t>
              </a:r>
              <a:r>
                <a:rPr lang="en-IN" sz="1400" dirty="0" err="1" smtClean="0"/>
                <a:t>mera</a:t>
              </a:r>
              <a:r>
                <a:rPr lang="hr-HR" sz="1400" dirty="0" smtClean="0"/>
                <a:t>za</a:t>
              </a:r>
              <a:r>
                <a:rPr lang="en-IN" sz="1400" dirty="0" smtClean="0"/>
                <a:t> </a:t>
              </a:r>
              <a:endParaRPr lang="en-IN" sz="1400" dirty="0"/>
            </a:p>
            <a:p>
              <a:pPr algn="ctr"/>
              <a:r>
                <a:rPr lang="hr-HR" sz="1400" dirty="0" smtClean="0"/>
                <a:t>s afinitetom za </a:t>
              </a:r>
              <a:r>
                <a:rPr lang="en-IN" sz="1400" dirty="0" smtClean="0"/>
                <a:t>PEF</a:t>
              </a:r>
              <a:endParaRPr lang="en-IN" sz="1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838200" y="3276600"/>
              <a:ext cx="373380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648200" y="2855167"/>
              <a:ext cx="3962400" cy="555254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1400" dirty="0" err="1" smtClean="0"/>
                <a:t>Oporabljeni</a:t>
              </a:r>
              <a:r>
                <a:rPr lang="hr-HR" sz="1400" dirty="0" smtClean="0"/>
                <a:t> monomeri za ponovnu proizvodnju polimera</a:t>
              </a:r>
              <a:endParaRPr lang="en-IN" sz="1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2400" y="3733800"/>
              <a:ext cx="8763000" cy="1143000"/>
              <a:chOff x="152400" y="3962400"/>
              <a:chExt cx="8763000" cy="1143000"/>
            </a:xfrm>
            <a:grpFill/>
          </p:grpSpPr>
          <p:sp>
            <p:nvSpPr>
              <p:cNvPr id="19" name="TextBox 6"/>
              <p:cNvSpPr txBox="1">
                <a:spLocks noChangeArrowheads="1"/>
              </p:cNvSpPr>
              <p:nvPr/>
            </p:nvSpPr>
            <p:spPr bwMode="auto">
              <a:xfrm>
                <a:off x="5791200" y="4014788"/>
                <a:ext cx="1371600" cy="8620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IN" sz="1000" dirty="0">
                    <a:solidFill>
                      <a:schemeClr val="bg1"/>
                    </a:solidFill>
                  </a:rPr>
                  <a:t>US20140004286</a:t>
                </a:r>
              </a:p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 Balloon made from a laminate film bio-based PEF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homopolymer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7"/>
              <p:cNvSpPr txBox="1">
                <a:spLocks noChangeArrowheads="1"/>
              </p:cNvSpPr>
              <p:nvPr/>
            </p:nvSpPr>
            <p:spPr bwMode="auto">
              <a:xfrm>
                <a:off x="2362200" y="4038600"/>
                <a:ext cx="1600200" cy="8921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IN" sz="1200" dirty="0">
                    <a:solidFill>
                      <a:schemeClr val="bg1"/>
                    </a:solidFill>
                  </a:rPr>
                  <a:t>  </a:t>
                </a:r>
                <a:r>
                  <a:rPr lang="en-IN" sz="1000" dirty="0">
                    <a:solidFill>
                      <a:schemeClr val="bg1"/>
                    </a:solidFill>
                  </a:rPr>
                  <a:t>US20130344345</a:t>
                </a:r>
                <a:endParaRPr lang="en-US" sz="1000" dirty="0">
                  <a:solidFill>
                    <a:schemeClr val="bg1"/>
                  </a:solidFill>
                </a:endParaRPr>
              </a:p>
              <a:p>
                <a:r>
                  <a:rPr lang="en-IN" sz="1000" dirty="0">
                    <a:solidFill>
                      <a:schemeClr val="bg1"/>
                    </a:solidFill>
                  </a:rPr>
                  <a:t>PEF is used to make </a:t>
                </a:r>
                <a:r>
                  <a:rPr lang="en-IN" sz="1000" dirty="0" err="1">
                    <a:solidFill>
                      <a:schemeClr val="bg1"/>
                    </a:solidFill>
                  </a:rPr>
                  <a:t>biaxially</a:t>
                </a:r>
                <a:r>
                  <a:rPr lang="en-IN" sz="1000" dirty="0">
                    <a:solidFill>
                      <a:schemeClr val="bg1"/>
                    </a:solidFill>
                  </a:rPr>
                  <a:t> oriented bio-based polyester window films and laminates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28600" y="3962400"/>
                <a:ext cx="8686800" cy="1143000"/>
              </a:xfrm>
              <a:prstGeom prst="roundRect">
                <a:avLst/>
              </a:prstGeom>
              <a:grpFill/>
              <a:effectLst>
                <a:outerShdw blurRad="50800" dist="50800" dir="5400000" algn="ctr" rotWithShape="0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sp>
            <p:nvSpPr>
              <p:cNvPr id="22" name="TextBox 45"/>
              <p:cNvSpPr txBox="1">
                <a:spLocks noChangeArrowheads="1"/>
              </p:cNvSpPr>
              <p:nvPr/>
            </p:nvSpPr>
            <p:spPr bwMode="auto">
              <a:xfrm>
                <a:off x="152400" y="4215882"/>
                <a:ext cx="5029200" cy="555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IN" sz="1400" dirty="0" err="1" smtClean="0"/>
                  <a:t>Enz</a:t>
                </a:r>
                <a:r>
                  <a:rPr lang="hr-HR" sz="1400" dirty="0" err="1" smtClean="0"/>
                  <a:t>imi</a:t>
                </a:r>
                <a:endParaRPr lang="en-IN" sz="1400" dirty="0"/>
              </a:p>
              <a:p>
                <a:pPr algn="ctr"/>
                <a:r>
                  <a:rPr lang="en-IN" sz="1400" dirty="0" smtClean="0"/>
                  <a:t>(</a:t>
                </a:r>
                <a:r>
                  <a:rPr lang="hr-HR" sz="1400" dirty="0" smtClean="0"/>
                  <a:t>k</a:t>
                </a:r>
                <a:r>
                  <a:rPr lang="en-IN" sz="1400" dirty="0" err="1" smtClean="0"/>
                  <a:t>utina</a:t>
                </a:r>
                <a:r>
                  <a:rPr lang="hr-HR" sz="1400" dirty="0" smtClean="0"/>
                  <a:t>z</a:t>
                </a:r>
                <a:r>
                  <a:rPr lang="en-IN" sz="1400" dirty="0" smtClean="0"/>
                  <a:t>e</a:t>
                </a:r>
                <a:r>
                  <a:rPr lang="en-IN" sz="1400" dirty="0"/>
                  <a:t>, </a:t>
                </a:r>
                <a:r>
                  <a:rPr lang="en-IN" sz="1400" dirty="0" err="1" smtClean="0"/>
                  <a:t>lipa</a:t>
                </a:r>
                <a:r>
                  <a:rPr lang="hr-HR" sz="1400" dirty="0" smtClean="0"/>
                  <a:t>z</a:t>
                </a:r>
                <a:r>
                  <a:rPr lang="en-IN" sz="1400" dirty="0" smtClean="0"/>
                  <a:t>e</a:t>
                </a:r>
                <a:r>
                  <a:rPr lang="en-IN" sz="1400" dirty="0"/>
                  <a:t>, </a:t>
                </a:r>
                <a:r>
                  <a:rPr lang="en-IN" sz="1400" dirty="0" err="1" smtClean="0"/>
                  <a:t>estera</a:t>
                </a:r>
                <a:r>
                  <a:rPr lang="hr-HR" sz="1400" dirty="0" smtClean="0"/>
                  <a:t>z</a:t>
                </a:r>
                <a:r>
                  <a:rPr lang="en-IN" sz="1400" dirty="0" smtClean="0"/>
                  <a:t>e</a:t>
                </a:r>
                <a:r>
                  <a:rPr lang="en-IN" sz="1400" dirty="0"/>
                  <a:t>)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200" y="4038601"/>
                <a:ext cx="1600200" cy="30777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IN" sz="1400" b="1" dirty="0" smtClean="0"/>
                  <a:t>WO2014079844 </a:t>
                </a:r>
                <a:endParaRPr lang="en-IN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4800" y="4620208"/>
                <a:ext cx="533400" cy="30797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IN" sz="1400" dirty="0"/>
                  <a:t>PEF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27984" y="4597570"/>
                <a:ext cx="1393090" cy="4043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IN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Monomer</a:t>
                </a:r>
                <a:r>
                  <a:rPr lang="hr-HR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endParaRPr lang="en-IN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270164" y="210770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1948" y="1559104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WO2015067619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45890" y="198951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Interme</a:t>
            </a:r>
            <a:r>
              <a:rPr lang="hr-HR" sz="1400" dirty="0" err="1" smtClean="0"/>
              <a:t>dijeri</a:t>
            </a:r>
            <a:r>
              <a:rPr lang="hr-HR" sz="1400" dirty="0" smtClean="0"/>
              <a:t> za proizvodnju metana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539639" y="5570656"/>
            <a:ext cx="76646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r-HR" sz="1400" b="1" dirty="0" smtClean="0"/>
              <a:t>Novosti (rujan 2015)</a:t>
            </a:r>
            <a:r>
              <a:rPr lang="hr-HR" sz="1400" dirty="0" smtClean="0"/>
              <a:t>: </a:t>
            </a:r>
            <a:r>
              <a:rPr lang="en-US" sz="1400" i="1" dirty="0" err="1" smtClean="0"/>
              <a:t>Carbios</a:t>
            </a:r>
            <a:r>
              <a:rPr lang="en-US" sz="1400" dirty="0" smtClean="0"/>
              <a:t> </a:t>
            </a:r>
            <a:r>
              <a:rPr lang="hr-HR" sz="1400" dirty="0" smtClean="0"/>
              <a:t>– stavio u pogon pilot-postrojenje u </a:t>
            </a:r>
            <a:r>
              <a:rPr lang="en-US" sz="1400" dirty="0" smtClean="0"/>
              <a:t>Saint-</a:t>
            </a:r>
            <a:r>
              <a:rPr lang="en-US" sz="1400" dirty="0" err="1" smtClean="0"/>
              <a:t>Beauzire</a:t>
            </a:r>
            <a:r>
              <a:rPr lang="hr-HR" sz="1400" dirty="0" smtClean="0"/>
              <a:t>u</a:t>
            </a:r>
            <a:r>
              <a:rPr lang="en-US" sz="1400" dirty="0" smtClean="0"/>
              <a:t>, Franc</a:t>
            </a:r>
            <a:r>
              <a:rPr lang="hr-HR" sz="1400" dirty="0" smtClean="0"/>
              <a:t>uska</a:t>
            </a:r>
            <a:r>
              <a:rPr lang="en-US" sz="1400" dirty="0" smtClean="0"/>
              <a:t>, </a:t>
            </a:r>
            <a:r>
              <a:rPr lang="hr-HR" sz="1400" dirty="0" smtClean="0"/>
              <a:t>za biorazgradivu plastiku</a:t>
            </a:r>
            <a:r>
              <a:rPr lang="en-US" sz="1400" dirty="0" smtClean="0"/>
              <a:t>, </a:t>
            </a:r>
            <a:r>
              <a:rPr lang="hr-HR" sz="1400" dirty="0" smtClean="0"/>
              <a:t>kapaciteta </a:t>
            </a:r>
            <a:r>
              <a:rPr lang="en-US" sz="1400" dirty="0" smtClean="0"/>
              <a:t>40 kilogram</a:t>
            </a:r>
            <a:r>
              <a:rPr lang="hr-HR" sz="1400" dirty="0" smtClean="0"/>
              <a:t>a</a:t>
            </a:r>
            <a:r>
              <a:rPr lang="en-US" sz="1400" dirty="0" smtClean="0"/>
              <a:t> </a:t>
            </a:r>
            <a:r>
              <a:rPr lang="hr-HR" sz="1400" dirty="0" smtClean="0"/>
              <a:t>na sat</a:t>
            </a:r>
            <a:r>
              <a:rPr lang="en-US" sz="1400" dirty="0" smtClean="0"/>
              <a:t>, </a:t>
            </a:r>
            <a:r>
              <a:rPr lang="hr-HR" sz="1400" dirty="0" smtClean="0"/>
              <a:t>primjenom tehnologije na osnovi enzima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14400" y="4869160"/>
            <a:ext cx="3733800" cy="0"/>
          </a:xfrm>
          <a:prstGeom prst="straightConnector1">
            <a:avLst/>
          </a:prstGeom>
          <a:solidFill>
            <a:srgbClr val="D0D8E8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3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7" y="469856"/>
            <a:ext cx="820891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300" b="1" dirty="0"/>
              <a:t>Švicarska metoda sinteze PEF-a </a:t>
            </a:r>
            <a:r>
              <a:rPr lang="hr-HR" sz="2300" b="1" dirty="0" err="1"/>
              <a:t>vs</a:t>
            </a:r>
            <a:r>
              <a:rPr lang="hr-HR" sz="2300" b="1" dirty="0"/>
              <a:t>. </a:t>
            </a:r>
            <a:r>
              <a:rPr lang="hr-HR" sz="2300" b="1" dirty="0" err="1"/>
              <a:t>Avantium</a:t>
            </a:r>
            <a:r>
              <a:rPr lang="hr-HR" sz="2300" b="1" dirty="0"/>
              <a:t> YXY </a:t>
            </a:r>
            <a:r>
              <a:rPr lang="hr-HR" sz="2300" b="1" dirty="0" smtClean="0"/>
              <a:t>tehnologije</a:t>
            </a:r>
            <a:endParaRPr lang="hr-HR" sz="2300" b="1" dirty="0"/>
          </a:p>
        </p:txBody>
      </p:sp>
      <p:sp>
        <p:nvSpPr>
          <p:cNvPr id="3" name="Rectangle 2"/>
          <p:cNvSpPr/>
          <p:nvPr/>
        </p:nvSpPr>
        <p:spPr>
          <a:xfrm>
            <a:off x="827582" y="2492896"/>
            <a:ext cx="7200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hr-HR" sz="2000" dirty="0" smtClean="0"/>
              <a:t>Skraćuje se vrijeme proizvodnje s nekoliko dana na nekoliko sati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hr-HR" sz="2000" dirty="0" smtClean="0"/>
              <a:t>Sprečava se žuto obojenje gotovog proizvoda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hr-HR" sz="2000" dirty="0" smtClean="0"/>
              <a:t>Poboljšane strukturne karakteristike materijala (makromolekule u obliku velikih </a:t>
            </a:r>
            <a:r>
              <a:rPr lang="hr-HR" sz="2000" dirty="0" err="1" smtClean="0"/>
              <a:t>prstenova</a:t>
            </a:r>
            <a:r>
              <a:rPr lang="hr-HR" sz="2000" dirty="0" smtClean="0"/>
              <a:t> umjesto u obliku lanaca)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hr-HR" sz="2000" dirty="0" smtClean="0"/>
              <a:t>Brza i kontrolirana </a:t>
            </a:r>
            <a:r>
              <a:rPr lang="hr-HR" sz="2000" dirty="0" err="1" smtClean="0"/>
              <a:t>polimerizacija</a:t>
            </a:r>
            <a:endParaRPr lang="hr-HR" sz="2000" dirty="0" smtClean="0"/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hr-HR" sz="2000" dirty="0" smtClean="0"/>
              <a:t>Ne nastaju sporedni produkti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hr-HR" sz="2000" dirty="0" smtClean="0"/>
              <a:t>Proizvodnja uz manju potrošnju energije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6176" y="1264984"/>
            <a:ext cx="81989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Istraživački tim sa ETH sveučilišta (</a:t>
            </a:r>
            <a:r>
              <a:rPr lang="hr-HR" sz="2000" dirty="0"/>
              <a:t>ETH</a:t>
            </a:r>
            <a:r>
              <a:rPr lang="hr-HR" sz="2000" dirty="0" smtClean="0"/>
              <a:t> Zurich </a:t>
            </a:r>
            <a:r>
              <a:rPr lang="hr-HR" sz="2000" dirty="0" err="1" smtClean="0"/>
              <a:t>University</a:t>
            </a:r>
            <a:r>
              <a:rPr lang="hr-HR" sz="2000" dirty="0" smtClean="0"/>
              <a:t>) Jan-</a:t>
            </a:r>
            <a:r>
              <a:rPr lang="hr-HR" sz="2000" dirty="0" err="1" smtClean="0"/>
              <a:t>Georg</a:t>
            </a:r>
            <a:r>
              <a:rPr lang="hr-HR" sz="2000" dirty="0" smtClean="0"/>
              <a:t> </a:t>
            </a:r>
            <a:r>
              <a:rPr lang="hr-HR" sz="2000" dirty="0" err="1"/>
              <a:t>Rosenboom</a:t>
            </a:r>
            <a:r>
              <a:rPr lang="hr-HR" sz="2000" dirty="0"/>
              <a:t>, </a:t>
            </a:r>
            <a:r>
              <a:rPr lang="hr-HR" sz="2000" dirty="0" err="1"/>
              <a:t>Peter</a:t>
            </a:r>
            <a:r>
              <a:rPr lang="hr-HR" sz="2000" dirty="0"/>
              <a:t> </a:t>
            </a:r>
            <a:r>
              <a:rPr lang="hr-HR" sz="2000" dirty="0" err="1"/>
              <a:t>Fleckenstein</a:t>
            </a:r>
            <a:r>
              <a:rPr lang="hr-HR" sz="2000" dirty="0"/>
              <a:t> </a:t>
            </a:r>
            <a:r>
              <a:rPr lang="hr-HR" sz="2000" dirty="0" smtClean="0"/>
              <a:t>i </a:t>
            </a:r>
            <a:r>
              <a:rPr lang="hr-HR" sz="2000" dirty="0" err="1" smtClean="0"/>
              <a:t>Giuseppe</a:t>
            </a:r>
            <a:r>
              <a:rPr lang="hr-HR" sz="2000" dirty="0" smtClean="0"/>
              <a:t> </a:t>
            </a:r>
            <a:r>
              <a:rPr lang="hr-HR" sz="2000" dirty="0" err="1" smtClean="0"/>
              <a:t>Storti</a:t>
            </a:r>
            <a:r>
              <a:rPr lang="hr-HR" sz="2000" dirty="0" smtClean="0"/>
              <a:t> unaprijedili su </a:t>
            </a:r>
            <a:r>
              <a:rPr lang="hr-HR" sz="2000" dirty="0" err="1" smtClean="0"/>
              <a:t>Avantiumovu</a:t>
            </a:r>
            <a:r>
              <a:rPr lang="hr-HR" sz="2000" dirty="0" smtClean="0"/>
              <a:t> tehnologiju: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5612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626" y="620688"/>
            <a:ext cx="741682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300" b="1" dirty="0" smtClean="0"/>
              <a:t>Situacija na terenu….</a:t>
            </a:r>
          </a:p>
          <a:p>
            <a:endParaRPr lang="hr-HR" sz="2000" b="1" dirty="0"/>
          </a:p>
          <a:p>
            <a:r>
              <a:rPr lang="hr-HR" dirty="0" smtClean="0"/>
              <a:t>2017. godine Nizozemska je dodijelila 25 milijuna € konzorciju  „</a:t>
            </a:r>
            <a:r>
              <a:rPr lang="hr-HR" dirty="0" err="1" smtClean="0"/>
              <a:t>PEFerence</a:t>
            </a:r>
            <a:r>
              <a:rPr lang="hr-HR" dirty="0" smtClean="0"/>
              <a:t>” </a:t>
            </a:r>
            <a:r>
              <a:rPr lang="hr-HR" dirty="0"/>
              <a:t>koji </a:t>
            </a:r>
            <a:r>
              <a:rPr lang="hr-HR" dirty="0" smtClean="0"/>
              <a:t>okuplja 11 </a:t>
            </a:r>
            <a:r>
              <a:rPr lang="hr-HR" dirty="0"/>
              <a:t>tvrtki </a:t>
            </a:r>
            <a:r>
              <a:rPr lang="hr-HR" dirty="0" smtClean="0"/>
              <a:t>(</a:t>
            </a:r>
            <a:r>
              <a:rPr lang="en-US" dirty="0" err="1" smtClean="0"/>
              <a:t>Synvina</a:t>
            </a:r>
            <a:r>
              <a:rPr lang="en-US" dirty="0" smtClean="0"/>
              <a:t> </a:t>
            </a:r>
            <a:r>
              <a:rPr lang="hr-HR" dirty="0" smtClean="0"/>
              <a:t>, </a:t>
            </a:r>
            <a:r>
              <a:rPr lang="hr-HR" dirty="0" err="1" smtClean="0"/>
              <a:t>Avantium</a:t>
            </a:r>
            <a:r>
              <a:rPr lang="hr-HR" dirty="0" smtClean="0"/>
              <a:t>, BASF,</a:t>
            </a:r>
            <a:r>
              <a:rPr lang="hr-HR" dirty="0" err="1" smtClean="0"/>
              <a:t>ereos</a:t>
            </a:r>
            <a:r>
              <a:rPr lang="hr-HR" dirty="0" smtClean="0"/>
              <a:t> </a:t>
            </a:r>
            <a:r>
              <a:rPr lang="hr-HR" dirty="0" err="1" smtClean="0"/>
              <a:t>Participations</a:t>
            </a:r>
            <a:r>
              <a:rPr lang="hr-HR" dirty="0" smtClean="0"/>
              <a:t>, </a:t>
            </a:r>
            <a:r>
              <a:rPr lang="hr-HR" dirty="0" err="1" smtClean="0"/>
              <a:t>Alpla</a:t>
            </a:r>
            <a:r>
              <a:rPr lang="hr-HR" dirty="0" smtClean="0"/>
              <a:t> </a:t>
            </a:r>
            <a:r>
              <a:rPr lang="hr-HR" dirty="0" err="1" smtClean="0"/>
              <a:t>Werke</a:t>
            </a:r>
            <a:r>
              <a:rPr lang="hr-HR" dirty="0" smtClean="0"/>
              <a:t> </a:t>
            </a:r>
            <a:r>
              <a:rPr lang="hr-HR" dirty="0" err="1" smtClean="0"/>
              <a:t>Alwin</a:t>
            </a:r>
            <a:r>
              <a:rPr lang="hr-HR" dirty="0" smtClean="0"/>
              <a:t> </a:t>
            </a:r>
            <a:r>
              <a:rPr lang="hr-HR" dirty="0" err="1" smtClean="0"/>
              <a:t>Lehner</a:t>
            </a:r>
            <a:r>
              <a:rPr lang="hr-HR" dirty="0" smtClean="0"/>
              <a:t> </a:t>
            </a:r>
            <a:r>
              <a:rPr lang="hr-HR" dirty="0" err="1" smtClean="0"/>
              <a:t>GmbH</a:t>
            </a:r>
            <a:r>
              <a:rPr lang="hr-HR" dirty="0" smtClean="0"/>
              <a:t> &amp; </a:t>
            </a:r>
            <a:r>
              <a:rPr lang="hr-HR" dirty="0" err="1" smtClean="0"/>
              <a:t>Co</a:t>
            </a:r>
            <a:r>
              <a:rPr lang="hr-HR" dirty="0" smtClean="0"/>
              <a:t> Kg, OMV </a:t>
            </a:r>
            <a:r>
              <a:rPr lang="hr-HR" dirty="0" err="1" smtClean="0"/>
              <a:t>Machinery</a:t>
            </a:r>
            <a:r>
              <a:rPr lang="hr-HR" dirty="0" smtClean="0"/>
              <a:t> </a:t>
            </a:r>
            <a:r>
              <a:rPr lang="hr-HR" dirty="0" err="1" smtClean="0"/>
              <a:t>Srl</a:t>
            </a:r>
            <a:r>
              <a:rPr lang="hr-HR" dirty="0" smtClean="0"/>
              <a:t>, </a:t>
            </a:r>
            <a:r>
              <a:rPr lang="hr-HR" dirty="0" err="1" smtClean="0"/>
              <a:t>Croda</a:t>
            </a:r>
            <a:r>
              <a:rPr lang="hr-HR" dirty="0" smtClean="0"/>
              <a:t> </a:t>
            </a:r>
            <a:r>
              <a:rPr lang="hr-HR" dirty="0" err="1" smtClean="0"/>
              <a:t>Nederland</a:t>
            </a:r>
            <a:r>
              <a:rPr lang="hr-HR" dirty="0" smtClean="0"/>
              <a:t> </a:t>
            </a:r>
            <a:r>
              <a:rPr lang="hr-HR" dirty="0" err="1" smtClean="0"/>
              <a:t>B.V</a:t>
            </a:r>
            <a:r>
              <a:rPr lang="hr-HR" dirty="0" smtClean="0"/>
              <a:t>., </a:t>
            </a:r>
            <a:r>
              <a:rPr lang="hr-HR" dirty="0" err="1" smtClean="0"/>
              <a:t>Nestec</a:t>
            </a:r>
            <a:r>
              <a:rPr lang="hr-HR" dirty="0" smtClean="0"/>
              <a:t> Sa, </a:t>
            </a:r>
            <a:r>
              <a:rPr lang="hr-HR" dirty="0" err="1" smtClean="0"/>
              <a:t>Lego</a:t>
            </a:r>
            <a:r>
              <a:rPr lang="hr-HR" dirty="0" smtClean="0"/>
              <a:t> </a:t>
            </a:r>
            <a:r>
              <a:rPr lang="hr-HR" dirty="0" err="1" smtClean="0"/>
              <a:t>System</a:t>
            </a:r>
            <a:r>
              <a:rPr lang="hr-HR" dirty="0" smtClean="0"/>
              <a:t> As,…</a:t>
            </a:r>
            <a:r>
              <a:rPr lang="hr-HR" sz="2000" dirty="0" smtClean="0"/>
              <a:t>)</a:t>
            </a:r>
          </a:p>
          <a:p>
            <a:endParaRPr lang="hr-HR" sz="2000" dirty="0"/>
          </a:p>
          <a:p>
            <a:r>
              <a:rPr lang="hr-HR" sz="2000" dirty="0" smtClean="0"/>
              <a:t>Početkom 2018. godine iz </a:t>
            </a:r>
            <a:r>
              <a:rPr lang="hr-HR" sz="2000" dirty="0" err="1" smtClean="0"/>
              <a:t>Avantiuma</a:t>
            </a:r>
            <a:r>
              <a:rPr lang="hr-HR" sz="2000" dirty="0" smtClean="0"/>
              <a:t> su objavili da planiraju povećanje kapaciteta </a:t>
            </a:r>
            <a:r>
              <a:rPr lang="hr-HR" sz="2000" dirty="0"/>
              <a:t>tvornice u </a:t>
            </a:r>
            <a:r>
              <a:rPr lang="en-US" sz="2000" dirty="0"/>
              <a:t>Ant</a:t>
            </a:r>
            <a:r>
              <a:rPr lang="hr-HR" sz="2000" dirty="0"/>
              <a:t>v</a:t>
            </a:r>
            <a:r>
              <a:rPr lang="en-US" sz="2000" dirty="0" err="1" smtClean="0"/>
              <a:t>erpen</a:t>
            </a:r>
            <a:r>
              <a:rPr lang="hr-HR" sz="2000" dirty="0" smtClean="0"/>
              <a:t>u, prvotno planirana izgradnja kapaciteta od </a:t>
            </a:r>
            <a:r>
              <a:rPr lang="en-US" sz="2000" dirty="0" smtClean="0"/>
              <a:t>50</a:t>
            </a:r>
            <a:r>
              <a:rPr lang="hr-HR" sz="2000" dirty="0" smtClean="0"/>
              <a:t> </a:t>
            </a:r>
            <a:r>
              <a:rPr lang="en-US" sz="2000" dirty="0" smtClean="0"/>
              <a:t>000 ton</a:t>
            </a:r>
            <a:r>
              <a:rPr lang="hr-HR" sz="2000" dirty="0" smtClean="0"/>
              <a:t>a/god.  </a:t>
            </a:r>
          </a:p>
          <a:p>
            <a:r>
              <a:rPr lang="hr-HR" sz="2000" dirty="0" err="1" smtClean="0"/>
              <a:t>Pilotna</a:t>
            </a:r>
            <a:r>
              <a:rPr lang="hr-HR" sz="2000" dirty="0" smtClean="0"/>
              <a:t> faza se produljuje te se po novome puštanje u pogon planira </a:t>
            </a:r>
            <a:r>
              <a:rPr lang="en-US" sz="2000" dirty="0" smtClean="0"/>
              <a:t>2023</a:t>
            </a:r>
            <a:r>
              <a:rPr lang="hr-HR" sz="2000" dirty="0" smtClean="0"/>
              <a:t>.</a:t>
            </a:r>
            <a:r>
              <a:rPr lang="en-US" sz="2000" dirty="0" smtClean="0"/>
              <a:t> </a:t>
            </a:r>
            <a:r>
              <a:rPr lang="hr-HR" sz="2000" dirty="0" smtClean="0"/>
              <a:t>ili</a:t>
            </a:r>
            <a:r>
              <a:rPr lang="en-US" sz="2000" dirty="0" smtClean="0"/>
              <a:t> 2024</a:t>
            </a:r>
            <a:r>
              <a:rPr lang="hr-HR" sz="2000" dirty="0" smtClean="0"/>
              <a:t>. godine.</a:t>
            </a:r>
          </a:p>
          <a:p>
            <a:endParaRPr lang="hr-HR" sz="2000" dirty="0" smtClean="0"/>
          </a:p>
          <a:p>
            <a:endParaRPr lang="hr-HR" sz="2000" dirty="0"/>
          </a:p>
          <a:p>
            <a:r>
              <a:rPr lang="hr-HR" sz="2000" i="1" dirty="0" smtClean="0">
                <a:solidFill>
                  <a:schemeClr val="tx2">
                    <a:lumMod val="75000"/>
                  </a:schemeClr>
                </a:solidFill>
              </a:rPr>
              <a:t>Šansa za Švicarsku tehnologiju?</a:t>
            </a:r>
            <a:endParaRPr lang="hr-HR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61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25" y="246718"/>
            <a:ext cx="820891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300" b="1" dirty="0" smtClean="0"/>
              <a:t>Suradnja Nizozemske i Japana</a:t>
            </a:r>
            <a:endParaRPr lang="hr-HR" sz="2300" b="1" dirty="0"/>
          </a:p>
        </p:txBody>
      </p:sp>
      <p:sp>
        <p:nvSpPr>
          <p:cNvPr id="4" name="Rectangle 3"/>
          <p:cNvSpPr/>
          <p:nvPr/>
        </p:nvSpPr>
        <p:spPr>
          <a:xfrm>
            <a:off x="539552" y="836712"/>
            <a:ext cx="78440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dirty="0"/>
              <a:t>Japanski i holandski istraživački </a:t>
            </a:r>
            <a:r>
              <a:rPr lang="hr-HR" sz="2000" dirty="0" smtClean="0"/>
              <a:t>timovi predvođeni profesorom </a:t>
            </a:r>
            <a:r>
              <a:rPr lang="hr-HR" sz="2000" i="1" dirty="0" err="1"/>
              <a:t>Kiyotaka</a:t>
            </a:r>
            <a:r>
              <a:rPr lang="hr-HR" sz="2000" i="1" dirty="0"/>
              <a:t> </a:t>
            </a:r>
            <a:r>
              <a:rPr lang="hr-HR" sz="2000" i="1" dirty="0" err="1" smtClean="0"/>
              <a:t>Nakajimom</a:t>
            </a:r>
            <a:r>
              <a:rPr lang="hr-HR" sz="2000" dirty="0" smtClean="0"/>
              <a:t> </a:t>
            </a:r>
            <a:r>
              <a:rPr lang="hr-HR" sz="2000" dirty="0"/>
              <a:t>sa Sveučilišta </a:t>
            </a:r>
            <a:r>
              <a:rPr lang="hr-HR" sz="2000" dirty="0" err="1" smtClean="0"/>
              <a:t>Hokaido</a:t>
            </a:r>
            <a:r>
              <a:rPr lang="hr-HR" sz="2000" dirty="0" smtClean="0"/>
              <a:t> </a:t>
            </a:r>
            <a:r>
              <a:rPr lang="hr-HR" sz="2000" dirty="0"/>
              <a:t>i profesorom </a:t>
            </a:r>
            <a:r>
              <a:rPr lang="hr-HR" sz="2000" i="1" dirty="0" err="1"/>
              <a:t>Emielom</a:t>
            </a:r>
            <a:r>
              <a:rPr lang="hr-HR" sz="2000" i="1" dirty="0"/>
              <a:t> JM </a:t>
            </a:r>
            <a:r>
              <a:rPr lang="hr-HR" sz="2000" i="1" dirty="0" err="1"/>
              <a:t>Hensenom</a:t>
            </a:r>
            <a:r>
              <a:rPr lang="hr-HR" sz="2000" i="1" dirty="0"/>
              <a:t> </a:t>
            </a:r>
            <a:r>
              <a:rPr lang="hr-HR" sz="2000" dirty="0"/>
              <a:t>sa </a:t>
            </a:r>
            <a:r>
              <a:rPr lang="hr-HR" sz="2000" dirty="0" smtClean="0"/>
              <a:t>Sveučilišta </a:t>
            </a:r>
            <a:r>
              <a:rPr lang="hr-HR" sz="2000" dirty="0" err="1" smtClean="0"/>
              <a:t>Eindhoven</a:t>
            </a:r>
            <a:r>
              <a:rPr lang="hr-HR" sz="2000" dirty="0" smtClean="0"/>
              <a:t>  uspjeli su proizvesti </a:t>
            </a:r>
            <a:r>
              <a:rPr lang="hr-HR" sz="2000" dirty="0"/>
              <a:t>FDCA </a:t>
            </a:r>
            <a:r>
              <a:rPr lang="hr-HR" sz="2000" dirty="0" smtClean="0"/>
              <a:t> u visokom iskorištenju bez stvaranja nusprodukata što predstavlja veliko poboljšanje procesa.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2" y="2996952"/>
            <a:ext cx="717232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67" y="6309320"/>
            <a:ext cx="3552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3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6705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564904"/>
            <a:ext cx="5939568" cy="395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8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719138"/>
            <a:ext cx="63817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8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881063"/>
            <a:ext cx="63912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5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132856"/>
            <a:ext cx="646246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buFont typeface="Arial" pitchFamily="34" charset="0"/>
              <a:buChar char="•"/>
            </a:pPr>
            <a:r>
              <a:rPr lang="hr-HR" u="sng" dirty="0" smtClean="0">
                <a:solidFill>
                  <a:srgbClr val="003300"/>
                </a:solidFill>
                <a:hlinkClick r:id="rId2"/>
              </a:rPr>
              <a:t> </a:t>
            </a:r>
            <a:r>
              <a:rPr lang="hr-HR" dirty="0" smtClean="0">
                <a:hlinkClick r:id="rId2"/>
              </a:rPr>
              <a:t>http</a:t>
            </a:r>
            <a:r>
              <a:rPr lang="hr-HR" dirty="0">
                <a:hlinkClick r:id="rId2"/>
              </a:rPr>
              <a:t>://www.enf2015.eu/</a:t>
            </a:r>
            <a:r>
              <a:rPr lang="hr-HR" dirty="0" err="1">
                <a:hlinkClick r:id="rId2"/>
              </a:rPr>
              <a:t>wp</a:t>
            </a:r>
            <a:r>
              <a:rPr lang="hr-HR" dirty="0">
                <a:hlinkClick r:id="rId2"/>
              </a:rPr>
              <a:t>-</a:t>
            </a:r>
            <a:r>
              <a:rPr lang="hr-HR" dirty="0" err="1">
                <a:hlinkClick r:id="rId2"/>
              </a:rPr>
              <a:t>content</a:t>
            </a:r>
            <a:r>
              <a:rPr lang="hr-HR" dirty="0">
                <a:hlinkClick r:id="rId2"/>
              </a:rPr>
              <a:t>/</a:t>
            </a:r>
            <a:r>
              <a:rPr lang="hr-HR" dirty="0" err="1">
                <a:hlinkClick r:id="rId2"/>
              </a:rPr>
              <a:t>uploads</a:t>
            </a:r>
            <a:r>
              <a:rPr lang="hr-HR" dirty="0">
                <a:hlinkClick r:id="rId2"/>
              </a:rPr>
              <a:t>/2015/06/</a:t>
            </a:r>
            <a:r>
              <a:rPr lang="hr-HR" dirty="0" err="1">
                <a:hlinkClick r:id="rId2"/>
              </a:rPr>
              <a:t>PlenaryII</a:t>
            </a:r>
            <a:r>
              <a:rPr lang="hr-HR" dirty="0">
                <a:hlinkClick r:id="rId2"/>
              </a:rPr>
              <a:t>_PEF_a_100_bio-</a:t>
            </a:r>
            <a:r>
              <a:rPr lang="hr-HR" dirty="0" err="1">
                <a:hlinkClick r:id="rId2"/>
              </a:rPr>
              <a:t>based</a:t>
            </a:r>
            <a:r>
              <a:rPr lang="hr-HR" dirty="0">
                <a:hlinkClick r:id="rId2"/>
              </a:rPr>
              <a:t>_</a:t>
            </a:r>
            <a:r>
              <a:rPr lang="hr-HR" dirty="0" err="1">
                <a:hlinkClick r:id="rId2"/>
              </a:rPr>
              <a:t>polyester</a:t>
            </a:r>
            <a:r>
              <a:rPr lang="hr-HR" dirty="0">
                <a:hlinkClick r:id="rId2"/>
              </a:rPr>
              <a:t>_</a:t>
            </a:r>
            <a:r>
              <a:rPr lang="hr-HR" dirty="0" err="1">
                <a:hlinkClick r:id="rId2"/>
              </a:rPr>
              <a:t>Gert</a:t>
            </a:r>
            <a:r>
              <a:rPr lang="hr-HR" dirty="0">
                <a:hlinkClick r:id="rId2"/>
              </a:rPr>
              <a:t>-</a:t>
            </a:r>
            <a:r>
              <a:rPr lang="hr-HR" dirty="0" err="1">
                <a:hlinkClick r:id="rId2"/>
              </a:rPr>
              <a:t>JanGruter</a:t>
            </a:r>
            <a:r>
              <a:rPr lang="hr-HR" dirty="0">
                <a:hlinkClick r:id="rId2"/>
              </a:rPr>
              <a:t>_11062015_</a:t>
            </a:r>
            <a:r>
              <a:rPr lang="hr-HR" dirty="0" err="1">
                <a:hlinkClick r:id="rId2"/>
              </a:rPr>
              <a:t>final.pdf</a:t>
            </a:r>
            <a:r>
              <a:rPr lang="hr-HR" dirty="0"/>
              <a:t> </a:t>
            </a:r>
            <a:endParaRPr lang="hr-HR" dirty="0" smtClean="0"/>
          </a:p>
          <a:p>
            <a:pPr algn="just">
              <a:spcBef>
                <a:spcPts val="100"/>
              </a:spcBef>
              <a:buFont typeface="Arial" pitchFamily="34" charset="0"/>
              <a:buChar char="•"/>
            </a:pPr>
            <a:endParaRPr lang="hr-HR" dirty="0"/>
          </a:p>
          <a:p>
            <a:pPr algn="just">
              <a:spcBef>
                <a:spcPts val="100"/>
              </a:spcBef>
              <a:buFont typeface="Arial" pitchFamily="34" charset="0"/>
              <a:buChar char="•"/>
            </a:pPr>
            <a:r>
              <a:rPr lang="en-IN" dirty="0">
                <a:hlinkClick r:id="rId3"/>
              </a:rPr>
              <a:t>http://</a:t>
            </a:r>
            <a:r>
              <a:rPr lang="en-IN" dirty="0" smtClean="0">
                <a:hlinkClick r:id="rId3"/>
              </a:rPr>
              <a:t>www.carbios.fr/en/polymers-derived-from-recycling</a:t>
            </a:r>
            <a:endParaRPr lang="hr-HR" dirty="0" smtClean="0"/>
          </a:p>
          <a:p>
            <a:pPr algn="just">
              <a:spcBef>
                <a:spcPts val="100"/>
              </a:spcBef>
              <a:buFont typeface="Arial" pitchFamily="34" charset="0"/>
              <a:buChar char="•"/>
            </a:pPr>
            <a:endParaRPr lang="hr-HR" dirty="0" smtClean="0"/>
          </a:p>
          <a:p>
            <a:pPr algn="just">
              <a:spcBef>
                <a:spcPts val="100"/>
              </a:spcBef>
              <a:buFont typeface="Arial" pitchFamily="34" charset="0"/>
              <a:buChar char="•"/>
            </a:pPr>
            <a:r>
              <a:rPr lang="hr-HR" dirty="0">
                <a:hlinkClick r:id="rId4"/>
              </a:rPr>
              <a:t>http://www.biofuelsdigest.com/</a:t>
            </a:r>
            <a:r>
              <a:rPr lang="hr-HR" dirty="0" err="1">
                <a:hlinkClick r:id="rId4"/>
              </a:rPr>
              <a:t>bdigest</a:t>
            </a:r>
            <a:r>
              <a:rPr lang="hr-HR" dirty="0">
                <a:hlinkClick r:id="rId4"/>
              </a:rPr>
              <a:t>/2015/01/06/</a:t>
            </a:r>
            <a:r>
              <a:rPr lang="hr-HR" dirty="0" err="1">
                <a:hlinkClick r:id="rId4"/>
              </a:rPr>
              <a:t>avantium</a:t>
            </a:r>
            <a:r>
              <a:rPr lang="hr-HR" dirty="0">
                <a:hlinkClick r:id="rId4"/>
              </a:rPr>
              <a:t>-</a:t>
            </a:r>
            <a:r>
              <a:rPr lang="hr-HR" dirty="0" err="1">
                <a:hlinkClick r:id="rId4"/>
              </a:rPr>
              <a:t>biofuels</a:t>
            </a:r>
            <a:r>
              <a:rPr lang="hr-HR" dirty="0">
                <a:hlinkClick r:id="rId4"/>
              </a:rPr>
              <a:t>-</a:t>
            </a:r>
            <a:r>
              <a:rPr lang="hr-HR" dirty="0" err="1">
                <a:hlinkClick r:id="rId4"/>
              </a:rPr>
              <a:t>digests</a:t>
            </a:r>
            <a:r>
              <a:rPr lang="hr-HR" dirty="0">
                <a:hlinkClick r:id="rId4"/>
              </a:rPr>
              <a:t>-2015-5-minute-</a:t>
            </a:r>
            <a:r>
              <a:rPr lang="hr-HR" dirty="0" err="1">
                <a:hlinkClick r:id="rId4"/>
              </a:rPr>
              <a:t>guide</a:t>
            </a:r>
            <a:r>
              <a:rPr lang="hr-HR" dirty="0" smtClean="0">
                <a:hlinkClick r:id="rId4"/>
              </a:rPr>
              <a:t>/</a:t>
            </a:r>
            <a:r>
              <a:rPr lang="hr-HR" dirty="0" smtClean="0"/>
              <a:t> </a:t>
            </a:r>
          </a:p>
          <a:p>
            <a:pPr algn="just">
              <a:spcBef>
                <a:spcPts val="100"/>
              </a:spcBef>
              <a:buFont typeface="Arial" pitchFamily="34" charset="0"/>
              <a:buChar char="•"/>
            </a:pPr>
            <a:endParaRPr lang="hr-HR" dirty="0"/>
          </a:p>
          <a:p>
            <a:pPr algn="just">
              <a:spcBef>
                <a:spcPts val="100"/>
              </a:spcBef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dirty="0" err="1" smtClean="0"/>
              <a:t>European</a:t>
            </a:r>
            <a:r>
              <a:rPr lang="hr-HR" dirty="0" smtClean="0"/>
              <a:t> </a:t>
            </a:r>
            <a:r>
              <a:rPr lang="hr-HR" dirty="0" err="1"/>
              <a:t>Bioplastics</a:t>
            </a:r>
            <a:r>
              <a:rPr lang="hr-HR" dirty="0"/>
              <a:t> </a:t>
            </a:r>
            <a:r>
              <a:rPr lang="hr-HR" dirty="0" err="1"/>
              <a:t>e.V</a:t>
            </a:r>
            <a:r>
              <a:rPr lang="hr-HR" dirty="0"/>
              <a:t>., 2016. </a:t>
            </a:r>
            <a:r>
              <a:rPr lang="hr-HR" dirty="0" err="1"/>
              <a:t>Bioplastics</a:t>
            </a:r>
            <a:r>
              <a:rPr lang="hr-HR" dirty="0"/>
              <a:t> – </a:t>
            </a:r>
            <a:r>
              <a:rPr lang="hr-HR" dirty="0" err="1"/>
              <a:t>facts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figures</a:t>
            </a:r>
            <a:r>
              <a:rPr lang="hr-HR" dirty="0"/>
              <a:t>. </a:t>
            </a:r>
            <a:r>
              <a:rPr lang="hr-HR" dirty="0" err="1"/>
              <a:t>European</a:t>
            </a:r>
            <a:r>
              <a:rPr lang="hr-HR" dirty="0"/>
              <a:t> </a:t>
            </a:r>
            <a:r>
              <a:rPr lang="hr-HR" dirty="0" err="1"/>
              <a:t>Bioplastics</a:t>
            </a:r>
            <a:r>
              <a:rPr lang="hr-HR" dirty="0"/>
              <a:t>. https://docs.european-bioplastics.org/2016/publications/EUBP_facts_and_figures.pdf </a:t>
            </a:r>
            <a:r>
              <a:rPr lang="hr-HR" dirty="0" smtClean="0"/>
              <a:t> 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7938" y="1196752"/>
            <a:ext cx="5698232" cy="436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hr-HR" sz="2300" b="1" dirty="0" smtClean="0">
                <a:latin typeface="+mn-lt"/>
                <a:ea typeface="+mn-ea"/>
                <a:cs typeface="+mn-cs"/>
              </a:rPr>
              <a:t>Literatura</a:t>
            </a:r>
            <a:endParaRPr lang="en-US" sz="23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620688"/>
            <a:ext cx="7772400" cy="387779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r>
              <a:rPr lang="hr-HR" sz="2000" dirty="0" smtClean="0"/>
              <a:t>Plastični materijali i okoliš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892" y="260648"/>
            <a:ext cx="9144000" cy="50006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2400" b="1" dirty="0"/>
              <a:t>UVOD</a:t>
            </a:r>
            <a:endParaRPr lang="hr-HR" sz="4400" dirty="0"/>
          </a:p>
        </p:txBody>
      </p:sp>
      <p:sp>
        <p:nvSpPr>
          <p:cNvPr id="2" name="AutoShape 2" descr="Slikovni rezultat za plastic environmental impa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2894"/>
            <a:ext cx="2556234" cy="169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49" y="760714"/>
            <a:ext cx="1854116" cy="171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likovni rezultat za PET bott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9" y="1076325"/>
            <a:ext cx="3810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likovni rezultat za PET bottles was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" name="Picture 16"/>
          <p:cNvPicPr/>
          <p:nvPr/>
        </p:nvPicPr>
        <p:blipFill>
          <a:blip r:embed="rId6"/>
          <a:stretch>
            <a:fillRect/>
          </a:stretch>
        </p:blipFill>
        <p:spPr>
          <a:xfrm>
            <a:off x="217573" y="3573016"/>
            <a:ext cx="3517155" cy="2103352"/>
          </a:xfrm>
          <a:prstGeom prst="rect">
            <a:avLst/>
          </a:prstGeom>
        </p:spPr>
      </p:pic>
      <p:pic>
        <p:nvPicPr>
          <p:cNvPr id="19" name="Picture 18" descr="Slikovni rezultat za PET bottles wast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559" y="3284984"/>
            <a:ext cx="4287520" cy="3221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1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42919"/>
            <a:ext cx="9144000" cy="50006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UVOD</a:t>
            </a:r>
            <a:endParaRPr kumimoji="0" lang="hr-H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0034" y="1357298"/>
            <a:ext cx="7772400" cy="55953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hr-HR" sz="2000" b="1" dirty="0" err="1" smtClean="0"/>
              <a:t>Bioplastika</a:t>
            </a:r>
            <a:endParaRPr lang="hr-HR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907704" y="1916832"/>
            <a:ext cx="5112568" cy="3168352"/>
            <a:chOff x="899592" y="2708920"/>
            <a:chExt cx="5112568" cy="3168352"/>
          </a:xfrm>
        </p:grpSpPr>
        <p:sp>
          <p:nvSpPr>
            <p:cNvPr id="5" name="Flowchart: Connector 4"/>
            <p:cNvSpPr/>
            <p:nvPr/>
          </p:nvSpPr>
          <p:spPr>
            <a:xfrm>
              <a:off x="1115616" y="3143248"/>
              <a:ext cx="2520280" cy="2301976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000" b="1" dirty="0">
                  <a:solidFill>
                    <a:srgbClr val="0070C0"/>
                  </a:solidFill>
                </a:rPr>
                <a:t>Biorazgradiva</a:t>
              </a:r>
            </a:p>
            <a:p>
              <a:pPr algn="ctr"/>
              <a:r>
                <a:rPr lang="hr-HR" sz="2000" b="1" dirty="0">
                  <a:solidFill>
                    <a:srgbClr val="0070C0"/>
                  </a:solidFill>
                </a:rPr>
                <a:t>plastika</a:t>
              </a: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3275856" y="3140968"/>
              <a:ext cx="2520280" cy="2301976"/>
            </a:xfrm>
            <a:prstGeom prst="flowChartConnector">
              <a:avLst/>
            </a:prstGeom>
            <a:solidFill>
              <a:srgbClr val="B2E8B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000" b="1" dirty="0" smtClean="0">
                  <a:solidFill>
                    <a:srgbClr val="339966"/>
                  </a:solidFill>
                </a:rPr>
                <a:t>Plastika iz obnovljivih sirovina</a:t>
              </a:r>
              <a:endParaRPr lang="hr-HR" sz="2000" b="1" dirty="0">
                <a:solidFill>
                  <a:srgbClr val="339966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99592" y="2708920"/>
              <a:ext cx="5112568" cy="31683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71800" y="2812978"/>
              <a:ext cx="1439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 smtClean="0">
                  <a:solidFill>
                    <a:srgbClr val="EAB200"/>
                  </a:solidFill>
                </a:rPr>
                <a:t>BIOPLASTIKA</a:t>
              </a:r>
              <a:endParaRPr lang="hr-HR" b="1" dirty="0">
                <a:solidFill>
                  <a:srgbClr val="EAB2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2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Vegware cut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5559"/>
            <a:ext cx="3194046" cy="23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Slikovni rezultat za polylactide produc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10" descr="Slikovni rezultat za polylactide produc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12" descr="Slikovni rezultat za polylactide produc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9094" y="118373"/>
            <a:ext cx="44508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Ambalaža izrađena od  NatureWorks PLA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" name="Picture 13" descr="http://plasticisrubbish.com/wp-content/uploads/2008/04/bio-bags-003-770x7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7068" y="1610985"/>
            <a:ext cx="2151224" cy="290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China PLA Shrink Film on sa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19651" r="7780" b="19876"/>
          <a:stretch/>
        </p:blipFill>
        <p:spPr bwMode="auto">
          <a:xfrm>
            <a:off x="-148253" y="5154644"/>
            <a:ext cx="2422796" cy="16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ina TWBP-03 eco friendly flower pots, plant fiber mini plant pots on sal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6628" r="-1512" b="16852"/>
          <a:stretch/>
        </p:blipFill>
        <p:spPr bwMode="auto">
          <a:xfrm>
            <a:off x="1498097" y="4139835"/>
            <a:ext cx="1552892" cy="9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-media-cache-ak0.pinimg.com/736x/e2/d6/87/e2d6876fd0cb60e41913e04e1faa2dd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138"/>
            <a:ext cx="2987824" cy="23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/>
          <p:nvPr/>
        </p:nvPicPr>
        <p:blipFill>
          <a:blip r:embed="rId8"/>
          <a:stretch>
            <a:fillRect/>
          </a:stretch>
        </p:blipFill>
        <p:spPr>
          <a:xfrm>
            <a:off x="3181347" y="504806"/>
            <a:ext cx="2928515" cy="2024145"/>
          </a:xfrm>
          <a:prstGeom prst="rect">
            <a:avLst/>
          </a:prstGeom>
        </p:spPr>
      </p:pic>
      <p:pic>
        <p:nvPicPr>
          <p:cNvPr id="17" name="Picture 16" descr="http://www.hydrogencarsnow.com/images/Ford/ford-model-u-fuel-cell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96841"/>
            <a:ext cx="4896544" cy="303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model showing a magnifying Fresnel lens commercialized in the 1980s as a device to place before small TV screens to make the objects they display appear bigg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00" y="2620498"/>
            <a:ext cx="2454257" cy="188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fabrics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40" y="4974724"/>
            <a:ext cx="2617557" cy="191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https://8baebeefddacacbaae303856db57fd88a0220165.googledrive.com/host/0B0ybD7LyZTOmVXd2Nng0TVRKVzA/jelwek-3d-printed-wood-filament-watch-collection-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8373"/>
            <a:ext cx="2901544" cy="17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5976664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4" descr="http://polylactide.chemvista.net/files/Polylactide_life-cyc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" y="2132856"/>
            <a:ext cx="3226401" cy="295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1077591"/>
            <a:ext cx="7772400" cy="120760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hr-HR" sz="2000" b="1" dirty="0" smtClean="0"/>
              <a:t>Proizvodnja PLA</a:t>
            </a:r>
          </a:p>
          <a:p>
            <a:r>
              <a:rPr lang="hr-HR" sz="2000" dirty="0" smtClean="0"/>
              <a:t>PLA se može prirediti iz fosilnih sirovina ali se pretežito proizvodi iz obnovljivih sirovina. </a:t>
            </a:r>
            <a:endParaRPr lang="hr-HR" sz="2000" dirty="0"/>
          </a:p>
          <a:p>
            <a:endParaRPr lang="hr-HR" sz="2000" b="1" dirty="0" smtClean="0"/>
          </a:p>
          <a:p>
            <a:endParaRPr lang="hr-HR" sz="2800" dirty="0"/>
          </a:p>
        </p:txBody>
      </p:sp>
      <p:sp>
        <p:nvSpPr>
          <p:cNvPr id="7" name="Rectangle 6"/>
          <p:cNvSpPr/>
          <p:nvPr/>
        </p:nvSpPr>
        <p:spPr>
          <a:xfrm>
            <a:off x="3191844" y="2996952"/>
            <a:ext cx="5772644" cy="3672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326760"/>
            <a:ext cx="7772400" cy="55953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hr-HR" sz="2300" b="1" dirty="0"/>
              <a:t>Uvođenje plastičnih materijala </a:t>
            </a:r>
            <a:r>
              <a:rPr lang="hr-HR" sz="2300" b="1" dirty="0" err="1"/>
              <a:t>bioosnove</a:t>
            </a:r>
            <a:endParaRPr lang="hr-HR" sz="2300" b="1" dirty="0"/>
          </a:p>
        </p:txBody>
      </p:sp>
    </p:spTree>
    <p:extLst>
      <p:ext uri="{BB962C8B-B14F-4D97-AF65-F5344CB8AC3E}">
        <p14:creationId xmlns:p14="http://schemas.microsoft.com/office/powerpoint/2010/main" val="33166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0034" y="379132"/>
            <a:ext cx="7772400" cy="55953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 err="1" smtClean="0"/>
              <a:t>Bioplastika</a:t>
            </a:r>
            <a:r>
              <a:rPr lang="hr-HR" sz="2000" b="1" dirty="0" smtClean="0"/>
              <a:t> - stanje i prognoze</a:t>
            </a:r>
            <a:endParaRPr lang="hr-HR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25794" y="1052736"/>
            <a:ext cx="80346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Prognoze za tržište biomaterijala u periodu of 2012. -2017.: </a:t>
            </a:r>
            <a:br>
              <a:rPr lang="hr-HR" dirty="0" smtClean="0"/>
            </a:br>
            <a:r>
              <a:rPr lang="hr-HR" sz="1600" dirty="0" smtClean="0"/>
              <a:t>porast s približno $44,0 milijardi  2012. godine na $88,4 </a:t>
            </a:r>
            <a:r>
              <a:rPr lang="hr-HR" sz="1600" dirty="0"/>
              <a:t>milijardi </a:t>
            </a:r>
            <a:r>
              <a:rPr lang="hr-HR" sz="1600" dirty="0" smtClean="0"/>
              <a:t>2017. godine (CAGR 15 </a:t>
            </a:r>
            <a:r>
              <a:rPr lang="hr-HR" sz="1600" dirty="0"/>
              <a:t>%).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1916832"/>
            <a:ext cx="7528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Najveći porast očekuje se na tržištu </a:t>
            </a:r>
            <a:r>
              <a:rPr lang="hr-HR" dirty="0" smtClean="0">
                <a:solidFill>
                  <a:srgbClr val="0070C0"/>
                </a:solidFill>
              </a:rPr>
              <a:t>polimera </a:t>
            </a:r>
            <a:r>
              <a:rPr lang="hr-HR" dirty="0" err="1" smtClean="0">
                <a:solidFill>
                  <a:srgbClr val="0070C0"/>
                </a:solidFill>
              </a:rPr>
              <a:t>bioosnove</a:t>
            </a:r>
            <a:r>
              <a:rPr lang="hr-HR" dirty="0" smtClean="0">
                <a:solidFill>
                  <a:srgbClr val="0070C0"/>
                </a:solidFill>
              </a:rPr>
              <a:t>  - CAGR 22,1</a:t>
            </a:r>
            <a:r>
              <a:rPr lang="hr-HR" dirty="0">
                <a:solidFill>
                  <a:srgbClr val="0070C0"/>
                </a:solidFill>
              </a:rPr>
              <a:t>% (</a:t>
            </a:r>
            <a:r>
              <a:rPr lang="hr-HR" dirty="0" smtClean="0">
                <a:solidFill>
                  <a:srgbClr val="0070C0"/>
                </a:solidFill>
              </a:rPr>
              <a:t>2012.-2017.)</a:t>
            </a:r>
            <a:r>
              <a:rPr lang="hr-HR" dirty="0" smtClean="0"/>
              <a:t> – tekuće istraživanje razvoja </a:t>
            </a:r>
            <a:r>
              <a:rPr lang="hr-HR" dirty="0" err="1" smtClean="0"/>
              <a:t>biordegradabilnih</a:t>
            </a:r>
            <a:r>
              <a:rPr lang="hr-HR" dirty="0" smtClean="0"/>
              <a:t> i </a:t>
            </a:r>
            <a:r>
              <a:rPr lang="hr-HR" dirty="0" err="1" smtClean="0"/>
              <a:t>biokompatibilnih</a:t>
            </a:r>
            <a:r>
              <a:rPr lang="hr-HR" dirty="0" smtClean="0"/>
              <a:t> polimernih biomaterijala koji se koriste za širok spektar namjena. 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500034" y="3343015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Sjeverna Amerika najveće je tržište biomaterijala -  visok CAGR (2012. – 2017.) </a:t>
            </a:r>
          </a:p>
          <a:p>
            <a:r>
              <a:rPr lang="hr-HR" dirty="0" smtClean="0"/>
              <a:t>Očekivani porast azijskog tržišta - CAGR 21,5% u razdoblju 2012. - </a:t>
            </a:r>
            <a:r>
              <a:rPr lang="hr-HR" dirty="0"/>
              <a:t>2017.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034" y="4725144"/>
            <a:ext cx="7200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i="1" dirty="0"/>
              <a:t>PLA </a:t>
            </a:r>
            <a:r>
              <a:rPr lang="hr-HR" b="1" i="1" dirty="0" smtClean="0"/>
              <a:t>ima jako veliki tržišni potencijal</a:t>
            </a:r>
            <a:endParaRPr lang="hr-HR" i="1" dirty="0"/>
          </a:p>
          <a:p>
            <a:endParaRPr lang="hr-HR" sz="900" dirty="0" smtClean="0"/>
          </a:p>
          <a:p>
            <a:r>
              <a:rPr lang="hr-HR" dirty="0" smtClean="0"/>
              <a:t>Proizvodni kapaciteti </a:t>
            </a:r>
            <a:r>
              <a:rPr lang="hr-HR" dirty="0"/>
              <a:t>PLA </a:t>
            </a:r>
            <a:r>
              <a:rPr lang="hr-HR" dirty="0" smtClean="0"/>
              <a:t>u svijetu bili su procijenjeni na ~200 000 tona u 2015., a pretpostavlja se da će doseći 800 000 tona 2020. godine.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86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" y="764704"/>
            <a:ext cx="88296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6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0034" y="379132"/>
            <a:ext cx="7772400" cy="55953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 err="1" smtClean="0"/>
              <a:t>Bioplastika</a:t>
            </a:r>
            <a:r>
              <a:rPr lang="hr-HR" sz="2000" b="1" dirty="0" smtClean="0"/>
              <a:t> - stanje i prognoze</a:t>
            </a:r>
            <a:endParaRPr lang="hr-HR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25794" y="1052736"/>
            <a:ext cx="8034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Prognoze za tržište biomaterijala u periodu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2018. -2024.</a:t>
            </a:r>
            <a:r>
              <a:rPr lang="hr-HR" sz="2000" dirty="0" smtClean="0"/>
              <a:t>: </a:t>
            </a:r>
            <a:br>
              <a:rPr lang="hr-HR" sz="2000" dirty="0" smtClean="0"/>
            </a:br>
            <a:r>
              <a:rPr lang="hr-HR" sz="2000" dirty="0" smtClean="0"/>
              <a:t>porast od približno 19 % (CAGR 18.8 %), prema </a:t>
            </a:r>
            <a:r>
              <a:rPr lang="hr-HR" sz="2000" dirty="0"/>
              <a:t>izvještaju Allied </a:t>
            </a:r>
            <a:r>
              <a:rPr lang="hr-HR" sz="2000" dirty="0" err="1"/>
              <a:t>Market</a:t>
            </a:r>
            <a:r>
              <a:rPr lang="hr-HR" sz="2000" dirty="0"/>
              <a:t> </a:t>
            </a:r>
            <a:r>
              <a:rPr lang="hr-HR" sz="2000" dirty="0" err="1" smtClean="0"/>
              <a:t>Research</a:t>
            </a:r>
            <a:r>
              <a:rPr lang="hr-HR" sz="2000" dirty="0" smtClean="0"/>
              <a:t> iz 2017.</a:t>
            </a:r>
            <a:endParaRPr lang="hr-HR" sz="2000" dirty="0"/>
          </a:p>
        </p:txBody>
      </p:sp>
      <p:sp>
        <p:nvSpPr>
          <p:cNvPr id="7" name="Rectangle 6"/>
          <p:cNvSpPr/>
          <p:nvPr/>
        </p:nvSpPr>
        <p:spPr>
          <a:xfrm>
            <a:off x="425794" y="2541991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Svjetski kapaciteti </a:t>
            </a:r>
            <a:r>
              <a:rPr lang="hr-HR" sz="2000" dirty="0"/>
              <a:t>za </a:t>
            </a:r>
            <a:r>
              <a:rPr lang="hr-HR" sz="2000" dirty="0" smtClean="0"/>
              <a:t>proizvodnju </a:t>
            </a:r>
            <a:r>
              <a:rPr lang="hr-HR" sz="2000" dirty="0" err="1" smtClean="0"/>
              <a:t>biomaterijala</a:t>
            </a:r>
            <a:r>
              <a:rPr lang="hr-HR" sz="2000" dirty="0" smtClean="0"/>
              <a:t> porasti će sa 2,1 milijuna tona u 2018. godini na 2,6 milijuna tona 2023. godine.</a:t>
            </a:r>
          </a:p>
          <a:p>
            <a:r>
              <a:rPr lang="hr-HR" sz="2000" dirty="0" smtClean="0"/>
              <a:t>Najveći udio i dalje čine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PLA</a:t>
            </a:r>
            <a:r>
              <a:rPr lang="hr-HR" sz="2000" dirty="0" smtClean="0"/>
              <a:t> i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PHA</a:t>
            </a:r>
            <a:r>
              <a:rPr lang="hr-HR" sz="2000" dirty="0" smtClean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5851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1242</Words>
  <Application>Microsoft Office PowerPoint</Application>
  <PresentationFormat>On-screen Show (4:3)</PresentationFormat>
  <Paragraphs>217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(Body)</vt:lpstr>
      <vt:lpstr>Times New Roman</vt:lpstr>
      <vt:lpstr>Office Theme</vt:lpstr>
      <vt:lpstr>Primjena PEF bioplastike za ambalažne boce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Bioekonomija (BE) u EU: biorafinerijska  prerada</dc:title>
  <dc:creator>user</dc:creator>
  <cp:lastModifiedBy>Mirna Maravić</cp:lastModifiedBy>
  <cp:revision>192</cp:revision>
  <dcterms:created xsi:type="dcterms:W3CDTF">2013-02-22T18:46:54Z</dcterms:created>
  <dcterms:modified xsi:type="dcterms:W3CDTF">2019-11-15T14:04:49Z</dcterms:modified>
</cp:coreProperties>
</file>