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54" r:id="rId3"/>
    <p:sldId id="457" r:id="rId4"/>
    <p:sldId id="458" r:id="rId5"/>
    <p:sldId id="459" r:id="rId6"/>
    <p:sldId id="460" r:id="rId7"/>
    <p:sldId id="462" r:id="rId8"/>
    <p:sldId id="461" r:id="rId9"/>
    <p:sldId id="434" r:id="rId10"/>
  </p:sldIdLst>
  <p:sldSz cx="9144000" cy="6858000" type="screen4x3"/>
  <p:notesSz cx="7670800" cy="11056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46A"/>
    <a:srgbClr val="25105A"/>
    <a:srgbClr val="3B266A"/>
    <a:srgbClr val="2E2567"/>
    <a:srgbClr val="1D1159"/>
    <a:srgbClr val="24156D"/>
    <a:srgbClr val="E7ED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74" autoAdjust="0"/>
    <p:restoredTop sz="90566" autoAdjust="0"/>
  </p:normalViewPr>
  <p:slideViewPr>
    <p:cSldViewPr>
      <p:cViewPr varScale="1">
        <p:scale>
          <a:sx n="74" d="100"/>
          <a:sy n="74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482"/>
        <p:guide pos="24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t" anchorCtr="0" compatLnSpc="1">
            <a:prstTxWarp prst="textNoShape">
              <a:avLst/>
            </a:prstTxWarp>
          </a:bodyPr>
          <a:lstStyle>
            <a:lvl1pPr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346575" y="0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t" anchorCtr="0" compatLnSpc="1">
            <a:prstTxWarp prst="textNoShape">
              <a:avLst/>
            </a:prstTxWarp>
          </a:bodyPr>
          <a:lstStyle>
            <a:lvl1pPr algn="r"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04488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b" anchorCtr="0" compatLnSpc="1">
            <a:prstTxWarp prst="textNoShape">
              <a:avLst/>
            </a:prstTxWarp>
          </a:bodyPr>
          <a:lstStyle>
            <a:lvl1pPr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46575" y="10504488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b" anchorCtr="0" compatLnSpc="1">
            <a:prstTxWarp prst="textNoShape">
              <a:avLst/>
            </a:prstTxWarp>
          </a:bodyPr>
          <a:lstStyle>
            <a:lvl1pPr algn="r"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fld id="{D01B3D0A-DF29-4C61-A82A-44F4AFC1A9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t" anchorCtr="0" compatLnSpc="1">
            <a:prstTxWarp prst="textNoShape">
              <a:avLst/>
            </a:prstTxWarp>
          </a:bodyPr>
          <a:lstStyle>
            <a:lvl1pPr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71563" y="828675"/>
            <a:ext cx="5529262" cy="414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5251450"/>
            <a:ext cx="5626100" cy="4976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346575" y="0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t" anchorCtr="0" compatLnSpc="1">
            <a:prstTxWarp prst="textNoShape">
              <a:avLst/>
            </a:prstTxWarp>
          </a:bodyPr>
          <a:lstStyle>
            <a:lvl1pPr algn="r"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04488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b" anchorCtr="0" compatLnSpc="1">
            <a:prstTxWarp prst="textNoShape">
              <a:avLst/>
            </a:prstTxWarp>
          </a:bodyPr>
          <a:lstStyle>
            <a:lvl1pPr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346575" y="10504488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6991" tIns="53497" rIns="106991" bIns="53497" numCol="1" anchor="b" anchorCtr="0" compatLnSpc="1">
            <a:prstTxWarp prst="textNoShape">
              <a:avLst/>
            </a:prstTxWarp>
          </a:bodyPr>
          <a:lstStyle>
            <a:lvl1pPr algn="r" defTabSz="1069975">
              <a:defRPr kumimoji="0" sz="1500">
                <a:latin typeface="Times New Roman" pitchFamily="18" charset="0"/>
              </a:defRPr>
            </a:lvl1pPr>
          </a:lstStyle>
          <a:p>
            <a:pPr>
              <a:defRPr/>
            </a:pPr>
            <a:fld id="{45E3072D-D04E-4A72-B4EC-D7825C2E7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BDCAF-C471-4CAB-8771-AB65FF0E2F4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hr-HR" sz="2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4346575" y="10504488"/>
            <a:ext cx="3324225" cy="55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106991" tIns="53497" rIns="106991" bIns="53497" anchor="b"/>
          <a:lstStyle/>
          <a:p>
            <a:pPr algn="r" defTabSz="1069975"/>
            <a:fld id="{35B5ABE3-A950-4670-A323-80115919497A}" type="slidenum">
              <a:rPr kumimoji="0" lang="en-US" sz="1500">
                <a:latin typeface="Times New Roman" pitchFamily="18" charset="0"/>
              </a:rPr>
              <a:pPr algn="r" defTabSz="1069975"/>
              <a:t>9</a:t>
            </a:fld>
            <a:endParaRPr kumimoji="0" lang="en-US" sz="150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endParaRPr lang="hr-HR" sz="2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4"/>
          <p:cNvSpPr>
            <a:spLocks noChangeArrowheads="1" noChangeShapeType="1" noTextEdit="1"/>
          </p:cNvSpPr>
          <p:nvPr userDrawn="1"/>
        </p:nvSpPr>
        <p:spPr bwMode="auto">
          <a:xfrm>
            <a:off x="76200" y="5486400"/>
            <a:ext cx="8839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r-HR" sz="6000" kern="10" spc="-300" normalizeH="1">
                <a:ln w="9525" cap="sq">
                  <a:solidFill>
                    <a:srgbClr val="E3F1FF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BRODOGRADNJA</a:t>
            </a:r>
          </a:p>
        </p:txBody>
      </p:sp>
      <p:sp>
        <p:nvSpPr>
          <p:cNvPr id="5" name="WordArt 35"/>
          <p:cNvSpPr>
            <a:spLocks noChangeArrowheads="1" noChangeShapeType="1" noTextEdit="1"/>
          </p:cNvSpPr>
          <p:nvPr userDrawn="1"/>
        </p:nvSpPr>
        <p:spPr bwMode="auto">
          <a:xfrm rot="16200000">
            <a:off x="-2152650" y="2457450"/>
            <a:ext cx="52959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r-HR" sz="6000" kern="10" spc="-300" normalizeH="1">
                <a:ln w="9525" cap="sq">
                  <a:solidFill>
                    <a:srgbClr val="E3F1FF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HRVATSKA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4"/>
          <p:cNvSpPr>
            <a:spLocks noChangeArrowheads="1" noChangeShapeType="1" noTextEdit="1"/>
          </p:cNvSpPr>
          <p:nvPr userDrawn="1"/>
        </p:nvSpPr>
        <p:spPr bwMode="auto">
          <a:xfrm>
            <a:off x="76200" y="5486400"/>
            <a:ext cx="8839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r-HR" sz="6000" kern="10" spc="-300" normalizeH="1">
                <a:ln w="9525" cap="sq">
                  <a:solidFill>
                    <a:srgbClr val="E3F1FF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BRODOGRADNJA</a:t>
            </a:r>
          </a:p>
        </p:txBody>
      </p:sp>
      <p:sp>
        <p:nvSpPr>
          <p:cNvPr id="5" name="WordArt 35"/>
          <p:cNvSpPr>
            <a:spLocks noChangeArrowheads="1" noChangeShapeType="1" noTextEdit="1"/>
          </p:cNvSpPr>
          <p:nvPr userDrawn="1"/>
        </p:nvSpPr>
        <p:spPr bwMode="auto">
          <a:xfrm rot="16200000">
            <a:off x="-2152650" y="2457450"/>
            <a:ext cx="52959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r-HR" sz="6000" kern="10" spc="-300" normalizeH="1">
                <a:ln w="9525" cap="sq">
                  <a:solidFill>
                    <a:srgbClr val="E3F1FF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HRVATSKA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FFD4-0C38-4C20-A982-AFA610F356A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DEFF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fld id="{27BCA79A-79C4-43FA-93FF-7341B2B51E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white">
          <a:xfrm>
            <a:off x="457200" y="1143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hr-HR" sz="2400"/>
              <a:t>REPUBLIKA HRVATSKA</a:t>
            </a:r>
            <a:br>
              <a:rPr lang="hr-HR" sz="2400"/>
            </a:br>
            <a:r>
              <a:rPr lang="hr-HR" sz="2400"/>
              <a:t>MINISTARSTVO GOSPODARSTVA</a:t>
            </a:r>
          </a:p>
          <a:p>
            <a:pPr algn="ctr"/>
            <a:endParaRPr lang="hr-HR" sz="3600" b="1"/>
          </a:p>
          <a:p>
            <a:pPr algn="ctr"/>
            <a:r>
              <a:rPr lang="hr-HR" sz="4000" b="1"/>
              <a:t>Proces privatizacije i restrukturiranja </a:t>
            </a:r>
            <a:r>
              <a:rPr lang="hr-HR" sz="4000" b="1">
                <a:cs typeface="Times New Roman" pitchFamily="18" charset="0"/>
              </a:rPr>
              <a:t>hrvatskih brodograd</a:t>
            </a:r>
            <a:r>
              <a:rPr lang="hr-HR" sz="4000" b="1"/>
              <a:t>ilišta</a:t>
            </a:r>
            <a:endParaRPr lang="en-US" sz="4000"/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2940050" y="3644900"/>
            <a:ext cx="3351213" cy="1784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762000" indent="-762000" algn="ctr"/>
            <a:r>
              <a:rPr lang="hr-HR" sz="2400" b="1">
                <a:solidFill>
                  <a:schemeClr val="hlink"/>
                </a:solidFill>
              </a:rPr>
              <a:t> </a:t>
            </a:r>
          </a:p>
          <a:p>
            <a:pPr marL="762000" indent="-762000" algn="ctr"/>
            <a:endParaRPr lang="hr-HR" sz="2400" b="1">
              <a:solidFill>
                <a:schemeClr val="hlink"/>
              </a:solidFill>
            </a:endParaRPr>
          </a:p>
          <a:p>
            <a:pPr marL="762000" indent="-762000" algn="ctr"/>
            <a:endParaRPr lang="hr-HR" sz="2400" b="1"/>
          </a:p>
          <a:p>
            <a:pPr marL="762000" indent="-762000" algn="ctr"/>
            <a:endParaRPr lang="hr-HR" sz="2400" b="1"/>
          </a:p>
          <a:p>
            <a:pPr marL="762000" indent="-762000" algn="ctr"/>
            <a:r>
              <a:rPr lang="hr-HR" sz="1400" b="1"/>
              <a:t>Zagreb,  srpanj 2012. godine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2800" b="1" smtClean="0">
                <a:effectLst/>
              </a:rPr>
              <a:t>Sanacija i restrukturiranje od 1992. do danas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836712"/>
            <a:ext cx="9036496" cy="4741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1600" dirty="0" smtClean="0"/>
              <a:t>1. Sanacija  1999 – 2001:		 7,8 milijarde kuna</a:t>
            </a:r>
          </a:p>
          <a:p>
            <a:pPr>
              <a:buFont typeface="Wingdings" pitchFamily="2" charset="2"/>
              <a:buNone/>
            </a:pPr>
            <a:r>
              <a:rPr lang="hr-HR" sz="1600" dirty="0" smtClean="0"/>
              <a:t>					država okvirno 3,</a:t>
            </a:r>
            <a:r>
              <a:rPr lang="hr-HR" sz="1600" dirty="0" err="1" smtClean="0"/>
              <a:t>3</a:t>
            </a:r>
            <a:r>
              <a:rPr lang="hr-HR" sz="1600" dirty="0" smtClean="0"/>
              <a:t> milijarde kuna</a:t>
            </a:r>
          </a:p>
          <a:p>
            <a:pPr>
              <a:buFont typeface="Wingdings" pitchFamily="2" charset="2"/>
              <a:buNone/>
            </a:pPr>
            <a:r>
              <a:rPr lang="hr-HR" sz="1600" dirty="0" smtClean="0"/>
              <a:t>					ostali vjerovnici  4,5 milijardi kuna</a:t>
            </a:r>
          </a:p>
          <a:p>
            <a:pPr>
              <a:buFont typeface="Wingdings" pitchFamily="2" charset="2"/>
              <a:buNone/>
            </a:pPr>
            <a:endParaRPr lang="hr-HR" sz="1600" dirty="0" smtClean="0"/>
          </a:p>
          <a:p>
            <a:r>
              <a:rPr lang="hr-HR" sz="1600" dirty="0" smtClean="0"/>
              <a:t>2. Sanacija 2002:		2,8 milijardi kuna </a:t>
            </a:r>
          </a:p>
          <a:p>
            <a:endParaRPr lang="hr-HR" sz="1600" dirty="0" smtClean="0"/>
          </a:p>
          <a:p>
            <a:r>
              <a:rPr lang="hr-HR" sz="1600" dirty="0" smtClean="0"/>
              <a:t>Najava privatizacije 2004:	PEP - </a:t>
            </a:r>
            <a:r>
              <a:rPr lang="hr-HR" sz="1600" dirty="0" err="1" smtClean="0"/>
              <a:t>Pretpristupni</a:t>
            </a:r>
            <a:r>
              <a:rPr lang="hr-HR" sz="1600" dirty="0" smtClean="0"/>
              <a:t> ekonomski program</a:t>
            </a:r>
          </a:p>
          <a:p>
            <a:endParaRPr lang="hr-HR" sz="1600" dirty="0" smtClean="0"/>
          </a:p>
          <a:p>
            <a:r>
              <a:rPr lang="hr-HR" sz="1600" dirty="0" smtClean="0"/>
              <a:t>Interno restrukturiranje:		2007. godine</a:t>
            </a:r>
          </a:p>
          <a:p>
            <a:pPr>
              <a:buFont typeface="Wingdings" pitchFamily="2" charset="2"/>
              <a:buNone/>
            </a:pPr>
            <a:r>
              <a:rPr lang="hr-HR" sz="1600" dirty="0" smtClean="0"/>
              <a:t>					AZTN 2008. godine obustavlja postupak 					(programi ocijenjeni neodrživima)</a:t>
            </a:r>
          </a:p>
          <a:p>
            <a:pPr>
              <a:buNone/>
            </a:pPr>
            <a:endParaRPr lang="hr-HR" sz="1600" dirty="0" smtClean="0"/>
          </a:p>
          <a:p>
            <a:r>
              <a:rPr lang="hr-HR" sz="1600" dirty="0" smtClean="0"/>
              <a:t>Svibanj 2008. – Odluka VRH o restrukturiranju putem privatizacije</a:t>
            </a:r>
          </a:p>
          <a:p>
            <a:r>
              <a:rPr lang="hr-HR" sz="1600" dirty="0" smtClean="0"/>
              <a:t>1. krug privatizacije:		2009. godine (natječaj za kupnju dionica)</a:t>
            </a:r>
          </a:p>
          <a:p>
            <a:r>
              <a:rPr lang="hr-HR" sz="1600" dirty="0" smtClean="0"/>
              <a:t>2. krug privatizacije:		2010. godina (natječaj za kupnju dionica)</a:t>
            </a:r>
          </a:p>
          <a:p>
            <a:r>
              <a:rPr lang="hr-HR" sz="1600" dirty="0" smtClean="0"/>
              <a:t>3. krug privatizacije:		2010. godina za Kraljevicu</a:t>
            </a:r>
          </a:p>
          <a:p>
            <a:r>
              <a:rPr lang="hr-HR" sz="1600" dirty="0" smtClean="0"/>
              <a:t>3. krug privatizacije:		2011. godina za 3. MAJ</a:t>
            </a:r>
          </a:p>
          <a:p>
            <a:pPr>
              <a:buNone/>
            </a:pPr>
            <a:endParaRPr lang="hr-HR" sz="1600" dirty="0" smtClean="0"/>
          </a:p>
          <a:p>
            <a:r>
              <a:rPr lang="hr-HR" sz="1600" dirty="0" smtClean="0"/>
              <a:t>Odluke o privatizaciji/stečaju:	2012.godina</a:t>
            </a:r>
          </a:p>
          <a:p>
            <a:endParaRPr lang="hr-HR" sz="1600" dirty="0" smtClean="0"/>
          </a:p>
          <a:p>
            <a:endParaRPr lang="hr-HR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1C8600-E0CD-4D6F-92CB-41D66401C64F}" type="slidenum">
              <a:rPr lang="hr-HR" smtClean="0">
                <a:latin typeface="Arial" charset="0"/>
              </a:rPr>
              <a:pPr/>
              <a:t>2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smtClean="0"/>
              <a:t>Zatečeno stanje 1.1.2012.</a:t>
            </a:r>
            <a:endParaRPr lang="hr-HR" dirty="0"/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/>
              <a:t>Zatvoreni pristupni pregovori sa EU (30. lipnja 2011.)</a:t>
            </a:r>
          </a:p>
          <a:p>
            <a:pPr lvl="1"/>
            <a:r>
              <a:rPr lang="hr-HR" sz="2400" dirty="0" smtClean="0"/>
              <a:t>Zatvoreno Poglavlje 8 – TRŽIŠNO NATJECANJE</a:t>
            </a:r>
          </a:p>
          <a:p>
            <a:pPr lvl="2"/>
            <a:r>
              <a:rPr lang="hr-HR" sz="2000" dirty="0" smtClean="0"/>
              <a:t>svi programi restrukturiranja dobili “zeleno svjetlo”</a:t>
            </a:r>
          </a:p>
          <a:p>
            <a:pPr lvl="2"/>
            <a:r>
              <a:rPr lang="hr-HR" sz="2000" dirty="0" smtClean="0"/>
              <a:t>Prilog VIII Ugovora o pristupanju</a:t>
            </a:r>
          </a:p>
          <a:p>
            <a:r>
              <a:rPr lang="hr-HR" sz="2400" dirty="0" smtClean="0"/>
              <a:t>Zakon o uređenju prava i obveza brodogradilišta u postupku restrukturiranja (svibanj 2011.)</a:t>
            </a:r>
          </a:p>
          <a:p>
            <a:pPr lvl="1"/>
            <a:r>
              <a:rPr lang="hr-HR" sz="2000" dirty="0" smtClean="0"/>
              <a:t>Zakonska podloga za realizaciju financijskog dijela restrukturiranja (9,3 </a:t>
            </a:r>
            <a:r>
              <a:rPr lang="hr-HR" sz="2000" dirty="0" err="1" smtClean="0"/>
              <a:t>mrd</a:t>
            </a:r>
            <a:r>
              <a:rPr lang="hr-HR" sz="2000" dirty="0" smtClean="0"/>
              <a:t> kuna u javni dug)</a:t>
            </a:r>
          </a:p>
          <a:p>
            <a:endParaRPr lang="hr-HR" sz="2400" dirty="0" smtClean="0"/>
          </a:p>
          <a:p>
            <a:r>
              <a:rPr lang="hr-HR" sz="2400" dirty="0" smtClean="0"/>
              <a:t>Od završetka pregovora </a:t>
            </a:r>
            <a:r>
              <a:rPr lang="hr-HR" sz="2400" dirty="0" smtClean="0"/>
              <a:t>intenzitet aktivnosti se smanjio</a:t>
            </a:r>
            <a:endParaRPr lang="hr-HR" sz="2400" dirty="0" smtClean="0"/>
          </a:p>
        </p:txBody>
      </p:sp>
      <p:sp>
        <p:nvSpPr>
          <p:cNvPr id="7172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AA3563-4BC1-4AE2-ABBE-C83816F466D4}" type="slidenum">
              <a:rPr lang="hr-HR" smtClean="0">
                <a:latin typeface="Arial" charset="0"/>
              </a:rPr>
              <a:pPr/>
              <a:t>3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smtClean="0"/>
              <a:t>Aktivnosti  1-7. 2012.</a:t>
            </a:r>
            <a:endParaRPr lang="hr-HR" dirty="0"/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400" smtClean="0"/>
              <a:t>Razriješene dvojbe oko pravnih aspekata rješavanja imovinsko-pravnih pitanja</a:t>
            </a:r>
          </a:p>
          <a:p>
            <a:r>
              <a:rPr lang="hr-HR" sz="2400" smtClean="0"/>
              <a:t>Dodatni “due dilligence” ponuditelja</a:t>
            </a:r>
          </a:p>
          <a:p>
            <a:r>
              <a:rPr lang="hr-HR" sz="2400" smtClean="0"/>
              <a:t>Odluke VRH od 22. ožujka 2012</a:t>
            </a:r>
          </a:p>
          <a:p>
            <a:pPr lvl="1"/>
            <a:r>
              <a:rPr lang="hr-HR" sz="2000" smtClean="0"/>
              <a:t>Odbijanje ponuda “Jadranskih ulaganja” za 3. maj, Brodotrogir i Kraljevicu</a:t>
            </a:r>
          </a:p>
          <a:p>
            <a:pPr lvl="1"/>
            <a:r>
              <a:rPr lang="hr-HR" sz="2000" smtClean="0"/>
              <a:t>Prihvaćanje ponude DIV za Brodosplit</a:t>
            </a:r>
          </a:p>
          <a:p>
            <a:pPr lvl="1"/>
            <a:r>
              <a:rPr lang="hr-HR" sz="2000" smtClean="0"/>
              <a:t>Početak definiranja koncepta privatizacije Uljanika</a:t>
            </a:r>
          </a:p>
          <a:p>
            <a:pPr lvl="1"/>
            <a:r>
              <a:rPr lang="hr-HR" sz="2000" smtClean="0"/>
              <a:t>Definiranje koncepta privatizacije za 3. maj i Brodotrogir</a:t>
            </a:r>
          </a:p>
          <a:p>
            <a:pPr lvl="1"/>
            <a:r>
              <a:rPr lang="hr-HR" sz="2000" smtClean="0"/>
              <a:t>Kraljevica – stečaj</a:t>
            </a:r>
          </a:p>
          <a:p>
            <a:r>
              <a:rPr lang="hr-HR" sz="2400" smtClean="0"/>
              <a:t>Preuzimanje svih dugova brodogradilišta sa državnim jamstvom - 29. veljače 2012.</a:t>
            </a:r>
          </a:p>
        </p:txBody>
      </p:sp>
      <p:sp>
        <p:nvSpPr>
          <p:cNvPr id="8196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9D632-C6E9-4388-B768-BDDDFB8DBC9A}" type="slidenum">
              <a:rPr lang="hr-HR" smtClean="0">
                <a:latin typeface="Arial" charset="0"/>
              </a:rPr>
              <a:pPr/>
              <a:t>4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smtClean="0"/>
              <a:t>Aktivnosti  1-7. 2012.</a:t>
            </a:r>
            <a:endParaRPr lang="hr-HR" dirty="0"/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400" smtClean="0"/>
              <a:t>Tehničke konzultacije u EK – travanj, lipanj</a:t>
            </a:r>
          </a:p>
          <a:p>
            <a:pPr>
              <a:buFont typeface="Wingdings" pitchFamily="2" charset="2"/>
              <a:buNone/>
            </a:pPr>
            <a:endParaRPr lang="hr-HR" sz="2400" smtClean="0"/>
          </a:p>
          <a:p>
            <a:r>
              <a:rPr lang="hr-HR" sz="2400" smtClean="0"/>
              <a:t>Pregovori sa DIV oko definiranja kupoprodajnog ugovora</a:t>
            </a:r>
          </a:p>
          <a:p>
            <a:pPr>
              <a:buFont typeface="Wingdings" pitchFamily="2" charset="2"/>
              <a:buNone/>
            </a:pPr>
            <a:endParaRPr lang="hr-HR" sz="2400" smtClean="0"/>
          </a:p>
          <a:p>
            <a:r>
              <a:rPr lang="hr-HR" sz="2400" smtClean="0"/>
              <a:t>Pregovori sa brodovlasnicima oko preuzimanja brodova iz Kraljevice</a:t>
            </a:r>
          </a:p>
          <a:p>
            <a:pPr lvl="1"/>
            <a:r>
              <a:rPr lang="hr-HR" sz="2000" smtClean="0"/>
              <a:t>Isplata potraživanja zaposlenika</a:t>
            </a:r>
          </a:p>
          <a:p>
            <a:pPr lvl="1"/>
            <a:r>
              <a:rPr lang="hr-HR" sz="2000" smtClean="0"/>
              <a:t>Namirenje 60% svih potraživanja dobavljača i kooperanata</a:t>
            </a:r>
          </a:p>
          <a:p>
            <a:endParaRPr lang="hr-HR" sz="2000" smtClean="0"/>
          </a:p>
          <a:p>
            <a:endParaRPr lang="hr-HR" sz="2400" smtClean="0"/>
          </a:p>
          <a:p>
            <a:endParaRPr lang="hr-HR" sz="2400" smtClean="0"/>
          </a:p>
          <a:p>
            <a:endParaRPr lang="hr-HR" sz="2400" smtClean="0"/>
          </a:p>
          <a:p>
            <a:endParaRPr lang="hr-HR" smtClean="0"/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3D9144-3508-4FEE-9ACE-84C4B2B0B657}" type="slidenum">
              <a:rPr lang="hr-HR" smtClean="0">
                <a:latin typeface="Arial" charset="0"/>
              </a:rPr>
              <a:pPr/>
              <a:t>5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Aktivnosti  1-7. 2012.</a:t>
            </a:r>
            <a:endParaRPr lang="hr-HR" dirty="0"/>
          </a:p>
        </p:txBody>
      </p:sp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 bwMode="auto">
          <a:xfrm>
            <a:off x="467544" y="1700808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2400" dirty="0" smtClean="0"/>
              <a:t>Sjednica VRH 20. lipnja 2012.</a:t>
            </a:r>
          </a:p>
          <a:p>
            <a:pPr lvl="1"/>
            <a:r>
              <a:rPr lang="hr-HR" sz="2000" dirty="0" smtClean="0"/>
              <a:t>Koncept privatizacije 3. maja</a:t>
            </a:r>
            <a:endParaRPr lang="hr-HR" sz="2400" dirty="0" smtClean="0"/>
          </a:p>
          <a:p>
            <a:r>
              <a:rPr lang="hr-HR" sz="2400" dirty="0" smtClean="0"/>
              <a:t>Odluka VRH od 5. srpnja 2012.</a:t>
            </a:r>
          </a:p>
          <a:p>
            <a:pPr lvl="1"/>
            <a:r>
              <a:rPr lang="hr-HR" sz="2000" dirty="0" smtClean="0"/>
              <a:t>Koncept privatizacije Uljanika</a:t>
            </a:r>
            <a:endParaRPr lang="hr-HR" sz="2400" dirty="0" smtClean="0"/>
          </a:p>
          <a:p>
            <a:r>
              <a:rPr lang="hr-HR" sz="2400" dirty="0" smtClean="0"/>
              <a:t>Odluke VRH od </a:t>
            </a:r>
            <a:r>
              <a:rPr lang="hr-HR" sz="2400" dirty="0" smtClean="0"/>
              <a:t>12. </a:t>
            </a:r>
            <a:r>
              <a:rPr lang="hr-HR" sz="2400" dirty="0" smtClean="0"/>
              <a:t>i 19. srpnja 2012.</a:t>
            </a:r>
          </a:p>
          <a:p>
            <a:pPr lvl="1"/>
            <a:r>
              <a:rPr lang="hr-HR" sz="2000" dirty="0" smtClean="0"/>
              <a:t>Privatizacija Brodotrogira</a:t>
            </a:r>
          </a:p>
          <a:p>
            <a:pPr lvl="1"/>
            <a:r>
              <a:rPr lang="hr-HR" sz="2000" dirty="0" smtClean="0"/>
              <a:t>Prihvaćanje ponude “Kermas energija”</a:t>
            </a:r>
          </a:p>
          <a:p>
            <a:pPr lvl="1"/>
            <a:r>
              <a:rPr lang="hr-HR" sz="2000" dirty="0" smtClean="0"/>
              <a:t>Početak </a:t>
            </a:r>
            <a:r>
              <a:rPr lang="hr-HR" sz="2000" dirty="0" smtClean="0"/>
              <a:t>pregovora o kupoprodajnom </a:t>
            </a:r>
            <a:r>
              <a:rPr lang="hr-HR" sz="2000" dirty="0" smtClean="0"/>
              <a:t>ugovoru</a:t>
            </a:r>
          </a:p>
          <a:p>
            <a:pPr lvl="1"/>
            <a:r>
              <a:rPr lang="hr-HR" sz="2000" dirty="0" smtClean="0"/>
              <a:t>Informacija VRH o prijedlogu ugovora o prodaji i prijenosu dionica Brodosplita</a:t>
            </a:r>
            <a:endParaRPr lang="hr-HR" sz="2000" dirty="0" smtClean="0"/>
          </a:p>
          <a:p>
            <a:pPr marL="0" indent="0">
              <a:buNone/>
            </a:pPr>
            <a:endParaRPr lang="hr-HR" sz="2400" dirty="0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B5803F-EE93-4EBA-AA1E-98BB8B6475DD}" type="slidenum">
              <a:rPr lang="hr-HR" smtClean="0">
                <a:latin typeface="Arial" charset="0"/>
              </a:rPr>
              <a:pPr/>
              <a:t>6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b="1" dirty="0" smtClean="0">
                <a:effectLst/>
              </a:rPr>
              <a:t>Financijska usporedba</a:t>
            </a:r>
            <a:endParaRPr lang="hr-HR" dirty="0"/>
          </a:p>
        </p:txBody>
      </p:sp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 bwMode="auto">
          <a:xfrm>
            <a:off x="468313" y="12684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hr-HR" sz="2800" u="sng" dirty="0" smtClean="0"/>
              <a:t>Jučer (1992-2012)</a:t>
            </a:r>
          </a:p>
          <a:p>
            <a:r>
              <a:rPr lang="hr-HR" sz="2800" dirty="0" smtClean="0"/>
              <a:t>Ukupno utrošeno:			 28 mrd HRK</a:t>
            </a:r>
          </a:p>
          <a:p>
            <a:r>
              <a:rPr lang="hr-HR" sz="2800" dirty="0" smtClean="0"/>
              <a:t>Prosječno godišnje:		1,4 mrd HRK</a:t>
            </a:r>
          </a:p>
          <a:p>
            <a:endParaRPr lang="hr-HR" sz="2800" dirty="0" smtClean="0"/>
          </a:p>
          <a:p>
            <a:pPr>
              <a:buFont typeface="Wingdings" pitchFamily="2" charset="2"/>
              <a:buNone/>
            </a:pPr>
            <a:r>
              <a:rPr lang="hr-HR" sz="2800" u="sng" dirty="0" smtClean="0"/>
              <a:t>Sutra (2012-2017)</a:t>
            </a:r>
          </a:p>
          <a:p>
            <a:r>
              <a:rPr lang="hr-HR" sz="2800" dirty="0" smtClean="0"/>
              <a:t>Ukupno predviđeno:		2,5 mrd HRK</a:t>
            </a:r>
          </a:p>
          <a:p>
            <a:r>
              <a:rPr lang="hr-HR" sz="2800" dirty="0" smtClean="0"/>
              <a:t>Prosječno godišnje:		0,5 mrd HRK</a:t>
            </a:r>
          </a:p>
          <a:p>
            <a:endParaRPr lang="hr-HR" sz="2800" dirty="0" smtClean="0"/>
          </a:p>
          <a:p>
            <a:r>
              <a:rPr lang="hr-HR" sz="2800" dirty="0" smtClean="0"/>
              <a:t>Rizik poslovanja prelazi na nove </a:t>
            </a:r>
            <a:r>
              <a:rPr lang="hr-HR" sz="2800" dirty="0" smtClean="0"/>
              <a:t>vlasnike</a:t>
            </a:r>
            <a:endParaRPr lang="hr-HR" sz="2800" dirty="0" smtClean="0"/>
          </a:p>
        </p:txBody>
      </p:sp>
      <p:sp>
        <p:nvSpPr>
          <p:cNvPr id="11268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06087F-C5CD-4A6B-B08A-B5A2E5EDEEF2}" type="slidenum">
              <a:rPr lang="hr-HR" smtClean="0">
                <a:latin typeface="Arial" charset="0"/>
              </a:rPr>
              <a:pPr/>
              <a:t>7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447868"/>
              </p:ext>
            </p:extLst>
          </p:nvPr>
        </p:nvGraphicFramePr>
        <p:xfrm>
          <a:off x="0" y="476250"/>
          <a:ext cx="9143998" cy="536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083"/>
                <a:gridCol w="982412"/>
                <a:gridCol w="831272"/>
                <a:gridCol w="906842"/>
                <a:gridCol w="982412"/>
                <a:gridCol w="775396"/>
                <a:gridCol w="811581"/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 smtClean="0">
                          <a:latin typeface="Arial"/>
                        </a:rPr>
                        <a:t>REZIME: SANACIJE I POTPORE </a:t>
                      </a:r>
                      <a:endParaRPr lang="hr-H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latin typeface="Arial"/>
                        </a:rPr>
                        <a:t>U RAZDOBLJU 1992. – 2017. GODINE (000 HRK)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Opis: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ULJANIK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3. MAJ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BRODOSPLIT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BRODOTROGIR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KRALJEVICA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latin typeface="Calibri"/>
                        </a:rPr>
                        <a:t>UKUPNO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Izvršene  vjerovničke  sanacije za 1992. – 2002. god. u kojima je Proračun RH participirao sa </a:t>
                      </a:r>
                      <a:r>
                        <a:rPr lang="hr-HR" sz="10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6,17 </a:t>
                      </a:r>
                      <a:r>
                        <a:rPr lang="hr-HR" sz="1000" b="1" i="0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mlrd</a:t>
                      </a:r>
                      <a:r>
                        <a:rPr lang="hr-HR" sz="1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kn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2.568.855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2.602.249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3.844.333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1.126.793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515.395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10.657.625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Subvencije isplaćene za razdoblje  2000. - 2005. god.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670.000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390.000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600.000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180.000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60.000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1.900.000</a:t>
                      </a:r>
                    </a:p>
                  </a:txBody>
                  <a:tcPr marL="9525" marR="9525" marT="9525" marB="0" anchor="ctr"/>
                </a:tc>
              </a:tr>
              <a:tr h="295662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Subvencije isplaćene za razdoblje 2006. –  IX.2009. god.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426.000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313.159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434.809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147.224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74.965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1.396.157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Protestirana državna jamstva u razdoblju 2008. – 2012. god. na dan 29.02.2012. (sa kamatama)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1.938.092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2.140.340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680.494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310.677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5.069.603</a:t>
                      </a:r>
                    </a:p>
                  </a:txBody>
                  <a:tcPr marL="9525" marR="9525" marT="9525" marB="0" anchor="ctr"/>
                </a:tc>
              </a:tr>
              <a:tr h="111252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Preuzimanje ispunjenja duga i plaćanja obveza po kreditima s državnim jamstvima sa stanjem 29.02.2012. temeljem prihvaćenih programa restrukturiranja (a koje obveze se odnose za razdoblje od 2003. – 2013.) i to: </a:t>
                      </a:r>
                      <a:r>
                        <a:rPr lang="hr-HR" sz="1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visine tražbine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brodogradilišta od RH s osnova naknade po Sporazumu, te otpis i pretvaranje preuzetih obveza po kreditima s državnim jamstvima u javni dug </a:t>
                      </a:r>
                      <a:r>
                        <a:rPr lang="hr-HR" sz="1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iznad visine tražbine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brodogradilišta s osnova naknade po Sporazumu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718.772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2.630.899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3.285.221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1.793.569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922.091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9.350.552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    UKUPNO SANACIJE I POTPORE ZA RAZDOBLJE 1992. - 2012.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4.383.627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7.874.399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10.304.703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3.928.080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1.883.128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28.373.937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   </a:t>
                      </a:r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BUDUĆE POTPORE za  restrukturiranje koje bi, prema programima restrukturiranja, teretile Proračun RH u narednom petogodišnjem razdoblju  (2012. - 2017.) (Za Brodotrogir i 3. Maj radi se o procjeni; Kraljevica - opremine zaposlenicima)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584.794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1.263.000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345.000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63.734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2.256.528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UKUPNO SANACIJE I POTPORE ZA RAZDOBLJE OD 1992. - 2017. (I. + II.)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4.383.627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8.459.193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11.567.703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4.273.080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>
                          <a:latin typeface="Arial"/>
                        </a:rPr>
                        <a:t>1.946.862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1" i="0" u="none" strike="noStrike" dirty="0">
                          <a:latin typeface="Arial"/>
                        </a:rPr>
                        <a:t>30.630.465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240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3C7137-0DFE-458C-9309-2A8A455EEE83}" type="slidenum">
              <a:rPr lang="hr-HR" smtClean="0">
                <a:latin typeface="Arial" charset="0"/>
              </a:rPr>
              <a:pPr/>
              <a:t>8</a:t>
            </a:fld>
            <a:endParaRPr lang="hr-HR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6B7B14-A879-4D73-893B-321908F075CC}" type="slidenum">
              <a:rPr lang="hr-HR" smtClean="0">
                <a:latin typeface="Arial" charset="0"/>
              </a:rPr>
              <a:pPr/>
              <a:t>9</a:t>
            </a:fld>
            <a:endParaRPr lang="hr-HR" smtClean="0">
              <a:latin typeface="Arial" charset="0"/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1447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z="3200" smtClean="0">
                <a:solidFill>
                  <a:schemeClr val="tx1"/>
                </a:solidFill>
                <a:effectLst/>
              </a:rPr>
              <a:t>Hvala na pažnji!</a:t>
            </a:r>
          </a:p>
        </p:txBody>
      </p:sp>
      <p:pic>
        <p:nvPicPr>
          <p:cNvPr id="12292" name="Picture 6" descr="brodogradili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676400"/>
            <a:ext cx="50292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5943600" y="2743200"/>
            <a:ext cx="1600200" cy="304800"/>
          </a:xfrm>
          <a:prstGeom prst="rect">
            <a:avLst/>
          </a:prstGeom>
          <a:solidFill>
            <a:srgbClr val="312C63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oject Overview (Standard)">
  <a:themeElements>
    <a:clrScheme name="">
      <a:dk1>
        <a:srgbClr val="000066"/>
      </a:dk1>
      <a:lt1>
        <a:srgbClr val="FFFFFF"/>
      </a:lt1>
      <a:dk2>
        <a:srgbClr val="000066"/>
      </a:dk2>
      <a:lt2>
        <a:srgbClr val="0033CC"/>
      </a:lt2>
      <a:accent1>
        <a:srgbClr val="000066"/>
      </a:accent1>
      <a:accent2>
        <a:srgbClr val="009900"/>
      </a:accent2>
      <a:accent3>
        <a:srgbClr val="FFFFFF"/>
      </a:accent3>
      <a:accent4>
        <a:srgbClr val="000056"/>
      </a:accent4>
      <a:accent5>
        <a:srgbClr val="AAAAB8"/>
      </a:accent5>
      <a:accent6>
        <a:srgbClr val="008A00"/>
      </a:accent6>
      <a:hlink>
        <a:srgbClr val="FF0033"/>
      </a:hlink>
      <a:folHlink>
        <a:srgbClr val="CCCCCC"/>
      </a:folHlink>
    </a:clrScheme>
    <a:fontScheme name="3_Project Overview (Standard)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Overview (Standard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(Standard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Office\Templates\Presentations\Project Overview (Standard).pot</Template>
  <TotalTime>5949</TotalTime>
  <Words>536</Words>
  <Application>Microsoft Office PowerPoint</Application>
  <PresentationFormat>On-screen Show (4:3)</PresentationFormat>
  <Paragraphs>153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3_Project Overview (Standard)</vt:lpstr>
      <vt:lpstr>PowerPoint Presentation</vt:lpstr>
      <vt:lpstr>Sanacija i restrukturiranje od 1992. do danas</vt:lpstr>
      <vt:lpstr>Zatečeno stanje 1.1.2012.</vt:lpstr>
      <vt:lpstr>Aktivnosti  1-7. 2012.</vt:lpstr>
      <vt:lpstr>Aktivnosti  1-7. 2012.</vt:lpstr>
      <vt:lpstr>Aktivnosti  1-7. 2012.</vt:lpstr>
      <vt:lpstr>Financijska usporedba</vt:lpstr>
      <vt:lpstr>PowerPoint Presentation</vt:lpstr>
      <vt:lpstr>Hvala na pažnji!</vt:lpstr>
    </vt:vector>
  </TitlesOfParts>
  <Company>HRVATSKA BRODOGRADNJA – JADRANBROD d.d. Z A G R E B, Avenija V. Holjevca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 za Ministarstvo gospodarstva</dc:title>
  <dc:subject>Prezentacija</dc:subject>
  <dc:creator>HB-J, Renato Balić</dc:creator>
  <cp:lastModifiedBy>Tamara Obradović Mazal</cp:lastModifiedBy>
  <cp:revision>787</cp:revision>
  <cp:lastPrinted>2002-04-18T09:35:35Z</cp:lastPrinted>
  <dcterms:created xsi:type="dcterms:W3CDTF">2002-02-06T13:12:28Z</dcterms:created>
  <dcterms:modified xsi:type="dcterms:W3CDTF">2012-07-19T08:48:20Z</dcterms:modified>
</cp:coreProperties>
</file>