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8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39" r:id="rId2"/>
    <p:sldId id="340" r:id="rId3"/>
    <p:sldId id="403" r:id="rId4"/>
    <p:sldId id="406" r:id="rId5"/>
    <p:sldId id="408" r:id="rId6"/>
    <p:sldId id="409" r:id="rId7"/>
    <p:sldId id="410" r:id="rId8"/>
    <p:sldId id="411" r:id="rId9"/>
    <p:sldId id="413" r:id="rId10"/>
    <p:sldId id="415" r:id="rId11"/>
    <p:sldId id="416" r:id="rId12"/>
    <p:sldId id="418" r:id="rId13"/>
    <p:sldId id="420" r:id="rId14"/>
    <p:sldId id="421" r:id="rId15"/>
    <p:sldId id="422" r:id="rId16"/>
    <p:sldId id="423" r:id="rId17"/>
    <p:sldId id="430" r:id="rId18"/>
    <p:sldId id="439" r:id="rId19"/>
    <p:sldId id="431" r:id="rId20"/>
    <p:sldId id="432" r:id="rId21"/>
    <p:sldId id="433" r:id="rId22"/>
    <p:sldId id="434" r:id="rId23"/>
    <p:sldId id="435" r:id="rId24"/>
    <p:sldId id="437" r:id="rId25"/>
    <p:sldId id="438" r:id="rId26"/>
    <p:sldId id="441" r:id="rId27"/>
    <p:sldId id="443" r:id="rId28"/>
    <p:sldId id="428" r:id="rId29"/>
    <p:sldId id="444" r:id="rId30"/>
    <p:sldId id="429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428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3" autoAdjust="0"/>
    <p:restoredTop sz="96144" autoAdjust="0"/>
  </p:normalViewPr>
  <p:slideViewPr>
    <p:cSldViewPr snapToObjects="1">
      <p:cViewPr varScale="1">
        <p:scale>
          <a:sx n="115" d="100"/>
          <a:sy n="115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3A24-27F5-45F6-9E3D-CBFCE8956C6E}" type="datetimeFigureOut">
              <a:rPr lang="hr-HR" smtClean="0"/>
              <a:pPr/>
              <a:t>20.11.2019.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965A7-3C76-4B1A-915D-7F37548972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45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4C42-731C-4385-A0E4-C07B474E7659}" type="datetimeFigureOut">
              <a:rPr lang="hr-HR" smtClean="0"/>
              <a:pPr/>
              <a:t>20.11.2019.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9846-3335-4B14-A67F-194AA56D6E8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08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48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35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214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039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006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57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91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944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46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631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31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776F-1FE9-48A2-B742-AD19DAD5E131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75" y="1916832"/>
            <a:ext cx="8712968" cy="50783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Verdana"/>
                <a:cs typeface="Verdana"/>
              </a:rPr>
              <a:t>Strategija EU za plastiku</a:t>
            </a:r>
          </a:p>
          <a:p>
            <a:pPr algn="ctr"/>
            <a:r>
              <a:rPr lang="hr-HR" sz="3200" b="1" dirty="0" smtClean="0">
                <a:latin typeface="Verdana"/>
                <a:cs typeface="Verdana"/>
              </a:rPr>
              <a:t> u kružnom gospodarstvu</a:t>
            </a:r>
          </a:p>
          <a:p>
            <a:pPr algn="ctr"/>
            <a:endParaRPr lang="hr-HR" sz="3800" b="1" dirty="0" smtClean="0">
              <a:latin typeface="Verdana"/>
              <a:cs typeface="Verdana"/>
            </a:endParaRPr>
          </a:p>
          <a:p>
            <a:pPr lvl="0" algn="ctr"/>
            <a:r>
              <a:rPr lang="hr-HR" sz="3600" b="1" dirty="0" smtClean="0">
                <a:solidFill>
                  <a:prstClr val="black"/>
                </a:solidFill>
                <a:latin typeface="Verdana"/>
                <a:cs typeface="Verdana"/>
              </a:rPr>
              <a:t>ZAKONODAVNI OKVIR I</a:t>
            </a:r>
          </a:p>
          <a:p>
            <a:pPr lvl="0" algn="ctr"/>
            <a:r>
              <a:rPr lang="hr-HR" sz="3600" b="1" dirty="0" smtClean="0">
                <a:solidFill>
                  <a:prstClr val="black"/>
                </a:solidFill>
                <a:latin typeface="Verdana"/>
                <a:cs typeface="Verdana"/>
              </a:rPr>
              <a:t> PREDSTOJEĆE INICIJATIVE </a:t>
            </a:r>
            <a:endParaRPr lang="hr-HR" sz="3600" b="1" dirty="0">
              <a:solidFill>
                <a:prstClr val="black"/>
              </a:solidFill>
              <a:latin typeface="Verdana"/>
              <a:cs typeface="Verdana"/>
            </a:endParaRPr>
          </a:p>
          <a:p>
            <a:endParaRPr lang="ta-IN" sz="1400" b="1" dirty="0" smtClean="0">
              <a:latin typeface="Verdana"/>
              <a:cs typeface="Verdana"/>
            </a:endParaRPr>
          </a:p>
          <a:p>
            <a:endParaRPr lang="hr-HR" sz="1400" b="1" dirty="0" smtClean="0">
              <a:latin typeface="Verdana"/>
              <a:cs typeface="Verdana"/>
            </a:endParaRPr>
          </a:p>
          <a:p>
            <a:endParaRPr lang="hr-HR" sz="1400" b="1" dirty="0">
              <a:latin typeface="Verdana"/>
              <a:cs typeface="Verdana"/>
            </a:endParaRPr>
          </a:p>
          <a:p>
            <a:endParaRPr lang="hr-HR" sz="1400" b="1" dirty="0" smtClean="0">
              <a:latin typeface="Verdana"/>
              <a:cs typeface="Verdana"/>
            </a:endParaRPr>
          </a:p>
          <a:p>
            <a:pPr algn="ctr"/>
            <a:r>
              <a:rPr lang="hr-HR" sz="1400" b="1" dirty="0" smtClean="0">
                <a:latin typeface="Verdana"/>
                <a:cs typeface="Verdana"/>
              </a:rPr>
              <a:t>KONFERENCIJA PLASTIKA I KRUŽNO GOSPODARSTVO</a:t>
            </a:r>
            <a:endParaRPr lang="hr-HR" sz="1400" b="1" dirty="0">
              <a:latin typeface="Verdana"/>
              <a:cs typeface="Verdana"/>
            </a:endParaRPr>
          </a:p>
          <a:p>
            <a:pPr algn="ctr"/>
            <a:r>
              <a:rPr lang="hr-HR" sz="1400" b="1" dirty="0" smtClean="0">
                <a:latin typeface="Verdana"/>
                <a:cs typeface="Verdana"/>
              </a:rPr>
              <a:t>Fakultet kemijskog inženjerstva i tehnologije</a:t>
            </a:r>
          </a:p>
          <a:p>
            <a:endParaRPr lang="hr-HR" sz="1400" b="1" dirty="0">
              <a:latin typeface="Verdana"/>
              <a:cs typeface="Verdana"/>
            </a:endParaRPr>
          </a:p>
          <a:p>
            <a:pPr algn="ctr"/>
            <a:r>
              <a:rPr lang="ta-IN" sz="1400" b="1" dirty="0" smtClean="0">
                <a:latin typeface="Verdana"/>
                <a:cs typeface="Verdana"/>
              </a:rPr>
              <a:t>Zagreb, </a:t>
            </a:r>
            <a:r>
              <a:rPr lang="hr-HR" sz="1400" b="1" dirty="0" smtClean="0">
                <a:latin typeface="Verdana"/>
                <a:cs typeface="Verdana"/>
              </a:rPr>
              <a:t>13. studenoga 2019</a:t>
            </a:r>
            <a:r>
              <a:rPr lang="ta-IN" sz="1400" b="1" dirty="0" smtClean="0">
                <a:latin typeface="Verdana"/>
                <a:cs typeface="Verdana"/>
              </a:rPr>
              <a:t>.</a:t>
            </a:r>
            <a:endParaRPr lang="en-US" sz="1400" b="1" dirty="0" smtClean="0">
              <a:latin typeface="Verdana"/>
              <a:cs typeface="Verdana"/>
            </a:endParaRPr>
          </a:p>
          <a:p>
            <a:endParaRPr lang="en-US" sz="3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80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Tx/>
              <a:buChar char="-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Potrebno je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uspostaviti usku suradnju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znanstvene zajednice, kemijske industrije sa subjektima koji se bave recikliranjem plastike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Tx/>
              <a:buChar char="-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Potrebno je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uspostaviti stabilno tržište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recikliranu i inovativnu plastiku što će omogućiti stabilnost novih radnih mjesta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Tx/>
              <a:buChar char="-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Potrebno je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podići svijest svih dionika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na svim razinama i u svim strukturama društva te razviti međudržavnu suradnju radi širenja najbolje prakse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Tx/>
              <a:buChar char="-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Potrebno je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drastično smanjiti odbacivanje i ispuštanje plastike u okoliš.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Djelotvornim sustavima za prikupljanje otpada, u kombinaciji sa smanjenim stvaranjem otpada i s povećanom sviješću potrošača, potrebno je smanjiti nastajanje plastičnog otpada te osigurati da se njime postupa na odgovarajući način.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Tx/>
              <a:buChar char="-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Potrebno je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znatno smanjiti količinu morskog otpada iz pomorskih izvora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poput brodova, ribarstva i akvakulture te osigurati čista mora i plaže čime će se poticati turizam i ribarstvo a istovremeno očuvati osjetljivi ekosustavi. 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Vizija kružnog gospodarstva u području plastike</a:t>
            </a:r>
          </a:p>
        </p:txBody>
      </p:sp>
    </p:spTree>
    <p:extLst>
      <p:ext uri="{BB962C8B-B14F-4D97-AF65-F5344CB8AC3E}">
        <p14:creationId xmlns:p14="http://schemas.microsoft.com/office/powerpoint/2010/main" val="28581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Intenziviranje recikliranja plastike može donijeti znatne koristi za okoliš i gospodarstvo. Povećanje razine recikliranja plastike ostvarit će se samo poboljšanjem načina proizvodnje i dizajna plastike i plastičnih proizvoda. Za to će biti potrebna i povećana 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suradnja u cijelom vrijednosnom lancu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od industrije, proizvođača i prerađivača plastike do javnih i privatnih poduzeća za gospodarenje otpadom. 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Ključni dionici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posebice bi trebali surađivati na: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poboljšanju dizajna i podupiranju inovacija kako bi se olakšalo recikliranje  plastike i plastičnih proizvoda;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širenju i poboljšanju odvojenog prikupljanja plastičnog otpada kako bi se osigurao kvalitetan ulazni materijal za industriju recikliranja;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povećanju potražnje za recikliranom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plastikom,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širenju kapaciteta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razvrstavanje i recikliranje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stvaranju održivih tržišta za recikliranu i obnovljivu plastiku</a:t>
            </a:r>
            <a:endParaRPr lang="vi-VN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hr-HR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Cilj je osigurati da do 2025. deset milijuna tona reciklirane plastike dospije u nove proizvode na tržištu EU-a.</a:t>
            </a:r>
            <a:endParaRPr lang="hr-HR" sz="18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  <a:buNone/>
            </a:pPr>
            <a:endParaRPr lang="vi-VN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Poboljšanje ekonomičnosti i kvalitete recikliranja plastike</a:t>
            </a:r>
          </a:p>
        </p:txBody>
      </p:sp>
    </p:spTree>
    <p:extLst>
      <p:ext uri="{BB962C8B-B14F-4D97-AF65-F5344CB8AC3E}">
        <p14:creationId xmlns:p14="http://schemas.microsoft.com/office/powerpoint/2010/main" val="28581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hr-H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Smanjenje nastanka plastičnog otpada i odbacivanja u okoliš</a:t>
            </a:r>
            <a:r>
              <a:rPr lang="hr-HR" sz="1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329114" cy="498317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hr-HR" sz="2000" b="1" dirty="0" smtClean="0">
                <a:latin typeface="Verdana" pitchFamily="34" charset="0"/>
              </a:rPr>
              <a:t>Predmeti od plastike za jednokratnu uporabu </a:t>
            </a:r>
            <a:r>
              <a:rPr lang="hr-HR" sz="2000" dirty="0" smtClean="0">
                <a:latin typeface="Verdana" pitchFamily="34" charset="0"/>
              </a:rPr>
              <a:t>glavni su izvor onečišćenja okoliša plastičnim otpadom. Oni spadaju među predmete koji se najčešće pronalaze na plažama te čine </a:t>
            </a:r>
            <a:r>
              <a:rPr lang="hr-HR" sz="2000" b="1" u="sng" dirty="0" smtClean="0">
                <a:solidFill>
                  <a:srgbClr val="C00000"/>
                </a:solidFill>
                <a:latin typeface="Verdana" pitchFamily="34" charset="0"/>
              </a:rPr>
              <a:t>50 %</a:t>
            </a:r>
            <a:r>
              <a:rPr lang="hr-HR" sz="2000" b="1" dirty="0" smtClean="0">
                <a:solidFill>
                  <a:srgbClr val="C00000"/>
                </a:solidFill>
                <a:latin typeface="Verdana" pitchFamily="34" charset="0"/>
              </a:rPr>
              <a:t> od svog plastičnog otpada na plažama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hr-HR" sz="2000" b="1" dirty="0" smtClean="0">
                <a:latin typeface="Verdana" pitchFamily="34" charset="0"/>
              </a:rPr>
              <a:t>Ribolovni alat </a:t>
            </a:r>
            <a:r>
              <a:rPr lang="hr-HR" sz="2000" dirty="0" smtClean="0">
                <a:latin typeface="Verdana" pitchFamily="34" charset="0"/>
              </a:rPr>
              <a:t>ostavljen u moru može imati posebno štetan utjecaj zbog zaplitanja morskih životinja i čini </a:t>
            </a:r>
            <a:r>
              <a:rPr lang="hr-HR" sz="2000" b="1" u="sng" dirty="0" smtClean="0">
                <a:solidFill>
                  <a:srgbClr val="C00000"/>
                </a:solidFill>
                <a:latin typeface="Verdana" pitchFamily="34" charset="0"/>
              </a:rPr>
              <a:t>27%</a:t>
            </a:r>
            <a:r>
              <a:rPr lang="hr-HR" sz="2000" b="1" dirty="0" smtClean="0">
                <a:solidFill>
                  <a:srgbClr val="C00000"/>
                </a:solidFill>
                <a:latin typeface="Verdana" pitchFamily="34" charset="0"/>
              </a:rPr>
              <a:t> od svog plastičnog otpada na plažama</a:t>
            </a:r>
            <a:endParaRPr lang="en-US" sz="20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hr-HR" sz="2000" b="1" dirty="0" err="1" smtClean="0">
                <a:latin typeface="Verdana" pitchFamily="34" charset="0"/>
              </a:rPr>
              <a:t>Mikroplastika</a:t>
            </a:r>
            <a:endParaRPr lang="hr-HR" sz="2000" b="1" dirty="0" smtClean="0">
              <a:latin typeface="Verdana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hr-HR" sz="2000" b="1" dirty="0">
                <a:latin typeface="Verdana" pitchFamily="34" charset="0"/>
              </a:rPr>
              <a:t>Biorazgradiva plastika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2000" b="1" dirty="0">
              <a:latin typeface="Verdana" pitchFamily="34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142984"/>
            <a:ext cx="3857652" cy="49831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postizanje ciljeva utvrđenih u ovoj strategiji bit će 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potrebna velika ulaganja u infrastrukturu i inovacije.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Samo za ostvarenje ambicioznih ciljeva u pogledu recikliranja plastike procjenjuje se da će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nivou EU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biti potrebna dodatna ulaganja od 8,4 do 16,6 milijardi EUR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Inovacije su ključni čimbenik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preobrazbu vrijednosnog lanca plastike: njima se može doprinijeti smanjenju troškova postojećih rješenja, mogu se osigurati nova rješenja i povećati moguće koristi izvan europskih granica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Inovativna rješenja za napredno razvrstavanje otpadne plastike, kemijsko recikliranje i poboljšani dizajn polimera mogu imati veliki utjecaj na provedbu strategije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digitalni vodeni žig za označavanje materijala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materijali koji se mogu razgraditi u slatkoj i morskoj vodi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alternativne sirovine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proizvodnju plastike, uključujući i biomasu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Sustavi proširene odgovornosti proizvođača imaju ključnu ulogu za osiguravanje financijskih sredstava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Platforma za potporu financiranja kružnog gospodarstva</a:t>
            </a:r>
            <a:endParaRPr lang="vi-VN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None/>
            </a:pPr>
            <a:endParaRPr lang="vi-VN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Poticanje ulaganja i inovacija u rješenja povezana s KG</a:t>
            </a:r>
          </a:p>
        </p:txBody>
      </p:sp>
    </p:spTree>
    <p:extLst>
      <p:ext uri="{BB962C8B-B14F-4D97-AF65-F5344CB8AC3E}">
        <p14:creationId xmlns:p14="http://schemas.microsoft.com/office/powerpoint/2010/main" val="28581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Potrošnja plastike brzo raste u svijetu te se plastikom i plastičnim otpadom trguje na međunarodnoj razini.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zapadnoj Europi i sjevernoj Africi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potrošnja plastike po stanovniku dosegla je oko 100 kg godišnje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u Aziji je trenutačno iznad 20 kg godišnje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očekuje da će taj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iznos brzo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rasti.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mnogim su dijelovima svijeta potrebni prikladni sustavi za sprečavanje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nastanka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plastičnog otpada te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sakupljanja i recikliranja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Morski otpad iz jedne zemlje može dospjeti do plaža druge zemlje, a komadići plastike iz raznih dijelova svijeta s vremenom se nakupljaju u oceanima i morima nošeni morskim strujama. Za rješenje tog problema potrebna je 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međunarodna suradnja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globalnoj razini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uropska unija kao lider u recikliranju otpadne plastike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podupire i nastavit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će podupirati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aktivnosti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međunarodnoj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globalnoj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razini, promicati najbolje prakse u svijetu te koristiti svoje instrumente vanjskog financiranja za potporu poboljšanom sprečavanju nastanka otpada i boljem gospodarenju otpadom diljem svijeta.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  <a:buNone/>
            </a:pPr>
            <a:endParaRPr lang="vi-VN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Podupiranje mjera na svjetskoj razini</a:t>
            </a:r>
          </a:p>
        </p:txBody>
      </p:sp>
    </p:spTree>
    <p:extLst>
      <p:ext uri="{BB962C8B-B14F-4D97-AF65-F5344CB8AC3E}">
        <p14:creationId xmlns:p14="http://schemas.microsoft.com/office/powerpoint/2010/main" val="28581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Poboljša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nje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ekonomičnosti 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kvalitet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vi-VN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recikliranja plastike</a:t>
            </a:r>
            <a:endParaRPr lang="vi-VN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Mjere za poboljšanje dizajna proizvoda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Mjere za povećanje recikliranog sadržaja</a:t>
            </a:r>
          </a:p>
          <a:p>
            <a:pPr marL="0" indent="0" algn="just">
              <a:spcAft>
                <a:spcPts val="18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Mjere za poboljšanje odvojenog sakupljanja plastičnog otpada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Smanjenje nastanka plastičnog otpada i odbacivanja plastike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Mjere za smanjenje uporabe plastike za jednokratnu uporabu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Mjere za uklanjanje morskih izvora morskog otpada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Mjere za učinkovitije praćenje i smanjenje morskog otpada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Mjere za </a:t>
            </a:r>
            <a:r>
              <a:rPr lang="hr-H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kompostabilnu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biorazgradivu plastiku</a:t>
            </a:r>
          </a:p>
          <a:p>
            <a:pPr marL="0" indent="0" algn="just">
              <a:spcAft>
                <a:spcPts val="18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Mjere za smanjenje onečišćenja </a:t>
            </a:r>
            <a:r>
              <a:rPr lang="hr-HR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mikroplastikom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Poticanje ulaganja i inovacija u rješenja povezana s KG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Mjere za promicanje ulaganja i inovacija u vrijednosnom lancu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Buduće mjere EU za provođenje plastične strategije</a:t>
            </a:r>
          </a:p>
        </p:txBody>
      </p:sp>
    </p:spTree>
    <p:extLst>
      <p:ext uri="{BB962C8B-B14F-4D97-AF65-F5344CB8AC3E}">
        <p14:creationId xmlns:p14="http://schemas.microsoft.com/office/powerpoint/2010/main" val="6621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Usmjeravanje mjera na svjetskoj razini</a:t>
            </a:r>
          </a:p>
          <a:p>
            <a:pPr marL="0" indent="0" algn="just">
              <a:spcAft>
                <a:spcPts val="600"/>
              </a:spcAft>
              <a:buClr>
                <a:srgbClr val="92D05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Mjere usmjerene na glavne regije</a:t>
            </a:r>
          </a:p>
          <a:p>
            <a:pPr marL="0" indent="0" algn="just">
              <a:spcAft>
                <a:spcPts val="600"/>
              </a:spcAft>
              <a:buClr>
                <a:srgbClr val="92D05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Mjere za potporu multilateralnim inicijativama u području plastike</a:t>
            </a:r>
          </a:p>
          <a:p>
            <a:pPr marL="0" indent="0" algn="just">
              <a:spcAft>
                <a:spcPts val="600"/>
              </a:spcAft>
              <a:buClr>
                <a:srgbClr val="92D05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Mjere koje se odnose na suradnju sa državama koje nisu članice EU</a:t>
            </a:r>
          </a:p>
          <a:p>
            <a:pPr marL="0" indent="0" algn="just">
              <a:spcAft>
                <a:spcPts val="600"/>
              </a:spcAft>
              <a:buClr>
                <a:srgbClr val="92D05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Mjere koje se odnose na međunarodnu trgovinu</a:t>
            </a:r>
          </a:p>
          <a:p>
            <a:pPr marL="0" indent="0">
              <a:spcAft>
                <a:spcPts val="600"/>
              </a:spcAft>
              <a:buClr>
                <a:srgbClr val="92D050"/>
              </a:buClr>
              <a:buNone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Buduće mjere EU za provođenje plastične strategije</a:t>
            </a:r>
          </a:p>
        </p:txBody>
      </p:sp>
    </p:spTree>
    <p:extLst>
      <p:ext uri="{BB962C8B-B14F-4D97-AF65-F5344CB8AC3E}">
        <p14:creationId xmlns:p14="http://schemas.microsoft.com/office/powerpoint/2010/main" val="32847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628800"/>
            <a:ext cx="8229600" cy="4900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Objavljena 12. lipnja 2019. i stupila na snagu 2. srpnja 2019.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Glavni cilj ove Direktive je sprječavanje nastanka i smanjenje količine plastičnog morskog otpada koji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potječe:</a:t>
            </a:r>
          </a:p>
          <a:p>
            <a:pPr marL="0" indent="0" algn="just">
              <a:buNone/>
            </a:pP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od 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plastičnih predmeta za jednokratnu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upotrebu (SUP)  </a:t>
            </a:r>
          </a:p>
          <a:p>
            <a:pPr marL="0" indent="0" algn="just">
              <a:buNone/>
            </a:pP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od ribolovnog 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alata koji sadržava plastiku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Predviđa se da će provedba ove Direktive, uz trošak prilagodbe koji se za proizvođače procjenjuje na 3,2 milijarde eura, donijeti značajne okolišne i ekonomske koristi, kao što su na primjer:</a:t>
            </a:r>
          </a:p>
          <a:p>
            <a:pPr marL="0" indent="0"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izbjegavanje emisije od 3,4 milijuna tona ekvivalenta CO2;</a:t>
            </a:r>
          </a:p>
          <a:p>
            <a:pPr marL="0" indent="0"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izbjegavanje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šteta u okolišu koje bi do 2030. godine iznosile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milijarde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eura;</a:t>
            </a:r>
          </a:p>
          <a:p>
            <a:pPr marL="0" indent="0"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ušteda potrošačima do 6,5 milijardi eura.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628800"/>
            <a:ext cx="8229600" cy="4900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hr-H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OBVEZNE MJERE</a:t>
            </a:r>
          </a:p>
          <a:p>
            <a:pPr marL="0" indent="0" algn="ctr">
              <a:buNone/>
            </a:pP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SMANJENJE POTROŠNJE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OGRANIČENJA U VEZI SA STAVLJANJEM NA TRŽIŠTE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ZAHTJEVI U POGLEDU PROIZVODA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ZAHTJEVI U POGLEDU OZNAČAVANJA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PROŠIRENA ODGOVORNOST PROIZVOĐAČA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ODVOJENO SAKUPLJANJE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MJERE ZA PODIZANJE SVIJESTI</a:t>
            </a:r>
            <a:endParaRPr lang="hr-HR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628800"/>
            <a:ext cx="8229600" cy="4900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Zabrana stavljanja na tržište od 3. srpnja 2021.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Štapići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uši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Pribor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jelo (vilice, noževi, žlice, štapići za jelo)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Tanjuri</a:t>
            </a: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Slamke</a:t>
            </a: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Štapići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miješanje napitaka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Štapići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namijenjeni pričvršćivanju na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balone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Spremnici </a:t>
            </a:r>
            <a:r>
              <a:rPr lang="vi-VN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hranu izrađeni od ekspandiranog </a:t>
            </a:r>
            <a:r>
              <a:rPr lang="vi-VN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polistirena</a:t>
            </a:r>
            <a:endParaRPr lang="hr-HR" sz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Spremnici za napitke izrađeni od ekspandiranog polistirena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Čaše za napitke izrađene od ekspandiranog polistirena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Proizvodi od oksorazgradive </a:t>
            </a:r>
            <a:r>
              <a:rPr lang="vi-VN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plastike</a:t>
            </a:r>
            <a:endParaRPr lang="hr-HR" sz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hr-HR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07504" y="116631"/>
            <a:ext cx="8899376" cy="660484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0" indent="0" algn="ctr">
              <a:buClr>
                <a:srgbClr val="78B428"/>
              </a:buClr>
              <a:buNone/>
            </a:pPr>
            <a:r>
              <a:rPr lang="hr-HR" sz="3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SADRŽAJ</a:t>
            </a:r>
            <a:r>
              <a:rPr lang="hr-H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Clr>
                <a:srgbClr val="78B428"/>
              </a:buClr>
              <a:buFont typeface="Wingdings" panose="05000000000000000000" pitchFamily="2" charset="2"/>
              <a:buChar char="§"/>
            </a:pPr>
            <a:endParaRPr lang="hr-H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hr-HR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PLASTIKA DANAS: KLJUČNI IZAZOVI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VIZIJA KRUŽNOG  GOSPODARSTVA U PODRUČJU PLASTIKE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PRETVARANJE VIZIJE U STVARNOST</a:t>
            </a:r>
            <a:endParaRPr lang="hr-HR" sz="2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- poboljšanje ekonomičnosti i kvalitete recikliranja plastike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- smanjenje nastanka plastičnog otpada i odbacivanja u okoliš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- poticanje ulaganja i inovacija u rješenja povezana s KG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- podupiranje mjera na svjetskoj razini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O JEDNOKRATNIM  PLASTIČNIM PROIZVODIMA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PREDSTOJEĆE (I TEKUĆE) INICIJATIVE </a:t>
            </a:r>
            <a:endParaRPr lang="hr-HR" sz="2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hr-H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628800"/>
            <a:ext cx="8229600" cy="4900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Smanjenje potrošnje do 2026. (u usporedbi s 2022.)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hr-HR" sz="1800" dirty="0"/>
              <a:t>	</a:t>
            </a:r>
            <a:r>
              <a:rPr lang="hr-HR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Čaše </a:t>
            </a:r>
            <a:r>
              <a:rPr lang="hr-HR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napitke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uključujući njihove čepove i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poklopce</a:t>
            </a:r>
          </a:p>
          <a:p>
            <a:pPr marL="0" indent="0">
              <a:buNone/>
            </a:pP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Spremnici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hranu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tj.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posude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kao što su kutije, s poklopcem ili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</a:t>
            </a:r>
          </a:p>
          <a:p>
            <a:pPr marL="0" indent="0">
              <a:buNone/>
            </a:pP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njega, koji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upotrebljavaju za držanje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hrane:</a:t>
            </a:r>
          </a:p>
          <a:p>
            <a:pPr marL="0" indent="0">
              <a:buNone/>
            </a:pP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–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koja je namijenjena neposrednoj konzumaciji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licu mjesta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</a:t>
            </a:r>
          </a:p>
          <a:p>
            <a:pPr marL="0" indent="0">
              <a:buNone/>
            </a:pP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kasnije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–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koja se obično konzumira iz posude, i</a:t>
            </a:r>
          </a:p>
          <a:p>
            <a:pPr marL="0" indent="0"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–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koja je spremna za konzumaciju bez ikakve daljnje pripreme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primjerice pečenja, kuhanja ili zagrijavanja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>
              <a:buNone/>
            </a:pP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uključujući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spremnike koji se upotrebljavaju za brzu hranu ili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druge</a:t>
            </a:r>
          </a:p>
          <a:p>
            <a:pPr marL="0" indent="0">
              <a:buNone/>
            </a:pP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obroke spremne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neposrednu konzumaciju, osim spremnika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</a:p>
          <a:p>
            <a:pPr marL="0" indent="0">
              <a:buNone/>
            </a:pP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napitke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tanjura te vrećica 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omota koji sadržavaju hranu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650434"/>
            <a:ext cx="8229600" cy="4900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Zahtjevi u pogledu </a:t>
            </a:r>
            <a:r>
              <a:rPr lang="hr-HR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proizvoda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6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hr-H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64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</a:t>
            </a:r>
            <a:r>
              <a:rPr lang="hr-HR" sz="6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srpnja 2024. godine</a:t>
            </a:r>
            <a:r>
              <a:rPr lang="hr-HR" sz="6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6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jednokratni plastični spremnici za napitke</a:t>
            </a:r>
            <a:r>
              <a:rPr lang="hr-HR" sz="6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zapremine do tri litre i koji imaju čepove i poklopce izrađene od plastike, tj. posude za tekućine kao što su boce za napitke te </a:t>
            </a:r>
            <a:r>
              <a:rPr lang="hr-HR" sz="6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višeslojna  </a:t>
            </a:r>
            <a:r>
              <a:rPr lang="hr-HR" sz="6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(kompozitna) ambalaža za napitke, smiju se stavljati na tržište samo ako ti </a:t>
            </a:r>
            <a:r>
              <a:rPr lang="hr-HR" sz="6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čepovi i poklopci ostaju pričvršćeni za spremnik</a:t>
            </a:r>
            <a:r>
              <a:rPr lang="hr-HR" sz="6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tijekom faze predviđene upotrebe proizvoda</a:t>
            </a:r>
            <a:r>
              <a:rPr lang="hr-HR" sz="6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hr-HR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sz="64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2025</a:t>
            </a:r>
            <a:r>
              <a:rPr lang="hr-HR" sz="64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godine </a:t>
            </a:r>
            <a:r>
              <a:rPr lang="hr-HR" sz="6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jednokratne plastične boce </a:t>
            </a:r>
            <a:r>
              <a:rPr lang="hr-HR" sz="6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napitke zapremine do tri litre, uključujući njihove čepove i poklopce, koje su proizvedene od </a:t>
            </a:r>
            <a:r>
              <a:rPr lang="hr-HR" sz="6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polietilen</a:t>
            </a:r>
            <a:r>
              <a:rPr lang="hr-HR" sz="6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hr-HR" sz="6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tereftalata</a:t>
            </a:r>
            <a:r>
              <a:rPr lang="hr-HR" sz="6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kao glavne sastavnice </a:t>
            </a:r>
            <a:r>
              <a:rPr lang="hr-HR" sz="6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(„PET boce”),</a:t>
            </a:r>
            <a:r>
              <a:rPr lang="hr-HR" sz="6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moraju sadržavati najmanje </a:t>
            </a:r>
            <a:r>
              <a:rPr lang="hr-HR" sz="6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25 % reciklirane plastike</a:t>
            </a:r>
            <a:r>
              <a:rPr lang="hr-HR" sz="6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izračunano kao prosjek za sve PET boce stavljene na tržište na državnom području te države </a:t>
            </a:r>
            <a:r>
              <a:rPr lang="hr-HR" sz="6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članice, odnosno najmanje </a:t>
            </a:r>
            <a:r>
              <a:rPr lang="hr-HR" sz="6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 reciklirane plastike sve jednokratne plastične boce </a:t>
            </a:r>
            <a:r>
              <a:rPr lang="hr-HR" sz="64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2030. godine pa nadalje.</a:t>
            </a:r>
            <a:endParaRPr lang="hr-HR" sz="64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hr-HR" sz="16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650434"/>
            <a:ext cx="8229600" cy="4900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Označavanje proizvoda od 3. srpnja 2021.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4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hr-HR" sz="6400" dirty="0" smtClean="0">
                <a:solidFill>
                  <a:prstClr val="black"/>
                </a:solidFill>
                <a:latin typeface="Verdana" pitchFamily="34" charset="0"/>
              </a:rPr>
              <a:t>– </a:t>
            </a:r>
            <a:r>
              <a:rPr lang="hr-HR" sz="2900" dirty="0" smtClean="0">
                <a:latin typeface="Verdana" pitchFamily="34" charset="0"/>
              </a:rPr>
              <a:t>	</a:t>
            </a:r>
            <a:r>
              <a:rPr lang="hr-HR" sz="6400" dirty="0" smtClean="0">
                <a:latin typeface="Verdana" pitchFamily="34" charset="0"/>
              </a:rPr>
              <a:t>Higijenski ulošci i tamponi te aplikatori za tampone</a:t>
            </a:r>
            <a:endParaRPr lang="en-US" sz="6400" dirty="0" smtClean="0">
              <a:latin typeface="Verdana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hr-HR" sz="6400" dirty="0" smtClean="0">
                <a:latin typeface="Verdana" pitchFamily="34" charset="0"/>
              </a:rPr>
              <a:t>–	Vlažne maramice (prethodno ovlažene) za osobnu njegu i uporabu u domaćinstvu </a:t>
            </a:r>
            <a:endParaRPr lang="en-US" sz="6400" dirty="0" smtClean="0">
              <a:latin typeface="Verdana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hr-HR" sz="6400" dirty="0" smtClean="0">
                <a:latin typeface="Verdana" pitchFamily="34" charset="0"/>
              </a:rPr>
              <a:t>–	Duhanski proizvodi s filtrom te filtri koji se stavljaju na tržište za upotrebu u kombinaciji s duhanskim proizvodima</a:t>
            </a:r>
            <a:endParaRPr lang="en-US" sz="6400" dirty="0" smtClean="0">
              <a:latin typeface="Verdana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hr-HR" sz="6400" dirty="0" smtClean="0">
                <a:latin typeface="Verdana" pitchFamily="34" charset="0"/>
              </a:rPr>
              <a:t>–	Čaše za napitke</a:t>
            </a:r>
            <a:endParaRPr lang="en-US" sz="6400" dirty="0" smtClean="0">
              <a:latin typeface="Verdana" pitchFamily="34" charset="0"/>
            </a:endParaRPr>
          </a:p>
          <a:p>
            <a:pPr lvl="0">
              <a:lnSpc>
                <a:spcPct val="120000"/>
              </a:lnSpc>
              <a:buNone/>
            </a:pPr>
            <a:endParaRPr lang="hr-HR" sz="6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hr-HR" sz="6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Vidljiva, čitljiva i neizbrisiva oznaka na ambalaži ili samom proizvodu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hr-HR" sz="6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6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Obavijest potrošaču da proizvod sadrži plastiku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6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6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Uputa potrošaču o načinu postupanja s otpadom od tog proizvoda</a:t>
            </a:r>
            <a:endParaRPr lang="hr-HR" sz="6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hr-H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650434"/>
            <a:ext cx="8229600" cy="4900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PROŠIRENA ODGOVORNOST PROIZVOĐAČA (EPR)</a:t>
            </a:r>
          </a:p>
          <a:p>
            <a:pPr algn="ctr">
              <a:buNone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(do 31. prosinca 2024. / do 5. siječnja 2023.)</a:t>
            </a:r>
          </a:p>
          <a:p>
            <a:pPr>
              <a:buNone/>
            </a:pPr>
            <a:endParaRPr lang="hr-HR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Proizvođači će morati pokrivati troškove sakupljanja (uključujući infrastrukturu), prijevoza i obrade otpada odbačenog u javnim sustavima sakupljanja otpada, uključujući troškove čišćenja otpada kao i troškove podizanja svijesti za:</a:t>
            </a: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-  spremnike za hranu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-  vrećice i omote izrađene od savitljivog materijala, a koje sadržavaju hranu</a:t>
            </a: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  namijenjenu  neposrednoj konzumaciji izravno iz vrećice ili omota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-  spremnike za napitke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-  čaše za napitke, uključujući njihove čepove i poklopce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-  lagane plastične vrećice za nošenje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-  ribolovni alat koji sadržava plastiku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hr-HR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endParaRPr lang="hr-HR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hr-HR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785927"/>
            <a:ext cx="822960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Proizvođači će za:</a:t>
            </a: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-   Vlažne maramice (prethodno ovlažene) za osobnu njegu i uporabu u</a:t>
            </a: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     domaćinstvu 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-   Balone 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-   Duhanske proizvode s filtrom te filtre koji se stavljaju na tržište za </a:t>
            </a: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     upotrebu u kombinaciji s duhanskim proizvodima</a:t>
            </a:r>
          </a:p>
          <a:p>
            <a:pPr>
              <a:buNone/>
            </a:pPr>
            <a:endParaRPr lang="hr-HR" sz="8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b="1" dirty="0" smtClean="0">
                <a:latin typeface="Verdana" pitchFamily="34" charset="0"/>
              </a:rPr>
              <a:t>  pokrivati barem sljedeće troškove: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-	troškove mjera podizanja svijesti  u vezi s tim proizvodima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-	troškove čišćenja otpada od tih proizvoda i njegova prijevoza i obrade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Verdana" pitchFamily="34" charset="0"/>
              </a:rPr>
              <a:t>  -	troškove prikupljanja podataka i izvješćivanja vezano uz ove proizvode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hr-HR" sz="800" dirty="0" smtClean="0">
              <a:latin typeface="Verdana" pitchFamily="34" charset="0"/>
            </a:endParaRPr>
          </a:p>
          <a:p>
            <a:pPr algn="just">
              <a:buNone/>
            </a:pPr>
            <a:r>
              <a:rPr lang="hr-H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duhanske proizvode s filtrom te filtre </a:t>
            </a:r>
            <a:r>
              <a:rPr lang="hr-H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proizvođači će </a:t>
            </a:r>
            <a:r>
              <a:rPr lang="hr-H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5. siječnja 2023. </a:t>
            </a:r>
            <a:r>
              <a:rPr lang="hr-H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morati uspostaviti posebnu infrastrukturu </a:t>
            </a:r>
            <a:r>
              <a:rPr lang="hr-HR" sz="1600" dirty="0" smtClean="0">
                <a:latin typeface="Verdana" pitchFamily="34" charset="0"/>
              </a:rPr>
              <a:t>za prikupljanje otpada od tih proizvoda, kao što su </a:t>
            </a:r>
            <a:r>
              <a:rPr lang="hr-HR" sz="1600" b="1" dirty="0" smtClean="0">
                <a:latin typeface="Verdana" pitchFamily="34" charset="0"/>
              </a:rPr>
              <a:t>odgovarajući spremnici </a:t>
            </a:r>
            <a:r>
              <a:rPr lang="hr-HR" sz="1600" dirty="0" smtClean="0">
                <a:latin typeface="Verdana" pitchFamily="34" charset="0"/>
              </a:rPr>
              <a:t>za otpad na mjestima na kojima se uobičajeno najviše smeća odbacuje u okoliš.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hr-H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2019/904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5. lipnja 2019. o smanjenju utjecaja određenih plastičnih proizvoda na okoliš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(Single-Use Plastics Directive - SUP)</a:t>
            </a:r>
            <a: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6620" y="1785927"/>
            <a:ext cx="822960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Odvojeno sakupljanje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q"/>
            </a:pPr>
            <a:r>
              <a:rPr lang="hr-HR" sz="1600" dirty="0" smtClean="0">
                <a:latin typeface="Verdana" pitchFamily="34" charset="0"/>
              </a:rPr>
              <a:t>Države članice će morati osigurati </a:t>
            </a:r>
            <a:r>
              <a:rPr lang="hr-HR" sz="1600" b="1" dirty="0" smtClean="0">
                <a:latin typeface="Verdana" pitchFamily="34" charset="0"/>
              </a:rPr>
              <a:t>odvojeno sakupljanje jednokratnih plastičnih boca</a:t>
            </a:r>
            <a:r>
              <a:rPr lang="hr-HR" sz="1600" dirty="0" smtClean="0">
                <a:latin typeface="Verdana" pitchFamily="34" charset="0"/>
              </a:rPr>
              <a:t> za napitke s kapacitetom do najviše tri litre, uključujući njihove čepove i poklopce, i to u stopi od </a:t>
            </a:r>
            <a:r>
              <a:rPr lang="hr-HR" sz="1600" b="1" u="sng" dirty="0" smtClean="0">
                <a:solidFill>
                  <a:srgbClr val="C00000"/>
                </a:solidFill>
                <a:latin typeface="Verdana" pitchFamily="34" charset="0"/>
              </a:rPr>
              <a:t>77% do kraja 2025. odnosno 90% do kraja 2029. godine</a:t>
            </a:r>
            <a:r>
              <a:rPr lang="hr-HR" sz="1600" dirty="0" smtClean="0">
                <a:latin typeface="Verdana" pitchFamily="34" charset="0"/>
              </a:rPr>
              <a:t>, u odnosu na ukupnu količinu istih boca stavljenih na tržište u određenoj godini.</a:t>
            </a:r>
            <a:endParaRPr lang="en-US" sz="16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hr-HR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000" b="1" dirty="0" smtClean="0">
                <a:latin typeface="Verdana" pitchFamily="34" charset="0"/>
              </a:rPr>
              <a:t>Mjere za podizanje svijesti od 3. srpnja 2021.</a:t>
            </a:r>
          </a:p>
          <a:p>
            <a:pPr>
              <a:buFont typeface="Wingdings" pitchFamily="2" charset="2"/>
              <a:buChar char="q"/>
            </a:pPr>
            <a:r>
              <a:rPr lang="hr-HR" sz="1600" b="1" dirty="0" smtClean="0">
                <a:latin typeface="Verdana" pitchFamily="34" charset="0"/>
              </a:rPr>
              <a:t>obavješćivanje potrošača i poticanje odgovornog ponašanja</a:t>
            </a:r>
          </a:p>
          <a:p>
            <a:pPr>
              <a:buNone/>
            </a:pPr>
            <a:r>
              <a:rPr lang="hr-HR" sz="1600" b="1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r-HR" sz="16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informacije o dostupnosti ponovno uporabljivih alternativa</a:t>
            </a:r>
          </a:p>
          <a:p>
            <a:pPr>
              <a:buNone/>
            </a:pPr>
            <a:r>
              <a:rPr lang="hr-HR" sz="16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informacije o </a:t>
            </a:r>
            <a:r>
              <a:rPr lang="pl-PL" sz="16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sustavima za ponovnu uporabu</a:t>
            </a:r>
          </a:p>
          <a:p>
            <a:pPr>
              <a:buNone/>
            </a:pPr>
            <a:r>
              <a:rPr lang="pl-PL" sz="16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informacije o mogućnostima gospodarenja otpadom</a:t>
            </a:r>
          </a:p>
          <a:p>
            <a:pPr>
              <a:buNone/>
            </a:pPr>
            <a:r>
              <a:rPr lang="pl-PL" sz="16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informacije o štetnosti odbacivanja SUP proizvoda i ribolovnog alata koji sadržava plastiku u okoliš, posebno u morski okoliš i kanalizacijske mreže</a:t>
            </a:r>
          </a:p>
          <a:p>
            <a:pPr>
              <a:buNone/>
            </a:pPr>
            <a:r>
              <a:rPr lang="pl-PL" sz="1600" b="1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hr-HR" sz="160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78358"/>
              </p:ext>
            </p:extLst>
          </p:nvPr>
        </p:nvGraphicFramePr>
        <p:xfrm>
          <a:off x="323528" y="130999"/>
          <a:ext cx="8496001" cy="6629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5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Smanjenje potrošnje</a:t>
                      </a:r>
                      <a:endParaRPr lang="hr-HR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Zabrana stavljanja na tržište</a:t>
                      </a:r>
                      <a:endParaRPr lang="hr-HR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Dizajn i sastav proizvoda</a:t>
                      </a:r>
                      <a:endParaRPr lang="hr-HR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Označavanje proizvoda</a:t>
                      </a:r>
                      <a:endParaRPr lang="hr-HR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EPR</a:t>
                      </a:r>
                      <a:endParaRPr lang="hr-HR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Odvojeno sakupljanje</a:t>
                      </a:r>
                      <a:endParaRPr lang="hr-HR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Podizanje svijesti</a:t>
                      </a:r>
                      <a:endParaRPr lang="hr-HR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Spremnici za hranu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Čaše za napitke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Štapići za uši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Pribor za jelo, tanjuri, slamke, štapići</a:t>
                      </a:r>
                      <a:r>
                        <a:rPr lang="hr-HR" sz="900" b="1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za miješanje pića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Štapići za balone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noProof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Baloni</a:t>
                      </a:r>
                      <a:endParaRPr lang="hr-HR" sz="900" b="1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Omoti i ovoji koji</a:t>
                      </a:r>
                      <a:r>
                        <a:rPr lang="hr-HR" sz="900" b="1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sadržavaju hranu za izravnu konzumaciju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Spremnici za napitke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Boce za napitke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Duhanski proizvodi s filtrom i filtri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Vlažne</a:t>
                      </a:r>
                      <a:r>
                        <a:rPr lang="hr-HR" sz="900" b="1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maramice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Higijenski ulošci, tamponi i aplikatori za tampone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Lagane plastične vrećice za nošenje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Ribolovni alat 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Spremnici za hranu i napitke</a:t>
                      </a:r>
                      <a:r>
                        <a:rPr lang="hr-HR" sz="900" b="1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 čaše za napitke od EPS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Proizvodi od </a:t>
                      </a:r>
                      <a:r>
                        <a:rPr lang="hr-HR" sz="900" b="1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oksorazgradive</a:t>
                      </a:r>
                      <a:r>
                        <a:rPr lang="hr-HR" sz="9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plastike</a:t>
                      </a:r>
                      <a:endParaRPr lang="hr-HR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hr-HR" sz="11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310" marR="66660" marT="6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9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Studije o dizajnu pogodnom za kružno gospodarstvu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Osnovni zahtjevi za ambalažu, uključujući i eko-modulaciju naknada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Smjernice o sakupljanju i sortiranju otpada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Revizija materijala koji dolaze u kontakt s hranom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 kvalitete za sortiranu i recikliranu plastiku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Reciklirani sadržaj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(Circular Plastics Alliance, SUP Directive)</a:t>
            </a:r>
            <a:endParaRPr lang="hr-HR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Zakonodavni okvir za biorazgradivu/</a:t>
            </a:r>
            <a:r>
              <a:rPr lang="hr-HR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kompostabilnu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plastiku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 Direktiva – predviđena objava 13 dokumenata po ovoj Direktivi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</a:t>
            </a:r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(EU) 2019/883 od 17. travnja 2019. o lučkim uređajima za prihvat isporuke brodskog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 (SL L 151, 7.6.2019.)  - primjena od 28</a:t>
            </a:r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lipnja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MIKROPLASTIKA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koja </a:t>
            </a:r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namjerno dodaje u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proizvode -  </a:t>
            </a:r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sukladno izvješću ECHE ograničenje na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nivou </a:t>
            </a:r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moglo bi biti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uređeno do </a:t>
            </a:r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sredine 2021. dok za </a:t>
            </a:r>
            <a:r>
              <a:rPr lang="hr-H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mikroplastiku</a:t>
            </a:r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koja se nenamjerno ispušta (gume, tekstil, presvlake) pregovori i analize su u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tijeku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(EU) 2015/720 – smanjenje potrošnje plastičnih vrećica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Kemijsko </a:t>
            </a:r>
            <a:r>
              <a:rPr lang="hr-HR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recikliranje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Usklađivanje zakonodavstva u podruju proizvoda-kemikalija-otpada</a:t>
            </a:r>
            <a:endParaRPr lang="hr-HR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800" b="1" dirty="0" smtClean="0"/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None/>
            </a:pPr>
            <a:endParaRPr lang="vi-VN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PREDSTOJEĆE (I TEKUĆE) INICIJATIVE</a:t>
            </a:r>
          </a:p>
        </p:txBody>
      </p:sp>
    </p:spTree>
    <p:extLst>
      <p:ext uri="{BB962C8B-B14F-4D97-AF65-F5344CB8AC3E}">
        <p14:creationId xmlns:p14="http://schemas.microsoft.com/office/powerpoint/2010/main" val="13654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http://ec.europa.eu/environment/waste/plastic_waste.htm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Rezervirano mjesto sadržaja 4"/>
          <p:cNvPicPr>
            <a:picLocks noGrp="1"/>
          </p:cNvPicPr>
          <p:nvPr>
            <p:ph idx="1"/>
          </p:nvPr>
        </p:nvPicPr>
        <p:blipFill rotWithShape="1">
          <a:blip r:embed="rId2"/>
          <a:srcRect l="16860" t="10330" r="5286" b="3925"/>
          <a:stretch/>
        </p:blipFill>
        <p:spPr bwMode="auto">
          <a:xfrm>
            <a:off x="755576" y="980728"/>
            <a:ext cx="7704856" cy="5503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3408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https://ec.europa.eu/environment/circular-economy/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10275" r="4412" b="3813"/>
          <a:stretch/>
        </p:blipFill>
        <p:spPr bwMode="auto">
          <a:xfrm>
            <a:off x="323528" y="1052735"/>
            <a:ext cx="8424936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Trenutačnim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linearnim modelom gospodarstva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uzmi-proizvedi-potroši-odbaci,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 se temelji na pretpostavci da su resursi obilni i dostupni te da ih se lako može crpiti i jeftino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odlagati gube se dragocjene sirovine i onečišćuje se okoliš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kružnom gospodarstvu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vrijednost proizvoda i materijala zadržava što je dulje moguće i ne stvara se otpad. Tako se resursi zadržavaju u gospodarstvu nakon kraja uporabnog vijeka proizvoda, a kako bi se višekratno produktivno upotrebljavali i tako stvarali novu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vrijednost </a:t>
            </a: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prelazak na kružno gospodarstvo 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potrebne su promjene u cijelom lancu vrijednosti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od dizajna proizvoda do novih poslovnih i tržišnih modela, od novih načina pretvaranja otpada u resurse do novih načina ponašanja potrošača. To podrazumijeva potpunu promjenu sustava i inovacije, ne samo u tehnologiji, već i u organizaciji, društvu, metodama financiranja i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politikama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ODRŽIVA RUTA – „6R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– smjer prema „Zero Waste”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reuse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recycle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rethink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refuse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28581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2313" y="5500702"/>
            <a:ext cx="7772400" cy="8556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 smtClean="0">
                <a:solidFill>
                  <a:srgbClr val="00B050"/>
                </a:solidFill>
                <a:latin typeface="Verdana" pitchFamily="34" charset="0"/>
              </a:rPr>
              <a:t>HVALA NA PAŽNJI</a:t>
            </a:r>
            <a:endParaRPr lang="en-US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22313" y="500042"/>
            <a:ext cx="7772400" cy="47149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313" y="500043"/>
            <a:ext cx="7772399" cy="4714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Gospodarstvo Europske unije trenutačno gubi znatnu količinu potencijalnih sekundarnih sirovina koje se nalaze u tokovima otpada. Ukupna proizvodnja otpada u EU-u je 2013. iznosila oko 2,5 milijarde tona od čega 1,6 milijardi tona nije bilo ponovno upotrijebljeno ili reciklirano, a procjenjuje se da se dodatnih 600 milijuna tona moglo reciklirati ili ponovno upotrijebiti.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tako propušta znatnu priliku za poboljšanje učinkovitosti uporabe resursa i stvaranje kružnog gospodarstva koje bi dovelo do gospodarskog rasta i stvaranja radnih mjesta, a istovremeno bi se smanjile emisije stakleničkih plinova i ovisnost EU-a o uvoznim sirovinama. 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Pretvaranje otpada u resurse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bitan je element povećanja učinkovitosti korištenja resursa i zatvaranja kruga u kružnom gospodarstvu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Europska komisija je 2. prosinca 2015. donijela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akcijski plan EU-a za kružno gospodarstvo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kojem je identificirala plastiku kao ključni prioritet te je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siječnja 2018. godine donijela </a:t>
            </a:r>
            <a:r>
              <a:rPr lang="pl-PL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Europsku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strategiju za plastiku u kružnom gospodarstvu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5751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Plastika danas: ključni izazovi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906888" cy="5328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Plastika je multifunkcionalan, važan i sveprisutan materijal u našem gospodarstvu i svakodnevnom životu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Globalna se proizvodnja plastike od 60-ih godina prošlog stoljeća povećala za dvadeset puta te je 2015. iznosila 322 milijuna tona. Očekuje se da će se u razdoblju od narednih 20 godina ponovno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udvostručiti</a:t>
            </a: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Potencijal za recikliranje plastičnog otpada u EU-u i dalje je većinom neiskorišten. Ponovna upotreba i recikliranje otpadne plastike vrlo su niski, osobito u usporedbi s drugim materijalima kao što su papir, staklo ili metali. 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Potražnja za recikliranom plastikom danas čini tek oko 6 % ukupne potražnje za plastikom u Europi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5283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Plastika danas: ključni izazovi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251521" y="1124744"/>
            <a:ext cx="4752527" cy="540060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Europi svake godine nastane oko 25,8 milijuna tona plastičnog otpada, od čega se </a:t>
            </a:r>
            <a:r>
              <a:rPr lang="hr-HR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manje od 30 % prikuplja radi recikliranja dok se istodobno spaljuje oko 40% a čak 39% otpadne plastike se odlaže</a:t>
            </a:r>
            <a:r>
              <a:rPr lang="hr-H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Godišnje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globalnoj razini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zbog proizvodnje plastike i spaljivanja plastičnog otpada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nastane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približno 400 milijuna tona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CO2.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Korištenjem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reciklirane plastike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može se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smanjiti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ovisnost o vađenju fosilnih goriva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također i smanjiti emisija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CO2.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Recikliranje 1 mil. tona plastike smanjuje emisiju CO2 kao da je 1 mil. automobila manje na cestama.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procjenama,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potencijalna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godišnja ušteda energije koja bi se mogla ostvariti recikliranjem cjelokupnog plastičnog otpada na globalnoj razini jednaka je </a:t>
            </a:r>
            <a:r>
              <a:rPr lang="vi-VN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uštedi od 3,5 milijardi barela nafte godišnje.</a:t>
            </a:r>
            <a:endParaRPr lang="hr-HR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980728"/>
            <a:ext cx="3816424" cy="4392488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Plastika danas: ključni izazovi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5256583" cy="5400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globalnoj razini, od 5 do 13 milijuna tona plastike, od 1,5 do 4 % svjetske proizvodnje plastike, završi svake godine u oceanima od čega na EU otpada od 150.000 do 500.000 tona odbačene plastike godišnje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Procjenjuje 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da </a:t>
            </a:r>
            <a:r>
              <a:rPr lang="hr-HR" sz="19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plastika</a:t>
            </a:r>
            <a:r>
              <a:rPr lang="hr-H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čini preko 80 % morskog </a:t>
            </a:r>
            <a:r>
              <a:rPr lang="hr-HR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 (smeća).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Tome pogoduje porast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potrošnje 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plastike za jednokratnu </a:t>
            </a: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uporabu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tj. ambalaže i drugih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plastičnih proizvoda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 se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odbacuju nakon samo jedne </a:t>
            </a:r>
            <a:r>
              <a:rPr lang="hr-H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kratkotrajne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uporabe i često izbjegavaju tokove otpada te se rijetko recikliraju.    </a:t>
            </a:r>
          </a:p>
          <a:p>
            <a:pPr marL="0" indent="0">
              <a:spcAft>
                <a:spcPts val="600"/>
              </a:spcAft>
              <a:buClr>
                <a:srgbClr val="92D05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952328" cy="4795267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Plastika danas: ključni izazovi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107504" y="1000108"/>
            <a:ext cx="5400599" cy="55252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Mikroplastika</a:t>
            </a:r>
            <a:r>
              <a:rPr lang="hr-H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vrlo </a:t>
            </a:r>
            <a:r>
              <a:rPr lang="hr-H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 fragmenti plastike </a:t>
            </a: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veličine </a:t>
            </a:r>
            <a:r>
              <a:rPr lang="hr-H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</a:t>
            </a: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novi izvor odlaganja plastike u okoliš </a:t>
            </a:r>
            <a:endParaRPr lang="hr-H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potencijalna prijetnja za okoliš i zdravlje ljudi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akumulira </a:t>
            </a:r>
            <a:r>
              <a:rPr lang="hr-H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u moru u kojem je </a:t>
            </a: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morski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organizmi </a:t>
            </a:r>
            <a:r>
              <a:rPr lang="hr-H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zbog njezinih malih dimenzija </a:t>
            </a: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progutaju i može ući </a:t>
            </a:r>
            <a:r>
              <a:rPr lang="hr-H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u prehrambeni lanac</a:t>
            </a: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Pronađena je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vi-VN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zraku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vi-VN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vodi za piće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namirnicama kao što su </a:t>
            </a:r>
            <a:r>
              <a:rPr lang="vi-VN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ili </a:t>
            </a:r>
            <a:r>
              <a:rPr lang="vi-VN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 još nepoznatim učincima na zdravlje ljudi. Ukupno se procjenjuje da se u EU-u svake godine ispusti od 75 000 do 300 000 tona mikroplastike u okoliš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ako </a:t>
            </a:r>
            <a:r>
              <a:rPr lang="vi-V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velika količina mikroplastike nastaje fragmentacijom većih komada plastičnog otpada, znatne količine također se unose u okoliš izravno, čime se otežava praćenje i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ečavanje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onečišćenja.</a:t>
            </a: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 descr="Mikroplastika - 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8" y="1500174"/>
            <a:ext cx="3214710" cy="4143404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04"/>
            <a:ext cx="9144000" cy="13289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590148" cy="5472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„Vizija novoga europskoga gospodarstva u području plastike”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Pametna, inovativna i održiva industrija plastike u kojoj se u dizajnu i proizvodnji u potpunosti poštuje potreba za ponovnom uporabom, popravkom i recikliranjem, Europskoj uniji donosi rast i radna mjesta te pomaže smanjiti emisije stakleničkih plinova u EU i ovisnost o uvoznim fosilnim gorivima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None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Građani, vlade i industrija u Europi podupiru održivije i sigurnije obrasce potrošnje i proizvodnje plastike. To predstavlja plodno tlo za socijalne inovacije i poduzetništvo, čime se stvara mnoštvo prilika za sve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stanovnike EU</a:t>
            </a:r>
            <a:r>
              <a:rPr lang="vi-V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Tx/>
              <a:buChar char="-"/>
            </a:pP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Dizajn i proizvodnja plastike i plastičnih proizvoda </a:t>
            </a:r>
            <a:r>
              <a:rPr lang="hr-HR" sz="1800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r-HR" sz="18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 plastična ambalaža stavljena na tržište EU mora do 2030. biti ponovno uporabljiva ili pogodna za recikliranje</a:t>
            </a:r>
            <a:r>
              <a:rPr lang="hr-HR" sz="1800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  <a:buFontTx/>
              <a:buChar char="-"/>
            </a:pPr>
            <a:r>
              <a:rPr lang="hr-H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2030. više od 50% plastičnog otpada koji nastaje u EU mora se reciklirati. </a:t>
            </a:r>
            <a:r>
              <a:rPr lang="hr-H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Kapaciteti za razvrstavanje i recikliranje moraju se do 2030. povećati za četiri puta, što bi sve skupa omogućilo otvaranje 200 000 novih radnih mjesta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rgbClr val="92D050"/>
              </a:buClr>
              <a:buFontTx/>
              <a:buChar char="-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230324" y="131237"/>
            <a:ext cx="86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Vizija kružnog gospodarstva u području plastike</a:t>
            </a:r>
          </a:p>
        </p:txBody>
      </p:sp>
    </p:spTree>
    <p:extLst>
      <p:ext uri="{BB962C8B-B14F-4D97-AF65-F5344CB8AC3E}">
        <p14:creationId xmlns:p14="http://schemas.microsoft.com/office/powerpoint/2010/main" val="28581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5278</TotalTime>
  <Words>2663</Words>
  <Application>Microsoft Office PowerPoint</Application>
  <PresentationFormat>On-screen Show (4:3)</PresentationFormat>
  <Paragraphs>412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Verdana</vt:lpstr>
      <vt:lpstr>Wingdings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Plastika danas: ključni izazovi</vt:lpstr>
      <vt:lpstr>Plastika danas: ključni izazovi</vt:lpstr>
      <vt:lpstr>Plastika danas: ključni izazovi</vt:lpstr>
      <vt:lpstr>Plastika danas: ključni izazovi</vt:lpstr>
      <vt:lpstr>PowerPoint Presentation</vt:lpstr>
      <vt:lpstr>PowerPoint Presentation</vt:lpstr>
      <vt:lpstr>PowerPoint Presentation</vt:lpstr>
      <vt:lpstr>  Smanjenje nastanka plastičnog otpada i odbacivanja u okoliš </vt:lpstr>
      <vt:lpstr>PowerPoint Presentation</vt:lpstr>
      <vt:lpstr>PowerPoint Presentation</vt:lpstr>
      <vt:lpstr>PowerPoint Presentation</vt:lpstr>
      <vt:lpstr>PowerPoint Presentation</vt:lpstr>
      <vt:lpstr> DIREKTIVA (EU) 2019/904  od 5. lipnja 2019. o smanjenju utjecaja određenih plastičnih proizvoda na okoliš (Single-Use Plastics Directive - SUP) </vt:lpstr>
      <vt:lpstr> DIREKTIVA (EU) 2019/904  od 5. lipnja 2019. o smanjenju utjecaja određenih plastičnih proizvoda na okoliš (Single-Use Plastics Directive - SUP) </vt:lpstr>
      <vt:lpstr> DIREKTIVA (EU) 2019/904  od 5. lipnja 2019. o smanjenju utjecaja određenih plastičnih proizvoda na okoliš (Single-Use Plastics Directive - SUP) </vt:lpstr>
      <vt:lpstr> DIREKTIVA (EU) 2019/904  od 5. lipnja 2019. o smanjenju utjecaja određenih plastičnih proizvoda na okoliš (Single-Use Plastics Directive - SUP) </vt:lpstr>
      <vt:lpstr> DIREKTIVA (EU) 2019/904  od 5. lipnja 2019. o smanjenju utjecaja određenih plastičnih proizvoda na okoliš (Single-Use Plastics Directive - SUP) </vt:lpstr>
      <vt:lpstr> DIREKTIVA (EU) 2019/904  od 5. lipnja 2019. o smanjenju utjecaja određenih plastičnih proizvoda na okoliš (Single-Use Plastics Directive - SUP) </vt:lpstr>
      <vt:lpstr> DIREKTIVA (EU) 2019/904  od 5. lipnja 2019. o smanjenju utjecaja određenih plastičnih proizvoda na okoliš (Single-Use Plastics Directive - SUP) </vt:lpstr>
      <vt:lpstr> DIREKTIVA (EU) 2019/904  od 5. lipnja 2019. o smanjenju utjecaja određenih plastičnih proizvoda na okoliš (Single-Use Plastics Directive - SUP) </vt:lpstr>
      <vt:lpstr> DIREKTIVA (EU) 2019/904  od 5. lipnja 2019. o smanjenju utjecaja određenih plastičnih proizvoda na okoliš (Single-Use Plastics Directive - SUP) </vt:lpstr>
      <vt:lpstr>PowerPoint Presentation</vt:lpstr>
      <vt:lpstr>PowerPoint Presentation</vt:lpstr>
      <vt:lpstr>http://ec.europa.eu/environment/waste/plastic_waste.htm</vt:lpstr>
      <vt:lpstr>https://ec.europa.eu/environment/circular-economy/</vt:lpstr>
      <vt:lpstr>HVALA NA PAŽNJI</vt:lpstr>
    </vt:vector>
  </TitlesOfParts>
  <Company>XXX 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Danijela Tomić</cp:lastModifiedBy>
  <cp:revision>745</cp:revision>
  <cp:lastPrinted>2016-11-30T13:01:36Z</cp:lastPrinted>
  <dcterms:created xsi:type="dcterms:W3CDTF">2014-02-10T10:32:16Z</dcterms:created>
  <dcterms:modified xsi:type="dcterms:W3CDTF">2019-11-20T14:50:53Z</dcterms:modified>
</cp:coreProperties>
</file>