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5" r:id="rId3"/>
    <p:sldId id="305" r:id="rId4"/>
    <p:sldId id="306" r:id="rId5"/>
    <p:sldId id="307" r:id="rId6"/>
    <p:sldId id="308" r:id="rId7"/>
    <p:sldId id="309" r:id="rId8"/>
    <p:sldId id="314" r:id="rId9"/>
    <p:sldId id="310" r:id="rId10"/>
    <p:sldId id="274" r:id="rId11"/>
    <p:sldId id="311" r:id="rId12"/>
    <p:sldId id="312" r:id="rId13"/>
    <p:sldId id="313" r:id="rId14"/>
    <p:sldId id="303" r:id="rId15"/>
    <p:sldId id="304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 autoAdjust="0"/>
    <p:restoredTop sz="94896" autoAdjust="0"/>
  </p:normalViewPr>
  <p:slideViewPr>
    <p:cSldViewPr snapToGrid="0">
      <p:cViewPr varScale="1">
        <p:scale>
          <a:sx n="109" d="100"/>
          <a:sy n="109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CB3B38-72F9-4007-98F0-C7A973028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9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E3BDFF-38AB-4F3A-98AD-8CB638D39F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404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ziv prezentacij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40000" y="3600000"/>
            <a:ext cx="5944237" cy="158769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Naslov prezentacije</a:t>
            </a:r>
            <a:endParaRPr lang="de-D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38275" y="6134100"/>
            <a:ext cx="7191375" cy="38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eaLnBrk="0" hangingPunct="0">
              <a:spcAft>
                <a:spcPts val="200"/>
              </a:spcAft>
              <a:buFont typeface="+mj-lt"/>
              <a:buNone/>
              <a:defRPr sz="1400"/>
            </a:lvl1pPr>
            <a:lvl2pPr>
              <a:buNone/>
              <a:defRPr/>
            </a:lvl2pPr>
          </a:lstStyle>
          <a:p>
            <a:pPr algn="r" eaLnBrk="0" hangingPunct="0">
              <a:spcAft>
                <a:spcPts val="200"/>
              </a:spcAft>
              <a:defRPr/>
            </a:pPr>
            <a:r>
              <a:rPr lang="hr-HR" sz="1400" kern="0" dirty="0">
                <a:solidFill>
                  <a:schemeClr val="tx1"/>
                </a:solidFill>
                <a:latin typeface="+mn-lt"/>
                <a:cs typeface="+mn-cs"/>
              </a:rPr>
              <a:t>Ime i prezime autora prezentacije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ziv i podnaslov prezentacij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37638" y="3153443"/>
            <a:ext cx="5610861" cy="1587693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 dirty="0"/>
              <a:t>Naslov prezentacije</a:t>
            </a:r>
            <a:endParaRPr lang="de-DE" dirty="0"/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1438084" y="4956056"/>
            <a:ext cx="7172962" cy="758944"/>
          </a:xfrm>
          <a:prstGeom prst="rect">
            <a:avLst/>
          </a:prstGeom>
        </p:spPr>
        <p:txBody>
          <a:bodyPr tIns="45720" bIns="4572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hr-HR" dirty="0"/>
              <a:t>Podnaslov</a:t>
            </a:r>
            <a:endParaRPr lang="de-DE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38275" y="6134100"/>
            <a:ext cx="7191375" cy="38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eaLnBrk="0" hangingPunct="0">
              <a:spcAft>
                <a:spcPts val="200"/>
              </a:spcAft>
              <a:buFont typeface="+mj-lt"/>
              <a:buNone/>
              <a:defRPr sz="1400"/>
            </a:lvl1pPr>
            <a:lvl2pPr>
              <a:buNone/>
              <a:defRPr/>
            </a:lvl2pPr>
          </a:lstStyle>
          <a:p>
            <a:pPr algn="r" eaLnBrk="0" hangingPunct="0">
              <a:spcAft>
                <a:spcPts val="200"/>
              </a:spcAft>
              <a:defRPr/>
            </a:pPr>
            <a:r>
              <a:rPr lang="hr-HR" sz="1400" kern="0" dirty="0">
                <a:solidFill>
                  <a:schemeClr val="tx1"/>
                </a:solidFill>
                <a:latin typeface="+mn-lt"/>
                <a:cs typeface="+mn-cs"/>
              </a:rPr>
              <a:t>Ime i prezime autora prezentacije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hr-HR" dirty="0"/>
              <a:t>Naslov prezentacije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261" y="1674421"/>
            <a:ext cx="8455230" cy="4488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/>
              <a:t>Kliknite za upis teksta - 1. veličina teksta</a:t>
            </a:r>
            <a:endParaRPr lang="en-US" dirty="0"/>
          </a:p>
          <a:p>
            <a:pPr lvl="1"/>
            <a:r>
              <a:rPr lang="hr-HR" dirty="0"/>
              <a:t>2. veličina teksta</a:t>
            </a:r>
            <a:endParaRPr lang="en-US" dirty="0"/>
          </a:p>
          <a:p>
            <a:pPr lvl="2"/>
            <a:r>
              <a:rPr lang="hr-HR" dirty="0"/>
              <a:t>3. veličina teksta</a:t>
            </a:r>
            <a:endParaRPr lang="en-US" dirty="0"/>
          </a:p>
          <a:p>
            <a:pPr lvl="3"/>
            <a:r>
              <a:rPr lang="hr-HR" dirty="0"/>
              <a:t>4. veličina teksta</a:t>
            </a:r>
            <a:endParaRPr lang="en-US" dirty="0"/>
          </a:p>
          <a:p>
            <a:pPr lvl="4"/>
            <a:r>
              <a:rPr lang="hr-HR" dirty="0"/>
              <a:t>5. veličina teksta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unutar prezent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4C631585-0469-441C-A883-5423EB1590BB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6188" y="2105693"/>
            <a:ext cx="7533428" cy="158769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Naslov unutar prezentacije</a:t>
            </a:r>
            <a:endParaRPr lang="de-DE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1266633" y="3908306"/>
            <a:ext cx="7544858" cy="758944"/>
          </a:xfrm>
          <a:prstGeom prst="rect">
            <a:avLst/>
          </a:prstGeom>
        </p:spPr>
        <p:txBody>
          <a:bodyPr tIns="45720" bIns="4572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hr-HR" dirty="0"/>
              <a:t>Podnaslov 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01D8EC25-481F-45E8-95A2-AF3E44DA72CC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2425" y="1674422"/>
            <a:ext cx="4129088" cy="448837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/>
              <a:t> 1. veličina teksta</a:t>
            </a:r>
            <a:endParaRPr lang="en-US" dirty="0"/>
          </a:p>
          <a:p>
            <a:pPr lvl="1"/>
            <a:r>
              <a:rPr lang="hr-HR" dirty="0"/>
              <a:t>2. veličina teksta</a:t>
            </a:r>
            <a:endParaRPr lang="en-US" dirty="0"/>
          </a:p>
          <a:p>
            <a:pPr lvl="2"/>
            <a:r>
              <a:rPr lang="hr-HR" dirty="0"/>
              <a:t>3. veličina teksta</a:t>
            </a:r>
            <a:endParaRPr lang="en-US" dirty="0"/>
          </a:p>
          <a:p>
            <a:pPr lvl="3"/>
            <a:r>
              <a:rPr lang="hr-HR" dirty="0"/>
              <a:t>4. veličina teksta</a:t>
            </a:r>
            <a:endParaRPr lang="en-US" dirty="0"/>
          </a:p>
          <a:p>
            <a:pPr lvl="4"/>
            <a:r>
              <a:rPr lang="hr-HR" dirty="0"/>
              <a:t>5. veličina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3913" y="1674422"/>
            <a:ext cx="4186237" cy="448837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/>
              <a:t>1. veličina teksta</a:t>
            </a:r>
            <a:endParaRPr lang="en-US" dirty="0"/>
          </a:p>
          <a:p>
            <a:pPr lvl="1"/>
            <a:r>
              <a:rPr lang="hr-HR" dirty="0"/>
              <a:t>2. veličina teksta</a:t>
            </a:r>
            <a:endParaRPr lang="en-US" dirty="0"/>
          </a:p>
          <a:p>
            <a:pPr lvl="2"/>
            <a:r>
              <a:rPr lang="hr-HR" dirty="0"/>
              <a:t>3. veličina teksta</a:t>
            </a:r>
            <a:endParaRPr lang="en-US" dirty="0"/>
          </a:p>
          <a:p>
            <a:pPr lvl="3"/>
            <a:r>
              <a:rPr lang="hr-HR" dirty="0"/>
              <a:t>4. veličina teksta</a:t>
            </a:r>
            <a:endParaRPr lang="en-US" dirty="0"/>
          </a:p>
          <a:p>
            <a:pPr lvl="4"/>
            <a:r>
              <a:rPr lang="hr-HR" dirty="0"/>
              <a:t>5. veličina teksta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hr-HR" dirty="0"/>
              <a:t>Naslov prezentacije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an predlož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9DDE23CB-9FFF-4865-8017-489256CB7C65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9F85C935-B6E7-47BE-A577-7D0C9C3311A2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674421"/>
            <a:ext cx="5226050" cy="44888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 b="0">
                <a:latin typeface="+mn-lt"/>
              </a:defRPr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dirty="0"/>
              <a:t> 1. veličina teksta</a:t>
            </a:r>
            <a:endParaRPr lang="en-US" dirty="0"/>
          </a:p>
          <a:p>
            <a:pPr lvl="1"/>
            <a:r>
              <a:rPr lang="hr-HR" dirty="0"/>
              <a:t>2. veličina teksta</a:t>
            </a:r>
            <a:endParaRPr lang="en-US" dirty="0"/>
          </a:p>
          <a:p>
            <a:pPr lvl="2"/>
            <a:r>
              <a:rPr lang="hr-HR" dirty="0"/>
              <a:t>3. veličina teksta</a:t>
            </a:r>
            <a:endParaRPr lang="en-US" dirty="0"/>
          </a:p>
          <a:p>
            <a:pPr lvl="3"/>
            <a:r>
              <a:rPr lang="hr-HR" dirty="0"/>
              <a:t>4. veličina teksta</a:t>
            </a:r>
            <a:endParaRPr lang="en-US" dirty="0"/>
          </a:p>
          <a:p>
            <a:pPr lvl="4"/>
            <a:r>
              <a:rPr lang="hr-HR" dirty="0"/>
              <a:t>5. veličina teksta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2426" y="1674421"/>
            <a:ext cx="3113088" cy="448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Tekst</a:t>
            </a:r>
            <a:endParaRPr lang="en-US" dirty="0"/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hr-HR" dirty="0"/>
              <a:t>Naslov prezentacije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70177C4A-FF44-41E4-89A9-111758B668F0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55075" y="1674421"/>
            <a:ext cx="6046025" cy="3929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dirty="0"/>
              <a:t>Kliknite kako biste dodali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55076" y="5688281"/>
            <a:ext cx="6046024" cy="47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Opis slike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hr-HR" dirty="0"/>
              <a:t>Naslov prezentacije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DE8A939E-5338-4E30-870C-73741A17B60D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66825" y="1674421"/>
            <a:ext cx="7553325" cy="4488873"/>
          </a:xfrm>
          <a:prstGeom prst="rect">
            <a:avLst/>
          </a:prstGeom>
        </p:spPr>
        <p:txBody>
          <a:bodyPr vert="eaVert"/>
          <a:lstStyle>
            <a:lvl1pPr>
              <a:defRPr sz="3200"/>
            </a:lvl1pPr>
          </a:lstStyle>
          <a:p>
            <a:pPr lvl="0"/>
            <a:r>
              <a:rPr lang="hr-HR" dirty="0"/>
              <a:t> 1. veličina teksta</a:t>
            </a:r>
            <a:endParaRPr lang="en-US" dirty="0"/>
          </a:p>
          <a:p>
            <a:pPr lvl="1"/>
            <a:r>
              <a:rPr lang="hr-HR" dirty="0"/>
              <a:t>2. veličina teksta</a:t>
            </a:r>
            <a:endParaRPr lang="en-US" dirty="0"/>
          </a:p>
          <a:p>
            <a:pPr lvl="2"/>
            <a:r>
              <a:rPr lang="hr-HR" dirty="0"/>
              <a:t>3. veličina teksta</a:t>
            </a:r>
            <a:endParaRPr lang="en-US" dirty="0"/>
          </a:p>
          <a:p>
            <a:pPr lvl="3"/>
            <a:r>
              <a:rPr lang="hr-HR" dirty="0"/>
              <a:t>4. veličina teksta</a:t>
            </a:r>
            <a:endParaRPr lang="en-US" dirty="0"/>
          </a:p>
          <a:p>
            <a:pPr lvl="4"/>
            <a:r>
              <a:rPr lang="hr-HR" dirty="0"/>
              <a:t>5. veličina teksta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hr-HR" dirty="0"/>
              <a:t>Naslov prezentacije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C1802B97-066D-4F38-BEF7-391BD474F6F3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6" name="Title 9"/>
          <p:cNvSpPr txBox="1">
            <a:spLocks/>
          </p:cNvSpPr>
          <p:nvPr userDrawn="1"/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Naslov prezentacije</a:t>
            </a:r>
            <a:endParaRPr kumimoji="0" lang="hr-HR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11"/>
          <p:cNvSpPr txBox="1">
            <a:spLocks/>
          </p:cNvSpPr>
          <p:nvPr userDrawn="1"/>
        </p:nvSpPr>
        <p:spPr>
          <a:xfrm>
            <a:off x="356261" y="1674421"/>
            <a:ext cx="8455230" cy="4488873"/>
          </a:xfrm>
          <a:prstGeom prst="rect">
            <a:avLst/>
          </a:prstGeom>
        </p:spPr>
        <p:txBody>
          <a:bodyPr/>
          <a:lstStyle/>
          <a:p>
            <a:pPr marL="342000" marR="0" lvl="0" indent="-342000" algn="l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Kliknite za upis teksta - 1. veličina teksta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2. veličina teksta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20725" marR="0" lvl="2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3. veličina teksta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987425" marR="0" lvl="3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4. veličina teksta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254125" marR="0" lvl="4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»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5. veličina teksta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4" r:id="rId2"/>
    <p:sldLayoutId id="2147483768" r:id="rId3"/>
    <p:sldLayoutId id="2147483769" r:id="rId4"/>
    <p:sldLayoutId id="2147483770" r:id="rId5"/>
    <p:sldLayoutId id="2147483772" r:id="rId6"/>
    <p:sldLayoutId id="2147483773" r:id="rId7"/>
    <p:sldLayoutId id="2147483774" r:id="rId8"/>
    <p:sldLayoutId id="2147483775" r:id="rId9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UnizgDisplay Medium" pitchFamily="2" charset="-1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UnizgDisplay Medium" pitchFamily="2" charset="-1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UnizgDisplay Medium" pitchFamily="2" charset="-1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UnizgDisplay Medium" pitchFamily="2" charset="-1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000" indent="-342000" algn="l" defTabSz="936000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FontTx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FontTx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FontTx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FontTx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534" y="3600000"/>
            <a:ext cx="7921880" cy="1587693"/>
          </a:xfrm>
        </p:spPr>
        <p:txBody>
          <a:bodyPr/>
          <a:lstStyle/>
          <a:p>
            <a:r>
              <a:rPr lang="hr-HR" sz="2800" dirty="0" err="1"/>
              <a:t>Piroliza</a:t>
            </a:r>
            <a:r>
              <a:rPr lang="hr-HR" sz="2800" dirty="0"/>
              <a:t> biomase i plastike - tehnologija </a:t>
            </a:r>
            <a:r>
              <a:rPr lang="hr-HR" sz="2800" dirty="0" err="1"/>
              <a:t>termokemijske</a:t>
            </a:r>
            <a:r>
              <a:rPr lang="hr-HR" sz="2800" dirty="0"/>
              <a:t> konverzije otpada za proizvodnju </a:t>
            </a:r>
            <a:r>
              <a:rPr lang="hr-HR" sz="2800" dirty="0" err="1"/>
              <a:t>biodizela</a:t>
            </a:r>
            <a:r>
              <a:rPr lang="hr-HR" sz="2800" dirty="0"/>
              <a:t> visoke kakvoće</a:t>
            </a:r>
            <a:endParaRPr lang="hr-HR" sz="2800" b="0" dirty="0">
              <a:latin typeface="UniZgMedium"/>
              <a:cs typeface="UniZgMedium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46151" y="6145883"/>
            <a:ext cx="2729987" cy="381000"/>
          </a:xfrm>
        </p:spPr>
        <p:txBody>
          <a:bodyPr>
            <a:noAutofit/>
          </a:bodyPr>
          <a:lstStyle/>
          <a:p>
            <a:r>
              <a:rPr lang="hr-HR" sz="2000" b="1" dirty="0">
                <a:latin typeface="UniZgMedium"/>
                <a:cs typeface="UniZgMedium"/>
              </a:rPr>
              <a:t>Prof. dr. </a:t>
            </a:r>
            <a:r>
              <a:rPr lang="hr-HR" sz="2000" b="1" dirty="0" err="1">
                <a:latin typeface="UniZgMedium"/>
                <a:cs typeface="UniZgMedium"/>
              </a:rPr>
              <a:t>sc</a:t>
            </a:r>
            <a:r>
              <a:rPr lang="hr-HR" sz="2000" b="1" dirty="0">
                <a:latin typeface="UniZgMedium"/>
                <a:cs typeface="UniZgMedium"/>
              </a:rPr>
              <a:t>. Bruno Zelić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80006" y="6145883"/>
            <a:ext cx="567289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36000" rtl="0" eaLnBrk="0" fontAlgn="base" hangingPunct="0">
              <a:spcBef>
                <a:spcPct val="0"/>
              </a:spcBef>
              <a:spcAft>
                <a:spcPts val="200"/>
              </a:spcAft>
              <a:buFont typeface="+mj-lt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FontTx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FontTx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FontTx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hr-HR" sz="2000" b="1" dirty="0">
                <a:cs typeface="UniZgMedium"/>
              </a:rPr>
              <a:t>Plastika i kružno gospodarstvo</a:t>
            </a:r>
            <a:endParaRPr lang="hr-HR" sz="2000" b="1" dirty="0">
              <a:latin typeface="UniZgMedium"/>
              <a:cs typeface="UniZgMedium"/>
            </a:endParaRPr>
          </a:p>
          <a:p>
            <a:pPr algn="l"/>
            <a:r>
              <a:rPr lang="hr-HR" sz="2000" b="1" dirty="0">
                <a:latin typeface="UniZgMedium"/>
                <a:cs typeface="UniZgMedium"/>
              </a:rPr>
              <a:t>13. studenog 2019., Zagreb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 err="1">
                <a:latin typeface="UniZgMedium"/>
                <a:cs typeface="UniZgMedium"/>
              </a:rPr>
              <a:t>Ko-piroliza</a:t>
            </a:r>
            <a:r>
              <a:rPr lang="hr-HR" sz="2400" b="0" dirty="0">
                <a:latin typeface="UniZgMedium"/>
                <a:cs typeface="UniZgMedium"/>
              </a:rPr>
              <a:t> otpadne biomase i plastike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CF147A-EF7F-8248-B877-62BD7654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00" y="1609955"/>
            <a:ext cx="68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81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 err="1">
                <a:latin typeface="UniZgMedium"/>
                <a:cs typeface="UniZgMedium"/>
              </a:rPr>
              <a:t>Ko-piroliza</a:t>
            </a:r>
            <a:r>
              <a:rPr lang="hr-HR" sz="2400" b="0" dirty="0">
                <a:latin typeface="UniZgMedium"/>
                <a:cs typeface="UniZgMedium"/>
              </a:rPr>
              <a:t> (otpadne) biomase i plastike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E90C-B906-9D4C-A061-C101BE4889D9}"/>
              </a:ext>
            </a:extLst>
          </p:cNvPr>
          <p:cNvSpPr txBox="1"/>
          <p:nvPr/>
        </p:nvSpPr>
        <p:spPr>
          <a:xfrm>
            <a:off x="0" y="1440000"/>
            <a:ext cx="9144000" cy="49305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velika količina </a:t>
            </a:r>
            <a:r>
              <a:rPr lang="hr-HR" sz="2400" kern="0" dirty="0" err="1">
                <a:latin typeface="UniZgMedium"/>
                <a:cs typeface="UniZgMedium"/>
              </a:rPr>
              <a:t>pirolitičkog</a:t>
            </a:r>
            <a:r>
              <a:rPr lang="hr-HR" sz="2400" kern="0" dirty="0">
                <a:latin typeface="UniZgMedium"/>
                <a:cs typeface="UniZgMedium"/>
              </a:rPr>
              <a:t> ulja visoke kakvoće uz manje proizvedenog koksa (</a:t>
            </a:r>
            <a:r>
              <a:rPr lang="hr-HR" sz="2400" kern="0" dirty="0" err="1">
                <a:latin typeface="UniZgMedium"/>
                <a:cs typeface="UniZgMedium"/>
              </a:rPr>
              <a:t>ko-piroliza</a:t>
            </a:r>
            <a:r>
              <a:rPr lang="hr-HR" sz="2400" kern="0" dirty="0">
                <a:latin typeface="UniZgMedium"/>
                <a:cs typeface="UniZgMedium"/>
              </a:rPr>
              <a:t> algi i </a:t>
            </a:r>
            <a:r>
              <a:rPr lang="hr-HR" sz="2400" kern="0" dirty="0" err="1">
                <a:latin typeface="UniZgMedium"/>
                <a:cs typeface="UniZgMedium"/>
              </a:rPr>
              <a:t>polistirena</a:t>
            </a:r>
            <a:r>
              <a:rPr lang="hr-HR" sz="2400" kern="0" dirty="0">
                <a:latin typeface="UniZgMedium"/>
                <a:cs typeface="UniZgMedium"/>
              </a:rPr>
              <a:t>)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jednostavni razvoj i provedba procesa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visoka iskorištenja (do 75 %) uz relativno blage procesne uvjete (500 ºC, atmosferski tlak)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najznačajniji procesni parametri: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vrsta i omjer sirovina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temperatura i brzina zagrijavanja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trajanje procesa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odvođenje plinovitih produkata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katalizator (katalitička </a:t>
            </a:r>
            <a:r>
              <a:rPr lang="hr-HR" kern="0" dirty="0" err="1">
                <a:latin typeface="UniZgMedium"/>
                <a:cs typeface="UniZgMedium"/>
              </a:rPr>
              <a:t>ko-piroliza</a:t>
            </a:r>
            <a:r>
              <a:rPr lang="hr-HR" kern="0" dirty="0">
                <a:latin typeface="UniZgMedium"/>
                <a:cs typeface="UniZgMedium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67561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 err="1">
                <a:latin typeface="UniZgMedium"/>
                <a:cs typeface="UniZgMedium"/>
              </a:rPr>
              <a:t>Ko-piroliza</a:t>
            </a:r>
            <a:r>
              <a:rPr lang="hr-HR" sz="2400" b="0" dirty="0">
                <a:latin typeface="UniZgMedium"/>
                <a:cs typeface="UniZgMedium"/>
              </a:rPr>
              <a:t> (otpadne) biomase i plastike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E90C-B906-9D4C-A061-C101BE4889D9}"/>
              </a:ext>
            </a:extLst>
          </p:cNvPr>
          <p:cNvSpPr txBox="1"/>
          <p:nvPr/>
        </p:nvSpPr>
        <p:spPr>
          <a:xfrm>
            <a:off x="0" y="1440000"/>
            <a:ext cx="9144000" cy="54845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sirovine: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 err="1">
                <a:latin typeface="UniZgMedium"/>
                <a:cs typeface="UniZgMedium"/>
              </a:rPr>
              <a:t>polietilen</a:t>
            </a:r>
            <a:r>
              <a:rPr lang="hr-HR" kern="0" dirty="0">
                <a:latin typeface="UniZgMedium"/>
                <a:cs typeface="UniZgMedium"/>
              </a:rPr>
              <a:t> (PE), polipropilen (PP), </a:t>
            </a:r>
            <a:r>
              <a:rPr lang="hr-HR" kern="0" dirty="0" err="1">
                <a:latin typeface="UniZgMedium"/>
                <a:cs typeface="UniZgMedium"/>
              </a:rPr>
              <a:t>polistiren</a:t>
            </a:r>
            <a:r>
              <a:rPr lang="hr-HR" kern="0" dirty="0">
                <a:latin typeface="UniZgMedium"/>
                <a:cs typeface="UniZgMedium"/>
              </a:rPr>
              <a:t>, poli(etilen-</a:t>
            </a:r>
            <a:r>
              <a:rPr lang="hr-HR" kern="0" dirty="0" err="1">
                <a:latin typeface="UniZgMedium"/>
                <a:cs typeface="UniZgMedium"/>
              </a:rPr>
              <a:t>tereftalat</a:t>
            </a:r>
            <a:r>
              <a:rPr lang="hr-HR" kern="0" dirty="0">
                <a:latin typeface="UniZgMedium"/>
                <a:cs typeface="UniZgMedium"/>
              </a:rPr>
              <a:t>) (PET)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 err="1">
                <a:latin typeface="UniZgMedium"/>
                <a:cs typeface="UniZgMedium"/>
              </a:rPr>
              <a:t>pirolizator</a:t>
            </a:r>
            <a:endParaRPr lang="hr-HR" sz="2400" kern="0" dirty="0">
              <a:latin typeface="UniZgMedium"/>
              <a:cs typeface="UniZgMedium"/>
            </a:endParaRP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reaktor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ciklon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kondenzator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reaktori: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reaktori s </a:t>
            </a:r>
            <a:r>
              <a:rPr lang="hr-HR" kern="0" dirty="0" err="1">
                <a:latin typeface="UniZgMedium"/>
                <a:cs typeface="UniZgMedium"/>
              </a:rPr>
              <a:t>fluidiziranim</a:t>
            </a:r>
            <a:r>
              <a:rPr lang="hr-HR" kern="0" dirty="0">
                <a:latin typeface="UniZgMedium"/>
                <a:cs typeface="UniZgMedium"/>
              </a:rPr>
              <a:t> slojem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(rotirajući) cijevni reaktori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katalizatori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 err="1">
                <a:latin typeface="UniZgMedium"/>
                <a:cs typeface="UniZgMedium"/>
              </a:rPr>
              <a:t>zeoliti</a:t>
            </a:r>
            <a:r>
              <a:rPr lang="hr-HR" kern="0" dirty="0">
                <a:latin typeface="UniZgMedium"/>
                <a:cs typeface="UniZgMedium"/>
              </a:rPr>
              <a:t> (HZSM-5)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endParaRPr lang="hr-HR" kern="0" dirty="0">
              <a:latin typeface="UniZgMedium"/>
              <a:cs typeface="UniZg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75002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 err="1">
                <a:latin typeface="UniZgMedium"/>
                <a:cs typeface="UniZgMedium"/>
              </a:rPr>
              <a:t>Ko-piroliza</a:t>
            </a:r>
            <a:r>
              <a:rPr lang="hr-HR" sz="2400" b="0" dirty="0">
                <a:latin typeface="UniZgMedium"/>
                <a:cs typeface="UniZgMedium"/>
              </a:rPr>
              <a:t> (otpadne) biomase i plastike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E90C-B906-9D4C-A061-C101BE4889D9}"/>
              </a:ext>
            </a:extLst>
          </p:cNvPr>
          <p:cNvSpPr txBox="1"/>
          <p:nvPr/>
        </p:nvSpPr>
        <p:spPr>
          <a:xfrm>
            <a:off x="0" y="1440000"/>
            <a:ext cx="9144000" cy="33793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nedostatci: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niska stabilnost i biorazgradivost visok sadržaj kisika, sumpora, vode, prisutnost kompleksnih organskih spojeva (</a:t>
            </a:r>
            <a:r>
              <a:rPr lang="hr-HR" kern="0" dirty="0" err="1">
                <a:latin typeface="UniZgMedium"/>
                <a:cs typeface="UniZgMedium"/>
              </a:rPr>
              <a:t>policikličkih</a:t>
            </a:r>
            <a:r>
              <a:rPr lang="hr-HR" kern="0" dirty="0">
                <a:latin typeface="UniZgMedium"/>
                <a:cs typeface="UniZgMedium"/>
              </a:rPr>
              <a:t> aromatskih ugljikovodika)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korozivnost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visoka točka paljenja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toksični plinovi (klorirani ugljikovodici kod </a:t>
            </a:r>
            <a:r>
              <a:rPr lang="hr-HR" kern="0" dirty="0" err="1">
                <a:latin typeface="UniZgMedium"/>
                <a:cs typeface="UniZgMedium"/>
              </a:rPr>
              <a:t>ko-pirolize</a:t>
            </a:r>
            <a:r>
              <a:rPr lang="hr-HR" kern="0" dirty="0">
                <a:latin typeface="UniZgMedium"/>
                <a:cs typeface="UniZgMedium"/>
              </a:rPr>
              <a:t> biomase i PVC-a)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emisije u okoliš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visoki troškovi procesa dodatne obrade</a:t>
            </a:r>
          </a:p>
        </p:txBody>
      </p:sp>
    </p:spTree>
    <p:extLst>
      <p:ext uri="{BB962C8B-B14F-4D97-AF65-F5344CB8AC3E}">
        <p14:creationId xmlns:p14="http://schemas.microsoft.com/office/powerpoint/2010/main" val="26746511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" name="Title 13">
            <a:extLst>
              <a:ext uri="{FF2B5EF4-FFF2-40B4-BE49-F238E27FC236}">
                <a16:creationId xmlns:a16="http://schemas.microsoft.com/office/drawing/2014/main" id="{5399494E-258F-0848-B479-24572BEC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 err="1">
                <a:latin typeface="UniZgMedium"/>
                <a:cs typeface="UniZgMedium"/>
              </a:rPr>
              <a:t>Ko-piroliza</a:t>
            </a:r>
            <a:r>
              <a:rPr lang="hr-HR" sz="2400" b="0" dirty="0">
                <a:latin typeface="UniZgMedium"/>
                <a:cs typeface="UniZgMedium"/>
              </a:rPr>
              <a:t> (otpadne) biomase i plastike</a:t>
            </a:r>
            <a:endParaRPr lang="sl-SI" sz="2400" b="0" dirty="0">
              <a:latin typeface="UniZgMedium"/>
              <a:cs typeface="UniZgMedium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22FC5C-799F-CC49-B58A-141952912AA9}"/>
              </a:ext>
            </a:extLst>
          </p:cNvPr>
          <p:cNvGrpSpPr/>
          <p:nvPr/>
        </p:nvGrpSpPr>
        <p:grpSpPr>
          <a:xfrm>
            <a:off x="135998" y="1977410"/>
            <a:ext cx="1203706" cy="3193665"/>
            <a:chOff x="830261" y="1698812"/>
            <a:chExt cx="1203706" cy="319366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1C10A5E-5A0B-9A49-B935-0300F3AA31AA}"/>
                </a:ext>
              </a:extLst>
            </p:cNvPr>
            <p:cNvGrpSpPr/>
            <p:nvPr/>
          </p:nvGrpSpPr>
          <p:grpSpPr>
            <a:xfrm>
              <a:off x="830261" y="1698812"/>
              <a:ext cx="1203706" cy="1527113"/>
              <a:chOff x="830261" y="1698812"/>
              <a:chExt cx="1203706" cy="1527113"/>
            </a:xfrm>
          </p:grpSpPr>
          <p:pic>
            <p:nvPicPr>
              <p:cNvPr id="23" name="Picture 22" descr="A close up of a tree&#10;&#10;Description automatically generated">
                <a:extLst>
                  <a:ext uri="{FF2B5EF4-FFF2-40B4-BE49-F238E27FC236}">
                    <a16:creationId xmlns:a16="http://schemas.microsoft.com/office/drawing/2014/main" id="{6D042F5D-64FF-1043-ABB6-9653B8491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0" r="16150"/>
              <a:stretch/>
            </p:blipFill>
            <p:spPr>
              <a:xfrm>
                <a:off x="830261" y="2022219"/>
                <a:ext cx="1203706" cy="1203706"/>
              </a:xfrm>
              <a:prstGeom prst="ellipse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C9FC2E-9FF9-6542-A478-8C6F58742EC6}"/>
                  </a:ext>
                </a:extLst>
              </p:cNvPr>
              <p:cNvSpPr txBox="1"/>
              <p:nvPr/>
            </p:nvSpPr>
            <p:spPr>
              <a:xfrm>
                <a:off x="1030402" y="1698812"/>
                <a:ext cx="803425" cy="307777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R="0" algn="l" defTabSz="9360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tabLst/>
                </a:pPr>
                <a:r>
                  <a:rPr kumimoji="0" lang="hr-H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biomasa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0AD2A53-EE15-1645-B986-578AD8F1A44C}"/>
                </a:ext>
              </a:extLst>
            </p:cNvPr>
            <p:cNvGrpSpPr/>
            <p:nvPr/>
          </p:nvGrpSpPr>
          <p:grpSpPr>
            <a:xfrm>
              <a:off x="854265" y="3429000"/>
              <a:ext cx="1155699" cy="1463477"/>
              <a:chOff x="393594" y="4670387"/>
              <a:chExt cx="1155699" cy="1463477"/>
            </a:xfrm>
          </p:grpSpPr>
          <p:pic>
            <p:nvPicPr>
              <p:cNvPr id="22" name="Picture 21" descr="A group of people in a field&#10;&#10;Description automatically generated">
                <a:extLst>
                  <a:ext uri="{FF2B5EF4-FFF2-40B4-BE49-F238E27FC236}">
                    <a16:creationId xmlns:a16="http://schemas.microsoft.com/office/drawing/2014/main" id="{06FBC852-29C4-9B4C-A676-82F8E1D371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39" r="20339"/>
              <a:stretch/>
            </p:blipFill>
            <p:spPr>
              <a:xfrm>
                <a:off x="393594" y="4978164"/>
                <a:ext cx="1155699" cy="1155700"/>
              </a:xfrm>
              <a:prstGeom prst="ellipse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BCDEE7-8A95-F94F-A4F8-D7E7755E8F54}"/>
                  </a:ext>
                </a:extLst>
              </p:cNvPr>
              <p:cNvSpPr txBox="1"/>
              <p:nvPr/>
            </p:nvSpPr>
            <p:spPr>
              <a:xfrm>
                <a:off x="581753" y="4670387"/>
                <a:ext cx="779381" cy="307777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R="0" algn="l" defTabSz="9360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tabLst/>
                </a:pPr>
                <a:r>
                  <a:rPr kumimoji="0" lang="hr-H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plastika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E1585C-A888-3345-8417-CD374AFB9F5C}"/>
              </a:ext>
            </a:extLst>
          </p:cNvPr>
          <p:cNvGrpSpPr/>
          <p:nvPr/>
        </p:nvGrpSpPr>
        <p:grpSpPr>
          <a:xfrm>
            <a:off x="134851" y="5344223"/>
            <a:ext cx="1206000" cy="1513777"/>
            <a:chOff x="3234926" y="1889323"/>
            <a:chExt cx="1206000" cy="1513777"/>
          </a:xfrm>
        </p:grpSpPr>
        <p:pic>
          <p:nvPicPr>
            <p:cNvPr id="28" name="Picture 27" descr="A pile of rocks&#10;&#10;Description automatically generated">
              <a:extLst>
                <a:ext uri="{FF2B5EF4-FFF2-40B4-BE49-F238E27FC236}">
                  <a16:creationId xmlns:a16="http://schemas.microsoft.com/office/drawing/2014/main" id="{B018AC5F-9220-C44B-BC8F-1D6B5114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8" r="12548"/>
            <a:stretch/>
          </p:blipFill>
          <p:spPr>
            <a:xfrm>
              <a:off x="3234926" y="2197100"/>
              <a:ext cx="1206000" cy="1206000"/>
            </a:xfrm>
            <a:prstGeom prst="ellipse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125F3A-E787-EC45-B6BD-12D485B0371A}"/>
                </a:ext>
              </a:extLst>
            </p:cNvPr>
            <p:cNvSpPr txBox="1"/>
            <p:nvPr/>
          </p:nvSpPr>
          <p:spPr>
            <a:xfrm>
              <a:off x="3441023" y="1889323"/>
              <a:ext cx="793807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ctr" defTabSz="936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tabLst/>
              </a:pPr>
              <a:r>
                <a:rPr lang="hr-HR" sz="1400" b="1" kern="0" dirty="0">
                  <a:latin typeface="+mn-lt"/>
                  <a:cs typeface="+mn-cs"/>
                </a:rPr>
                <a:t>i</a:t>
              </a:r>
              <a:r>
                <a:rPr kumimoji="0" lang="hr-H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li gume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F29268-DB27-034B-AE42-38F5FDEE17E9}"/>
              </a:ext>
            </a:extLst>
          </p:cNvPr>
          <p:cNvGrpSpPr/>
          <p:nvPr/>
        </p:nvGrpSpPr>
        <p:grpSpPr>
          <a:xfrm>
            <a:off x="1540196" y="2971242"/>
            <a:ext cx="2327359" cy="1206000"/>
            <a:chOff x="1540196" y="2971242"/>
            <a:chExt cx="2327359" cy="1206000"/>
          </a:xfrm>
        </p:grpSpPr>
        <p:pic>
          <p:nvPicPr>
            <p:cNvPr id="34" name="Picture 33" descr="A picture containing road, blue, outdoor, truck&#10;&#10;Description automatically generated">
              <a:extLst>
                <a:ext uri="{FF2B5EF4-FFF2-40B4-BE49-F238E27FC236}">
                  <a16:creationId xmlns:a16="http://schemas.microsoft.com/office/drawing/2014/main" id="{BC01ECE2-3BEA-F446-B495-2B04105FD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6" r="16706"/>
            <a:stretch/>
          </p:blipFill>
          <p:spPr>
            <a:xfrm>
              <a:off x="2661555" y="2971242"/>
              <a:ext cx="1206000" cy="1206000"/>
            </a:xfrm>
            <a:prstGeom prst="ellipse">
              <a:avLst/>
            </a:prstGeom>
          </p:spPr>
        </p:pic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35FEEE49-03E3-A646-A8A1-7A1BC2A3BC48}"/>
                </a:ext>
              </a:extLst>
            </p:cNvPr>
            <p:cNvSpPr/>
            <p:nvPr/>
          </p:nvSpPr>
          <p:spPr bwMode="auto">
            <a:xfrm>
              <a:off x="1540196" y="3361971"/>
              <a:ext cx="1043588" cy="42454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sušenje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6103D9-BC79-6F48-BCEB-3B5A710C4D73}"/>
              </a:ext>
            </a:extLst>
          </p:cNvPr>
          <p:cNvGrpSpPr/>
          <p:nvPr/>
        </p:nvGrpSpPr>
        <p:grpSpPr>
          <a:xfrm>
            <a:off x="3988831" y="2971242"/>
            <a:ext cx="2370864" cy="1206000"/>
            <a:chOff x="3988831" y="2971242"/>
            <a:chExt cx="2370864" cy="1206000"/>
          </a:xfrm>
        </p:grpSpPr>
        <p:sp>
          <p:nvSpPr>
            <p:cNvPr id="38" name="Right Arrow 37">
              <a:extLst>
                <a:ext uri="{FF2B5EF4-FFF2-40B4-BE49-F238E27FC236}">
                  <a16:creationId xmlns:a16="http://schemas.microsoft.com/office/drawing/2014/main" id="{AF010EEB-237D-1D45-B3E7-F912E63BAB28}"/>
                </a:ext>
              </a:extLst>
            </p:cNvPr>
            <p:cNvSpPr/>
            <p:nvPr/>
          </p:nvSpPr>
          <p:spPr bwMode="auto">
            <a:xfrm>
              <a:off x="3988831" y="3359794"/>
              <a:ext cx="1043588" cy="42454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mljevenje</a:t>
              </a:r>
            </a:p>
          </p:txBody>
        </p:sp>
        <p:pic>
          <p:nvPicPr>
            <p:cNvPr id="40" name="Picture 39" descr="A picture containing toy, white, table, desk&#10;&#10;Description automatically generated">
              <a:extLst>
                <a:ext uri="{FF2B5EF4-FFF2-40B4-BE49-F238E27FC236}">
                  <a16:creationId xmlns:a16="http://schemas.microsoft.com/office/drawing/2014/main" id="{083F5BC9-7558-4B48-883E-68A7AB26C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3" r="13333"/>
            <a:stretch/>
          </p:blipFill>
          <p:spPr>
            <a:xfrm>
              <a:off x="5153695" y="2971242"/>
              <a:ext cx="1206000" cy="1206000"/>
            </a:xfrm>
            <a:prstGeom prst="ellipse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FBEB9B-17CB-7C4A-9BDA-EBB019CDD01D}"/>
              </a:ext>
            </a:extLst>
          </p:cNvPr>
          <p:cNvGrpSpPr/>
          <p:nvPr/>
        </p:nvGrpSpPr>
        <p:grpSpPr>
          <a:xfrm>
            <a:off x="6480971" y="2971242"/>
            <a:ext cx="2370864" cy="1206000"/>
            <a:chOff x="6480971" y="2971242"/>
            <a:chExt cx="2370864" cy="1206000"/>
          </a:xfrm>
        </p:grpSpPr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2502C297-F7BA-6146-B5D6-AFA88330E0DA}"/>
                </a:ext>
              </a:extLst>
            </p:cNvPr>
            <p:cNvSpPr/>
            <p:nvPr/>
          </p:nvSpPr>
          <p:spPr bwMode="auto">
            <a:xfrm>
              <a:off x="6480971" y="3359793"/>
              <a:ext cx="1043588" cy="42454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ko-piroliza</a:t>
              </a:r>
              <a:endParaRPr kumimoji="0" lang="hr-H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  <p:pic>
          <p:nvPicPr>
            <p:cNvPr id="45" name="Picture 44" descr="A picture containing outdoor, grass, truck, sitting&#10;&#10;Description automatically generated">
              <a:extLst>
                <a:ext uri="{FF2B5EF4-FFF2-40B4-BE49-F238E27FC236}">
                  <a16:creationId xmlns:a16="http://schemas.microsoft.com/office/drawing/2014/main" id="{7460D2AC-CC1B-DE4A-B172-527CAB182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45835" y="2971242"/>
              <a:ext cx="1206000" cy="1206000"/>
            </a:xfrm>
            <a:prstGeom prst="ellipse">
              <a:avLst/>
            </a:prstGeom>
          </p:spPr>
        </p:pic>
      </p:grpSp>
      <p:sp>
        <p:nvSpPr>
          <p:cNvPr id="46" name="Right Arrow 45">
            <a:extLst>
              <a:ext uri="{FF2B5EF4-FFF2-40B4-BE49-F238E27FC236}">
                <a16:creationId xmlns:a16="http://schemas.microsoft.com/office/drawing/2014/main" id="{F4BD5338-F8D6-0D43-B5AB-7C6E6EAA47DE}"/>
              </a:ext>
            </a:extLst>
          </p:cNvPr>
          <p:cNvSpPr/>
          <p:nvPr/>
        </p:nvSpPr>
        <p:spPr bwMode="auto">
          <a:xfrm rot="16200000">
            <a:off x="7727041" y="2244112"/>
            <a:ext cx="1043588" cy="4245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rPr>
              <a:t>plinovi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7D3D836B-1056-9644-B115-A877BF1449EF}"/>
              </a:ext>
            </a:extLst>
          </p:cNvPr>
          <p:cNvSpPr/>
          <p:nvPr/>
        </p:nvSpPr>
        <p:spPr bwMode="auto">
          <a:xfrm rot="5400000">
            <a:off x="7728859" y="4610158"/>
            <a:ext cx="1043588" cy="4245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400" b="1" dirty="0">
                <a:latin typeface="UnizgDisplay Normal" panose="02000505080000020003" pitchFamily="2" charset="77"/>
              </a:rPr>
              <a:t>čađa</a:t>
            </a:r>
            <a:endParaRPr kumimoji="0" lang="hr-H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nizgDisplay Normal" panose="02000505080000020003" pitchFamily="2" charset="77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8FF8177-AC8F-4746-9E44-5CC56F0651B9}"/>
              </a:ext>
            </a:extLst>
          </p:cNvPr>
          <p:cNvGrpSpPr/>
          <p:nvPr/>
        </p:nvGrpSpPr>
        <p:grpSpPr>
          <a:xfrm>
            <a:off x="3700653" y="4329711"/>
            <a:ext cx="4232915" cy="2336800"/>
            <a:chOff x="3700653" y="4329711"/>
            <a:chExt cx="4232915" cy="2336800"/>
          </a:xfrm>
        </p:grpSpPr>
        <p:pic>
          <p:nvPicPr>
            <p:cNvPr id="49" name="Picture 48" descr="A close up of a black background&#10;&#10;Description automatically generated">
              <a:extLst>
                <a:ext uri="{FF2B5EF4-FFF2-40B4-BE49-F238E27FC236}">
                  <a16:creationId xmlns:a16="http://schemas.microsoft.com/office/drawing/2014/main" id="{5DF83C79-8E1D-9A45-B371-99C2EF7B49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0" r="16300"/>
            <a:stretch/>
          </p:blipFill>
          <p:spPr>
            <a:xfrm>
              <a:off x="3700653" y="4329711"/>
              <a:ext cx="2336800" cy="2336800"/>
            </a:xfrm>
            <a:prstGeom prst="ellipse">
              <a:avLst/>
            </a:prstGeom>
          </p:spPr>
        </p:pic>
        <p:sp>
          <p:nvSpPr>
            <p:cNvPr id="51" name="Left Arrow 50">
              <a:extLst>
                <a:ext uri="{FF2B5EF4-FFF2-40B4-BE49-F238E27FC236}">
                  <a16:creationId xmlns:a16="http://schemas.microsoft.com/office/drawing/2014/main" id="{C34C1B19-954B-574A-A4F9-E16240174C3D}"/>
                </a:ext>
              </a:extLst>
            </p:cNvPr>
            <p:cNvSpPr/>
            <p:nvPr/>
          </p:nvSpPr>
          <p:spPr bwMode="auto">
            <a:xfrm rot="19376667">
              <a:off x="5735918" y="4553394"/>
              <a:ext cx="2197650" cy="484632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Pirolitičko</a:t>
              </a: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 ulje (kondenzacija)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926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>
                <a:latin typeface="UniZgMedium"/>
                <a:cs typeface="UniZgMedium"/>
              </a:rPr>
              <a:t>Naslov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A503BB-190E-FD4E-A3AC-F329E6A291E9}"/>
              </a:ext>
            </a:extLst>
          </p:cNvPr>
          <p:cNvGrpSpPr/>
          <p:nvPr/>
        </p:nvGrpSpPr>
        <p:grpSpPr>
          <a:xfrm>
            <a:off x="1702533" y="1567543"/>
            <a:ext cx="3483430" cy="766354"/>
            <a:chOff x="1702533" y="1567543"/>
            <a:chExt cx="3483430" cy="766354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21393E79-EC2B-114E-9831-8970CE7AC055}"/>
                </a:ext>
              </a:extLst>
            </p:cNvPr>
            <p:cNvSpPr/>
            <p:nvPr/>
          </p:nvSpPr>
          <p:spPr bwMode="auto">
            <a:xfrm>
              <a:off x="1702533" y="1676400"/>
              <a:ext cx="2050861" cy="548640"/>
            </a:xfrm>
            <a:prstGeom prst="rightArrow">
              <a:avLst/>
            </a:prstGeom>
            <a:solidFill>
              <a:srgbClr val="FF9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katalitička </a:t>
              </a:r>
              <a:r>
                <a:rPr kumimoji="0" lang="hr-HR" sz="16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ko-piroliza</a:t>
              </a: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6B6086-A757-364F-A3E5-6F0629D91EBF}"/>
                </a:ext>
              </a:extLst>
            </p:cNvPr>
            <p:cNvSpPr/>
            <p:nvPr/>
          </p:nvSpPr>
          <p:spPr bwMode="auto">
            <a:xfrm>
              <a:off x="3853113" y="1567543"/>
              <a:ext cx="1332850" cy="766354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Primarni</a:t>
              </a:r>
              <a:b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</a:br>
              <a: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produkti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CE9A5D-DF2C-9A43-BCA1-E01FA94A7F05}"/>
              </a:ext>
            </a:extLst>
          </p:cNvPr>
          <p:cNvGrpSpPr/>
          <p:nvPr/>
        </p:nvGrpSpPr>
        <p:grpSpPr>
          <a:xfrm>
            <a:off x="5286109" y="1567543"/>
            <a:ext cx="3483429" cy="766354"/>
            <a:chOff x="5286109" y="1567543"/>
            <a:chExt cx="3483429" cy="766354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EFD3CE52-AD67-144D-AA92-AB3E928A78E7}"/>
                </a:ext>
              </a:extLst>
            </p:cNvPr>
            <p:cNvSpPr/>
            <p:nvPr/>
          </p:nvSpPr>
          <p:spPr bwMode="auto">
            <a:xfrm>
              <a:off x="5286109" y="1677937"/>
              <a:ext cx="2120539" cy="54864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1600" b="1" dirty="0">
                  <a:latin typeface="UnizgDisplay Normal" panose="02000505080000020003" pitchFamily="2" charset="77"/>
                </a:rPr>
                <a:t>dodatna obrada</a:t>
              </a: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D8AF5AB-CB3B-024C-9733-AE58DC72D992}"/>
                </a:ext>
              </a:extLst>
            </p:cNvPr>
            <p:cNvSpPr/>
            <p:nvPr/>
          </p:nvSpPr>
          <p:spPr bwMode="auto">
            <a:xfrm>
              <a:off x="7506795" y="1567543"/>
              <a:ext cx="1262743" cy="766354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Napredni</a:t>
              </a:r>
              <a:b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</a:br>
              <a: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produkti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FB1FE13-4F39-A44C-AE84-A1D67AF6E3A9}"/>
              </a:ext>
            </a:extLst>
          </p:cNvPr>
          <p:cNvGrpSpPr/>
          <p:nvPr/>
        </p:nvGrpSpPr>
        <p:grpSpPr>
          <a:xfrm>
            <a:off x="339643" y="1592456"/>
            <a:ext cx="1263600" cy="4660301"/>
            <a:chOff x="339643" y="1592456"/>
            <a:chExt cx="1263600" cy="466030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62263BB-BBDB-2B4A-B8D1-CB679E9681F1}"/>
                </a:ext>
              </a:extLst>
            </p:cNvPr>
            <p:cNvSpPr/>
            <p:nvPr/>
          </p:nvSpPr>
          <p:spPr bwMode="auto">
            <a:xfrm>
              <a:off x="340072" y="1592456"/>
              <a:ext cx="1262743" cy="76635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Sirovine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CF5DE7B-CA33-1145-B463-44416E7AF0FE}"/>
                </a:ext>
              </a:extLst>
            </p:cNvPr>
            <p:cNvGrpSpPr/>
            <p:nvPr/>
          </p:nvGrpSpPr>
          <p:grpSpPr>
            <a:xfrm>
              <a:off x="339643" y="2987042"/>
              <a:ext cx="1263600" cy="3265715"/>
              <a:chOff x="339643" y="2734491"/>
              <a:chExt cx="1263600" cy="3265715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82F651E-70E1-5B4E-8C81-31918345B80E}"/>
                  </a:ext>
                </a:extLst>
              </p:cNvPr>
              <p:cNvSpPr/>
              <p:nvPr/>
            </p:nvSpPr>
            <p:spPr bwMode="auto">
              <a:xfrm>
                <a:off x="339643" y="2734491"/>
                <a:ext cx="1263600" cy="326571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r-H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1" name="Picture 10" descr="A group of people in a field&#10;&#10;Description automatically generated">
                <a:extLst>
                  <a:ext uri="{FF2B5EF4-FFF2-40B4-BE49-F238E27FC236}">
                    <a16:creationId xmlns:a16="http://schemas.microsoft.com/office/drawing/2014/main" id="{21AF5516-B6BB-0846-A469-B07AAB36B6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39" r="20339"/>
              <a:stretch/>
            </p:blipFill>
            <p:spPr>
              <a:xfrm>
                <a:off x="393594" y="4725613"/>
                <a:ext cx="1155699" cy="1155700"/>
              </a:xfrm>
              <a:prstGeom prst="ellipse">
                <a:avLst/>
              </a:prstGeom>
            </p:spPr>
          </p:pic>
          <p:pic>
            <p:nvPicPr>
              <p:cNvPr id="13" name="Picture 12" descr="A close up of a tree&#10;&#10;Description automatically generated">
                <a:extLst>
                  <a:ext uri="{FF2B5EF4-FFF2-40B4-BE49-F238E27FC236}">
                    <a16:creationId xmlns:a16="http://schemas.microsoft.com/office/drawing/2014/main" id="{9AD10583-917A-5C44-9331-83D58A3A91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50" r="16150"/>
              <a:stretch/>
            </p:blipFill>
            <p:spPr>
              <a:xfrm>
                <a:off x="369590" y="3067245"/>
                <a:ext cx="1203706" cy="1203706"/>
              </a:xfrm>
              <a:prstGeom prst="ellipse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4F9DA4-3888-6347-A217-43416E10FD5F}"/>
                  </a:ext>
                </a:extLst>
              </p:cNvPr>
              <p:cNvSpPr txBox="1"/>
              <p:nvPr/>
            </p:nvSpPr>
            <p:spPr>
              <a:xfrm>
                <a:off x="569731" y="2743838"/>
                <a:ext cx="803425" cy="307777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R="0" algn="l" defTabSz="9360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tabLst/>
                </a:pPr>
                <a:r>
                  <a:rPr kumimoji="0" lang="hr-H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biomasa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7DCC87-9BA0-544F-90DA-E0A3F56CBC61}"/>
                  </a:ext>
                </a:extLst>
              </p:cNvPr>
              <p:cNvSpPr txBox="1"/>
              <p:nvPr/>
            </p:nvSpPr>
            <p:spPr>
              <a:xfrm>
                <a:off x="581753" y="4417836"/>
                <a:ext cx="779381" cy="307777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R="0" algn="l" defTabSz="9360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tabLst/>
                </a:pPr>
                <a:r>
                  <a:rPr kumimoji="0" lang="hr-H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plastika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D9CFA0-35C9-124D-87C4-741B039A63D2}"/>
              </a:ext>
            </a:extLst>
          </p:cNvPr>
          <p:cNvGrpSpPr/>
          <p:nvPr/>
        </p:nvGrpSpPr>
        <p:grpSpPr>
          <a:xfrm>
            <a:off x="1702532" y="2664818"/>
            <a:ext cx="3483430" cy="1384663"/>
            <a:chOff x="1702532" y="2664818"/>
            <a:chExt cx="3483430" cy="138466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B2E5AB7-2CF3-B645-B1A0-A28E7CA7A4B4}"/>
                </a:ext>
              </a:extLst>
            </p:cNvPr>
            <p:cNvSpPr/>
            <p:nvPr/>
          </p:nvSpPr>
          <p:spPr bwMode="auto">
            <a:xfrm>
              <a:off x="3853112" y="2664818"/>
              <a:ext cx="1332850" cy="1384663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r-HR" sz="1200" b="1" dirty="0">
                  <a:latin typeface="UnizgDisplay Normal" panose="02000505080000020003" pitchFamily="2" charset="77"/>
                </a:rPr>
                <a:t>H2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CO, CO2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r-HR" sz="1200" b="1" dirty="0">
                  <a:latin typeface="UnizgDisplay Normal" panose="02000505080000020003" pitchFamily="2" charset="77"/>
                </a:rPr>
                <a:t>CH4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C2H4, C2H6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r-HR" sz="1200" b="1" dirty="0">
                  <a:latin typeface="UnizgDisplay Normal" panose="02000505080000020003" pitchFamily="2" charset="77"/>
                </a:rPr>
                <a:t>C3H6, C3H8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&gt; C3</a:t>
              </a: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DCB1545C-9F57-2C4A-922D-409F1A04A65A}"/>
                </a:ext>
              </a:extLst>
            </p:cNvPr>
            <p:cNvSpPr/>
            <p:nvPr/>
          </p:nvSpPr>
          <p:spPr bwMode="auto">
            <a:xfrm>
              <a:off x="1702532" y="3076646"/>
              <a:ext cx="2050861" cy="548640"/>
            </a:xfrm>
            <a:prstGeom prst="rightArrow">
              <a:avLst/>
            </a:prstGeom>
            <a:solidFill>
              <a:srgbClr val="FF9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plinovi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9C6C82-1967-E043-B097-3CD67743ECCB}"/>
              </a:ext>
            </a:extLst>
          </p:cNvPr>
          <p:cNvGrpSpPr/>
          <p:nvPr/>
        </p:nvGrpSpPr>
        <p:grpSpPr>
          <a:xfrm>
            <a:off x="1702532" y="4184833"/>
            <a:ext cx="3500839" cy="1384663"/>
            <a:chOff x="1702532" y="4184833"/>
            <a:chExt cx="3500839" cy="13846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1ADB78A-A9C2-7D42-AD8C-E9E559A764D8}"/>
                </a:ext>
              </a:extLst>
            </p:cNvPr>
            <p:cNvSpPr/>
            <p:nvPr/>
          </p:nvSpPr>
          <p:spPr bwMode="auto">
            <a:xfrm>
              <a:off x="3853112" y="4184833"/>
              <a:ext cx="1350259" cy="1384663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Pirolitičko</a:t>
              </a: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 ulje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r-HR" sz="1200" b="1" dirty="0">
                  <a:latin typeface="UnizgDisplay Normal" panose="02000505080000020003" pitchFamily="2" charset="77"/>
                </a:rPr>
                <a:t>aromati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hr-HR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olefini</a:t>
              </a:r>
              <a:endParaRPr kumimoji="0" lang="hr-H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r-HR" sz="1200" b="1" dirty="0" err="1">
                  <a:latin typeface="UnizgDisplay Normal" panose="02000505080000020003" pitchFamily="2" charset="77"/>
                </a:rPr>
                <a:t>alifatski</a:t>
              </a:r>
              <a:r>
                <a:rPr lang="hr-HR" sz="1200" b="1" dirty="0">
                  <a:latin typeface="UnizgDisplay Normal" panose="02000505080000020003" pitchFamily="2" charset="77"/>
                </a:rPr>
                <a:t> </a:t>
              </a:r>
              <a:r>
                <a:rPr lang="hr-HR" sz="1200" b="1" dirty="0" err="1">
                  <a:latin typeface="UnizgDisplay Normal" panose="02000505080000020003" pitchFamily="2" charset="77"/>
                </a:rPr>
                <a:t>alkani</a:t>
              </a:r>
              <a:endParaRPr lang="hr-HR" sz="1200" b="1" dirty="0">
                <a:latin typeface="UnizgDisplay Normal" panose="02000505080000020003" pitchFamily="2" charset="77"/>
              </a:endParaRP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ciklički </a:t>
              </a:r>
              <a:r>
                <a:rPr kumimoji="0" lang="hr-HR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alkani</a:t>
              </a:r>
              <a:endParaRPr kumimoji="0" lang="hr-H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r-HR" sz="1200" b="1" dirty="0">
                  <a:latin typeface="UnizgDisplay Normal" panose="02000505080000020003" pitchFamily="2" charset="77"/>
                </a:rPr>
                <a:t>S/N spojevi</a:t>
              </a:r>
              <a:endParaRPr kumimoji="0" lang="hr-H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4795D3CC-36C4-9E44-ACD9-319CC03A1C7B}"/>
                </a:ext>
              </a:extLst>
            </p:cNvPr>
            <p:cNvSpPr/>
            <p:nvPr/>
          </p:nvSpPr>
          <p:spPr bwMode="auto">
            <a:xfrm>
              <a:off x="1702532" y="4549955"/>
              <a:ext cx="2050861" cy="548640"/>
            </a:xfrm>
            <a:prstGeom prst="rightArrow">
              <a:avLst/>
            </a:prstGeom>
            <a:solidFill>
              <a:srgbClr val="FF9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kapljevine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36EB86-6BB3-B84A-8F8F-D26CF91F5D8A}"/>
              </a:ext>
            </a:extLst>
          </p:cNvPr>
          <p:cNvGrpSpPr/>
          <p:nvPr/>
        </p:nvGrpSpPr>
        <p:grpSpPr>
          <a:xfrm>
            <a:off x="1657194" y="5663066"/>
            <a:ext cx="3546177" cy="1015510"/>
            <a:chOff x="1657194" y="5663066"/>
            <a:chExt cx="3546177" cy="101551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3231D21-6452-6344-9B64-CD11AD7BA5F3}"/>
                </a:ext>
              </a:extLst>
            </p:cNvPr>
            <p:cNvSpPr/>
            <p:nvPr/>
          </p:nvSpPr>
          <p:spPr bwMode="auto">
            <a:xfrm>
              <a:off x="3853112" y="5663066"/>
              <a:ext cx="1350259" cy="101551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koks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čađa</a:t>
              </a: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3E30EB53-07A3-CF42-9FAD-5D6C16EE4FDE}"/>
                </a:ext>
              </a:extLst>
            </p:cNvPr>
            <p:cNvSpPr/>
            <p:nvPr/>
          </p:nvSpPr>
          <p:spPr bwMode="auto">
            <a:xfrm>
              <a:off x="1657194" y="5859544"/>
              <a:ext cx="2050861" cy="548640"/>
            </a:xfrm>
            <a:prstGeom prst="rightArrow">
              <a:avLst/>
            </a:prstGeom>
            <a:solidFill>
              <a:srgbClr val="FF9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krutine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D64E82-10D4-9545-A798-61A2EE0A3361}"/>
              </a:ext>
            </a:extLst>
          </p:cNvPr>
          <p:cNvGrpSpPr/>
          <p:nvPr/>
        </p:nvGrpSpPr>
        <p:grpSpPr>
          <a:xfrm>
            <a:off x="5294813" y="3962402"/>
            <a:ext cx="3474724" cy="766354"/>
            <a:chOff x="5294813" y="3962402"/>
            <a:chExt cx="3474724" cy="766354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317A724-0E87-9A4D-AB42-A925EE74D23E}"/>
                </a:ext>
              </a:extLst>
            </p:cNvPr>
            <p:cNvSpPr/>
            <p:nvPr/>
          </p:nvSpPr>
          <p:spPr bwMode="auto">
            <a:xfrm>
              <a:off x="7506794" y="3962402"/>
              <a:ext cx="1262743" cy="766354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Kemikalije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r-HR" sz="1200" b="1" dirty="0">
                  <a:latin typeface="UnizgDisplay Normal" panose="02000505080000020003" pitchFamily="2" charset="77"/>
                </a:rPr>
                <a:t>BTX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hr-HR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alkani</a:t>
              </a:r>
              <a:endParaRPr kumimoji="0" lang="hr-H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1E9195F3-3128-1D4C-AEB9-96BBCC1750A1}"/>
                </a:ext>
              </a:extLst>
            </p:cNvPr>
            <p:cNvSpPr/>
            <p:nvPr/>
          </p:nvSpPr>
          <p:spPr bwMode="auto">
            <a:xfrm>
              <a:off x="5294813" y="4071259"/>
              <a:ext cx="2120539" cy="54864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13F938-B251-C146-9D1D-7D858393F44A}"/>
              </a:ext>
            </a:extLst>
          </p:cNvPr>
          <p:cNvGrpSpPr/>
          <p:nvPr/>
        </p:nvGrpSpPr>
        <p:grpSpPr>
          <a:xfrm>
            <a:off x="5294812" y="4806584"/>
            <a:ext cx="3455594" cy="766354"/>
            <a:chOff x="5294812" y="4806584"/>
            <a:chExt cx="3455594" cy="76635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A7DC218-C503-6645-87F7-A2DAA2FF9CED}"/>
                </a:ext>
              </a:extLst>
            </p:cNvPr>
            <p:cNvSpPr/>
            <p:nvPr/>
          </p:nvSpPr>
          <p:spPr bwMode="auto">
            <a:xfrm>
              <a:off x="7487663" y="4806584"/>
              <a:ext cx="1262743" cy="766354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Goriva</a:t>
              </a: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r-HR" sz="1200" b="1" dirty="0" err="1">
                  <a:latin typeface="UnizgDisplay Normal" panose="02000505080000020003" pitchFamily="2" charset="77"/>
                </a:rPr>
                <a:t>kerozin</a:t>
              </a:r>
              <a:endParaRPr lang="hr-HR" sz="1200" b="1" dirty="0">
                <a:latin typeface="UnizgDisplay Normal" panose="02000505080000020003" pitchFamily="2" charset="77"/>
              </a:endParaRPr>
            </a:p>
            <a:p>
              <a:pPr marL="171450" marR="0" indent="-1714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dizel</a:t>
              </a: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095A3FE8-D446-6743-A363-6A7FD7D18661}"/>
                </a:ext>
              </a:extLst>
            </p:cNvPr>
            <p:cNvSpPr/>
            <p:nvPr/>
          </p:nvSpPr>
          <p:spPr bwMode="auto">
            <a:xfrm>
              <a:off x="5294812" y="4915441"/>
              <a:ext cx="2120539" cy="54864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1600" b="1" dirty="0" err="1">
                  <a:latin typeface="UnizgDisplay Normal" panose="02000505080000020003" pitchFamily="2" charset="77"/>
                </a:rPr>
                <a:t>hidriranje</a:t>
              </a: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84B997-BB6A-2742-BC2D-37EFB5170725}"/>
              </a:ext>
            </a:extLst>
          </p:cNvPr>
          <p:cNvGrpSpPr/>
          <p:nvPr/>
        </p:nvGrpSpPr>
        <p:grpSpPr>
          <a:xfrm>
            <a:off x="5294812" y="5747131"/>
            <a:ext cx="3474725" cy="766354"/>
            <a:chOff x="5294812" y="5747131"/>
            <a:chExt cx="3474725" cy="76635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C2A951D-3C7B-704A-B408-E96C7FBDD790}"/>
                </a:ext>
              </a:extLst>
            </p:cNvPr>
            <p:cNvSpPr/>
            <p:nvPr/>
          </p:nvSpPr>
          <p:spPr bwMode="auto">
            <a:xfrm>
              <a:off x="7506794" y="5747131"/>
              <a:ext cx="1262743" cy="766354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Aktivni ugljen</a:t>
              </a: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3C42581C-C41F-7047-9481-B6DCE33995D0}"/>
                </a:ext>
              </a:extLst>
            </p:cNvPr>
            <p:cNvSpPr/>
            <p:nvPr/>
          </p:nvSpPr>
          <p:spPr bwMode="auto">
            <a:xfrm>
              <a:off x="5294812" y="5855988"/>
              <a:ext cx="2120539" cy="548640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1600" b="1" dirty="0">
                  <a:latin typeface="UnizgDisplay Normal" panose="02000505080000020003" pitchFamily="2" charset="77"/>
                </a:rPr>
                <a:t>termička obrada</a:t>
              </a: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55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>
                <a:latin typeface="UniZgMedium"/>
                <a:cs typeface="UniZgMedium"/>
              </a:rPr>
              <a:t>(</a:t>
            </a:r>
            <a:r>
              <a:rPr lang="hr-HR" sz="2400" b="0" dirty="0" err="1">
                <a:latin typeface="UniZgMedium"/>
                <a:cs typeface="UniZgMedium"/>
              </a:rPr>
              <a:t>Ko</a:t>
            </a:r>
            <a:r>
              <a:rPr lang="hr-HR" sz="2400" b="0" dirty="0">
                <a:latin typeface="UniZgMedium"/>
                <a:cs typeface="UniZgMedium"/>
              </a:rPr>
              <a:t>-)</a:t>
            </a:r>
            <a:r>
              <a:rPr lang="hr-HR" sz="2400" b="0" dirty="0" err="1">
                <a:latin typeface="UniZgMedium"/>
                <a:cs typeface="UniZgMedium"/>
              </a:rPr>
              <a:t>piroliza</a:t>
            </a:r>
            <a:r>
              <a:rPr lang="hr-HR" sz="2400" b="0" dirty="0">
                <a:latin typeface="UniZgMedium"/>
                <a:cs typeface="UniZgMedium"/>
              </a:rPr>
              <a:t> biomase i plastike</a:t>
            </a:r>
            <a:br>
              <a:rPr lang="hr-HR" sz="2400" b="0" dirty="0">
                <a:latin typeface="UniZgMedium"/>
                <a:cs typeface="UniZgMedium"/>
              </a:rPr>
            </a:br>
            <a:r>
              <a:rPr lang="hr-HR" sz="2400" b="0" dirty="0">
                <a:latin typeface="UniZgMedium"/>
                <a:cs typeface="UniZgMedium"/>
              </a:rPr>
              <a:t>(</a:t>
            </a:r>
            <a:r>
              <a:rPr lang="hr-HR" sz="2400" b="0" i="1" dirty="0" err="1">
                <a:latin typeface="UniZgMedium"/>
                <a:cs typeface="UniZgMedium"/>
              </a:rPr>
              <a:t>co-pyrolysis</a:t>
            </a:r>
            <a:r>
              <a:rPr lang="hr-HR" sz="2400" b="0" dirty="0">
                <a:latin typeface="UniZgMedium"/>
                <a:cs typeface="UniZgMedium"/>
              </a:rPr>
              <a:t>)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E90C-B906-9D4C-A061-C101BE4889D9}"/>
              </a:ext>
            </a:extLst>
          </p:cNvPr>
          <p:cNvSpPr txBox="1"/>
          <p:nvPr/>
        </p:nvSpPr>
        <p:spPr>
          <a:xfrm>
            <a:off x="0" y="1440000"/>
            <a:ext cx="9144000" cy="536146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-"/>
              <a:tabLst/>
            </a:pPr>
            <a:r>
              <a:rPr kumimoji="0" lang="hr-HR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ZgMedium"/>
                <a:ea typeface="+mn-ea"/>
                <a:cs typeface="UniZgMedium"/>
              </a:rPr>
              <a:t>alternativna tehnologija budućnosti?</a:t>
            </a:r>
          </a:p>
          <a:p>
            <a:pPr marL="342900" marR="0" indent="-342900" algn="l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-"/>
              <a:tabLst/>
            </a:pPr>
            <a:r>
              <a:rPr kumimoji="0" lang="hr-HR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ZgMedium"/>
                <a:ea typeface="+mn-ea"/>
                <a:cs typeface="UniZgMedium"/>
              </a:rPr>
              <a:t>jednostavna, učinkovita i održiva metoda za postizanje energetske neovisnosti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smanjenje ovisnosti o gorivima fosilnog podrijetla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učinkovita oporaba plastike uz istovremeno podizanje vrijednosti otpadne biomase i produkata njene </a:t>
            </a:r>
            <a:r>
              <a:rPr lang="hr-HR" kern="0" dirty="0" err="1">
                <a:latin typeface="UniZgMedium"/>
                <a:cs typeface="UniZgMedium"/>
              </a:rPr>
              <a:t>termokemijske</a:t>
            </a:r>
            <a:r>
              <a:rPr lang="hr-HR" kern="0" dirty="0">
                <a:latin typeface="UniZgMedium"/>
                <a:cs typeface="UniZgMedium"/>
              </a:rPr>
              <a:t> razgradnje</a:t>
            </a:r>
          </a:p>
          <a:p>
            <a:pPr marL="342900" marR="0" indent="-342900" algn="l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-"/>
              <a:tabLst/>
            </a:pPr>
            <a:r>
              <a:rPr lang="hr-HR" sz="2400" kern="0" dirty="0">
                <a:latin typeface="UniZgMedium"/>
                <a:cs typeface="UniZgMedium"/>
              </a:rPr>
              <a:t>učinkovito upravljanje otpadom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smanjenje količine otpada koji se odlaže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smanjenje troškova obrade otpada?</a:t>
            </a:r>
          </a:p>
          <a:p>
            <a:pPr marL="342900" marR="0" indent="-342900" algn="l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-"/>
              <a:tabLst/>
            </a:pPr>
            <a:r>
              <a:rPr kumimoji="0" lang="hr-HR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ZgMedium"/>
                <a:ea typeface="+mn-ea"/>
                <a:cs typeface="UniZgMedium"/>
              </a:rPr>
              <a:t>povoljna za okoliš 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rješenje za probleme povezane s odlagalištima otpada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kumimoji="0" lang="hr-HR" sz="240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iZgMedium"/>
                <a:ea typeface="+mn-ea"/>
                <a:cs typeface="UniZgMedium"/>
              </a:rPr>
              <a:t>troškovi???</a:t>
            </a:r>
          </a:p>
        </p:txBody>
      </p:sp>
    </p:spTree>
    <p:extLst>
      <p:ext uri="{BB962C8B-B14F-4D97-AF65-F5344CB8AC3E}">
        <p14:creationId xmlns:p14="http://schemas.microsoft.com/office/powerpoint/2010/main" val="11274125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534" y="3600000"/>
            <a:ext cx="7921880" cy="1587693"/>
          </a:xfrm>
        </p:spPr>
        <p:txBody>
          <a:bodyPr/>
          <a:lstStyle/>
          <a:p>
            <a:r>
              <a:rPr lang="hr-HR" sz="2800" dirty="0" err="1"/>
              <a:t>Piroliza</a:t>
            </a:r>
            <a:r>
              <a:rPr lang="hr-HR" sz="2800" dirty="0"/>
              <a:t> biomase i plastike - tehnologija </a:t>
            </a:r>
            <a:r>
              <a:rPr lang="hr-HR" sz="2800" dirty="0" err="1"/>
              <a:t>termokemijske</a:t>
            </a:r>
            <a:r>
              <a:rPr lang="hr-HR" sz="2800" dirty="0"/>
              <a:t> konverzije otpada za proizvodnju </a:t>
            </a:r>
            <a:r>
              <a:rPr lang="hr-HR" sz="2800" dirty="0" err="1"/>
              <a:t>biodizelu</a:t>
            </a:r>
            <a:r>
              <a:rPr lang="hr-HR" sz="2800" dirty="0"/>
              <a:t> sličnog goriva</a:t>
            </a:r>
            <a:endParaRPr lang="hr-HR" sz="2800" b="0" dirty="0">
              <a:latin typeface="UniZgMedium"/>
              <a:cs typeface="UniZgMedium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46151" y="6145883"/>
            <a:ext cx="2729987" cy="381000"/>
          </a:xfrm>
        </p:spPr>
        <p:txBody>
          <a:bodyPr>
            <a:noAutofit/>
          </a:bodyPr>
          <a:lstStyle/>
          <a:p>
            <a:r>
              <a:rPr lang="hr-HR" sz="2000" b="1" dirty="0">
                <a:latin typeface="UniZgMedium"/>
                <a:cs typeface="UniZgMedium"/>
              </a:rPr>
              <a:t>Prof. dr. </a:t>
            </a:r>
            <a:r>
              <a:rPr lang="hr-HR" sz="2000" b="1" dirty="0" err="1">
                <a:latin typeface="UniZgMedium"/>
                <a:cs typeface="UniZgMedium"/>
              </a:rPr>
              <a:t>sc</a:t>
            </a:r>
            <a:r>
              <a:rPr lang="hr-HR" sz="2000" b="1" dirty="0">
                <a:latin typeface="UniZgMedium"/>
                <a:cs typeface="UniZgMedium"/>
              </a:rPr>
              <a:t>. Bruno Zelić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80006" y="6145883"/>
            <a:ext cx="567289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936000" rtl="0" eaLnBrk="0" fontAlgn="base" hangingPunct="0">
              <a:spcBef>
                <a:spcPct val="0"/>
              </a:spcBef>
              <a:spcAft>
                <a:spcPts val="200"/>
              </a:spcAft>
              <a:buFont typeface="+mj-lt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FontTx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FontTx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FontTx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hr-HR" sz="2000" b="1" dirty="0">
                <a:cs typeface="UniZgMedium"/>
              </a:rPr>
              <a:t>Plastika i kružno gospodarstvo</a:t>
            </a:r>
            <a:endParaRPr lang="hr-HR" sz="2000" b="1" dirty="0">
              <a:latin typeface="UniZgMedium"/>
              <a:cs typeface="UniZgMedium"/>
            </a:endParaRPr>
          </a:p>
          <a:p>
            <a:pPr algn="l"/>
            <a:r>
              <a:rPr lang="hr-HR" sz="2000" b="1" dirty="0">
                <a:latin typeface="UniZgMedium"/>
                <a:cs typeface="UniZgMedium"/>
              </a:rPr>
              <a:t>13. studenog 2019., Zagreb</a:t>
            </a:r>
          </a:p>
        </p:txBody>
      </p:sp>
    </p:spTree>
    <p:extLst>
      <p:ext uri="{BB962C8B-B14F-4D97-AF65-F5344CB8AC3E}">
        <p14:creationId xmlns:p14="http://schemas.microsoft.com/office/powerpoint/2010/main" val="5628736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>
                <a:latin typeface="UniZgMedium"/>
                <a:cs typeface="UniZgMedium"/>
              </a:rPr>
              <a:t>Biomasa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E90C-B906-9D4C-A061-C101BE4889D9}"/>
              </a:ext>
            </a:extLst>
          </p:cNvPr>
          <p:cNvSpPr txBox="1"/>
          <p:nvPr/>
        </p:nvSpPr>
        <p:spPr>
          <a:xfrm>
            <a:off x="0" y="1440000"/>
            <a:ext cx="9144000" cy="49798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j</a:t>
            </a:r>
            <a:r>
              <a:rPr kumimoji="0" lang="hr-HR" sz="240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ZgMedium"/>
                <a:ea typeface="+mn-ea"/>
                <a:cs typeface="UniZgMedium"/>
              </a:rPr>
              <a:t>edini</a:t>
            </a:r>
            <a:r>
              <a:rPr lang="hr-HR" sz="2400" kern="0" dirty="0">
                <a:latin typeface="UniZgMedium"/>
                <a:cs typeface="UniZgMedium"/>
              </a:rPr>
              <a:t> obnovljivi izvor energije koji se može pretvoriti u više oblika goriva - </a:t>
            </a:r>
            <a:r>
              <a:rPr lang="hr-HR" sz="2400" kern="0" dirty="0" err="1">
                <a:latin typeface="UniZgMedium"/>
                <a:cs typeface="UniZgMedium"/>
              </a:rPr>
              <a:t>kapljevita</a:t>
            </a:r>
            <a:r>
              <a:rPr lang="hr-HR" sz="2400" kern="0" dirty="0">
                <a:latin typeface="UniZgMedium"/>
                <a:cs typeface="UniZgMedium"/>
              </a:rPr>
              <a:t> (bio-ulje), kruta (ugljen) i plinovita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kumimoji="0" lang="hr-HR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ZgMedium"/>
                <a:ea typeface="+mn-ea"/>
                <a:cs typeface="UniZgMedium"/>
              </a:rPr>
              <a:t>zamjena za fosilna goriva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energija iz biomase – 15 - 50% svjetske potrošnje energije do 2050.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najveći i najraznovrsniji održivi oblik energije na Zemlji (14 % svjetske potrošnje energije)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ekonomske i ekološke koristi primjene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neutralna obzirom na emisije CO2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dostupnost (otpadne) biomase (&gt;10</a:t>
            </a:r>
            <a:r>
              <a:rPr lang="hr-HR" sz="2400" kern="0" baseline="30000" dirty="0">
                <a:latin typeface="UniZgMedium"/>
                <a:cs typeface="UniZgMedium"/>
              </a:rPr>
              <a:t>9</a:t>
            </a:r>
            <a:r>
              <a:rPr lang="hr-HR" sz="2400" kern="0" dirty="0">
                <a:latin typeface="UniZgMedium"/>
                <a:cs typeface="UniZgMedium"/>
              </a:rPr>
              <a:t> t)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geografski uvjeti, razina gospodarskog razvoja (poljoprivreda, šumarstvo), potražnja za hranom, tehnologije proizvodnje i obrade, stil života</a:t>
            </a:r>
          </a:p>
        </p:txBody>
      </p:sp>
    </p:spTree>
    <p:extLst>
      <p:ext uri="{BB962C8B-B14F-4D97-AF65-F5344CB8AC3E}">
        <p14:creationId xmlns:p14="http://schemas.microsoft.com/office/powerpoint/2010/main" val="33888913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>
                <a:latin typeface="UniZgMedium"/>
                <a:cs typeface="UniZgMedium"/>
              </a:rPr>
              <a:t>Biomasa iz morskih algi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E90C-B906-9D4C-A061-C101BE4889D9}"/>
              </a:ext>
            </a:extLst>
          </p:cNvPr>
          <p:cNvSpPr txBox="1"/>
          <p:nvPr/>
        </p:nvSpPr>
        <p:spPr>
          <a:xfrm>
            <a:off x="0" y="1440000"/>
            <a:ext cx="9144000" cy="32685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proizvodnja fotosintezom (sunčeva energija, CO2 i voda)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brz rast 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prikladnost za umjetni uzgoj u velikim razmjerima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obećavajuća sirovina za proizvodnju </a:t>
            </a:r>
            <a:r>
              <a:rPr lang="hr-HR" sz="2400" kern="0" dirty="0" err="1">
                <a:latin typeface="UniZgMedium"/>
                <a:cs typeface="UniZgMedium"/>
              </a:rPr>
              <a:t>biogoriva</a:t>
            </a:r>
            <a:r>
              <a:rPr lang="hr-HR" sz="2400" kern="0" dirty="0">
                <a:latin typeface="UniZgMedium"/>
                <a:cs typeface="UniZgMedium"/>
              </a:rPr>
              <a:t> treće generacije (</a:t>
            </a:r>
            <a:r>
              <a:rPr lang="hr-HR" sz="2400" kern="0" dirty="0" err="1">
                <a:latin typeface="UniZgMedium"/>
                <a:cs typeface="UniZgMedium"/>
              </a:rPr>
              <a:t>biodizel</a:t>
            </a:r>
            <a:r>
              <a:rPr lang="hr-HR" sz="2400" kern="0" dirty="0">
                <a:latin typeface="UniZgMedium"/>
                <a:cs typeface="UniZgMedium"/>
              </a:rPr>
              <a:t>) – CO2 neutralna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visoki potencijal nadomještanja sirovina petrokemijske industrije porijeklom iz fosilnih goriva</a:t>
            </a:r>
            <a:endParaRPr lang="hr-HR" kern="0" dirty="0">
              <a:latin typeface="UniZgMedium"/>
              <a:cs typeface="UniZgMedium"/>
            </a:endParaRPr>
          </a:p>
        </p:txBody>
      </p:sp>
    </p:spTree>
    <p:extLst>
      <p:ext uri="{BB962C8B-B14F-4D97-AF65-F5344CB8AC3E}">
        <p14:creationId xmlns:p14="http://schemas.microsoft.com/office/powerpoint/2010/main" val="15621071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>
                <a:latin typeface="UniZgMedium"/>
                <a:cs typeface="UniZgMedium"/>
              </a:rPr>
              <a:t>Pretvorba (otpadne) biomase u kemikalije i energiju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E90C-B906-9D4C-A061-C101BE4889D9}"/>
              </a:ext>
            </a:extLst>
          </p:cNvPr>
          <p:cNvSpPr txBox="1"/>
          <p:nvPr/>
        </p:nvSpPr>
        <p:spPr>
          <a:xfrm>
            <a:off x="0" y="1440000"/>
            <a:ext cx="9144000" cy="536146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</a:pPr>
            <a:r>
              <a:rPr lang="hr-HR" sz="2800" kern="0" dirty="0">
                <a:latin typeface="UniZgMedium"/>
                <a:cs typeface="UniZgMedium"/>
              </a:rPr>
              <a:t>Biokemijski procesi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anaerobna digestija, fermentacija (</a:t>
            </a:r>
            <a:r>
              <a:rPr lang="hr-HR" sz="2400" kern="0" dirty="0" err="1">
                <a:latin typeface="UniZgMedium"/>
                <a:cs typeface="UniZgMedium"/>
              </a:rPr>
              <a:t>submerzna</a:t>
            </a:r>
            <a:r>
              <a:rPr lang="hr-HR" sz="2400" kern="0" dirty="0">
                <a:latin typeface="UniZgMedium"/>
                <a:cs typeface="UniZgMedium"/>
              </a:rPr>
              <a:t>, na čvrstim nosačima)*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spori proces</a:t>
            </a:r>
          </a:p>
          <a:p>
            <a:pPr defTabSz="936000" eaLnBrk="0" hangingPunct="0">
              <a:spcAft>
                <a:spcPct val="40000"/>
              </a:spcAft>
            </a:pPr>
            <a:r>
              <a:rPr lang="hr-HR" sz="2800" kern="0" dirty="0" err="1">
                <a:latin typeface="UniZgMedium"/>
                <a:cs typeface="UniZgMedium"/>
              </a:rPr>
              <a:t>Termokemijski</a:t>
            </a:r>
            <a:r>
              <a:rPr lang="hr-HR" sz="2800" kern="0" dirty="0">
                <a:latin typeface="UniZgMedium"/>
                <a:cs typeface="UniZgMedium"/>
              </a:rPr>
              <a:t> procesi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spaljivanje, rasplinjavanje, </a:t>
            </a:r>
            <a:r>
              <a:rPr lang="hr-HR" sz="2400" kern="0" dirty="0" err="1">
                <a:latin typeface="UniZgMedium"/>
                <a:cs typeface="UniZgMedium"/>
              </a:rPr>
              <a:t>piroliza</a:t>
            </a:r>
            <a:r>
              <a:rPr lang="hr-HR" sz="2400" kern="0" dirty="0">
                <a:latin typeface="UniZgMedium"/>
                <a:cs typeface="UniZgMedium"/>
              </a:rPr>
              <a:t>, </a:t>
            </a:r>
            <a:r>
              <a:rPr lang="hr-HR" sz="2400" kern="0" dirty="0" err="1">
                <a:latin typeface="UniZgMedium"/>
                <a:cs typeface="UniZgMedium"/>
              </a:rPr>
              <a:t>hidrotermalno</a:t>
            </a:r>
            <a:r>
              <a:rPr lang="hr-HR" sz="2400" kern="0" dirty="0">
                <a:latin typeface="UniZgMedium"/>
                <a:cs typeface="UniZgMedium"/>
              </a:rPr>
              <a:t> </a:t>
            </a:r>
            <a:r>
              <a:rPr lang="hr-HR" sz="2400" kern="0" dirty="0" err="1">
                <a:latin typeface="UniZgMedium"/>
                <a:cs typeface="UniZgMedium"/>
              </a:rPr>
              <a:t>ukapljivanje</a:t>
            </a:r>
            <a:endParaRPr lang="hr-HR" sz="2400" kern="0" dirty="0">
              <a:latin typeface="UniZgMedium"/>
              <a:cs typeface="UniZgMedium"/>
            </a:endParaRP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brzi procesi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mogućnost obrade otpadnih organskih spojeva koji nisu biološki razgradivi</a:t>
            </a:r>
          </a:p>
          <a:p>
            <a:pPr defTabSz="936000" eaLnBrk="0" hangingPunct="0">
              <a:spcAft>
                <a:spcPct val="40000"/>
              </a:spcAft>
            </a:pPr>
            <a:r>
              <a:rPr lang="hr-HR" sz="1200" kern="0" dirty="0">
                <a:latin typeface="UniZgMedium"/>
                <a:cs typeface="UniZgMedium"/>
              </a:rPr>
              <a:t>Proizvodnja jabučnog octa na obiteljskim gospodarstvima, VIP-VI-2-10/05 projekt Vijeća za istraživanja u poljoprivredi, </a:t>
            </a:r>
            <a:r>
              <a:rPr lang="hr-HR" sz="1200" b="1" kern="0" dirty="0">
                <a:latin typeface="UniZgMedium"/>
                <a:cs typeface="UniZgMedium"/>
              </a:rPr>
              <a:t>Ministarstvo poljoprivrede, ribarstva i ruralnog razvoja RH</a:t>
            </a:r>
            <a:r>
              <a:rPr lang="hr-HR" sz="1200" kern="0" dirty="0">
                <a:latin typeface="UniZgMedium"/>
                <a:cs typeface="UniZgMedium"/>
              </a:rPr>
              <a:t>, 2005-2006; Tehnološki postupak za dobivanje etanola iz kukuruza, tehnologijski projekt, program hrvatskog inovacijskog tehnologijskog okvira (Hitra), </a:t>
            </a:r>
            <a:r>
              <a:rPr lang="hr-HR" sz="1200" b="1" kern="0" dirty="0">
                <a:latin typeface="UniZgMedium"/>
                <a:cs typeface="UniZgMedium"/>
              </a:rPr>
              <a:t>Ministarstvo znanosti, obrazovanja i športa RH</a:t>
            </a:r>
            <a:r>
              <a:rPr lang="hr-HR" sz="1200" kern="0" dirty="0">
                <a:latin typeface="UniZgMedium"/>
                <a:cs typeface="UniZgMedium"/>
              </a:rPr>
              <a:t>, 2006-2007; </a:t>
            </a:r>
            <a:r>
              <a:rPr lang="hr-HR" sz="1200" kern="0" dirty="0" err="1">
                <a:latin typeface="UniZgMedium"/>
                <a:cs typeface="UniZgMedium"/>
              </a:rPr>
              <a:t>Pseudomonas</a:t>
            </a:r>
            <a:r>
              <a:rPr lang="hr-HR" sz="1200" kern="0" dirty="0">
                <a:latin typeface="UniZgMedium"/>
                <a:cs typeface="UniZgMedium"/>
              </a:rPr>
              <a:t> 2.0: </a:t>
            </a:r>
            <a:r>
              <a:rPr lang="hr-HR" sz="1200" kern="0" dirty="0" err="1">
                <a:latin typeface="UniZgMedium"/>
                <a:cs typeface="UniZgMedium"/>
              </a:rPr>
              <a:t>Industrial</a:t>
            </a:r>
            <a:r>
              <a:rPr lang="hr-HR" sz="1200" kern="0" dirty="0">
                <a:latin typeface="UniZgMedium"/>
                <a:cs typeface="UniZgMedium"/>
              </a:rPr>
              <a:t> </a:t>
            </a:r>
            <a:r>
              <a:rPr lang="hr-HR" sz="1200" kern="0" dirty="0" err="1">
                <a:latin typeface="UniZgMedium"/>
                <a:cs typeface="UniZgMedium"/>
              </a:rPr>
              <a:t>biocatalysis</a:t>
            </a:r>
            <a:r>
              <a:rPr lang="hr-HR" sz="1200" kern="0" dirty="0">
                <a:latin typeface="UniZgMedium"/>
                <a:cs typeface="UniZgMedium"/>
              </a:rPr>
              <a:t> </a:t>
            </a:r>
            <a:r>
              <a:rPr lang="hr-HR" sz="1200" kern="0" dirty="0" err="1">
                <a:latin typeface="UniZgMedium"/>
                <a:cs typeface="UniZgMedium"/>
              </a:rPr>
              <a:t>using</a:t>
            </a:r>
            <a:r>
              <a:rPr lang="hr-HR" sz="1200" kern="0" dirty="0">
                <a:latin typeface="UniZgMedium"/>
                <a:cs typeface="UniZgMedium"/>
              </a:rPr>
              <a:t> </a:t>
            </a:r>
            <a:r>
              <a:rPr lang="hr-HR" sz="1200" kern="0" dirty="0" err="1">
                <a:latin typeface="UniZgMedium"/>
                <a:cs typeface="UniZgMedium"/>
              </a:rPr>
              <a:t>living</a:t>
            </a:r>
            <a:r>
              <a:rPr lang="hr-HR" sz="1200" kern="0" dirty="0">
                <a:latin typeface="UniZgMedium"/>
                <a:cs typeface="UniZgMedium"/>
              </a:rPr>
              <a:t> </a:t>
            </a:r>
            <a:r>
              <a:rPr lang="hr-HR" sz="1200" kern="0" dirty="0" err="1">
                <a:latin typeface="UniZgMedium"/>
                <a:cs typeface="UniZgMedium"/>
              </a:rPr>
              <a:t>cells</a:t>
            </a:r>
            <a:r>
              <a:rPr lang="hr-HR" sz="1200" kern="0" dirty="0">
                <a:latin typeface="UniZgMedium"/>
                <a:cs typeface="UniZgMedium"/>
              </a:rPr>
              <a:t> (EIB.10.041), </a:t>
            </a:r>
            <a:r>
              <a:rPr lang="hr-HR" sz="1200" kern="0" dirty="0" err="1">
                <a:latin typeface="UniZgMedium"/>
                <a:cs typeface="UniZgMedium"/>
              </a:rPr>
              <a:t>second</a:t>
            </a:r>
            <a:r>
              <a:rPr lang="hr-HR" sz="1200" kern="0" dirty="0">
                <a:latin typeface="UniZgMedium"/>
                <a:cs typeface="UniZgMedium"/>
              </a:rPr>
              <a:t> </a:t>
            </a:r>
            <a:r>
              <a:rPr lang="hr-HR" sz="1200" kern="0" dirty="0" err="1">
                <a:latin typeface="UniZgMedium"/>
                <a:cs typeface="UniZgMedium"/>
              </a:rPr>
              <a:t>transnational</a:t>
            </a:r>
            <a:r>
              <a:rPr lang="hr-HR" sz="1200" kern="0" dirty="0">
                <a:latin typeface="UniZgMedium"/>
                <a:cs typeface="UniZgMedium"/>
              </a:rPr>
              <a:t> </a:t>
            </a:r>
            <a:r>
              <a:rPr lang="hr-HR" sz="1200" b="1" kern="0" dirty="0">
                <a:latin typeface="UniZgMedium"/>
                <a:cs typeface="UniZgMedium"/>
              </a:rPr>
              <a:t>FP-6 ERA-</a:t>
            </a:r>
            <a:r>
              <a:rPr lang="hr-HR" sz="1200" b="1" kern="0" dirty="0" err="1">
                <a:latin typeface="UniZgMedium"/>
                <a:cs typeface="UniZgMedium"/>
              </a:rPr>
              <a:t>Industrial</a:t>
            </a:r>
            <a:r>
              <a:rPr lang="hr-HR" sz="1200" b="1" kern="0" dirty="0">
                <a:latin typeface="UniZgMedium"/>
                <a:cs typeface="UniZgMedium"/>
              </a:rPr>
              <a:t> </a:t>
            </a:r>
            <a:r>
              <a:rPr lang="hr-HR" sz="1200" b="1" kern="0" dirty="0" err="1">
                <a:latin typeface="UniZgMedium"/>
                <a:cs typeface="UniZgMedium"/>
              </a:rPr>
              <a:t>Biocatalysis</a:t>
            </a:r>
            <a:r>
              <a:rPr lang="hr-HR" sz="1200" kern="0" dirty="0">
                <a:latin typeface="UniZgMedium"/>
                <a:cs typeface="UniZgMedium"/>
              </a:rPr>
              <a:t> </a:t>
            </a:r>
            <a:r>
              <a:rPr lang="hr-HR" sz="1200" kern="0" dirty="0" err="1">
                <a:latin typeface="UniZgMedium"/>
                <a:cs typeface="UniZgMedium"/>
              </a:rPr>
              <a:t>call</a:t>
            </a:r>
            <a:r>
              <a:rPr lang="hr-HR" sz="1200" kern="0" dirty="0">
                <a:latin typeface="UniZgMedium"/>
                <a:cs typeface="UniZgMedium"/>
              </a:rPr>
              <a:t> for </a:t>
            </a:r>
            <a:r>
              <a:rPr lang="hr-HR" sz="1200" kern="0" dirty="0" err="1">
                <a:latin typeface="UniZgMedium"/>
                <a:cs typeface="UniZgMedium"/>
              </a:rPr>
              <a:t>proposals</a:t>
            </a:r>
            <a:r>
              <a:rPr lang="hr-HR" sz="1200" kern="0" dirty="0">
                <a:latin typeface="UniZgMedium"/>
                <a:cs typeface="UniZgMedium"/>
              </a:rPr>
              <a:t>, 2011-2014; Razvoj inovativnog procesa biološke obrade poljoprivrednog otpada u proizvodnji bioplina, </a:t>
            </a:r>
            <a:r>
              <a:rPr lang="hr-HR" sz="1200" b="1" kern="0" dirty="0">
                <a:latin typeface="UniZgMedium"/>
                <a:cs typeface="UniZgMedium"/>
              </a:rPr>
              <a:t>Europski fond za regionalni razvoj</a:t>
            </a:r>
            <a:r>
              <a:rPr lang="hr-HR" sz="1200" kern="0" dirty="0">
                <a:latin typeface="UniZgMedium"/>
                <a:cs typeface="UniZgMedium"/>
              </a:rPr>
              <a:t>, 2014-2016; Razvoj integriranog </a:t>
            </a:r>
            <a:r>
              <a:rPr lang="hr-HR" sz="1200" kern="0" dirty="0" err="1">
                <a:latin typeface="UniZgMedium"/>
                <a:cs typeface="UniZgMedium"/>
              </a:rPr>
              <a:t>mikrosustava</a:t>
            </a:r>
            <a:r>
              <a:rPr lang="hr-HR" sz="1200" kern="0" dirty="0">
                <a:latin typeface="UniZgMedium"/>
                <a:cs typeface="UniZgMedium"/>
              </a:rPr>
              <a:t> za </a:t>
            </a:r>
            <a:r>
              <a:rPr lang="hr-HR" sz="1200" kern="0" dirty="0" err="1">
                <a:latin typeface="UniZgMedium"/>
                <a:cs typeface="UniZgMedium"/>
              </a:rPr>
              <a:t>biokatalitičku</a:t>
            </a:r>
            <a:r>
              <a:rPr lang="hr-HR" sz="1200" kern="0" dirty="0">
                <a:latin typeface="UniZgMedium"/>
                <a:cs typeface="UniZgMedium"/>
              </a:rPr>
              <a:t> proizvodnju </a:t>
            </a:r>
            <a:r>
              <a:rPr lang="hr-HR" sz="1200" kern="0" dirty="0" err="1">
                <a:latin typeface="UniZgMedium"/>
                <a:cs typeface="UniZgMedium"/>
              </a:rPr>
              <a:t>biodizela</a:t>
            </a:r>
            <a:endParaRPr lang="hr-HR" sz="1200" b="1" kern="0" dirty="0">
              <a:latin typeface="UniZgMedium"/>
              <a:cs typeface="UniZgMedium"/>
            </a:endParaRPr>
          </a:p>
        </p:txBody>
      </p:sp>
    </p:spTree>
    <p:extLst>
      <p:ext uri="{BB962C8B-B14F-4D97-AF65-F5344CB8AC3E}">
        <p14:creationId xmlns:p14="http://schemas.microsoft.com/office/powerpoint/2010/main" val="32807853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 err="1">
                <a:latin typeface="UniZgMedium"/>
                <a:cs typeface="UniZgMedium"/>
              </a:rPr>
              <a:t>Piroliza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E90C-B906-9D4C-A061-C101BE4889D9}"/>
              </a:ext>
            </a:extLst>
          </p:cNvPr>
          <p:cNvSpPr txBox="1"/>
          <p:nvPr/>
        </p:nvSpPr>
        <p:spPr>
          <a:xfrm>
            <a:off x="0" y="1440000"/>
            <a:ext cx="9144000" cy="48936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termička degradacija tvari bez prisustva kisika (nije prisutan kisik ili ga ima vrlo malo, osim kisika prisutnog u sirovini)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temperature u procesu su relativno niske, 300-800 °C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produkti: sintetski plin (ugljikov </a:t>
            </a:r>
            <a:r>
              <a:rPr lang="hr-HR" sz="2400" kern="0" dirty="0" err="1">
                <a:latin typeface="UniZgMedium"/>
                <a:cs typeface="UniZgMedium"/>
              </a:rPr>
              <a:t>monoksid</a:t>
            </a:r>
            <a:r>
              <a:rPr lang="hr-HR" sz="2400" kern="0" dirty="0">
                <a:latin typeface="UniZgMedium"/>
                <a:cs typeface="UniZgMedium"/>
              </a:rPr>
              <a:t>, vodik, metan), kapljevina – </a:t>
            </a:r>
            <a:r>
              <a:rPr lang="hr-HR" sz="2400" kern="0" dirty="0" err="1">
                <a:latin typeface="UniZgMedium"/>
                <a:cs typeface="UniZgMedium"/>
              </a:rPr>
              <a:t>pirolitičko</a:t>
            </a:r>
            <a:r>
              <a:rPr lang="hr-HR" sz="2400" kern="0" dirty="0">
                <a:latin typeface="UniZgMedium"/>
                <a:cs typeface="UniZgMedium"/>
              </a:rPr>
              <a:t> ulje (viši ugljikovodici, parafini i ulja) i kruti ostatak (katran, negorivi materijali i čađa)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ogrjevna vrijednost </a:t>
            </a:r>
            <a:r>
              <a:rPr lang="hr-HR" sz="2400" kern="0" dirty="0" err="1">
                <a:latin typeface="UniZgMedium"/>
                <a:cs typeface="UniZgMedium"/>
              </a:rPr>
              <a:t>pirolitičkih</a:t>
            </a:r>
            <a:r>
              <a:rPr lang="hr-HR" sz="2400" kern="0" dirty="0">
                <a:latin typeface="UniZgMedium"/>
                <a:cs typeface="UniZgMedium"/>
              </a:rPr>
              <a:t> produkata veća od onog iz procesa rasplinjavanja – manje kemijske energije goriva pretvoreno u toplinsku energiju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 err="1">
                <a:latin typeface="UniZgMedium"/>
                <a:cs typeface="UniZgMedium"/>
              </a:rPr>
              <a:t>pirolitičko</a:t>
            </a:r>
            <a:r>
              <a:rPr lang="hr-HR" sz="2400" kern="0" dirty="0">
                <a:latin typeface="UniZgMedium"/>
                <a:cs typeface="UniZgMedium"/>
              </a:rPr>
              <a:t> ulje – gorivo ili sirovina za proizvodnju kemikalija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endParaRPr lang="hr-HR" sz="2400" kern="0" dirty="0">
              <a:latin typeface="UniZgMedium"/>
              <a:cs typeface="UniZgMedium"/>
            </a:endParaRPr>
          </a:p>
        </p:txBody>
      </p:sp>
    </p:spTree>
    <p:extLst>
      <p:ext uri="{BB962C8B-B14F-4D97-AF65-F5344CB8AC3E}">
        <p14:creationId xmlns:p14="http://schemas.microsoft.com/office/powerpoint/2010/main" val="35195265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 err="1">
                <a:latin typeface="UniZgMedium"/>
                <a:cs typeface="UniZgMedium"/>
              </a:rPr>
              <a:t>Piroliza</a:t>
            </a:r>
            <a:r>
              <a:rPr lang="hr-HR" sz="2400" b="0" dirty="0">
                <a:latin typeface="UniZgMedium"/>
                <a:cs typeface="UniZgMedium"/>
              </a:rPr>
              <a:t> (otpadne) biomase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E90C-B906-9D4C-A061-C101BE4889D9}"/>
              </a:ext>
            </a:extLst>
          </p:cNvPr>
          <p:cNvSpPr txBox="1"/>
          <p:nvPr/>
        </p:nvSpPr>
        <p:spPr>
          <a:xfrm>
            <a:off x="0" y="1440000"/>
            <a:ext cx="9144000" cy="46720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visok sadržaj kisika u  </a:t>
            </a:r>
            <a:r>
              <a:rPr lang="hr-HR" sz="2400" kern="0" dirty="0" err="1">
                <a:latin typeface="UniZgMedium"/>
                <a:cs typeface="UniZgMedium"/>
              </a:rPr>
              <a:t>pirolitičkom</a:t>
            </a:r>
            <a:r>
              <a:rPr lang="hr-HR" sz="2400" kern="0" dirty="0">
                <a:latin typeface="UniZgMedium"/>
                <a:cs typeface="UniZgMedium"/>
              </a:rPr>
              <a:t> ulju (35–60 mas. %)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prisutnost širokog spektra organskih spojeva (npr. kiseline, alkoholi, aldehidi, esteri, </a:t>
            </a:r>
            <a:r>
              <a:rPr lang="hr-HR" sz="2400" kern="0" dirty="0" err="1">
                <a:latin typeface="UniZgMedium"/>
                <a:cs typeface="UniZgMedium"/>
              </a:rPr>
              <a:t>ketoni</a:t>
            </a:r>
            <a:r>
              <a:rPr lang="hr-HR" sz="2400" kern="0" dirty="0">
                <a:latin typeface="UniZgMedium"/>
                <a:cs typeface="UniZgMedium"/>
              </a:rPr>
              <a:t>, fenoli, </a:t>
            </a:r>
            <a:r>
              <a:rPr lang="hr-HR" sz="2400" kern="0" dirty="0" err="1">
                <a:latin typeface="UniZgMedium"/>
                <a:cs typeface="UniZgMedium"/>
              </a:rPr>
              <a:t>oligomeri</a:t>
            </a:r>
            <a:r>
              <a:rPr lang="hr-HR" sz="2400" kern="0" dirty="0">
                <a:latin typeface="UniZgMedium"/>
                <a:cs typeface="UniZgMedium"/>
              </a:rPr>
              <a:t>) i vode nastalih razgradnjom biomase (celuloza, </a:t>
            </a:r>
            <a:r>
              <a:rPr lang="hr-HR" sz="2400" kern="0" dirty="0" err="1">
                <a:latin typeface="UniZgMedium"/>
                <a:cs typeface="UniZgMedium"/>
              </a:rPr>
              <a:t>lignoceluloza</a:t>
            </a:r>
            <a:r>
              <a:rPr lang="hr-HR" sz="2400" kern="0" dirty="0">
                <a:latin typeface="UniZgMedium"/>
                <a:cs typeface="UniZgMedium"/>
              </a:rPr>
              <a:t>, </a:t>
            </a:r>
            <a:r>
              <a:rPr lang="hr-HR" sz="2400" kern="0" dirty="0" err="1">
                <a:latin typeface="UniZgMedium"/>
                <a:cs typeface="UniZgMedium"/>
              </a:rPr>
              <a:t>hemiceluloza</a:t>
            </a:r>
            <a:r>
              <a:rPr lang="hr-HR" sz="2400" kern="0" dirty="0">
                <a:latin typeface="UniZgMedium"/>
                <a:cs typeface="UniZgMedium"/>
              </a:rPr>
              <a:t>)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niska kalorijska vrijednost goriva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korozija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higroskopnost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relativno visoka temperatura tečenja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nestabilnost zbog  moguće oksidacije tijekom skladištenja (mikrobiološka aktivnost) – biorazgradivost</a:t>
            </a:r>
          </a:p>
        </p:txBody>
      </p:sp>
    </p:spTree>
    <p:extLst>
      <p:ext uri="{BB962C8B-B14F-4D97-AF65-F5344CB8AC3E}">
        <p14:creationId xmlns:p14="http://schemas.microsoft.com/office/powerpoint/2010/main" val="27427892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 err="1">
                <a:latin typeface="UniZgMedium"/>
                <a:cs typeface="UniZgMedium"/>
              </a:rPr>
              <a:t>Piroliza</a:t>
            </a:r>
            <a:r>
              <a:rPr lang="hr-HR" sz="2400" b="0" dirty="0">
                <a:latin typeface="UniZgMedium"/>
                <a:cs typeface="UniZgMedium"/>
              </a:rPr>
              <a:t> otpadne biomase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4C28FF-8308-F74B-AD49-39361EE64561}"/>
              </a:ext>
            </a:extLst>
          </p:cNvPr>
          <p:cNvGrpSpPr/>
          <p:nvPr/>
        </p:nvGrpSpPr>
        <p:grpSpPr>
          <a:xfrm>
            <a:off x="25754" y="2562271"/>
            <a:ext cx="2124889" cy="3951742"/>
            <a:chOff x="217352" y="1883002"/>
            <a:chExt cx="2124889" cy="3951742"/>
          </a:xfrm>
        </p:grpSpPr>
        <p:pic>
          <p:nvPicPr>
            <p:cNvPr id="6" name="Slika 185">
              <a:extLst>
                <a:ext uri="{FF2B5EF4-FFF2-40B4-BE49-F238E27FC236}">
                  <a16:creationId xmlns:a16="http://schemas.microsoft.com/office/drawing/2014/main" id="{88C44AB3-C6F7-4649-B388-7D47B48F0C57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38"/>
            <a:stretch/>
          </p:blipFill>
          <p:spPr bwMode="auto">
            <a:xfrm>
              <a:off x="330199" y="1883002"/>
              <a:ext cx="1899195" cy="3951742"/>
            </a:xfrm>
            <a:prstGeom prst="rect">
              <a:avLst/>
            </a:prstGeom>
            <a:noFill/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DBF4451-C786-5B4D-AAEE-C15F6A6F29CC}"/>
                </a:ext>
              </a:extLst>
            </p:cNvPr>
            <p:cNvSpPr txBox="1"/>
            <p:nvPr/>
          </p:nvSpPr>
          <p:spPr>
            <a:xfrm>
              <a:off x="217352" y="3021874"/>
              <a:ext cx="98443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R="0" algn="ctr" defTabSz="936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tabLst/>
              </a:pPr>
              <a:r>
                <a:rPr kumimoji="0" lang="hr-H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nizgDisplay Normal" panose="02000505080000020003" pitchFamily="2" charset="77"/>
                  <a:cs typeface="+mn-cs"/>
                </a:rPr>
                <a:t>LIGNIN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39138C-8620-4E4A-A090-29E692A6C066}"/>
                </a:ext>
              </a:extLst>
            </p:cNvPr>
            <p:cNvSpPr txBox="1"/>
            <p:nvPr/>
          </p:nvSpPr>
          <p:spPr>
            <a:xfrm>
              <a:off x="895164" y="2558627"/>
              <a:ext cx="136964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R="0" algn="ctr" defTabSz="936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tabLst/>
              </a:pPr>
              <a:r>
                <a:rPr kumimoji="0" lang="hr-H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UnizgDisplay Normal" panose="02000505080000020003" pitchFamily="2" charset="77"/>
                  <a:cs typeface="+mn-cs"/>
                </a:rPr>
                <a:t>CELULOZA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6812D3-D9BF-8B43-B29A-F4B4518B9475}"/>
                </a:ext>
              </a:extLst>
            </p:cNvPr>
            <p:cNvSpPr txBox="1"/>
            <p:nvPr/>
          </p:nvSpPr>
          <p:spPr>
            <a:xfrm>
              <a:off x="578394" y="4646250"/>
              <a:ext cx="176384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R="0" algn="ctr" defTabSz="936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tabLst/>
              </a:pPr>
              <a:r>
                <a:rPr kumimoji="0" lang="hr-H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UnizgDisplay Normal" panose="02000505080000020003" pitchFamily="2" charset="77"/>
                  <a:cs typeface="+mn-cs"/>
                </a:rPr>
                <a:t>HEMICELULOZA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7C1EA8-CAA2-0148-8682-32631A044D3A}"/>
              </a:ext>
            </a:extLst>
          </p:cNvPr>
          <p:cNvGrpSpPr/>
          <p:nvPr/>
        </p:nvGrpSpPr>
        <p:grpSpPr>
          <a:xfrm>
            <a:off x="2150644" y="2934789"/>
            <a:ext cx="3257364" cy="766354"/>
            <a:chOff x="2150644" y="2934789"/>
            <a:chExt cx="3257364" cy="766354"/>
          </a:xfrm>
        </p:grpSpPr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BF78099D-5D5A-AA4D-A0D0-72AB831DBD6C}"/>
                </a:ext>
              </a:extLst>
            </p:cNvPr>
            <p:cNvSpPr/>
            <p:nvPr/>
          </p:nvSpPr>
          <p:spPr bwMode="auto">
            <a:xfrm>
              <a:off x="2150644" y="3027810"/>
              <a:ext cx="1672410" cy="548640"/>
            </a:xfrm>
            <a:prstGeom prst="rightArrow">
              <a:avLst/>
            </a:prstGeom>
            <a:solidFill>
              <a:srgbClr val="FF9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fragmentacija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F6F398F-0F6B-234A-90CC-6EE746744D61}"/>
                </a:ext>
              </a:extLst>
            </p:cNvPr>
            <p:cNvSpPr/>
            <p:nvPr/>
          </p:nvSpPr>
          <p:spPr bwMode="auto">
            <a:xfrm>
              <a:off x="3962386" y="2934789"/>
              <a:ext cx="1445622" cy="766354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plinovi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1400" b="1" dirty="0">
                  <a:latin typeface="UnizgDisplay Normal" panose="02000505080000020003" pitchFamily="2" charset="77"/>
                </a:rPr>
                <a:t>organske kiseline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alkoholi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F32441-5C70-1945-B19D-B7C5FBC8AF05}"/>
              </a:ext>
            </a:extLst>
          </p:cNvPr>
          <p:cNvGrpSpPr/>
          <p:nvPr/>
        </p:nvGrpSpPr>
        <p:grpSpPr>
          <a:xfrm>
            <a:off x="2150644" y="3933492"/>
            <a:ext cx="3257363" cy="766354"/>
            <a:chOff x="2150644" y="3933492"/>
            <a:chExt cx="3257363" cy="766354"/>
          </a:xfrm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F6CE99F3-A557-D64D-92A5-C098A93196FC}"/>
                </a:ext>
              </a:extLst>
            </p:cNvPr>
            <p:cNvSpPr/>
            <p:nvPr/>
          </p:nvSpPr>
          <p:spPr bwMode="auto">
            <a:xfrm>
              <a:off x="2150644" y="4022280"/>
              <a:ext cx="1672410" cy="548640"/>
            </a:xfrm>
            <a:prstGeom prst="rightArrow">
              <a:avLst/>
            </a:prstGeom>
            <a:solidFill>
              <a:srgbClr val="FF9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1600" b="1" dirty="0" err="1">
                  <a:latin typeface="UnizgDisplay Normal" panose="02000505080000020003" pitchFamily="2" charset="77"/>
                </a:rPr>
                <a:t>depolimerizacija</a:t>
              </a: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6915202-C6A7-7C4C-B49A-5245A4793EA6}"/>
                </a:ext>
              </a:extLst>
            </p:cNvPr>
            <p:cNvSpPr/>
            <p:nvPr/>
          </p:nvSpPr>
          <p:spPr bwMode="auto">
            <a:xfrm>
              <a:off x="3979804" y="3933492"/>
              <a:ext cx="1428203" cy="766354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b="1" dirty="0">
                  <a:latin typeface="UnizgDisplay Normal" panose="02000505080000020003" pitchFamily="2" charset="77"/>
                </a:rPr>
                <a:t>VOC</a:t>
              </a:r>
              <a:endParaRPr kumimoji="0" lang="hr-H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1E0136-641F-C94D-9C84-441F7CC3EE65}"/>
              </a:ext>
            </a:extLst>
          </p:cNvPr>
          <p:cNvGrpSpPr/>
          <p:nvPr/>
        </p:nvGrpSpPr>
        <p:grpSpPr>
          <a:xfrm>
            <a:off x="2150644" y="4927962"/>
            <a:ext cx="3257362" cy="766354"/>
            <a:chOff x="2150644" y="4927962"/>
            <a:chExt cx="3257362" cy="766354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E0A28A05-A514-9A43-8BD8-EBFA12966E96}"/>
                </a:ext>
              </a:extLst>
            </p:cNvPr>
            <p:cNvSpPr/>
            <p:nvPr/>
          </p:nvSpPr>
          <p:spPr bwMode="auto">
            <a:xfrm>
              <a:off x="2150644" y="5016750"/>
              <a:ext cx="1672410" cy="548640"/>
            </a:xfrm>
            <a:prstGeom prst="rightArrow">
              <a:avLst/>
            </a:prstGeom>
            <a:solidFill>
              <a:srgbClr val="FF9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dehidracija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E57BF68-4496-9F4F-8635-5E026B024A2F}"/>
                </a:ext>
              </a:extLst>
            </p:cNvPr>
            <p:cNvSpPr/>
            <p:nvPr/>
          </p:nvSpPr>
          <p:spPr bwMode="auto">
            <a:xfrm>
              <a:off x="3962385" y="4927962"/>
              <a:ext cx="1445621" cy="766354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1400" b="1" dirty="0" err="1">
                  <a:latin typeface="UnizgDisplay Normal" panose="02000505080000020003" pitchFamily="2" charset="77"/>
                </a:rPr>
                <a:t>p</a:t>
              </a:r>
              <a:r>
                <a:rPr kumimoji="0" lang="hr-HR" sz="1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oliciklički</a:t>
              </a:r>
              <a:r>
                <a:rPr kumimoji="0" lang="hr-H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 spojevi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1400" b="1" dirty="0">
                  <a:latin typeface="UnizgDisplay Normal" panose="02000505080000020003" pitchFamily="2" charset="77"/>
                </a:rPr>
                <a:t>čađa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ugljen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43ED9D7-3DC5-8941-A6C0-351B7EEA0889}"/>
              </a:ext>
            </a:extLst>
          </p:cNvPr>
          <p:cNvGrpSpPr/>
          <p:nvPr/>
        </p:nvGrpSpPr>
        <p:grpSpPr>
          <a:xfrm>
            <a:off x="3962385" y="1737965"/>
            <a:ext cx="5009262" cy="766959"/>
            <a:chOff x="3962385" y="1737965"/>
            <a:chExt cx="5009262" cy="76695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D35FF2F-1433-6242-9E6E-311C5B3AFD1E}"/>
                </a:ext>
              </a:extLst>
            </p:cNvPr>
            <p:cNvSpPr/>
            <p:nvPr/>
          </p:nvSpPr>
          <p:spPr bwMode="auto">
            <a:xfrm>
              <a:off x="3962385" y="1737965"/>
              <a:ext cx="1445623" cy="766354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Primarni</a:t>
              </a:r>
              <a:b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</a:br>
              <a: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produkti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73877DC-D6CF-A446-8510-06AF0C0506C5}"/>
                </a:ext>
              </a:extLst>
            </p:cNvPr>
            <p:cNvSpPr/>
            <p:nvPr/>
          </p:nvSpPr>
          <p:spPr bwMode="auto">
            <a:xfrm>
              <a:off x="7526024" y="1738570"/>
              <a:ext cx="1445623" cy="766354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Sekundarni</a:t>
              </a:r>
              <a:b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</a:br>
              <a:r>
                <a:rPr kumimoji="0" lang="hr-H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produkti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96AF05-3EE1-FB4E-8D4E-F7A0AAAC3C91}"/>
              </a:ext>
            </a:extLst>
          </p:cNvPr>
          <p:cNvGrpSpPr/>
          <p:nvPr/>
        </p:nvGrpSpPr>
        <p:grpSpPr>
          <a:xfrm>
            <a:off x="5804990" y="2935394"/>
            <a:ext cx="3166657" cy="766354"/>
            <a:chOff x="5804990" y="2935394"/>
            <a:chExt cx="3166657" cy="76635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0B36A34-5FED-E64D-8CED-31E4AC45E157}"/>
                </a:ext>
              </a:extLst>
            </p:cNvPr>
            <p:cNvSpPr/>
            <p:nvPr/>
          </p:nvSpPr>
          <p:spPr bwMode="auto">
            <a:xfrm>
              <a:off x="7526025" y="2935394"/>
              <a:ext cx="1445622" cy="766354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niži ugljikovodici</a:t>
              </a: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BBEAEFFA-333C-3E46-81B8-3E7A89C1899F}"/>
                </a:ext>
              </a:extLst>
            </p:cNvPr>
            <p:cNvSpPr/>
            <p:nvPr/>
          </p:nvSpPr>
          <p:spPr bwMode="auto">
            <a:xfrm>
              <a:off x="5804990" y="3043646"/>
              <a:ext cx="1672410" cy="54864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krekiranje</a:t>
              </a:r>
              <a:endParaRPr kumimoji="0" lang="hr-H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693225-A767-AF4B-98C8-0EB306FFFA83}"/>
              </a:ext>
            </a:extLst>
          </p:cNvPr>
          <p:cNvGrpSpPr/>
          <p:nvPr/>
        </p:nvGrpSpPr>
        <p:grpSpPr>
          <a:xfrm>
            <a:off x="5804990" y="3934097"/>
            <a:ext cx="3166656" cy="766354"/>
            <a:chOff x="5804990" y="3934097"/>
            <a:chExt cx="3166656" cy="76635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6456642-4C1B-144A-B039-3E0633BAEA9B}"/>
                </a:ext>
              </a:extLst>
            </p:cNvPr>
            <p:cNvSpPr/>
            <p:nvPr/>
          </p:nvSpPr>
          <p:spPr bwMode="auto">
            <a:xfrm>
              <a:off x="7543443" y="3934097"/>
              <a:ext cx="1428203" cy="766354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sz="1200" b="1" dirty="0">
                  <a:latin typeface="UnizgDisplay Normal" panose="02000505080000020003" pitchFamily="2" charset="77"/>
                </a:rPr>
                <a:t>viši ugljikovodici</a:t>
              </a:r>
              <a:endParaRPr kumimoji="0" lang="hr-H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nizgDisplay Normal" panose="02000505080000020003" pitchFamily="2" charset="77"/>
              </a:endParaRP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C80431BA-7378-5846-B625-0DA7CC0DE1BC}"/>
                </a:ext>
              </a:extLst>
            </p:cNvPr>
            <p:cNvSpPr/>
            <p:nvPr/>
          </p:nvSpPr>
          <p:spPr bwMode="auto">
            <a:xfrm>
              <a:off x="5804990" y="4022280"/>
              <a:ext cx="1672410" cy="54864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re</a:t>
              </a:r>
              <a:r>
                <a:rPr kumimoji="0" lang="hr-HR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UnizgDisplay Normal" panose="02000505080000020003" pitchFamily="2" charset="77"/>
                </a:rPr>
                <a:t>-kondenzacija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935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1986" y="179425"/>
            <a:ext cx="5602014" cy="1035050"/>
          </a:xfrm>
        </p:spPr>
        <p:txBody>
          <a:bodyPr/>
          <a:lstStyle/>
          <a:p>
            <a:r>
              <a:rPr lang="hr-HR" sz="2400" b="0" dirty="0" err="1">
                <a:latin typeface="UniZgMedium"/>
                <a:cs typeface="UniZgMedium"/>
              </a:rPr>
              <a:t>Piroliza</a:t>
            </a:r>
            <a:r>
              <a:rPr lang="hr-HR" sz="2400" b="0" dirty="0">
                <a:latin typeface="UniZgMedium"/>
                <a:cs typeface="UniZgMedium"/>
              </a:rPr>
              <a:t> (otpadne) biomase</a:t>
            </a:r>
            <a:endParaRPr lang="sl-SI" sz="2400" b="0" dirty="0">
              <a:latin typeface="UniZgMedium"/>
              <a:cs typeface="UniZgMedium"/>
            </a:endParaRP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4CF1CEDA-0850-0949-8873-627035A0E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 r="1677" b="-23724"/>
          <a:stretch/>
        </p:blipFill>
        <p:spPr bwMode="auto">
          <a:xfrm>
            <a:off x="144344" y="208045"/>
            <a:ext cx="3492000" cy="1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BE90C-B906-9D4C-A061-C101BE4889D9}"/>
              </a:ext>
            </a:extLst>
          </p:cNvPr>
          <p:cNvSpPr txBox="1"/>
          <p:nvPr/>
        </p:nvSpPr>
        <p:spPr>
          <a:xfrm>
            <a:off x="0" y="1440000"/>
            <a:ext cx="9144000" cy="52137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smanjenje sadržaja kisika u  </a:t>
            </a:r>
            <a:r>
              <a:rPr lang="hr-HR" sz="2400" kern="0" dirty="0" err="1">
                <a:latin typeface="UniZgMedium"/>
                <a:cs typeface="UniZgMedium"/>
              </a:rPr>
              <a:t>pirolitičkom</a:t>
            </a:r>
            <a:r>
              <a:rPr lang="hr-HR" sz="2400" kern="0" dirty="0">
                <a:latin typeface="UniZgMedium"/>
                <a:cs typeface="UniZgMedium"/>
              </a:rPr>
              <a:t> ulju (35–60 mas. %) – proizvodnja goriva visoke kakvoće: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 err="1">
                <a:latin typeface="UniZgMedium"/>
                <a:cs typeface="UniZgMedium"/>
              </a:rPr>
              <a:t>hidriranje</a:t>
            </a:r>
            <a:r>
              <a:rPr lang="hr-HR" kern="0" dirty="0">
                <a:latin typeface="UniZgMedium"/>
                <a:cs typeface="UniZgMedium"/>
              </a:rPr>
              <a:t>, </a:t>
            </a:r>
            <a:r>
              <a:rPr lang="hr-HR" kern="0" dirty="0" err="1">
                <a:latin typeface="UniZgMedium"/>
                <a:cs typeface="UniZgMedium"/>
              </a:rPr>
              <a:t>hidrodeoksigenacija</a:t>
            </a:r>
            <a:r>
              <a:rPr lang="hr-HR" kern="0" dirty="0">
                <a:latin typeface="UniZgMedium"/>
                <a:cs typeface="UniZgMedium"/>
              </a:rPr>
              <a:t>, katalitička </a:t>
            </a:r>
            <a:r>
              <a:rPr lang="hr-HR" kern="0" dirty="0" err="1">
                <a:latin typeface="UniZgMedium"/>
                <a:cs typeface="UniZgMedium"/>
              </a:rPr>
              <a:t>piroliza</a:t>
            </a:r>
            <a:r>
              <a:rPr lang="hr-HR" kern="0" dirty="0">
                <a:latin typeface="UniZgMedium"/>
                <a:cs typeface="UniZgMedium"/>
              </a:rPr>
              <a:t>, katalitičko </a:t>
            </a:r>
            <a:r>
              <a:rPr lang="hr-HR" kern="0" dirty="0" err="1">
                <a:latin typeface="UniZgMedium"/>
                <a:cs typeface="UniZgMedium"/>
              </a:rPr>
              <a:t>krekiranje</a:t>
            </a:r>
            <a:r>
              <a:rPr lang="hr-HR" kern="0" dirty="0">
                <a:latin typeface="UniZgMedium"/>
                <a:cs typeface="UniZgMedium"/>
              </a:rPr>
              <a:t>, </a:t>
            </a:r>
            <a:r>
              <a:rPr lang="hr-HR" kern="0" dirty="0" err="1">
                <a:latin typeface="UniZgMedium"/>
                <a:cs typeface="UniZgMedium"/>
              </a:rPr>
              <a:t>reforming</a:t>
            </a:r>
            <a:r>
              <a:rPr lang="hr-HR" kern="0" dirty="0">
                <a:latin typeface="UniZgMedium"/>
                <a:cs typeface="UniZgMedium"/>
              </a:rPr>
              <a:t> vodenom parom, destilacija, esterifikacija, </a:t>
            </a:r>
            <a:r>
              <a:rPr lang="hr-HR" kern="0" dirty="0" err="1">
                <a:latin typeface="UniZgMedium"/>
                <a:cs typeface="UniZgMedium"/>
              </a:rPr>
              <a:t>emulsifikacija</a:t>
            </a:r>
            <a:r>
              <a:rPr lang="hr-HR" kern="0" dirty="0">
                <a:latin typeface="UniZgMedium"/>
                <a:cs typeface="UniZgMedium"/>
              </a:rPr>
              <a:t>… 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kern="0" dirty="0">
                <a:latin typeface="UniZgMedium"/>
                <a:cs typeface="UniZgMedium"/>
              </a:rPr>
              <a:t>visoko tlačno </a:t>
            </a:r>
            <a:r>
              <a:rPr lang="hr-HR" sz="2400" kern="0" dirty="0" err="1">
                <a:latin typeface="UniZgMedium"/>
                <a:cs typeface="UniZgMedium"/>
              </a:rPr>
              <a:t>hidriranje</a:t>
            </a:r>
            <a:r>
              <a:rPr lang="hr-HR" sz="2400" kern="0" dirty="0">
                <a:latin typeface="UniZgMedium"/>
                <a:cs typeface="UniZgMedium"/>
              </a:rPr>
              <a:t> i katalitičko </a:t>
            </a:r>
            <a:r>
              <a:rPr lang="hr-HR" sz="2400" kern="0" dirty="0" err="1">
                <a:latin typeface="UniZgMedium"/>
                <a:cs typeface="UniZgMedium"/>
              </a:rPr>
              <a:t>krekiranje</a:t>
            </a:r>
            <a:r>
              <a:rPr lang="hr-HR" sz="2400" kern="0" dirty="0">
                <a:latin typeface="UniZgMedium"/>
                <a:cs typeface="UniZgMedium"/>
              </a:rPr>
              <a:t> – energetski intenzivni, visoki investicijski i proizvodni troškovi (vodik, katalizatori), deaktivacija katalizatora, začepljenje opreme i kompleksna oprema</a:t>
            </a:r>
          </a:p>
          <a:p>
            <a:pPr marL="342900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sz="2400" b="1" kern="0" dirty="0">
                <a:latin typeface="UniZgMedium"/>
                <a:cs typeface="UniZgMedium"/>
              </a:rPr>
              <a:t>(katalitička) </a:t>
            </a:r>
            <a:r>
              <a:rPr lang="hr-HR" sz="2400" b="1" kern="0" dirty="0" err="1">
                <a:latin typeface="UniZgMedium"/>
                <a:cs typeface="UniZgMedium"/>
              </a:rPr>
              <a:t>ko-piroliza</a:t>
            </a:r>
            <a:r>
              <a:rPr lang="hr-HR" sz="2400" kern="0" dirty="0">
                <a:latin typeface="UniZgMedium"/>
                <a:cs typeface="UniZgMedium"/>
              </a:rPr>
              <a:t> (otpadne) </a:t>
            </a:r>
            <a:r>
              <a:rPr lang="hr-HR" sz="2400" b="1" kern="0" dirty="0">
                <a:latin typeface="UniZgMedium"/>
                <a:cs typeface="UniZgMedium"/>
              </a:rPr>
              <a:t>biomase i </a:t>
            </a:r>
            <a:r>
              <a:rPr lang="hr-HR" sz="2400" kern="0" dirty="0">
                <a:latin typeface="UniZgMedium"/>
                <a:cs typeface="UniZgMedium"/>
              </a:rPr>
              <a:t>vodikom bogatih sirovina – </a:t>
            </a:r>
            <a:r>
              <a:rPr lang="hr-HR" sz="2400" b="1" kern="0" dirty="0">
                <a:latin typeface="UniZgMedium"/>
                <a:cs typeface="UniZgMedium"/>
              </a:rPr>
              <a:t>plastike </a:t>
            </a:r>
            <a:r>
              <a:rPr lang="hr-HR" sz="2400" kern="0" dirty="0">
                <a:latin typeface="UniZgMedium"/>
                <a:cs typeface="UniZgMedium"/>
              </a:rPr>
              <a:t>(organski polimeri proizvedeni iz fosilnih goriva s visokim udjelom ugljika i vodika, s malo ili bez kisika, nizak stupanj oporabe, biološki nerazgradiva…) </a:t>
            </a:r>
          </a:p>
          <a:p>
            <a:pPr marL="800100" lvl="1" indent="-342900" defTabSz="936000" eaLnBrk="0" hangingPunct="0">
              <a:spcAft>
                <a:spcPct val="40000"/>
              </a:spcAft>
              <a:buFontTx/>
              <a:buChar char="-"/>
            </a:pPr>
            <a:r>
              <a:rPr lang="hr-HR" kern="0" dirty="0">
                <a:latin typeface="UniZgMedium"/>
                <a:cs typeface="UniZgMedium"/>
              </a:rPr>
              <a:t>povećanje iskorištenja i kvalitete </a:t>
            </a:r>
            <a:r>
              <a:rPr lang="hr-HR" kern="0" dirty="0" err="1">
                <a:latin typeface="UniZgMedium"/>
                <a:cs typeface="UniZgMedium"/>
              </a:rPr>
              <a:t>pirolitičkog</a:t>
            </a:r>
            <a:r>
              <a:rPr lang="hr-HR" kern="0" dirty="0">
                <a:latin typeface="UniZgMedium"/>
                <a:cs typeface="UniZgMedium"/>
              </a:rPr>
              <a:t> ulja (plastika sa sadržajem vodika &gt; 14 % mas.)</a:t>
            </a:r>
          </a:p>
        </p:txBody>
      </p:sp>
    </p:spTree>
    <p:extLst>
      <p:ext uri="{BB962C8B-B14F-4D97-AF65-F5344CB8AC3E}">
        <p14:creationId xmlns:p14="http://schemas.microsoft.com/office/powerpoint/2010/main" val="20837184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andardni predložak">
  <a:themeElements>
    <a:clrScheme name="fkit">
      <a:dk1>
        <a:srgbClr val="58595B"/>
      </a:dk1>
      <a:lt1>
        <a:srgbClr val="90B534"/>
      </a:lt1>
      <a:dk2>
        <a:srgbClr val="003362"/>
      </a:dk2>
      <a:lt2>
        <a:srgbClr val="E6B012"/>
      </a:lt2>
      <a:accent1>
        <a:srgbClr val="90B534"/>
      </a:accent1>
      <a:accent2>
        <a:srgbClr val="003362"/>
      </a:accent2>
      <a:accent3>
        <a:srgbClr val="E6B012"/>
      </a:accent3>
      <a:accent4>
        <a:srgbClr val="231F20"/>
      </a:accent4>
      <a:accent5>
        <a:srgbClr val="231F20"/>
      </a:accent5>
      <a:accent6>
        <a:srgbClr val="231F20"/>
      </a:accent6>
      <a:hlink>
        <a:srgbClr val="003362"/>
      </a:hlink>
      <a:folHlink>
        <a:srgbClr val="58595B"/>
      </a:folHlink>
    </a:clrScheme>
    <a:fontScheme name="fkit">
      <a:majorFont>
        <a:latin typeface="UnizgDisplay Medium"/>
        <a:ea typeface=""/>
        <a:cs typeface="Arial"/>
      </a:majorFont>
      <a:minorFont>
        <a:latin typeface="UniZg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000" marR="0" indent="-342000" algn="l" defTabSz="936000" rtl="0" eaLnBrk="0" fontAlgn="base" latinLnBrk="0" hangingPunct="0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Char char="§"/>
          <a:tabLst/>
          <a:defRPr kumimoji="0" sz="32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984</Words>
  <Application>Microsoft Office PowerPoint</Application>
  <PresentationFormat>On-screen Show (4:3)</PresentationFormat>
  <Paragraphs>158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UnizgDisplay Medium</vt:lpstr>
      <vt:lpstr>UnizgDisplay Normal</vt:lpstr>
      <vt:lpstr>UniZgMedium</vt:lpstr>
      <vt:lpstr>Wingdings</vt:lpstr>
      <vt:lpstr>Standardni predložak</vt:lpstr>
      <vt:lpstr>Piroliza biomase i plastike - tehnologija termokemijske konverzije otpada za proizvodnju biodizela visoke kakvoće</vt:lpstr>
      <vt:lpstr>Piroliza biomase i plastike - tehnologija termokemijske konverzije otpada za proizvodnju biodizelu sličnog goriva</vt:lpstr>
      <vt:lpstr>Biomasa</vt:lpstr>
      <vt:lpstr>Biomasa iz morskih algi</vt:lpstr>
      <vt:lpstr>Pretvorba (otpadne) biomase u kemikalije i energiju</vt:lpstr>
      <vt:lpstr>Piroliza</vt:lpstr>
      <vt:lpstr>Piroliza (otpadne) biomase</vt:lpstr>
      <vt:lpstr>Piroliza otpadne biomase</vt:lpstr>
      <vt:lpstr>Piroliza (otpadne) biomase</vt:lpstr>
      <vt:lpstr>Ko-piroliza otpadne biomase i plastike</vt:lpstr>
      <vt:lpstr>Ko-piroliza (otpadne) biomase i plastike</vt:lpstr>
      <vt:lpstr>Ko-piroliza (otpadne) biomase i plastike</vt:lpstr>
      <vt:lpstr>Ko-piroliza (otpadne) biomase i plastike</vt:lpstr>
      <vt:lpstr>Ko-piroliza (otpadne) biomase i plastike</vt:lpstr>
      <vt:lpstr>Naslov</vt:lpstr>
      <vt:lpstr>(Ko-)piroliza biomase i plastike (co-pyrolysis)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Goga</dc:creator>
  <dc:description>PresentationLoad.com</dc:description>
  <cp:lastModifiedBy>Mirna Maravić</cp:lastModifiedBy>
  <cp:revision>410</cp:revision>
  <cp:lastPrinted>2019-11-12T12:34:34Z</cp:lastPrinted>
  <dcterms:created xsi:type="dcterms:W3CDTF">2007-11-27T23:54:21Z</dcterms:created>
  <dcterms:modified xsi:type="dcterms:W3CDTF">2019-11-15T14:05:20Z</dcterms:modified>
</cp:coreProperties>
</file>