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</p:sldMasterIdLst>
  <p:notesMasterIdLst>
    <p:notesMasterId r:id="rId19"/>
  </p:notesMasterIdLst>
  <p:sldIdLst>
    <p:sldId id="256" r:id="rId3"/>
    <p:sldId id="257" r:id="rId4"/>
    <p:sldId id="342" r:id="rId5"/>
    <p:sldId id="343" r:id="rId6"/>
    <p:sldId id="339" r:id="rId7"/>
    <p:sldId id="344" r:id="rId8"/>
    <p:sldId id="300" r:id="rId9"/>
    <p:sldId id="324" r:id="rId10"/>
    <p:sldId id="302" r:id="rId11"/>
    <p:sldId id="341" r:id="rId12"/>
    <p:sldId id="317" r:id="rId13"/>
    <p:sldId id="319" r:id="rId14"/>
    <p:sldId id="329" r:id="rId15"/>
    <p:sldId id="330" r:id="rId16"/>
    <p:sldId id="325" r:id="rId17"/>
    <p:sldId id="291" r:id="rId18"/>
  </p:sldIdLst>
  <p:sldSz cx="24382413" cy="13716000"/>
  <p:notesSz cx="6797675" cy="9928225"/>
  <p:defaultTextStyle>
    <a:defPPr>
      <a:defRPr lang="sr-Latn-R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4685"/>
  </p:normalViewPr>
  <p:slideViewPr>
    <p:cSldViewPr snapToGrid="0" snapToObjects="1">
      <p:cViewPr varScale="1">
        <p:scale>
          <a:sx n="58" d="100"/>
          <a:sy n="58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CCFD8-59B0-4523-850B-C59522FC3756}" type="datetimeFigureOut">
              <a:rPr lang="hr-HR" smtClean="0"/>
              <a:t>12.11.2019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20FFC-DDAC-4638-A411-A51ABD4490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755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(null)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718DB0-36E9-904E-B592-D28E5D66B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1E6582-6F4F-8D4F-A9F2-91D873CF6C16}"/>
              </a:ext>
            </a:extLst>
          </p:cNvPr>
          <p:cNvSpPr/>
          <p:nvPr userDrawn="1"/>
        </p:nvSpPr>
        <p:spPr>
          <a:xfrm>
            <a:off x="-1" y="10476820"/>
            <a:ext cx="24382413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r-HR" sz="18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SEKTOR ZA INDUSTRIJU </a:t>
            </a:r>
            <a:r>
              <a:rPr lang="hr-HR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ctr"/>
            <a:r>
              <a:rPr lang="hr-HR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INDUSTRY </a:t>
            </a:r>
            <a:r>
              <a:rPr lang="hr-HR" sz="18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SECTOR</a:t>
            </a:r>
            <a:endParaRPr lang="en-GB" sz="18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99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3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C8DD4-1D83-4A51-AB4C-C88ED0730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19BD0-0B4D-4393-AAE5-801582EC8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32B00-AFF7-42BD-BCA1-320D73B5C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BB1E-13BE-4D31-88BD-C5ACD004359A}" type="datetimeFigureOut">
              <a:rPr lang="en-NL" smtClean="0"/>
              <a:t>11/12/2019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5E330-078D-4163-995A-63B6963F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FCB42-EBFA-4106-BB4D-B11C9348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A54D-D6EA-4E71-B959-EAEA669A5B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36781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1DE9F-B8F0-4218-BB22-160332FB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29467-14CC-47BB-98F0-042913B1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7586C-456B-4E55-8F1D-8D4B2812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BB1E-13BE-4D31-88BD-C5ACD004359A}" type="datetimeFigureOut">
              <a:rPr lang="en-NL" smtClean="0"/>
              <a:t>11/12/2019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D83DC-0EB4-4A92-9EF2-BDCE23EA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D22F7-9A65-4689-8DD0-DCD0F8AF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A54D-D6EA-4E71-B959-EAEA669A5B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75775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0C16-AC25-4677-B15A-902F2708E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911A4-4E05-4F9D-9120-5A4A49229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18CA1-E135-44C8-8319-D0C7EA7F4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BB1E-13BE-4D31-88BD-C5ACD004359A}" type="datetimeFigureOut">
              <a:rPr lang="en-NL" smtClean="0"/>
              <a:t>11/12/2019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920F3-3EE9-4242-8FC6-56E6BCD9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6DEA8-4006-4317-A69C-3B6DB2011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A54D-D6EA-4E71-B959-EAEA669A5B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1215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9BE1-4862-4349-8E4A-1B3EE48F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CF618-9FE4-4078-9EC7-7D0C092CB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CEC77-85B6-4F26-B565-CE081F6D4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8CCBB-2FD8-44FD-A8C8-F014AEBF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BB1E-13BE-4D31-88BD-C5ACD004359A}" type="datetimeFigureOut">
              <a:rPr lang="en-NL" smtClean="0"/>
              <a:t>11/12/2019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8938F-BACC-46B5-969D-D44465E8F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B57F5-AA92-44CA-A694-92700697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A54D-D6EA-4E71-B959-EAEA669A5B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97945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AD25-5F5F-436A-B8D5-2809D3E63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84102-76F9-4CCF-B8F8-821ACEEBD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B3BD0-3027-4883-828F-7062B9A53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1EE5A-315E-4E62-BE9C-BFC0CBB7D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3D568C-C895-4A6D-AF29-B7C77A55B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9521BC-4EF1-4812-8347-A77CF4B07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BB1E-13BE-4D31-88BD-C5ACD004359A}" type="datetimeFigureOut">
              <a:rPr lang="en-NL" smtClean="0"/>
              <a:t>11/12/2019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D7812F-B731-40ED-AF06-BF5B6AA6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3FDE5-BE0E-4BFE-99FE-59238E13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A54D-D6EA-4E71-B959-EAEA669A5B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5228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5CAF-4953-469D-B6A3-F214C5A6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F95095-D43C-4A19-A28C-B5D50F13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BB1E-13BE-4D31-88BD-C5ACD004359A}" type="datetimeFigureOut">
              <a:rPr lang="en-NL" smtClean="0"/>
              <a:t>11/12/2019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B55C5-9D16-45EB-9251-9C519531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119CE-D6CD-4917-9811-8F8B8121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A54D-D6EA-4E71-B959-EAEA669A5B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4651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683830-B72C-4EA3-8A0D-B1A86EE9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BB1E-13BE-4D31-88BD-C5ACD004359A}" type="datetimeFigureOut">
              <a:rPr lang="en-NL" smtClean="0"/>
              <a:t>11/12/2019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F483A-086A-4F7E-B89F-6BB675EF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807BA-FE0F-4E80-A501-CAF39FD9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A54D-D6EA-4E71-B959-EAEA669A5B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32432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1EDE8-3E90-41C9-BAB6-8798CAEB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B7AE2-AAF3-441D-A712-DF31C3E92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19B1E-A82C-4EE0-A313-0F294EBEE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C6F18-FF5D-4AFE-B16A-48657CCA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BB1E-13BE-4D31-88BD-C5ACD004359A}" type="datetimeFigureOut">
              <a:rPr lang="en-NL" smtClean="0"/>
              <a:t>11/12/2019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D3682-CB39-4CA1-9ACA-B69A91D5F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F8FDA-B170-4D5A-9B7C-FFE7A4A9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A54D-D6EA-4E71-B959-EAEA669A5B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42444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BF57-176D-45AE-BADA-EAB837187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E999E7-B29F-4E99-B83D-13AAE8061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E17DC-2F07-4A6B-B1C3-5FF15D46E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1929B-4ECB-4E4C-8103-C07CE624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BB1E-13BE-4D31-88BD-C5ACD004359A}" type="datetimeFigureOut">
              <a:rPr lang="en-NL" smtClean="0"/>
              <a:t>11/12/2019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BD5A8-B044-4FC3-A679-ED21A663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23B7D-C9B9-4DDF-960A-3E7AE818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A54D-D6EA-4E71-B959-EAEA669A5B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8549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8152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08130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7078-3828-4D4F-9F8C-FD999C0C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57380-F553-4D55-AC20-7CAECD9E0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79E60-E88D-4B38-AD8B-43C242AF7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BB1E-13BE-4D31-88BD-C5ACD004359A}" type="datetimeFigureOut">
              <a:rPr lang="en-NL" smtClean="0"/>
              <a:t>11/12/2019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0E268-E57E-4A7E-A53F-64738871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A7BA4-BCB5-4692-B04A-ED5E1F31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A54D-D6EA-4E71-B959-EAEA669A5B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83161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553A7D-BC3D-4CEE-928F-6DAED1F9B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F37DE-3B05-4A26-B1D7-5244CFCF4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90C9D-8BD8-4979-BA84-983C486C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BB1E-13BE-4D31-88BD-C5ACD004359A}" type="datetimeFigureOut">
              <a:rPr lang="en-NL" smtClean="0"/>
              <a:t>11/12/2019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B09EE-A5BF-4BD3-BD58-A1CEF7F4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522E1-036B-4B9E-AE60-C73BED21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A54D-D6EA-4E71-B959-EAEA669A5B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421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107" y="1277937"/>
            <a:ext cx="21029831" cy="2124075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7988" y="3654425"/>
            <a:ext cx="21015435" cy="7812088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4031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554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1277937"/>
            <a:ext cx="21029831" cy="20843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654424"/>
            <a:ext cx="10314903" cy="135572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302247"/>
            <a:ext cx="10314903" cy="61642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654424"/>
            <a:ext cx="10365701" cy="135572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302247"/>
            <a:ext cx="10365701" cy="61642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7459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0117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659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1277938"/>
            <a:ext cx="7863962" cy="2124075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2525" y="1277938"/>
            <a:ext cx="12343597" cy="9747250"/>
          </a:xfrm>
        </p:spPr>
        <p:txBody>
          <a:bodyPr/>
          <a:lstStyle>
            <a:lvl1pPr>
              <a:defRPr sz="4800"/>
            </a:lvl1pPr>
            <a:lvl2pPr>
              <a:defRPr sz="4400"/>
            </a:lvl2pPr>
            <a:lvl3pPr>
              <a:defRPr sz="4000"/>
            </a:lvl3pPr>
            <a:lvl4pPr>
              <a:defRPr sz="3800"/>
            </a:lvl4pPr>
            <a:lvl5pPr>
              <a:defRPr sz="38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3654426"/>
            <a:ext cx="7863962" cy="7812088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3904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1277938"/>
            <a:ext cx="7863962" cy="2124075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277938"/>
            <a:ext cx="12343597" cy="10444163"/>
          </a:xfrm>
        </p:spPr>
        <p:txBody>
          <a:bodyPr anchor="t">
            <a:normAutofit/>
          </a:bodyPr>
          <a:lstStyle>
            <a:lvl1pPr marL="0" indent="0">
              <a:buNone/>
              <a:defRPr sz="48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3654425"/>
            <a:ext cx="7863962" cy="7812088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849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(null)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817352-1EE8-0D4D-B6F1-55B62D4C0A8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210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777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1750292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DCD44-7982-B548-83C6-63346C60C554}" type="slidenum">
              <a:rPr lang="sr-Latn-RS" smtClean="0"/>
              <a:t>‹#›</a:t>
            </a:fld>
            <a:endParaRPr lang="sr-Latn-R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496A5E-5532-5640-B96F-D7E6B791E400}"/>
              </a:ext>
            </a:extLst>
          </p:cNvPr>
          <p:cNvSpPr/>
          <p:nvPr userDrawn="1"/>
        </p:nvSpPr>
        <p:spPr>
          <a:xfrm>
            <a:off x="0" y="12892274"/>
            <a:ext cx="24382413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r-HR" sz="18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SEKTOR ZA INDUSTRIJU </a:t>
            </a:r>
            <a:r>
              <a:rPr lang="hr-HR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ctr"/>
            <a:r>
              <a:rPr lang="hr-HR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INDUSTRY </a:t>
            </a:r>
            <a:r>
              <a:rPr lang="hr-HR" sz="18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SECTOR</a:t>
            </a:r>
            <a:endParaRPr lang="en-GB" sz="18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8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1828709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3" userDrawn="1">
          <p15:clr>
            <a:srgbClr val="F26B43"/>
          </p15:clr>
        </p15:guide>
        <p15:guide id="2" pos="1057" userDrawn="1">
          <p15:clr>
            <a:srgbClr val="F26B43"/>
          </p15:clr>
        </p15:guide>
        <p15:guide id="3" pos="14325" userDrawn="1">
          <p15:clr>
            <a:srgbClr val="F26B43"/>
          </p15:clr>
        </p15:guide>
        <p15:guide id="4" orient="horz" pos="2302" userDrawn="1">
          <p15:clr>
            <a:srgbClr val="F26B43"/>
          </p15:clr>
        </p15:guide>
        <p15:guide id="5" orient="horz" pos="7382" userDrawn="1">
          <p15:clr>
            <a:srgbClr val="F26B43"/>
          </p15:clr>
        </p15:guide>
        <p15:guide id="6" orient="horz" pos="7223" userDrawn="1">
          <p15:clr>
            <a:srgbClr val="F26B43"/>
          </p15:clr>
        </p15:guide>
        <p15:guide id="7" orient="horz" pos="7881" userDrawn="1">
          <p15:clr>
            <a:srgbClr val="F26B43"/>
          </p15:clr>
        </p15:guide>
        <p15:guide id="8" orient="horz" pos="80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406B03-4CD2-455F-B108-E6B3763D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E2788-5F83-4592-B3E4-A985A423A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B186F-EB47-4439-B151-2608FEAB4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DBB1E-13BE-4D31-88BD-C5ACD004359A}" type="datetimeFigureOut">
              <a:rPr lang="en-NL" smtClean="0"/>
              <a:t>11/12/2019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C338E-C7E4-444C-9BAD-4AF828C27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EEF16-22CB-433F-BD13-42032CE84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6A54D-D6EA-4E71-B959-EAEA669A5B1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9508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replatform.eu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gpehnec@hgk.hr" TargetMode="External"/><Relationship Id="rId5" Type="http://schemas.openxmlformats.org/officeDocument/2006/relationships/hyperlink" Target="mailto:industrija@hgk.hr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21E3FF-41DE-2B45-AB2F-52CA6AB008EF}"/>
              </a:ext>
            </a:extLst>
          </p:cNvPr>
          <p:cNvSpPr txBox="1"/>
          <p:nvPr/>
        </p:nvSpPr>
        <p:spPr>
          <a:xfrm>
            <a:off x="0" y="11576650"/>
            <a:ext cx="243824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Udruženje industrije plastike i </a:t>
            </a:r>
            <a:r>
              <a:rPr lang="hr-HR" b="1" dirty="0" smtClean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gume</a:t>
            </a:r>
          </a:p>
          <a:p>
            <a:pPr algn="ctr"/>
            <a:r>
              <a:rPr lang="hr-HR" b="1" dirty="0" smtClean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KAKO HRVATSKA INDUSTRIJA PLASTIKE MOŽE DOPRINJETI RJEŠAVANJU PROBLEMA OTPADNE PLASTIKE</a:t>
            </a:r>
          </a:p>
          <a:p>
            <a:pPr algn="ctr"/>
            <a:endParaRPr lang="hr-HR" b="1" dirty="0" smtClean="0">
              <a:solidFill>
                <a:srgbClr val="00006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hr-HR" b="1" dirty="0" smtClean="0">
              <a:solidFill>
                <a:srgbClr val="00006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hr-HR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hr-HR" sz="40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hr-HR" sz="40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0E956-C4E6-CA4C-B7F6-C9E92011F9B6}"/>
              </a:ext>
            </a:extLst>
          </p:cNvPr>
          <p:cNvSpPr txBox="1"/>
          <p:nvPr/>
        </p:nvSpPr>
        <p:spPr>
          <a:xfrm>
            <a:off x="0" y="12635345"/>
            <a:ext cx="24239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mr. Gordana Pehnec Pavlović, dipl. inž</a:t>
            </a:r>
            <a:r>
              <a:rPr lang="hr-HR" sz="3200" b="1" dirty="0" smtClean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hr-HR" sz="3200" b="1" dirty="0" smtClean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Zagreb, 13.11.2019.</a:t>
            </a:r>
          </a:p>
          <a:p>
            <a:pPr algn="ctr"/>
            <a:r>
              <a:rPr lang="hr-HR" sz="3200" b="1" dirty="0" smtClean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Konferencija „Plastika i kružno gospodarstvo”, </a:t>
            </a:r>
            <a:r>
              <a:rPr lang="hr-HR" sz="3200" b="1" dirty="0" err="1" smtClean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Interreg</a:t>
            </a:r>
            <a:r>
              <a:rPr lang="hr-HR" sz="3200" b="1" dirty="0" smtClean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Danube </a:t>
            </a:r>
            <a:r>
              <a:rPr lang="hr-HR" sz="3200" b="1" dirty="0" err="1" smtClean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Transnational</a:t>
            </a:r>
            <a:r>
              <a:rPr lang="hr-HR" sz="3200" b="1" dirty="0" smtClean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3200" b="1" smtClean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Programme, MINGO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0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291" y="1163782"/>
            <a:ext cx="21029831" cy="1928551"/>
          </a:xfrm>
        </p:spPr>
        <p:txBody>
          <a:bodyPr>
            <a:normAutofit/>
          </a:bodyPr>
          <a:lstStyle/>
          <a:p>
            <a:r>
              <a:rPr lang="hr-HR" sz="4400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Dobrovoljne obveze industrije plastike RH</a:t>
            </a:r>
            <a:br>
              <a:rPr lang="hr-HR" sz="4400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hr-HR" sz="44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hr-HR" sz="44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hr-HR" sz="44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5" y="2776452"/>
            <a:ext cx="18720261" cy="8690062"/>
          </a:xfrm>
        </p:spPr>
        <p:txBody>
          <a:bodyPr>
            <a:normAutofit/>
          </a:bodyPr>
          <a:lstStyle/>
          <a:p>
            <a:pPr algn="just"/>
            <a:endParaRPr lang="hr-HR" sz="2800" dirty="0" smtClean="0">
              <a:latin typeface="+mj-lt"/>
            </a:endParaRPr>
          </a:p>
          <a:p>
            <a:endParaRPr lang="hr-HR" sz="28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1804" y="2360815"/>
            <a:ext cx="20449309" cy="1058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400" kern="0" dirty="0">
                <a:solidFill>
                  <a:srgbClr val="2B5481"/>
                </a:solidFill>
                <a:cs typeface="Arial"/>
              </a:rPr>
              <a:t>Reciklirana 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plastika predstavlja 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korisnu sirovinu za proizvodnju novih 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proizvoda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 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koja može pozitivno utjecati na konkurentnost.</a:t>
            </a:r>
            <a:endParaRPr lang="hr-HR" sz="3400" kern="0" dirty="0">
              <a:solidFill>
                <a:srgbClr val="2B5481"/>
              </a:solidFill>
              <a:cs typeface="Arial"/>
            </a:endParaRPr>
          </a:p>
          <a:p>
            <a:endParaRPr lang="hr-HR" sz="3400" kern="0" dirty="0">
              <a:solidFill>
                <a:srgbClr val="2B5481"/>
              </a:solidFill>
              <a:cs typeface="Arial"/>
            </a:endParaRPr>
          </a:p>
          <a:p>
            <a:r>
              <a:rPr lang="hr-HR" sz="3400" u="sng" kern="0" dirty="0">
                <a:solidFill>
                  <a:srgbClr val="2B5481"/>
                </a:solidFill>
                <a:cs typeface="Arial"/>
              </a:rPr>
              <a:t>Moguće postići ekološku i ekonomsku korist!</a:t>
            </a:r>
          </a:p>
          <a:p>
            <a:endParaRPr lang="hr-HR" sz="3400" kern="0" dirty="0">
              <a:solidFill>
                <a:srgbClr val="2B5481"/>
              </a:solidFill>
              <a:cs typeface="Arial"/>
            </a:endParaRPr>
          </a:p>
          <a:p>
            <a:r>
              <a:rPr lang="hr-HR" sz="3400" kern="0" dirty="0">
                <a:solidFill>
                  <a:srgbClr val="2B5481"/>
                </a:solidFill>
                <a:cs typeface="Arial"/>
              </a:rPr>
              <a:t>Za postizanje tog cilja potrebno je:</a:t>
            </a:r>
          </a:p>
          <a:p>
            <a:endParaRPr lang="hr-HR" sz="3400" kern="0" dirty="0">
              <a:solidFill>
                <a:srgbClr val="2B5481"/>
              </a:solidFill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400" kern="0" dirty="0">
                <a:solidFill>
                  <a:srgbClr val="2B5481"/>
                </a:solidFill>
                <a:cs typeface="Arial"/>
              </a:rPr>
              <a:t>Stimulirati odgovorno ponašanje  potrošača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r-HR" sz="3400" kern="0" dirty="0">
              <a:solidFill>
                <a:srgbClr val="2B5481"/>
              </a:solidFill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400" u="sng" kern="0" dirty="0">
                <a:solidFill>
                  <a:srgbClr val="2B5481"/>
                </a:solidFill>
                <a:cs typeface="Arial"/>
              </a:rPr>
              <a:t>Poboljšati kvalitetu prikupljanja i sortiranja – uvjet za povećanje recikliranja!</a:t>
            </a:r>
          </a:p>
          <a:p>
            <a:endParaRPr lang="hr-HR" sz="3400" kern="0" dirty="0">
              <a:solidFill>
                <a:srgbClr val="2B5481"/>
              </a:solidFill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400" kern="0" dirty="0">
                <a:solidFill>
                  <a:srgbClr val="2B5481"/>
                </a:solidFill>
                <a:cs typeface="Arial"/>
              </a:rPr>
              <a:t>Uvesti ekološki dizajn u kreiranju novih proizvoda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r-HR" sz="3400" kern="0" dirty="0">
              <a:solidFill>
                <a:srgbClr val="2B5481"/>
              </a:solidFill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400" kern="0" dirty="0">
                <a:solidFill>
                  <a:srgbClr val="2B5481"/>
                </a:solidFill>
                <a:cs typeface="Arial"/>
              </a:rPr>
              <a:t>Iskoristiti tehnološke inovacije na području recikliranja te prilagoditi proizvodne procese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r-HR" sz="3400" kern="0" dirty="0">
              <a:solidFill>
                <a:srgbClr val="2B5481"/>
              </a:solidFill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400" kern="0" dirty="0">
                <a:solidFill>
                  <a:srgbClr val="2B5481"/>
                </a:solidFill>
                <a:cs typeface="Arial"/>
              </a:rPr>
              <a:t>Uspostaviti suradnju i dogovor svih sudionika u lancu vrijednosti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r-HR" sz="3400" kern="0" dirty="0">
              <a:solidFill>
                <a:srgbClr val="2B5481"/>
              </a:solidFill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400" kern="0" dirty="0">
                <a:solidFill>
                  <a:srgbClr val="2B5481"/>
                </a:solidFill>
                <a:cs typeface="Arial"/>
              </a:rPr>
              <a:t>Proširena odgovornost proizvođača - plaćanje naknade proizvođača za zbrinjavanje otpada prema mogućnostima recikliranja proizvoda kao i prema korištenju </a:t>
            </a:r>
            <a:r>
              <a:rPr lang="hr-HR" sz="3400" kern="0" dirty="0" err="1">
                <a:solidFill>
                  <a:srgbClr val="2B5481"/>
                </a:solidFill>
                <a:cs typeface="Arial"/>
              </a:rPr>
              <a:t>reciklata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 u proizvodnji novog proizvoda.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6567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4" y="1080654"/>
            <a:ext cx="20378558" cy="2726575"/>
          </a:xfrm>
        </p:spPr>
        <p:txBody>
          <a:bodyPr>
            <a:normAutofit/>
          </a:bodyPr>
          <a:lstStyle/>
          <a:p>
            <a:r>
              <a:rPr lang="hr-HR" sz="4900" kern="0" dirty="0">
                <a:solidFill>
                  <a:srgbClr val="4472C4">
                    <a:lumMod val="75000"/>
                  </a:srgbClr>
                </a:solidFill>
              </a:rPr>
              <a:t>Obveze </a:t>
            </a:r>
            <a:r>
              <a:rPr lang="hr-HR" sz="4900" kern="0" dirty="0" smtClean="0">
                <a:solidFill>
                  <a:srgbClr val="4472C4">
                    <a:lumMod val="75000"/>
                  </a:srgbClr>
                </a:solidFill>
              </a:rPr>
              <a:t>RH vezano </a:t>
            </a:r>
            <a:r>
              <a:rPr lang="hr-HR" sz="4900" kern="0" dirty="0">
                <a:solidFill>
                  <a:srgbClr val="4472C4">
                    <a:lumMod val="75000"/>
                  </a:srgbClr>
                </a:solidFill>
              </a:rPr>
              <a:t>uz zbrinjavanje otpada od plastike</a:t>
            </a:r>
            <a:br>
              <a:rPr lang="hr-HR" sz="4900" kern="0" dirty="0">
                <a:solidFill>
                  <a:srgbClr val="4472C4">
                    <a:lumMod val="75000"/>
                  </a:srgbClr>
                </a:solidFill>
              </a:rPr>
            </a:br>
            <a:r>
              <a:rPr lang="hr-HR" sz="4900" kern="0" dirty="0">
                <a:solidFill>
                  <a:srgbClr val="4472C4">
                    <a:lumMod val="75000"/>
                  </a:srgbClr>
                </a:solidFill>
              </a:rPr>
              <a:t/>
            </a:r>
            <a:br>
              <a:rPr lang="hr-HR" sz="4900" kern="0" dirty="0">
                <a:solidFill>
                  <a:srgbClr val="4472C4">
                    <a:lumMod val="75000"/>
                  </a:srgbClr>
                </a:solidFill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2344189"/>
            <a:ext cx="21029831" cy="9592887"/>
          </a:xfrm>
        </p:spPr>
        <p:txBody>
          <a:bodyPr>
            <a:normAutofit fontScale="70000" lnSpcReduction="20000"/>
          </a:bodyPr>
          <a:lstStyle/>
          <a:p>
            <a:r>
              <a:rPr lang="hr-HR" sz="3700" kern="0" dirty="0">
                <a:solidFill>
                  <a:srgbClr val="2B5481"/>
                </a:solidFill>
                <a:cs typeface="Arial"/>
              </a:rPr>
              <a:t>Europska unija kontinuirano potiče industriju plastike da postane više „kružna” te da poveća količinu recikliranih polimera u proizvodima.</a:t>
            </a:r>
          </a:p>
          <a:p>
            <a:endParaRPr lang="hr-HR" sz="3500" b="1" kern="0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r>
              <a:rPr lang="hr-HR" sz="3500" b="1" kern="0" dirty="0" smtClean="0">
                <a:solidFill>
                  <a:srgbClr val="FF0000"/>
                </a:solidFill>
                <a:ea typeface="+mj-ea"/>
                <a:cs typeface="+mj-cs"/>
              </a:rPr>
              <a:t>EK </a:t>
            </a:r>
            <a:r>
              <a:rPr lang="hr-HR" sz="3500" b="1" kern="0" dirty="0">
                <a:solidFill>
                  <a:srgbClr val="FF0000"/>
                </a:solidFill>
                <a:ea typeface="+mj-ea"/>
                <a:cs typeface="+mj-cs"/>
              </a:rPr>
              <a:t>je postavila </a:t>
            </a:r>
            <a:r>
              <a:rPr lang="hr-HR" sz="3500" b="1" kern="0" dirty="0" smtClean="0">
                <a:solidFill>
                  <a:srgbClr val="FF0000"/>
                </a:solidFill>
                <a:ea typeface="+mj-ea"/>
                <a:cs typeface="+mj-cs"/>
              </a:rPr>
              <a:t>cilj, </a:t>
            </a:r>
            <a:r>
              <a:rPr lang="hr-HR" sz="3500" b="1" kern="0" dirty="0">
                <a:solidFill>
                  <a:srgbClr val="FF0000"/>
                </a:solidFill>
                <a:ea typeface="+mj-ea"/>
                <a:cs typeface="+mj-cs"/>
              </a:rPr>
              <a:t>do 2025.g</a:t>
            </a:r>
            <a:r>
              <a:rPr lang="hr-HR" sz="3500" b="1" kern="0" dirty="0" smtClean="0">
                <a:solidFill>
                  <a:srgbClr val="FF0000"/>
                </a:solidFill>
                <a:ea typeface="+mj-ea"/>
                <a:cs typeface="+mj-cs"/>
              </a:rPr>
              <a:t>. </a:t>
            </a:r>
            <a:r>
              <a:rPr lang="hr-HR" sz="3500" b="1" kern="0" dirty="0">
                <a:solidFill>
                  <a:srgbClr val="FF0000"/>
                </a:solidFill>
                <a:ea typeface="+mj-ea"/>
                <a:cs typeface="+mj-cs"/>
              </a:rPr>
              <a:t>ugraditi 10 milijuna tona </a:t>
            </a:r>
            <a:r>
              <a:rPr lang="hr-HR" sz="3500" b="1" kern="0" dirty="0" err="1">
                <a:solidFill>
                  <a:srgbClr val="FF0000"/>
                </a:solidFill>
                <a:ea typeface="+mj-ea"/>
                <a:cs typeface="+mj-cs"/>
              </a:rPr>
              <a:t>reciklata</a:t>
            </a:r>
            <a:r>
              <a:rPr lang="hr-HR" sz="3500" b="1" kern="0" dirty="0">
                <a:solidFill>
                  <a:srgbClr val="FF0000"/>
                </a:solidFill>
                <a:ea typeface="+mj-ea"/>
                <a:cs typeface="+mj-cs"/>
              </a:rPr>
              <a:t> otpadne plastike u </a:t>
            </a:r>
          </a:p>
          <a:p>
            <a:r>
              <a:rPr lang="hr-HR" sz="3500" b="1" kern="0" dirty="0">
                <a:solidFill>
                  <a:srgbClr val="FF0000"/>
                </a:solidFill>
                <a:ea typeface="+mj-ea"/>
                <a:cs typeface="+mj-cs"/>
              </a:rPr>
              <a:t>nove proizvode!</a:t>
            </a:r>
          </a:p>
          <a:p>
            <a:endParaRPr lang="hr-HR" sz="3500" b="1" kern="0" dirty="0" smtClean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hr-HR" sz="3700" kern="0" dirty="0">
                <a:solidFill>
                  <a:srgbClr val="2B5481"/>
                </a:solidFill>
                <a:cs typeface="Arial"/>
              </a:rPr>
              <a:t>Povisiti ugradnju </a:t>
            </a:r>
            <a:r>
              <a:rPr lang="hr-HR" sz="3700" kern="0" dirty="0" err="1">
                <a:solidFill>
                  <a:srgbClr val="2B5481"/>
                </a:solidFill>
                <a:cs typeface="Arial"/>
              </a:rPr>
              <a:t>reciklata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 sa sadašnjih 5 na 10 milijuna tona </a:t>
            </a:r>
          </a:p>
          <a:p>
            <a:r>
              <a:rPr lang="hr-HR" sz="3700" kern="0" dirty="0">
                <a:solidFill>
                  <a:srgbClr val="2B5481"/>
                </a:solidFill>
                <a:cs typeface="Arial"/>
              </a:rPr>
              <a:t>predstavlja veliki izazov!</a:t>
            </a:r>
          </a:p>
          <a:p>
            <a:endParaRPr lang="hr-HR" sz="3700" kern="0" dirty="0">
              <a:solidFill>
                <a:srgbClr val="2B5481"/>
              </a:solidFill>
              <a:cs typeface="Arial"/>
            </a:endParaRPr>
          </a:p>
          <a:p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Kontinuirana opskrba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kvalitetnom sekundarnom sirovinom, </a:t>
            </a:r>
            <a:endParaRPr lang="hr-HR" sz="3700" kern="0" dirty="0" smtClean="0">
              <a:solidFill>
                <a:srgbClr val="2B5481"/>
              </a:solidFill>
              <a:cs typeface="Arial"/>
            </a:endParaRPr>
          </a:p>
          <a:p>
            <a:r>
              <a:rPr lang="hr-HR" sz="3700" kern="0" dirty="0">
                <a:solidFill>
                  <a:srgbClr val="2B5481"/>
                </a:solidFill>
                <a:cs typeface="Arial"/>
              </a:rPr>
              <a:t>o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mogućit će porast 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potražnje.</a:t>
            </a:r>
          </a:p>
          <a:p>
            <a:endParaRPr lang="hr-HR" sz="3700" kern="0" dirty="0">
              <a:solidFill>
                <a:srgbClr val="2B5481"/>
              </a:solidFill>
              <a:cs typeface="Arial"/>
            </a:endParaRPr>
          </a:p>
          <a:p>
            <a:r>
              <a:rPr lang="hr-HR" sz="3700" kern="0" dirty="0">
                <a:solidFill>
                  <a:srgbClr val="2B5481"/>
                </a:solidFill>
                <a:cs typeface="Arial"/>
              </a:rPr>
              <a:t>Cilj je moguće ostvariti jedino uspostavom suradnje </a:t>
            </a:r>
          </a:p>
          <a:p>
            <a:r>
              <a:rPr lang="hr-HR" sz="3700" kern="0" dirty="0">
                <a:solidFill>
                  <a:srgbClr val="2B5481"/>
                </a:solidFill>
                <a:cs typeface="Arial"/>
              </a:rPr>
              <a:t>u cijelom lancu vrijednosti!</a:t>
            </a:r>
          </a:p>
          <a:p>
            <a:endParaRPr lang="hr-HR" sz="3700" kern="0" dirty="0">
              <a:solidFill>
                <a:srgbClr val="2B5481"/>
              </a:solidFill>
              <a:cs typeface="Arial"/>
            </a:endParaRPr>
          </a:p>
          <a:p>
            <a:r>
              <a:rPr lang="hr-HR" sz="3700" kern="0" dirty="0">
                <a:solidFill>
                  <a:srgbClr val="2B5481"/>
                </a:solidFill>
                <a:cs typeface="Arial"/>
              </a:rPr>
              <a:t>Zabrana odlaganja otpada na odlagališta i ponovljen prijedlog </a:t>
            </a:r>
          </a:p>
          <a:p>
            <a:r>
              <a:rPr lang="hr-HR" sz="3700" kern="0" dirty="0">
                <a:solidFill>
                  <a:srgbClr val="2B5481"/>
                </a:solidFill>
                <a:cs typeface="Arial"/>
              </a:rPr>
              <a:t>Vijeća EU za </a:t>
            </a:r>
            <a:r>
              <a:rPr lang="hr-HR" sz="3700" u="sng" kern="0" dirty="0">
                <a:solidFill>
                  <a:srgbClr val="2B5481"/>
                </a:solidFill>
                <a:cs typeface="Arial"/>
              </a:rPr>
              <a:t>oporezivanje nereciklirane otpadne plastične ambalaže</a:t>
            </a:r>
          </a:p>
          <a:p>
            <a:r>
              <a:rPr lang="hr-HR" sz="3700" u="sng" kern="0" dirty="0">
                <a:solidFill>
                  <a:srgbClr val="2B5481"/>
                </a:solidFill>
                <a:cs typeface="Arial"/>
              </a:rPr>
              <a:t>sa 0.80 EUR/kg dodatni </a:t>
            </a:r>
            <a:r>
              <a:rPr lang="hr-HR" sz="3700" u="sng" kern="0" dirty="0" smtClean="0">
                <a:solidFill>
                  <a:srgbClr val="2B5481"/>
                </a:solidFill>
                <a:cs typeface="Arial"/>
              </a:rPr>
              <a:t>je poticaj </a:t>
            </a:r>
            <a:r>
              <a:rPr lang="hr-HR" sz="3700" u="sng" kern="0" dirty="0">
                <a:solidFill>
                  <a:srgbClr val="2B5481"/>
                </a:solidFill>
                <a:cs typeface="Arial"/>
              </a:rPr>
              <a:t>na suradnju.</a:t>
            </a:r>
          </a:p>
          <a:p>
            <a:endParaRPr lang="hr-HR" sz="3500" b="1" kern="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endParaRPr lang="hr-HR" sz="3500" b="1" u="sng" kern="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endParaRPr lang="hr-HR" sz="3500" b="1" kern="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418" y="5752406"/>
            <a:ext cx="6966066" cy="52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9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107" y="1277937"/>
            <a:ext cx="21029831" cy="1332259"/>
          </a:xfrm>
        </p:spPr>
        <p:txBody>
          <a:bodyPr>
            <a:normAutofit fontScale="90000"/>
          </a:bodyPr>
          <a:lstStyle/>
          <a:p>
            <a:r>
              <a:rPr lang="hr-HR" sz="4400" kern="0" dirty="0">
                <a:solidFill>
                  <a:srgbClr val="4472C4">
                    <a:lumMod val="75000"/>
                  </a:srgbClr>
                </a:solidFill>
              </a:rPr>
              <a:t>Dobrovoljne</a:t>
            </a:r>
            <a:r>
              <a:rPr lang="hr-HR" dirty="0" smtClean="0"/>
              <a:t> </a:t>
            </a:r>
            <a:r>
              <a:rPr lang="hr-HR" sz="4400" kern="0" dirty="0">
                <a:solidFill>
                  <a:srgbClr val="4472C4">
                    <a:lumMod val="75000"/>
                  </a:srgbClr>
                </a:solidFill>
              </a:rPr>
              <a:t>obveze industrije plastike RH</a:t>
            </a:r>
            <a:br>
              <a:rPr lang="hr-HR" sz="4400" kern="0" dirty="0">
                <a:solidFill>
                  <a:srgbClr val="4472C4">
                    <a:lumMod val="75000"/>
                  </a:srgbClr>
                </a:solidFill>
              </a:rPr>
            </a:br>
            <a:endParaRPr lang="hr-HR" sz="4400" kern="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1107" y="2942705"/>
            <a:ext cx="20982316" cy="8523808"/>
          </a:xfrm>
        </p:spPr>
        <p:txBody>
          <a:bodyPr>
            <a:normAutofit/>
          </a:bodyPr>
          <a:lstStyle/>
          <a:p>
            <a:pPr algn="just"/>
            <a:r>
              <a:rPr lang="hr-HR" sz="3400" kern="0" dirty="0">
                <a:solidFill>
                  <a:srgbClr val="2B5481"/>
                </a:solidFill>
                <a:cs typeface="Arial"/>
              </a:rPr>
              <a:t>Poticanje i praćenje ugradnje </a:t>
            </a:r>
            <a:r>
              <a:rPr lang="hr-HR" sz="3400" kern="0" dirty="0" err="1">
                <a:solidFill>
                  <a:srgbClr val="2B5481"/>
                </a:solidFill>
                <a:cs typeface="Arial"/>
              </a:rPr>
              <a:t>reciklata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 u nove proizvode: </a:t>
            </a:r>
            <a:endParaRPr lang="hr-HR" sz="3400" kern="0" dirty="0" smtClean="0">
              <a:solidFill>
                <a:srgbClr val="2B5481"/>
              </a:solidFill>
              <a:cs typeface="Arial"/>
            </a:endParaRPr>
          </a:p>
          <a:p>
            <a:pPr algn="just"/>
            <a:endParaRPr lang="hr-HR" sz="3400" kern="0" dirty="0">
              <a:solidFill>
                <a:srgbClr val="2B5481"/>
              </a:solidFill>
              <a:cs typeface="Arial"/>
            </a:endParaRPr>
          </a:p>
          <a:p>
            <a:pPr algn="just"/>
            <a:r>
              <a:rPr lang="hr-HR" sz="3400" kern="0" dirty="0">
                <a:solidFill>
                  <a:srgbClr val="2B5481"/>
                </a:solidFill>
                <a:cs typeface="Arial"/>
              </a:rPr>
              <a:t>Industrija prerade plastike ima značajnu ulogu u ispunjavanju zadanih ciljeva i prelaza na kružno gospodarstvo. </a:t>
            </a:r>
            <a:endParaRPr lang="hr-HR" sz="3400" kern="0" dirty="0" smtClean="0">
              <a:solidFill>
                <a:srgbClr val="2B5481"/>
              </a:solidFill>
              <a:cs typeface="Arial"/>
            </a:endParaRPr>
          </a:p>
          <a:p>
            <a:pPr algn="just"/>
            <a:endParaRPr lang="hr-HR" sz="3400" kern="0" dirty="0">
              <a:solidFill>
                <a:srgbClr val="2B5481"/>
              </a:solidFill>
              <a:cs typeface="Arial"/>
            </a:endParaRPr>
          </a:p>
          <a:p>
            <a:pPr algn="just"/>
            <a:r>
              <a:rPr lang="hr-HR" sz="3400" kern="0" dirty="0">
                <a:solidFill>
                  <a:srgbClr val="2B5481"/>
                </a:solidFill>
                <a:cs typeface="Arial"/>
              </a:rPr>
              <a:t>Obveza izvještavanja EK o količini i kvaliteti </a:t>
            </a:r>
            <a:r>
              <a:rPr lang="hr-HR" sz="3400" kern="0" dirty="0" err="1">
                <a:solidFill>
                  <a:srgbClr val="2B5481"/>
                </a:solidFill>
                <a:cs typeface="Arial"/>
              </a:rPr>
              <a:t>reciklata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 ugrađenog u nove proizvode najlakše se može pratiti u pogonima za preradu plastike. </a:t>
            </a:r>
            <a:endParaRPr lang="hr-HR" sz="3400" kern="0" dirty="0" smtClean="0">
              <a:solidFill>
                <a:srgbClr val="2B5481"/>
              </a:solidFill>
              <a:cs typeface="Arial"/>
            </a:endParaRPr>
          </a:p>
          <a:p>
            <a:pPr algn="just"/>
            <a:endParaRPr lang="hr-HR" sz="3400" kern="0" dirty="0">
              <a:solidFill>
                <a:srgbClr val="2B5481"/>
              </a:solidFill>
              <a:cs typeface="Arial"/>
            </a:endParaRPr>
          </a:p>
          <a:p>
            <a:pPr algn="just"/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Temeljem 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istog, EU udruženje industrije plastike i gume – </a:t>
            </a:r>
            <a:r>
              <a:rPr lang="hr-HR" sz="3400" kern="0" dirty="0" err="1">
                <a:solidFill>
                  <a:srgbClr val="2B5481"/>
                </a:solidFill>
                <a:cs typeface="Arial"/>
              </a:rPr>
              <a:t>EuPC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 uz službenu podršku EK pokrenulo je projekt </a:t>
            </a:r>
            <a:r>
              <a:rPr lang="hr-HR" sz="3400" b="1" kern="0" dirty="0">
                <a:solidFill>
                  <a:srgbClr val="2B5481"/>
                </a:solidFill>
                <a:cs typeface="Arial"/>
              </a:rPr>
              <a:t>MORE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 kojim želi pratiti ugradnju </a:t>
            </a:r>
            <a:r>
              <a:rPr lang="hr-HR" sz="3400" kern="0" dirty="0" err="1">
                <a:solidFill>
                  <a:srgbClr val="2B5481"/>
                </a:solidFill>
                <a:cs typeface="Arial"/>
              </a:rPr>
              <a:t>reciklata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 po državama članicama i o istom izvještavati EK. </a:t>
            </a:r>
            <a:endParaRPr lang="hr-HR" sz="3400" kern="0" dirty="0" smtClean="0">
              <a:solidFill>
                <a:srgbClr val="2B5481"/>
              </a:solidFill>
              <a:cs typeface="Arial"/>
            </a:endParaRPr>
          </a:p>
          <a:p>
            <a:pPr algn="just"/>
            <a:endParaRPr lang="hr-HR" sz="3400" kern="0" dirty="0">
              <a:solidFill>
                <a:srgbClr val="2B5481"/>
              </a:solidFill>
              <a:cs typeface="Arial"/>
            </a:endParaRPr>
          </a:p>
          <a:p>
            <a:pPr algn="just"/>
            <a:r>
              <a:rPr lang="hr-HR" sz="3400" kern="0" dirty="0">
                <a:solidFill>
                  <a:srgbClr val="2B5481"/>
                </a:solidFill>
                <a:cs typeface="Arial"/>
              </a:rPr>
              <a:t>Hrvatska gospodarska komora, Udruženje industrije plastike i gume partner je na projektu </a:t>
            </a:r>
            <a:r>
              <a:rPr lang="hr-HR" sz="3400" b="1" kern="0" dirty="0">
                <a:solidFill>
                  <a:srgbClr val="2B5481"/>
                </a:solidFill>
                <a:cs typeface="Arial"/>
              </a:rPr>
              <a:t>MORE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 i nacionalni koordinator koji će pomoći prikupiti tražene podatke za RH. </a:t>
            </a:r>
          </a:p>
          <a:p>
            <a:pPr algn="just"/>
            <a:endParaRPr lang="hr-HR" sz="3400" kern="0" dirty="0">
              <a:solidFill>
                <a:srgbClr val="2B5481"/>
              </a:solidFill>
              <a:cs typeface="Arial"/>
            </a:endParaRPr>
          </a:p>
          <a:p>
            <a:pPr algn="just"/>
            <a:endParaRPr lang="hr-HR" sz="3500" b="1" kern="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0553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D0B39-B259-42D4-9DE6-2D966E96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C93C8-E1C3-409B-BA53-089A40FBA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D3DA8753-078A-421C-B46D-16E1B93A2B17}"/>
              </a:ext>
            </a:extLst>
          </p:cNvPr>
          <p:cNvSpPr/>
          <p:nvPr/>
        </p:nvSpPr>
        <p:spPr>
          <a:xfrm>
            <a:off x="-4" y="446"/>
            <a:ext cx="24382413" cy="13983538"/>
          </a:xfrm>
          <a:prstGeom prst="rect">
            <a:avLst/>
          </a:prstGeom>
          <a:solidFill>
            <a:srgbClr val="298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hteck 2">
            <a:extLst>
              <a:ext uri="{FF2B5EF4-FFF2-40B4-BE49-F238E27FC236}">
                <a16:creationId xmlns:a16="http://schemas.microsoft.com/office/drawing/2014/main" id="{B8C7AEE6-26CF-432F-94A8-6C22144DF4E6}"/>
              </a:ext>
            </a:extLst>
          </p:cNvPr>
          <p:cNvSpPr/>
          <p:nvPr/>
        </p:nvSpPr>
        <p:spPr>
          <a:xfrm>
            <a:off x="-1" y="4266472"/>
            <a:ext cx="24382411" cy="5797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8666D1-FC8B-407E-8E42-ACB68F3D7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56" y="4401399"/>
            <a:ext cx="13661693" cy="55273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596CFC-B892-4B45-B4D3-76743C0374B0}"/>
              </a:ext>
            </a:extLst>
          </p:cNvPr>
          <p:cNvSpPr/>
          <p:nvPr/>
        </p:nvSpPr>
        <p:spPr>
          <a:xfrm>
            <a:off x="4024885" y="10937890"/>
            <a:ext cx="163326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prstClr val="white"/>
                </a:solidFill>
                <a:latin typeface="Calibri" panose="020F0502020204030204"/>
              </a:rPr>
              <a:t>Together we will achieve MORE</a:t>
            </a:r>
          </a:p>
        </p:txBody>
      </p:sp>
    </p:spTree>
    <p:extLst>
      <p:ext uri="{BB962C8B-B14F-4D97-AF65-F5344CB8AC3E}">
        <p14:creationId xmlns:p14="http://schemas.microsoft.com/office/powerpoint/2010/main" val="2637117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107" y="1277937"/>
            <a:ext cx="21029831" cy="1332259"/>
          </a:xfrm>
        </p:spPr>
        <p:txBody>
          <a:bodyPr>
            <a:normAutofit fontScale="90000"/>
          </a:bodyPr>
          <a:lstStyle/>
          <a:p>
            <a:r>
              <a:rPr lang="hr-HR" sz="4400" kern="0" dirty="0">
                <a:solidFill>
                  <a:srgbClr val="4472C4">
                    <a:lumMod val="75000"/>
                  </a:srgbClr>
                </a:solidFill>
              </a:rPr>
              <a:t>Dobrovoljne</a:t>
            </a:r>
            <a:r>
              <a:rPr lang="hr-HR" dirty="0" smtClean="0"/>
              <a:t> </a:t>
            </a:r>
            <a:r>
              <a:rPr lang="hr-HR" sz="4400" kern="0" dirty="0">
                <a:solidFill>
                  <a:srgbClr val="4472C4">
                    <a:lumMod val="75000"/>
                  </a:srgbClr>
                </a:solidFill>
              </a:rPr>
              <a:t>obveze industrije plastike RH</a:t>
            </a:r>
            <a:br>
              <a:rPr lang="hr-HR" sz="4400" kern="0" dirty="0">
                <a:solidFill>
                  <a:srgbClr val="4472C4">
                    <a:lumMod val="75000"/>
                  </a:srgbClr>
                </a:solidFill>
              </a:rPr>
            </a:br>
            <a:endParaRPr lang="hr-HR" sz="4400" kern="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1107" y="2942705"/>
            <a:ext cx="20982316" cy="8523808"/>
          </a:xfrm>
        </p:spPr>
        <p:txBody>
          <a:bodyPr>
            <a:normAutofit/>
          </a:bodyPr>
          <a:lstStyle/>
          <a:p>
            <a:pPr algn="just"/>
            <a:r>
              <a:rPr lang="hr-HR" sz="3400" b="1" kern="0" dirty="0" smtClean="0">
                <a:solidFill>
                  <a:srgbClr val="2B5481"/>
                </a:solidFill>
                <a:cs typeface="Arial"/>
              </a:rPr>
              <a:t>MORE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 je 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jedinstvena IT platforma i alat koji se koristi za praćenje izvedbe i količine unosa recikliranih polimera u Europi. Riječ je o 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kratkoj anketi koju kontinuirano popunjavaju prerađivači 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plastike 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diljem 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Europe. Projekt 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je u potpunosti u skladu s pravom EU o tržišnom 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natjecanju i </a:t>
            </a:r>
            <a:r>
              <a:rPr lang="hr-HR" sz="3400" kern="0" dirty="0" err="1" smtClean="0">
                <a:solidFill>
                  <a:srgbClr val="2B5481"/>
                </a:solidFill>
                <a:cs typeface="Arial"/>
              </a:rPr>
              <a:t>nime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 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se prati ugradnja </a:t>
            </a:r>
            <a:r>
              <a:rPr lang="hr-HR" sz="3400" kern="0" dirty="0" err="1" smtClean="0">
                <a:solidFill>
                  <a:srgbClr val="2B5481"/>
                </a:solidFill>
                <a:cs typeface="Arial"/>
              </a:rPr>
              <a:t>reciklata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 u nove proizvode.</a:t>
            </a:r>
          </a:p>
          <a:p>
            <a:pPr algn="just"/>
            <a:endParaRPr lang="hr-HR" sz="3400" kern="0" dirty="0">
              <a:solidFill>
                <a:srgbClr val="2B5481"/>
              </a:solidFill>
              <a:cs typeface="Arial"/>
            </a:endParaRPr>
          </a:p>
          <a:p>
            <a:pPr algn="just"/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Zahtjevi 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kvalitete su specifični za 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razne vrste polimera, 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a </a:t>
            </a:r>
            <a:r>
              <a:rPr lang="hr-HR" sz="3400" b="1" kern="0" dirty="0">
                <a:solidFill>
                  <a:srgbClr val="2B5481"/>
                </a:solidFill>
                <a:cs typeface="Arial"/>
              </a:rPr>
              <a:t>MORE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 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prati ugradnju 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recikliranih polimera 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prema vrsti materijala i po 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različitim tehnologijama 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prerade.</a:t>
            </a:r>
          </a:p>
          <a:p>
            <a:pPr algn="just"/>
            <a:endParaRPr lang="hr-HR" sz="3400" kern="0" dirty="0">
              <a:solidFill>
                <a:srgbClr val="2B5481"/>
              </a:solidFill>
              <a:cs typeface="Arial"/>
            </a:endParaRPr>
          </a:p>
          <a:p>
            <a:pPr algn="just"/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Platforma </a:t>
            </a:r>
            <a:r>
              <a:rPr lang="hr-HR" sz="3400" b="1" kern="0" dirty="0">
                <a:solidFill>
                  <a:srgbClr val="2B5481"/>
                </a:solidFill>
                <a:cs typeface="Arial"/>
              </a:rPr>
              <a:t>MORE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 je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: 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  <a:hlinkClick r:id="rId2"/>
              </a:rPr>
              <a:t>www.MOREplatform.eu</a:t>
            </a:r>
            <a:endParaRPr lang="hr-HR" sz="3400" kern="0" dirty="0" smtClean="0">
              <a:solidFill>
                <a:srgbClr val="2B5481"/>
              </a:solidFill>
              <a:cs typeface="Arial"/>
            </a:endParaRPr>
          </a:p>
          <a:p>
            <a:pPr algn="just"/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Korisnički 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prilagođen (uključujući i VIŠE APP)</a:t>
            </a:r>
          </a:p>
          <a:p>
            <a:pPr algn="just"/>
            <a:r>
              <a:rPr lang="hr-HR" sz="3400" kern="0" dirty="0">
                <a:solidFill>
                  <a:srgbClr val="2B5481"/>
                </a:solidFill>
                <a:cs typeface="Arial"/>
              </a:rPr>
              <a:t>Visoko zaštićen certifikatom</a:t>
            </a:r>
          </a:p>
          <a:p>
            <a:pPr algn="just"/>
            <a:r>
              <a:rPr lang="hr-HR" sz="3400" kern="0" dirty="0">
                <a:solidFill>
                  <a:srgbClr val="2B5481"/>
                </a:solidFill>
                <a:cs typeface="Arial"/>
              </a:rPr>
              <a:t>Pruža 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usklađenu/verificiranu 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konsolidaciju podataka po 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zemljama/tržištu, polimerima i tehnologijama prerade</a:t>
            </a:r>
            <a:endParaRPr lang="hr-HR" sz="3400" kern="0" dirty="0">
              <a:solidFill>
                <a:srgbClr val="2B5481"/>
              </a:solidFill>
              <a:cs typeface="Arial"/>
            </a:endParaRPr>
          </a:p>
          <a:p>
            <a:pPr algn="just"/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Dostupna 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na svim jezicima EU-a i besplatno za tvrtke</a:t>
            </a:r>
          </a:p>
        </p:txBody>
      </p:sp>
    </p:spTree>
    <p:extLst>
      <p:ext uri="{BB962C8B-B14F-4D97-AF65-F5344CB8AC3E}">
        <p14:creationId xmlns:p14="http://schemas.microsoft.com/office/powerpoint/2010/main" val="281106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1470212"/>
          </a:xfrm>
        </p:spPr>
        <p:txBody>
          <a:bodyPr/>
          <a:lstStyle/>
          <a:p>
            <a:r>
              <a:rPr lang="hr-HR" sz="4400" kern="0" dirty="0" smtClean="0">
                <a:solidFill>
                  <a:srgbClr val="4472C4">
                    <a:lumMod val="75000"/>
                  </a:srgbClr>
                </a:solidFill>
              </a:rPr>
              <a:t>Zaključak</a:t>
            </a:r>
            <a:endParaRPr lang="hr-HR" sz="4400" kern="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950" y="3424844"/>
            <a:ext cx="19850792" cy="8478981"/>
          </a:xfrm>
        </p:spPr>
        <p:txBody>
          <a:bodyPr>
            <a:normAutofit/>
          </a:bodyPr>
          <a:lstStyle/>
          <a:p>
            <a:endParaRPr lang="hr-HR" sz="3800" b="1" kern="0" dirty="0" smtClean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endParaRPr lang="hr-HR" sz="3800" b="1" kern="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endParaRPr lang="hr-HR" sz="3800" b="1" kern="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2344189" y="2743199"/>
            <a:ext cx="21446836" cy="863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3700" kern="0" dirty="0">
                <a:solidFill>
                  <a:srgbClr val="2B5481"/>
                </a:solidFill>
                <a:cs typeface="Arial"/>
              </a:rPr>
              <a:t>Industrija plastike želi svojim uključivanjem u rješavanje problema otpadne plastike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pomoći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ispuniti nacionalni cilj 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kružnog gospodarstva,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prvenstveno 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vraćanje vrijednih resursa natrag u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proizvodnju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te pomoći iznalaženje novih rješenja posebno u dizajniranju novih proizvoda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. Također, želi pomoći ispuniti i obveze industrije koje proizlaze kroz zadatke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propisane kroz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proširenu odgovornost proizvođača vezano uz proizvode od plastike.</a:t>
            </a:r>
            <a:endParaRPr lang="hr-HR" sz="3700" kern="0" dirty="0" smtClean="0">
              <a:solidFill>
                <a:srgbClr val="2B5481"/>
              </a:solidFill>
              <a:cs typeface="Arial"/>
            </a:endParaRPr>
          </a:p>
          <a:p>
            <a:pPr algn="just"/>
            <a:endParaRPr lang="hr-HR" sz="3700" kern="0" dirty="0">
              <a:solidFill>
                <a:srgbClr val="2B5481"/>
              </a:solidFill>
              <a:cs typeface="Arial"/>
            </a:endParaRPr>
          </a:p>
          <a:p>
            <a:pPr algn="just"/>
            <a:r>
              <a:rPr lang="hr-HR" sz="3700" i="1" kern="0" dirty="0" smtClean="0">
                <a:solidFill>
                  <a:srgbClr val="2B5481"/>
                </a:solidFill>
                <a:cs typeface="Arial"/>
              </a:rPr>
              <a:t>Odluka o zamjeni proizvoda od plastike alternativnim proizvodima mora biti utemeljena na znanstvenim činjenicama koje omogućuju izračun okolišnog otiska i procjena cjeloživotnog ciklusa proizvoda!</a:t>
            </a:r>
          </a:p>
          <a:p>
            <a:pPr algn="just"/>
            <a:endParaRPr lang="hr-HR" sz="3700" i="1" kern="0" dirty="0">
              <a:solidFill>
                <a:srgbClr val="2B5481"/>
              </a:solidFill>
              <a:cs typeface="Arial"/>
            </a:endParaRPr>
          </a:p>
          <a:p>
            <a:pPr algn="just"/>
            <a:r>
              <a:rPr lang="hr-HR" sz="3700" i="1" kern="0" dirty="0" smtClean="0">
                <a:solidFill>
                  <a:srgbClr val="2B5481"/>
                </a:solidFill>
                <a:cs typeface="Arial"/>
              </a:rPr>
              <a:t>					</a:t>
            </a:r>
          </a:p>
          <a:p>
            <a:pPr algn="just"/>
            <a:endParaRPr lang="hr-HR" sz="3700" i="1" kern="0" dirty="0">
              <a:solidFill>
                <a:srgbClr val="2B5481"/>
              </a:solidFill>
              <a:cs typeface="Arial"/>
            </a:endParaRPr>
          </a:p>
          <a:p>
            <a:pPr algn="just"/>
            <a:endParaRPr lang="hr-HR" sz="3700" i="1" kern="0" dirty="0" smtClean="0">
              <a:solidFill>
                <a:srgbClr val="2B5481"/>
              </a:solidFill>
              <a:cs typeface="Arial"/>
            </a:endParaRPr>
          </a:p>
          <a:p>
            <a:pPr algn="just"/>
            <a:endParaRPr lang="hr-HR" sz="3700" i="1" kern="0" dirty="0">
              <a:solidFill>
                <a:srgbClr val="2B5481"/>
              </a:solidFill>
              <a:cs typeface="Arial"/>
            </a:endParaRPr>
          </a:p>
          <a:p>
            <a:pPr algn="just"/>
            <a:endParaRPr lang="hr-HR" sz="3700" i="1" kern="0" dirty="0">
              <a:solidFill>
                <a:srgbClr val="2B5481"/>
              </a:solidFill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199" y="7398327"/>
            <a:ext cx="9210012" cy="47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65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47"/>
            <a:ext cx="9874065" cy="12738978"/>
          </a:xfrm>
          <a:prstGeom prst="rect">
            <a:avLst/>
          </a:prstGeom>
        </p:spPr>
      </p:pic>
      <p:sp>
        <p:nvSpPr>
          <p:cNvPr id="88" name="Freeform 32"/>
          <p:cNvSpPr>
            <a:spLocks noChangeArrowheads="1"/>
          </p:cNvSpPr>
          <p:nvPr/>
        </p:nvSpPr>
        <p:spPr bwMode="auto">
          <a:xfrm>
            <a:off x="10326840" y="11272742"/>
            <a:ext cx="728231" cy="313640"/>
          </a:xfrm>
          <a:custGeom>
            <a:avLst/>
            <a:gdLst>
              <a:gd name="T0" fmla="*/ 208635 w 609"/>
              <a:gd name="T1" fmla="*/ 61053 h 305"/>
              <a:gd name="T2" fmla="*/ 208635 w 609"/>
              <a:gd name="T3" fmla="*/ 61053 h 305"/>
              <a:gd name="T4" fmla="*/ 198563 w 609"/>
              <a:gd name="T5" fmla="*/ 50638 h 305"/>
              <a:gd name="T6" fmla="*/ 198563 w 609"/>
              <a:gd name="T7" fmla="*/ 35555 h 305"/>
              <a:gd name="T8" fmla="*/ 147484 w 609"/>
              <a:gd name="T9" fmla="*/ 86193 h 305"/>
              <a:gd name="T10" fmla="*/ 147484 w 609"/>
              <a:gd name="T11" fmla="*/ 86193 h 305"/>
              <a:gd name="T12" fmla="*/ 127339 w 609"/>
              <a:gd name="T13" fmla="*/ 104150 h 305"/>
              <a:gd name="T14" fmla="*/ 127339 w 609"/>
              <a:gd name="T15" fmla="*/ 104150 h 305"/>
              <a:gd name="T16" fmla="*/ 119785 w 609"/>
              <a:gd name="T17" fmla="*/ 109178 h 305"/>
              <a:gd name="T18" fmla="*/ 111872 w 609"/>
              <a:gd name="T19" fmla="*/ 104150 h 305"/>
              <a:gd name="T20" fmla="*/ 111872 w 609"/>
              <a:gd name="T21" fmla="*/ 104150 h 305"/>
              <a:gd name="T22" fmla="*/ 66188 w 609"/>
              <a:gd name="T23" fmla="*/ 58539 h 305"/>
              <a:gd name="T24" fmla="*/ 17986 w 609"/>
              <a:gd name="T25" fmla="*/ 104150 h 305"/>
              <a:gd name="T26" fmla="*/ 17986 w 609"/>
              <a:gd name="T27" fmla="*/ 104150 h 305"/>
              <a:gd name="T28" fmla="*/ 10432 w 609"/>
              <a:gd name="T29" fmla="*/ 109178 h 305"/>
              <a:gd name="T30" fmla="*/ 0 w 609"/>
              <a:gd name="T31" fmla="*/ 99122 h 305"/>
              <a:gd name="T32" fmla="*/ 5396 w 609"/>
              <a:gd name="T33" fmla="*/ 91221 h 305"/>
              <a:gd name="T34" fmla="*/ 5396 w 609"/>
              <a:gd name="T35" fmla="*/ 91221 h 305"/>
              <a:gd name="T36" fmla="*/ 58634 w 609"/>
              <a:gd name="T37" fmla="*/ 38069 h 305"/>
              <a:gd name="T38" fmla="*/ 58634 w 609"/>
              <a:gd name="T39" fmla="*/ 38069 h 305"/>
              <a:gd name="T40" fmla="*/ 66188 w 609"/>
              <a:gd name="T41" fmla="*/ 33041 h 305"/>
              <a:gd name="T42" fmla="*/ 71224 w 609"/>
              <a:gd name="T43" fmla="*/ 38069 h 305"/>
              <a:gd name="T44" fmla="*/ 71224 w 609"/>
              <a:gd name="T45" fmla="*/ 38069 h 305"/>
              <a:gd name="T46" fmla="*/ 119785 w 609"/>
              <a:gd name="T47" fmla="*/ 83679 h 305"/>
              <a:gd name="T48" fmla="*/ 132375 w 609"/>
              <a:gd name="T49" fmla="*/ 71109 h 305"/>
              <a:gd name="T50" fmla="*/ 132375 w 609"/>
              <a:gd name="T51" fmla="*/ 71109 h 305"/>
              <a:gd name="T52" fmla="*/ 134893 w 609"/>
              <a:gd name="T53" fmla="*/ 68595 h 305"/>
              <a:gd name="T54" fmla="*/ 139929 w 609"/>
              <a:gd name="T55" fmla="*/ 63567 h 305"/>
              <a:gd name="T56" fmla="*/ 139929 w 609"/>
              <a:gd name="T57" fmla="*/ 63567 h 305"/>
              <a:gd name="T58" fmla="*/ 183095 w 609"/>
              <a:gd name="T59" fmla="*/ 20471 h 305"/>
              <a:gd name="T60" fmla="*/ 167987 w 609"/>
              <a:gd name="T61" fmla="*/ 20471 h 305"/>
              <a:gd name="T62" fmla="*/ 157915 w 609"/>
              <a:gd name="T63" fmla="*/ 10056 h 305"/>
              <a:gd name="T64" fmla="*/ 167987 w 609"/>
              <a:gd name="T65" fmla="*/ 0 h 305"/>
              <a:gd name="T66" fmla="*/ 208635 w 609"/>
              <a:gd name="T67" fmla="*/ 0 h 305"/>
              <a:gd name="T68" fmla="*/ 218707 w 609"/>
              <a:gd name="T69" fmla="*/ 10056 h 305"/>
              <a:gd name="T70" fmla="*/ 218707 w 609"/>
              <a:gd name="T71" fmla="*/ 50638 h 305"/>
              <a:gd name="T72" fmla="*/ 208635 w 609"/>
              <a:gd name="T73" fmla="*/ 61053 h 30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305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1"/>
                </a:cubicBezTo>
                <a:cubicBezTo>
                  <a:pt x="552" y="99"/>
                  <a:pt x="552" y="99"/>
                  <a:pt x="552" y="99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354" y="290"/>
                  <a:pt x="354" y="290"/>
                  <a:pt x="354" y="290"/>
                </a:cubicBezTo>
                <a:cubicBezTo>
                  <a:pt x="347" y="297"/>
                  <a:pt x="340" y="304"/>
                  <a:pt x="333" y="304"/>
                </a:cubicBezTo>
                <a:cubicBezTo>
                  <a:pt x="326" y="304"/>
                  <a:pt x="318" y="297"/>
                  <a:pt x="311" y="290"/>
                </a:cubicBezTo>
                <a:cubicBezTo>
                  <a:pt x="184" y="163"/>
                  <a:pt x="184" y="163"/>
                  <a:pt x="184" y="163"/>
                </a:cubicBezTo>
                <a:cubicBezTo>
                  <a:pt x="50" y="290"/>
                  <a:pt x="50" y="290"/>
                  <a:pt x="50" y="290"/>
                </a:cubicBezTo>
                <a:cubicBezTo>
                  <a:pt x="43" y="297"/>
                  <a:pt x="36" y="304"/>
                  <a:pt x="29" y="304"/>
                </a:cubicBezTo>
                <a:cubicBezTo>
                  <a:pt x="15" y="304"/>
                  <a:pt x="0" y="290"/>
                  <a:pt x="0" y="276"/>
                </a:cubicBezTo>
                <a:cubicBezTo>
                  <a:pt x="0" y="269"/>
                  <a:pt x="8" y="261"/>
                  <a:pt x="15" y="254"/>
                </a:cubicBezTo>
                <a:cubicBezTo>
                  <a:pt x="163" y="106"/>
                  <a:pt x="163" y="106"/>
                  <a:pt x="163" y="106"/>
                </a:cubicBezTo>
                <a:cubicBezTo>
                  <a:pt x="170" y="99"/>
                  <a:pt x="177" y="92"/>
                  <a:pt x="184" y="92"/>
                </a:cubicBezTo>
                <a:cubicBezTo>
                  <a:pt x="191" y="92"/>
                  <a:pt x="198" y="99"/>
                  <a:pt x="198" y="106"/>
                </a:cubicBezTo>
                <a:cubicBezTo>
                  <a:pt x="333" y="233"/>
                  <a:pt x="333" y="233"/>
                  <a:pt x="333" y="233"/>
                </a:cubicBezTo>
                <a:cubicBezTo>
                  <a:pt x="368" y="198"/>
                  <a:pt x="368" y="198"/>
                  <a:pt x="368" y="198"/>
                </a:cubicBezTo>
                <a:cubicBezTo>
                  <a:pt x="375" y="191"/>
                  <a:pt x="375" y="191"/>
                  <a:pt x="375" y="191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3"/>
                  <a:pt x="439" y="28"/>
                </a:cubicBezTo>
                <a:cubicBezTo>
                  <a:pt x="439" y="14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156"/>
                  <a:pt x="594" y="170"/>
                  <a:pt x="580" y="17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lang="hr-HR" sz="720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1" name="AutoShape 2" descr="Image result for sign for EU"/>
          <p:cNvSpPr>
            <a:spLocks noChangeAspect="1" noChangeArrowheads="1"/>
          </p:cNvSpPr>
          <p:nvPr/>
        </p:nvSpPr>
        <p:spPr bwMode="auto">
          <a:xfrm>
            <a:off x="311130" y="-288460"/>
            <a:ext cx="609560" cy="6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68" tIns="91434" rIns="182868" bIns="91434" numCol="1" anchor="t" anchorCtr="0" compatLnSpc="1">
            <a:prstTxWarp prst="textNoShape">
              <a:avLst/>
            </a:prstTxWarp>
          </a:bodyPr>
          <a:lstStyle/>
          <a:p>
            <a:endParaRPr lang="hr-HR" sz="7200"/>
          </a:p>
        </p:txBody>
      </p:sp>
      <p:sp>
        <p:nvSpPr>
          <p:cNvPr id="32" name="AutoShape 4" descr="Image result for sign for EU"/>
          <p:cNvSpPr>
            <a:spLocks noChangeAspect="1" noChangeArrowheads="1"/>
          </p:cNvSpPr>
          <p:nvPr/>
        </p:nvSpPr>
        <p:spPr bwMode="auto">
          <a:xfrm>
            <a:off x="615910" y="16321"/>
            <a:ext cx="609560" cy="6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68" tIns="91434" rIns="182868" bIns="91434" numCol="1" anchor="t" anchorCtr="0" compatLnSpc="1">
            <a:prstTxWarp prst="textNoShape">
              <a:avLst/>
            </a:prstTxWarp>
          </a:bodyPr>
          <a:lstStyle/>
          <a:p>
            <a:endParaRPr lang="hr-HR" sz="7200"/>
          </a:p>
        </p:txBody>
      </p:sp>
      <p:sp>
        <p:nvSpPr>
          <p:cNvPr id="33" name="AutoShape 6" descr="Image result for sign for EU"/>
          <p:cNvSpPr>
            <a:spLocks noChangeAspect="1" noChangeArrowheads="1"/>
          </p:cNvSpPr>
          <p:nvPr/>
        </p:nvSpPr>
        <p:spPr bwMode="auto">
          <a:xfrm>
            <a:off x="920690" y="321101"/>
            <a:ext cx="609560" cy="6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68" tIns="91434" rIns="182868" bIns="91434" numCol="1" anchor="t" anchorCtr="0" compatLnSpc="1">
            <a:prstTxWarp prst="textNoShape">
              <a:avLst/>
            </a:prstTxWarp>
          </a:bodyPr>
          <a:lstStyle/>
          <a:p>
            <a:endParaRPr lang="hr-HR" sz="7200"/>
          </a:p>
        </p:txBody>
      </p:sp>
      <p:sp>
        <p:nvSpPr>
          <p:cNvPr id="95" name="Freeform 75"/>
          <p:cNvSpPr>
            <a:spLocks/>
          </p:cNvSpPr>
          <p:nvPr/>
        </p:nvSpPr>
        <p:spPr bwMode="auto">
          <a:xfrm>
            <a:off x="16008712" y="9590452"/>
            <a:ext cx="229271" cy="328051"/>
          </a:xfrm>
          <a:custGeom>
            <a:avLst/>
            <a:gdLst>
              <a:gd name="T0" fmla="*/ 137842 w 41"/>
              <a:gd name="T1" fmla="*/ 184986 h 57"/>
              <a:gd name="T2" fmla="*/ 137842 w 41"/>
              <a:gd name="T3" fmla="*/ 191837 h 57"/>
              <a:gd name="T4" fmla="*/ 106828 w 41"/>
              <a:gd name="T5" fmla="*/ 195263 h 57"/>
              <a:gd name="T6" fmla="*/ 17230 w 41"/>
              <a:gd name="T7" fmla="*/ 130175 h 57"/>
              <a:gd name="T8" fmla="*/ 3446 w 41"/>
              <a:gd name="T9" fmla="*/ 130175 h 57"/>
              <a:gd name="T10" fmla="*/ 0 w 41"/>
              <a:gd name="T11" fmla="*/ 123324 h 57"/>
              <a:gd name="T12" fmla="*/ 0 w 41"/>
              <a:gd name="T13" fmla="*/ 109621 h 57"/>
              <a:gd name="T14" fmla="*/ 3446 w 41"/>
              <a:gd name="T15" fmla="*/ 106196 h 57"/>
              <a:gd name="T16" fmla="*/ 13784 w 41"/>
              <a:gd name="T17" fmla="*/ 106196 h 57"/>
              <a:gd name="T18" fmla="*/ 13784 w 41"/>
              <a:gd name="T19" fmla="*/ 89067 h 57"/>
              <a:gd name="T20" fmla="*/ 3446 w 41"/>
              <a:gd name="T21" fmla="*/ 89067 h 57"/>
              <a:gd name="T22" fmla="*/ 0 w 41"/>
              <a:gd name="T23" fmla="*/ 85642 h 57"/>
              <a:gd name="T24" fmla="*/ 0 w 41"/>
              <a:gd name="T25" fmla="*/ 68513 h 57"/>
              <a:gd name="T26" fmla="*/ 3446 w 41"/>
              <a:gd name="T27" fmla="*/ 65088 h 57"/>
              <a:gd name="T28" fmla="*/ 17230 w 41"/>
              <a:gd name="T29" fmla="*/ 65088 h 57"/>
              <a:gd name="T30" fmla="*/ 106828 w 41"/>
              <a:gd name="T31" fmla="*/ 0 h 57"/>
              <a:gd name="T32" fmla="*/ 134396 w 41"/>
              <a:gd name="T33" fmla="*/ 3426 h 57"/>
              <a:gd name="T34" fmla="*/ 134396 w 41"/>
              <a:gd name="T35" fmla="*/ 6851 h 57"/>
              <a:gd name="T36" fmla="*/ 137842 w 41"/>
              <a:gd name="T37" fmla="*/ 10277 h 57"/>
              <a:gd name="T38" fmla="*/ 130950 w 41"/>
              <a:gd name="T39" fmla="*/ 30831 h 57"/>
              <a:gd name="T40" fmla="*/ 124058 w 41"/>
              <a:gd name="T41" fmla="*/ 34257 h 57"/>
              <a:gd name="T42" fmla="*/ 106828 w 41"/>
              <a:gd name="T43" fmla="*/ 34257 h 57"/>
              <a:gd name="T44" fmla="*/ 55137 w 41"/>
              <a:gd name="T45" fmla="*/ 65088 h 57"/>
              <a:gd name="T46" fmla="*/ 117166 w 41"/>
              <a:gd name="T47" fmla="*/ 65088 h 57"/>
              <a:gd name="T48" fmla="*/ 120612 w 41"/>
              <a:gd name="T49" fmla="*/ 68513 h 57"/>
              <a:gd name="T50" fmla="*/ 124058 w 41"/>
              <a:gd name="T51" fmla="*/ 71939 h 57"/>
              <a:gd name="T52" fmla="*/ 120612 w 41"/>
              <a:gd name="T53" fmla="*/ 85642 h 57"/>
              <a:gd name="T54" fmla="*/ 113720 w 41"/>
              <a:gd name="T55" fmla="*/ 89067 h 57"/>
              <a:gd name="T56" fmla="*/ 48245 w 41"/>
              <a:gd name="T57" fmla="*/ 89067 h 57"/>
              <a:gd name="T58" fmla="*/ 48245 w 41"/>
              <a:gd name="T59" fmla="*/ 106196 h 57"/>
              <a:gd name="T60" fmla="*/ 110274 w 41"/>
              <a:gd name="T61" fmla="*/ 106196 h 57"/>
              <a:gd name="T62" fmla="*/ 113720 w 41"/>
              <a:gd name="T63" fmla="*/ 106196 h 57"/>
              <a:gd name="T64" fmla="*/ 113720 w 41"/>
              <a:gd name="T65" fmla="*/ 109621 h 57"/>
              <a:gd name="T66" fmla="*/ 113720 w 41"/>
              <a:gd name="T67" fmla="*/ 126750 h 57"/>
              <a:gd name="T68" fmla="*/ 106828 w 41"/>
              <a:gd name="T69" fmla="*/ 130175 h 57"/>
              <a:gd name="T70" fmla="*/ 55137 w 41"/>
              <a:gd name="T71" fmla="*/ 130175 h 57"/>
              <a:gd name="T72" fmla="*/ 106828 w 41"/>
              <a:gd name="T73" fmla="*/ 164432 h 57"/>
              <a:gd name="T74" fmla="*/ 127504 w 41"/>
              <a:gd name="T75" fmla="*/ 161006 h 57"/>
              <a:gd name="T76" fmla="*/ 130950 w 41"/>
              <a:gd name="T77" fmla="*/ 161006 h 57"/>
              <a:gd name="T78" fmla="*/ 134396 w 41"/>
              <a:gd name="T79" fmla="*/ 164432 h 57"/>
              <a:gd name="T80" fmla="*/ 137842 w 41"/>
              <a:gd name="T81" fmla="*/ 184986 h 5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1" h="57">
                <a:moveTo>
                  <a:pt x="40" y="54"/>
                </a:moveTo>
                <a:cubicBezTo>
                  <a:pt x="41" y="55"/>
                  <a:pt x="40" y="55"/>
                  <a:pt x="40" y="56"/>
                </a:cubicBezTo>
                <a:cubicBezTo>
                  <a:pt x="39" y="56"/>
                  <a:pt x="36" y="57"/>
                  <a:pt x="31" y="57"/>
                </a:cubicBezTo>
                <a:cubicBezTo>
                  <a:pt x="18" y="57"/>
                  <a:pt x="8" y="49"/>
                  <a:pt x="5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0" y="3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0" y="31"/>
                  <a:pt x="1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29"/>
                  <a:pt x="4" y="28"/>
                  <a:pt x="4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6"/>
                  <a:pt x="0" y="2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19"/>
                  <a:pt x="1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9" y="8"/>
                  <a:pt x="19" y="0"/>
                  <a:pt x="31" y="0"/>
                </a:cubicBezTo>
                <a:cubicBezTo>
                  <a:pt x="35" y="0"/>
                  <a:pt x="38" y="1"/>
                  <a:pt x="39" y="1"/>
                </a:cubicBezTo>
                <a:cubicBezTo>
                  <a:pt x="39" y="1"/>
                  <a:pt x="39" y="2"/>
                  <a:pt x="39" y="2"/>
                </a:cubicBezTo>
                <a:cubicBezTo>
                  <a:pt x="40" y="2"/>
                  <a:pt x="40" y="3"/>
                  <a:pt x="40" y="3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10"/>
                  <a:pt x="37" y="10"/>
                  <a:pt x="36" y="10"/>
                </a:cubicBezTo>
                <a:cubicBezTo>
                  <a:pt x="36" y="10"/>
                  <a:pt x="34" y="10"/>
                  <a:pt x="31" y="10"/>
                </a:cubicBezTo>
                <a:cubicBezTo>
                  <a:pt x="24" y="10"/>
                  <a:pt x="18" y="13"/>
                  <a:pt x="16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5" y="19"/>
                  <a:pt x="35" y="19"/>
                  <a:pt x="35" y="20"/>
                </a:cubicBezTo>
                <a:cubicBezTo>
                  <a:pt x="36" y="20"/>
                  <a:pt x="36" y="20"/>
                  <a:pt x="36" y="21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6"/>
                  <a:pt x="34" y="26"/>
                  <a:pt x="33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8"/>
                  <a:pt x="14" y="29"/>
                  <a:pt x="14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4" y="32"/>
                  <a:pt x="33" y="32"/>
                </a:cubicBezTo>
                <a:cubicBezTo>
                  <a:pt x="33" y="37"/>
                  <a:pt x="33" y="37"/>
                  <a:pt x="33" y="37"/>
                </a:cubicBezTo>
                <a:cubicBezTo>
                  <a:pt x="32" y="37"/>
                  <a:pt x="32" y="38"/>
                  <a:pt x="31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8" y="44"/>
                  <a:pt x="24" y="48"/>
                  <a:pt x="31" y="48"/>
                </a:cubicBezTo>
                <a:cubicBezTo>
                  <a:pt x="34" y="48"/>
                  <a:pt x="37" y="47"/>
                  <a:pt x="37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9" y="47"/>
                  <a:pt x="39" y="47"/>
                  <a:pt x="39" y="48"/>
                </a:cubicBezTo>
                <a:lnTo>
                  <a:pt x="40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 sz="7200" b="1">
              <a:solidFill>
                <a:schemeClr val="bg1"/>
              </a:solidFill>
              <a:latin typeface="Lato"/>
            </a:endParaRPr>
          </a:p>
          <a:p>
            <a:endParaRPr lang="hr-HR" sz="7200" dirty="0"/>
          </a:p>
        </p:txBody>
      </p:sp>
      <p:sp>
        <p:nvSpPr>
          <p:cNvPr id="96" name="Freeform 69"/>
          <p:cNvSpPr>
            <a:spLocks/>
          </p:cNvSpPr>
          <p:nvPr/>
        </p:nvSpPr>
        <p:spPr bwMode="auto">
          <a:xfrm>
            <a:off x="16046780" y="10089477"/>
            <a:ext cx="234935" cy="441297"/>
          </a:xfrm>
          <a:custGeom>
            <a:avLst/>
            <a:gdLst>
              <a:gd name="T0" fmla="*/ 72558 w 34"/>
              <a:gd name="T1" fmla="*/ 196528 h 64"/>
              <a:gd name="T2" fmla="*/ 72558 w 34"/>
              <a:gd name="T3" fmla="*/ 217215 h 64"/>
              <a:gd name="T4" fmla="*/ 69103 w 34"/>
              <a:gd name="T5" fmla="*/ 220663 h 64"/>
              <a:gd name="T6" fmla="*/ 51827 w 34"/>
              <a:gd name="T7" fmla="*/ 220663 h 64"/>
              <a:gd name="T8" fmla="*/ 48372 w 34"/>
              <a:gd name="T9" fmla="*/ 217215 h 64"/>
              <a:gd name="T10" fmla="*/ 48372 w 34"/>
              <a:gd name="T11" fmla="*/ 196528 h 64"/>
              <a:gd name="T12" fmla="*/ 3455 w 34"/>
              <a:gd name="T13" fmla="*/ 172393 h 64"/>
              <a:gd name="T14" fmla="*/ 3455 w 34"/>
              <a:gd name="T15" fmla="*/ 168945 h 64"/>
              <a:gd name="T16" fmla="*/ 13821 w 34"/>
              <a:gd name="T17" fmla="*/ 151706 h 64"/>
              <a:gd name="T18" fmla="*/ 17276 w 34"/>
              <a:gd name="T19" fmla="*/ 148258 h 64"/>
              <a:gd name="T20" fmla="*/ 20731 w 34"/>
              <a:gd name="T21" fmla="*/ 151706 h 64"/>
              <a:gd name="T22" fmla="*/ 58738 w 34"/>
              <a:gd name="T23" fmla="*/ 168945 h 64"/>
              <a:gd name="T24" fmla="*/ 86379 w 34"/>
              <a:gd name="T25" fmla="*/ 148258 h 64"/>
              <a:gd name="T26" fmla="*/ 55282 w 34"/>
              <a:gd name="T27" fmla="*/ 124123 h 64"/>
              <a:gd name="T28" fmla="*/ 3455 w 34"/>
              <a:gd name="T29" fmla="*/ 72405 h 64"/>
              <a:gd name="T30" fmla="*/ 48372 w 34"/>
              <a:gd name="T31" fmla="*/ 27583 h 64"/>
              <a:gd name="T32" fmla="*/ 48372 w 34"/>
              <a:gd name="T33" fmla="*/ 3448 h 64"/>
              <a:gd name="T34" fmla="*/ 51827 w 34"/>
              <a:gd name="T35" fmla="*/ 0 h 64"/>
              <a:gd name="T36" fmla="*/ 69103 w 34"/>
              <a:gd name="T37" fmla="*/ 0 h 64"/>
              <a:gd name="T38" fmla="*/ 72558 w 34"/>
              <a:gd name="T39" fmla="*/ 3448 h 64"/>
              <a:gd name="T40" fmla="*/ 72558 w 34"/>
              <a:gd name="T41" fmla="*/ 24135 h 64"/>
              <a:gd name="T42" fmla="*/ 110565 w 34"/>
              <a:gd name="T43" fmla="*/ 41374 h 64"/>
              <a:gd name="T44" fmla="*/ 110565 w 34"/>
              <a:gd name="T45" fmla="*/ 48270 h 64"/>
              <a:gd name="T46" fmla="*/ 100199 w 34"/>
              <a:gd name="T47" fmla="*/ 65509 h 64"/>
              <a:gd name="T48" fmla="*/ 100199 w 34"/>
              <a:gd name="T49" fmla="*/ 65509 h 64"/>
              <a:gd name="T50" fmla="*/ 96744 w 34"/>
              <a:gd name="T51" fmla="*/ 65509 h 64"/>
              <a:gd name="T52" fmla="*/ 62193 w 34"/>
              <a:gd name="T53" fmla="*/ 51718 h 64"/>
              <a:gd name="T54" fmla="*/ 34551 w 34"/>
              <a:gd name="T55" fmla="*/ 72405 h 64"/>
              <a:gd name="T56" fmla="*/ 69103 w 34"/>
              <a:gd name="T57" fmla="*/ 96540 h 64"/>
              <a:gd name="T58" fmla="*/ 117475 w 34"/>
              <a:gd name="T59" fmla="*/ 144810 h 64"/>
              <a:gd name="T60" fmla="*/ 72558 w 34"/>
              <a:gd name="T61" fmla="*/ 196528 h 6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lang="hr-HR" sz="720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25123" y="625883"/>
            <a:ext cx="13246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   </a:t>
            </a:r>
          </a:p>
          <a:p>
            <a:r>
              <a:rPr lang="hr-HR" sz="5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 Hvala na pažnji!</a:t>
            </a:r>
            <a:endParaRPr lang="hr-HR" sz="5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5004619" y="2976207"/>
            <a:ext cx="640416" cy="19616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645034" y="2976207"/>
            <a:ext cx="15481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645034" y="2174471"/>
            <a:ext cx="1994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prstClr val="white"/>
                </a:solidFill>
                <a:latin typeface="Trebuchet MS" panose="020B0603020202020204"/>
              </a:rPr>
              <a:t>Croatia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471" y="4937888"/>
            <a:ext cx="11885551" cy="7416320"/>
          </a:xfrm>
          <a:prstGeom prst="rect">
            <a:avLst/>
          </a:prstGeom>
          <a:ln>
            <a:noFill/>
          </a:ln>
        </p:spPr>
      </p:pic>
      <p:grpSp>
        <p:nvGrpSpPr>
          <p:cNvPr id="84" name="Group 83"/>
          <p:cNvGrpSpPr/>
          <p:nvPr/>
        </p:nvGrpSpPr>
        <p:grpSpPr>
          <a:xfrm>
            <a:off x="16557877" y="7971073"/>
            <a:ext cx="476263" cy="350131"/>
            <a:chOff x="4718190" y="2557134"/>
            <a:chExt cx="210631" cy="198667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190" y="2700346"/>
              <a:ext cx="210631" cy="55455"/>
            </a:xfrm>
            <a:prstGeom prst="rect">
              <a:avLst/>
            </a:prstGeom>
          </p:spPr>
        </p:pic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4771835" y="2557134"/>
              <a:ext cx="104965" cy="167765"/>
            </a:xfrm>
            <a:custGeom>
              <a:avLst/>
              <a:gdLst>
                <a:gd name="T0" fmla="*/ 100 w 200"/>
                <a:gd name="T1" fmla="*/ 158 h 320"/>
                <a:gd name="T2" fmla="*/ 43 w 200"/>
                <a:gd name="T3" fmla="*/ 101 h 320"/>
                <a:gd name="T4" fmla="*/ 100 w 200"/>
                <a:gd name="T5" fmla="*/ 44 h 320"/>
                <a:gd name="T6" fmla="*/ 158 w 200"/>
                <a:gd name="T7" fmla="*/ 101 h 320"/>
                <a:gd name="T8" fmla="*/ 100 w 200"/>
                <a:gd name="T9" fmla="*/ 158 h 320"/>
                <a:gd name="T10" fmla="*/ 100 w 200"/>
                <a:gd name="T11" fmla="*/ 0 h 320"/>
                <a:gd name="T12" fmla="*/ 0 w 200"/>
                <a:gd name="T13" fmla="*/ 100 h 320"/>
                <a:gd name="T14" fmla="*/ 100 w 200"/>
                <a:gd name="T15" fmla="*/ 320 h 320"/>
                <a:gd name="T16" fmla="*/ 200 w 200"/>
                <a:gd name="T17" fmla="*/ 100 h 320"/>
                <a:gd name="T18" fmla="*/ 100 w 200"/>
                <a:gd name="T1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320">
                  <a:moveTo>
                    <a:pt x="100" y="158"/>
                  </a:moveTo>
                  <a:cubicBezTo>
                    <a:pt x="69" y="158"/>
                    <a:pt x="43" y="133"/>
                    <a:pt x="43" y="101"/>
                  </a:cubicBezTo>
                  <a:cubicBezTo>
                    <a:pt x="43" y="70"/>
                    <a:pt x="69" y="44"/>
                    <a:pt x="100" y="44"/>
                  </a:cubicBezTo>
                  <a:cubicBezTo>
                    <a:pt x="132" y="44"/>
                    <a:pt x="158" y="70"/>
                    <a:pt x="158" y="101"/>
                  </a:cubicBezTo>
                  <a:cubicBezTo>
                    <a:pt x="158" y="133"/>
                    <a:pt x="132" y="158"/>
                    <a:pt x="100" y="158"/>
                  </a:cubicBezTo>
                  <a:close/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95"/>
                    <a:pt x="100" y="320"/>
                    <a:pt x="100" y="320"/>
                  </a:cubicBezTo>
                  <a:cubicBezTo>
                    <a:pt x="100" y="320"/>
                    <a:pt x="200" y="195"/>
                    <a:pt x="200" y="100"/>
                  </a:cubicBezTo>
                  <a:cubicBezTo>
                    <a:pt x="200" y="45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vert="horz" wrap="square" lIns="243824" tIns="121912" rIns="243824" bIns="121912" numCol="1" anchor="t" anchorCtr="0" compatLnSpc="1">
              <a:prstTxWarp prst="textNoShape">
                <a:avLst/>
              </a:prstTxWarp>
            </a:bodyPr>
            <a:lstStyle/>
            <a:p>
              <a:pPr defTabSz="2438218">
                <a:defRPr/>
              </a:pPr>
              <a:endParaRPr lang="en-US" sz="4800" kern="0">
                <a:solidFill>
                  <a:prstClr val="black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521439" y="2976207"/>
            <a:ext cx="8262851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4000" b="1" kern="0" dirty="0">
                <a:solidFill>
                  <a:srgbClr val="003399"/>
                </a:solidFill>
                <a:latin typeface="Arial"/>
              </a:rPr>
              <a:t>Sektor za industriju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003399"/>
                </a:solidFill>
                <a:latin typeface="Arial"/>
              </a:rPr>
              <a:t>Tel</a:t>
            </a:r>
            <a:r>
              <a:rPr lang="hr-HR" sz="4000" b="1" kern="0" dirty="0">
                <a:solidFill>
                  <a:srgbClr val="003399"/>
                </a:solidFill>
                <a:latin typeface="Arial"/>
              </a:rPr>
              <a:t>.</a:t>
            </a:r>
            <a:r>
              <a:rPr lang="en-US" sz="4000" b="1" kern="0" dirty="0">
                <a:solidFill>
                  <a:srgbClr val="003399"/>
                </a:solidFill>
                <a:latin typeface="Arial"/>
              </a:rPr>
              <a:t>:+385 1 </a:t>
            </a:r>
            <a:r>
              <a:rPr lang="hr-HR" sz="4000" b="1" kern="0" dirty="0">
                <a:solidFill>
                  <a:srgbClr val="003399"/>
                </a:solidFill>
                <a:latin typeface="Arial"/>
              </a:rPr>
              <a:t>4606 701</a:t>
            </a:r>
            <a:endParaRPr lang="en-US" sz="4000" b="1" kern="0" dirty="0">
              <a:solidFill>
                <a:srgbClr val="003399"/>
              </a:solidFill>
              <a:latin typeface="Arial"/>
            </a:endParaRPr>
          </a:p>
          <a:p>
            <a:pPr lvl="0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003399"/>
                </a:solidFill>
                <a:latin typeface="Arial"/>
              </a:rPr>
              <a:t>Fax:+385 1 4</a:t>
            </a:r>
            <a:r>
              <a:rPr lang="hr-HR" sz="4000" b="1" kern="0" dirty="0">
                <a:solidFill>
                  <a:srgbClr val="003399"/>
                </a:solidFill>
                <a:latin typeface="Arial"/>
              </a:rPr>
              <a:t>606 737</a:t>
            </a:r>
            <a:endParaRPr lang="en-US" sz="4000" b="1" kern="0" dirty="0">
              <a:solidFill>
                <a:srgbClr val="003399"/>
              </a:solidFill>
              <a:latin typeface="Arial"/>
            </a:endParaRPr>
          </a:p>
          <a:p>
            <a:pPr lvl="0" algn="ctr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hr-HR" sz="4000" b="1" kern="0" dirty="0">
              <a:solidFill>
                <a:srgbClr val="003399"/>
              </a:solidFill>
              <a:latin typeface="Arial"/>
            </a:endParaRPr>
          </a:p>
          <a:p>
            <a:pPr lvl="0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4000" b="1" kern="0" dirty="0">
                <a:solidFill>
                  <a:srgbClr val="003399"/>
                </a:solidFill>
                <a:latin typeface="Arial"/>
              </a:rPr>
              <a:t>Nova cesta </a:t>
            </a:r>
            <a:r>
              <a:rPr lang="hr-HR" sz="4000" b="1" kern="0" dirty="0" smtClean="0">
                <a:solidFill>
                  <a:srgbClr val="003399"/>
                </a:solidFill>
                <a:latin typeface="Arial"/>
              </a:rPr>
              <a:t>7/I</a:t>
            </a:r>
            <a:endParaRPr lang="en-US" sz="4000" b="1" kern="0" dirty="0">
              <a:solidFill>
                <a:srgbClr val="003399"/>
              </a:solidFill>
              <a:latin typeface="Arial"/>
            </a:endParaRPr>
          </a:p>
          <a:p>
            <a:pPr lvl="0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003399"/>
                </a:solidFill>
                <a:latin typeface="Arial"/>
              </a:rPr>
              <a:t>10000 Zagreb</a:t>
            </a:r>
          </a:p>
          <a:p>
            <a:pPr lvl="0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4000" b="1" kern="0" dirty="0" smtClean="0">
              <a:solidFill>
                <a:srgbClr val="003399"/>
              </a:solidFill>
              <a:latin typeface="Arial"/>
            </a:endParaRPr>
          </a:p>
          <a:p>
            <a:pPr lvl="0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003399"/>
                </a:solidFill>
                <a:latin typeface="Arial"/>
              </a:rPr>
              <a:t>e-mail: </a:t>
            </a:r>
            <a:r>
              <a:rPr lang="hr-HR" sz="4000" b="1" kern="0" dirty="0" smtClean="0">
                <a:solidFill>
                  <a:srgbClr val="003399"/>
                </a:solidFill>
                <a:latin typeface="Arial"/>
                <a:hlinkClick r:id="rId5"/>
              </a:rPr>
              <a:t>industrija</a:t>
            </a:r>
            <a:r>
              <a:rPr lang="en-US" sz="4000" b="1" kern="0" dirty="0" smtClean="0">
                <a:solidFill>
                  <a:srgbClr val="003399"/>
                </a:solidFill>
                <a:latin typeface="Arial"/>
                <a:hlinkClick r:id="rId5"/>
              </a:rPr>
              <a:t>@hgk.hr</a:t>
            </a:r>
            <a:endParaRPr lang="hr-HR" sz="4000" b="1" kern="0" dirty="0">
              <a:solidFill>
                <a:srgbClr val="003399"/>
              </a:solidFill>
              <a:latin typeface="Arial"/>
            </a:endParaRPr>
          </a:p>
          <a:p>
            <a:pPr lvl="2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4000" b="1" kern="0" dirty="0" smtClean="0">
                <a:solidFill>
                  <a:srgbClr val="003399"/>
                </a:solidFill>
                <a:latin typeface="Arial"/>
                <a:hlinkClick r:id="rId6"/>
              </a:rPr>
              <a:t>gpehnec@hgk.hr</a:t>
            </a:r>
            <a:endParaRPr lang="hr-HR" sz="4000" b="1" kern="0" dirty="0" smtClean="0">
              <a:solidFill>
                <a:srgbClr val="003399"/>
              </a:solidFill>
              <a:latin typeface="Arial"/>
            </a:endParaRPr>
          </a:p>
          <a:p>
            <a:pPr lvl="0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4000" b="1" kern="0" dirty="0">
              <a:solidFill>
                <a:srgbClr val="003399"/>
              </a:solidFill>
              <a:latin typeface="Arial"/>
            </a:endParaRPr>
          </a:p>
          <a:p>
            <a:pPr lvl="0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003399"/>
                </a:solidFill>
                <a:latin typeface="Arial"/>
              </a:rPr>
              <a:t>www.hgk.hr</a:t>
            </a:r>
            <a:endParaRPr lang="hr-HR" sz="4000" b="1" kern="0" dirty="0">
              <a:solidFill>
                <a:srgbClr val="003399"/>
              </a:solidFill>
              <a:latin typeface="Arial"/>
            </a:endParaRPr>
          </a:p>
          <a:p>
            <a:pPr lvl="2">
              <a:lnSpc>
                <a:spcPct val="150000"/>
              </a:lnSpc>
            </a:pP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Picture 8" descr="Blue tissue pap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74093" y="1360427"/>
            <a:ext cx="3164154" cy="357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321"/>
            <a:ext cx="10209213" cy="1266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Sadržaj</a:t>
            </a:r>
            <a:endParaRPr lang="sr-Latn-RS" sz="4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0DED6-4E47-B34C-84E7-4AB30434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291" y="4056611"/>
            <a:ext cx="21029831" cy="7409902"/>
          </a:xfrm>
        </p:spPr>
        <p:txBody>
          <a:bodyPr>
            <a:normAutofit fontScale="92500" lnSpcReduction="20000"/>
          </a:bodyPr>
          <a:lstStyle/>
          <a:p>
            <a:pPr marL="685800" indent="-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hr-HR" altLang="sr-Latn-RS" sz="4000" kern="0" dirty="0" smtClean="0">
                <a:solidFill>
                  <a:srgbClr val="2B5481"/>
                </a:solidFill>
                <a:cs typeface="Arial"/>
              </a:rPr>
              <a:t>Uvod</a:t>
            </a:r>
          </a:p>
          <a:p>
            <a:pPr marL="685800" indent="-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5000"/>
              <a:buFont typeface="Arial" panose="020B0604020202020204" pitchFamily="34" charset="0"/>
              <a:buChar char="•"/>
              <a:defRPr/>
            </a:pPr>
            <a:endParaRPr lang="hr-HR" altLang="sr-Latn-RS" sz="4000" kern="0" dirty="0">
              <a:solidFill>
                <a:srgbClr val="2B5481"/>
              </a:solidFill>
              <a:cs typeface="Arial"/>
            </a:endParaRPr>
          </a:p>
          <a:p>
            <a:pPr marL="685800" indent="-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hr-HR" altLang="sr-Latn-RS" sz="4000" kern="0" dirty="0" smtClean="0">
                <a:solidFill>
                  <a:srgbClr val="2B5481"/>
                </a:solidFill>
                <a:cs typeface="Arial"/>
              </a:rPr>
              <a:t>Zakonske odredbe</a:t>
            </a:r>
            <a:endParaRPr lang="hr-HR" altLang="sr-Latn-RS" sz="4000" kern="0" dirty="0" smtClean="0">
              <a:solidFill>
                <a:srgbClr val="2B5481"/>
              </a:solidFill>
              <a:cs typeface="Arial"/>
            </a:endParaRP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5000"/>
              <a:defRPr/>
            </a:pPr>
            <a:endParaRPr lang="hr-HR" altLang="sr-Latn-RS" sz="4000" kern="0" dirty="0" smtClean="0">
              <a:solidFill>
                <a:srgbClr val="2B5481"/>
              </a:solidFill>
              <a:cs typeface="Arial"/>
            </a:endParaRPr>
          </a:p>
          <a:p>
            <a:pPr marL="685800" indent="-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hr-HR" altLang="sr-Latn-RS" sz="4000" kern="0" dirty="0" smtClean="0">
                <a:solidFill>
                  <a:srgbClr val="2B5481"/>
                </a:solidFill>
                <a:cs typeface="Arial"/>
              </a:rPr>
              <a:t>Mogućnosti oporabe polimernog </a:t>
            </a:r>
            <a:r>
              <a:rPr lang="hr-HR" altLang="sr-Latn-RS" sz="4000" kern="0" dirty="0" smtClean="0">
                <a:solidFill>
                  <a:srgbClr val="2B5481"/>
                </a:solidFill>
                <a:cs typeface="Arial"/>
              </a:rPr>
              <a:t>otpada</a:t>
            </a:r>
          </a:p>
          <a:p>
            <a:pPr marL="685800" indent="-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5000"/>
              <a:buFont typeface="Arial" panose="020B0604020202020204" pitchFamily="34" charset="0"/>
              <a:buChar char="•"/>
              <a:defRPr/>
            </a:pPr>
            <a:endParaRPr lang="hr-HR" altLang="sr-Latn-RS" sz="4000" kern="0" dirty="0">
              <a:solidFill>
                <a:srgbClr val="2B5481"/>
              </a:solidFill>
              <a:cs typeface="Arial"/>
            </a:endParaRPr>
          </a:p>
          <a:p>
            <a:pPr marL="685800" indent="-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hr-HR" altLang="sr-Latn-RS" sz="4000" kern="0" dirty="0" smtClean="0">
                <a:solidFill>
                  <a:srgbClr val="2B5481"/>
                </a:solidFill>
                <a:cs typeface="Arial"/>
              </a:rPr>
              <a:t>Polimerni otpad u RH</a:t>
            </a:r>
            <a:endParaRPr lang="hr-HR" altLang="sr-Latn-RS" sz="4000" kern="0" dirty="0" smtClean="0">
              <a:solidFill>
                <a:srgbClr val="2B5481"/>
              </a:solidFill>
              <a:cs typeface="Arial"/>
            </a:endParaRPr>
          </a:p>
          <a:p>
            <a:pPr marL="685800" indent="-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5000"/>
              <a:buFont typeface="Arial" panose="020B0604020202020204" pitchFamily="34" charset="0"/>
              <a:buChar char="•"/>
              <a:defRPr/>
            </a:pPr>
            <a:endParaRPr lang="hr-HR" altLang="sr-Latn-RS" sz="4000" kern="0" dirty="0" smtClean="0">
              <a:solidFill>
                <a:srgbClr val="2B5481"/>
              </a:solidFill>
              <a:cs typeface="Arial"/>
            </a:endParaRPr>
          </a:p>
          <a:p>
            <a:pPr marL="685800" indent="-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hr-HR" altLang="sr-Latn-RS" sz="4000" kern="0" dirty="0" smtClean="0">
                <a:solidFill>
                  <a:srgbClr val="2B5481"/>
                </a:solidFill>
                <a:cs typeface="Arial"/>
              </a:rPr>
              <a:t>Dobrovoljne obveze industrije plastike u </a:t>
            </a:r>
            <a:r>
              <a:rPr lang="hr-HR" altLang="sr-Latn-RS" sz="4000" kern="0" dirty="0" smtClean="0">
                <a:solidFill>
                  <a:srgbClr val="2B5481"/>
                </a:solidFill>
                <a:cs typeface="Arial"/>
              </a:rPr>
              <a:t>RH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5000"/>
              <a:defRPr/>
            </a:pPr>
            <a:endParaRPr lang="hr-HR" altLang="sr-Latn-RS" sz="4000" kern="0" dirty="0" smtClean="0">
              <a:solidFill>
                <a:srgbClr val="2B5481"/>
              </a:solidFill>
              <a:cs typeface="Arial"/>
            </a:endParaRPr>
          </a:p>
          <a:p>
            <a:pPr marL="685800" indent="-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hr-HR" altLang="sr-Latn-RS" sz="4000" kern="0" dirty="0" smtClean="0">
                <a:solidFill>
                  <a:srgbClr val="2B5481"/>
                </a:solidFill>
                <a:cs typeface="Arial"/>
              </a:rPr>
              <a:t>Projekt „MORE”</a:t>
            </a:r>
            <a:endParaRPr lang="hr-HR" altLang="sr-Latn-RS" sz="4000" kern="0" dirty="0" smtClean="0">
              <a:solidFill>
                <a:srgbClr val="2B5481"/>
              </a:solidFill>
              <a:cs typeface="Arial"/>
            </a:endParaRP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5000"/>
              <a:defRPr/>
            </a:pPr>
            <a:r>
              <a:rPr lang="hr-HR" sz="4000" kern="0" dirty="0" smtClean="0">
                <a:solidFill>
                  <a:srgbClr val="2B5481"/>
                </a:solidFill>
                <a:cs typeface="Arial"/>
              </a:rPr>
              <a:t>    </a:t>
            </a:r>
          </a:p>
          <a:p>
            <a:pPr marL="685800" indent="-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hr-HR" sz="4000" kern="0" dirty="0" smtClean="0">
                <a:solidFill>
                  <a:srgbClr val="2B5481"/>
                </a:solidFill>
                <a:cs typeface="Arial"/>
              </a:rPr>
              <a:t>Zaključak</a:t>
            </a:r>
          </a:p>
          <a:p>
            <a:pPr marL="685800" indent="-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Arial" panose="020B0604020202020204" pitchFamily="34" charset="0"/>
              <a:buChar char="•"/>
              <a:defRPr/>
            </a:pPr>
            <a:endParaRPr lang="hr-HR" kern="0" dirty="0">
              <a:solidFill>
                <a:srgbClr val="2B5481"/>
              </a:solidFill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7098" y="7514705"/>
            <a:ext cx="4572000" cy="355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1320583"/>
          </a:xfrm>
        </p:spPr>
        <p:txBody>
          <a:bodyPr/>
          <a:lstStyle/>
          <a:p>
            <a:r>
              <a:rPr lang="hr-HR" sz="44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Uvod</a:t>
            </a:r>
            <a:endParaRPr lang="hr-HR" sz="44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913" y="2926080"/>
            <a:ext cx="21029831" cy="8540433"/>
          </a:xfrm>
        </p:spPr>
        <p:txBody>
          <a:bodyPr>
            <a:normAutofit/>
          </a:bodyPr>
          <a:lstStyle/>
          <a:p>
            <a:endParaRPr lang="hr-HR" sz="2600" kern="0" dirty="0" smtClean="0">
              <a:solidFill>
                <a:srgbClr val="2B5481"/>
              </a:solidFill>
              <a:cs typeface="Arial"/>
            </a:endParaRPr>
          </a:p>
          <a:p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Naše </a:t>
            </a:r>
            <a:r>
              <a:rPr lang="hr-HR" sz="2600" kern="0" dirty="0">
                <a:solidFill>
                  <a:srgbClr val="2B5481"/>
                </a:solidFill>
                <a:cs typeface="Arial"/>
              </a:rPr>
              <a:t>društvo </a:t>
            </a:r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danas troši </a:t>
            </a:r>
            <a:r>
              <a:rPr lang="hr-HR" sz="2600" kern="0" dirty="0">
                <a:solidFill>
                  <a:srgbClr val="2B5481"/>
                </a:solidFill>
                <a:cs typeface="Arial"/>
              </a:rPr>
              <a:t>resurse u neodrživoj </a:t>
            </a:r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mjeri.</a:t>
            </a:r>
          </a:p>
          <a:p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Neselektivno </a:t>
            </a:r>
            <a:r>
              <a:rPr lang="hr-HR" sz="2600" kern="0" dirty="0">
                <a:solidFill>
                  <a:srgbClr val="2B5481"/>
                </a:solidFill>
                <a:cs typeface="Arial"/>
              </a:rPr>
              <a:t>i pretjerano korištenje resursa planete </a:t>
            </a:r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dovodi </a:t>
            </a:r>
            <a:r>
              <a:rPr lang="hr-HR" sz="2600" kern="0" dirty="0">
                <a:solidFill>
                  <a:srgbClr val="2B5481"/>
                </a:solidFill>
                <a:cs typeface="Arial"/>
              </a:rPr>
              <a:t>do klimatskih promjena, opustošenja, gubitka biološke </a:t>
            </a:r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raznolikosti.</a:t>
            </a:r>
          </a:p>
          <a:p>
            <a:endParaRPr lang="hr-HR" sz="2600" kern="0" dirty="0" smtClean="0">
              <a:solidFill>
                <a:srgbClr val="2B5481"/>
              </a:solidFill>
              <a:cs typeface="Arial"/>
            </a:endParaRPr>
          </a:p>
          <a:p>
            <a:r>
              <a:rPr lang="hr-HR" sz="2600" i="1" kern="0" dirty="0" smtClean="0">
                <a:solidFill>
                  <a:srgbClr val="2B5481"/>
                </a:solidFill>
                <a:cs typeface="Arial"/>
              </a:rPr>
              <a:t>Jesu li proizvodi od plastike i plastika kao materijal krivi što se (nažalost) u velikoj količini nalaze u prirodi umjesto da su uključeni u sustav zbrinjavanja otpada?</a:t>
            </a:r>
          </a:p>
          <a:p>
            <a:endParaRPr lang="hr-HR" sz="2600" kern="0" dirty="0" smtClean="0">
              <a:solidFill>
                <a:srgbClr val="2B5481"/>
              </a:solidFill>
              <a:cs typeface="Arial"/>
            </a:endParaRPr>
          </a:p>
          <a:p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U početku, plastični su proizvodi stavljeni na tržište da zamjene oskudne i neodržive resurse kao što su kornjačevina, slonovača i kosti životinja. Od tada, možemo slobodno reći da su plastični materijali oblikovali današnji svijet donijevši sigurnost, higijensku zaštitu, komfor te su uvelike pridonijeli blagostanju današnjeg društva. </a:t>
            </a:r>
          </a:p>
          <a:p>
            <a:endParaRPr lang="hr-HR" sz="2600" kern="0" dirty="0" smtClean="0">
              <a:solidFill>
                <a:srgbClr val="2B5481"/>
              </a:solidFill>
              <a:cs typeface="Arial"/>
            </a:endParaRPr>
          </a:p>
          <a:p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Danas je resursno učinkovita plastika zahvaljujući odličnim kemijskim i mehaničkim svojstvima kao i mogućnost lakog oblikovanja prisutna u beskonačnom rasponu proizvoda i primjena pomažući štednju energije, smanjenje emisija CO2, smanjenje potrošnje vode pa čak i hrane. </a:t>
            </a:r>
          </a:p>
          <a:p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Unatoč odličnim karakteristikama ovog materijala, današnje društvo i industrija plastike suočeni su sa problemom otpada koji treba hitno riješiti.</a:t>
            </a:r>
            <a:endParaRPr lang="hr-HR" sz="2600" kern="0" dirty="0">
              <a:solidFill>
                <a:srgbClr val="2B548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93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1320583"/>
          </a:xfrm>
        </p:spPr>
        <p:txBody>
          <a:bodyPr/>
          <a:lstStyle/>
          <a:p>
            <a:r>
              <a:rPr lang="hr-HR" sz="4400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Zakonske</a:t>
            </a:r>
            <a:r>
              <a:rPr lang="hr-HR" dirty="0" smtClean="0"/>
              <a:t> </a:t>
            </a:r>
            <a:r>
              <a:rPr lang="hr-HR" sz="4400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obveze</a:t>
            </a:r>
            <a:endParaRPr lang="hr-HR" sz="44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Potaknuta problemom plastike u okolišu, 16</a:t>
            </a:r>
            <a:r>
              <a:rPr lang="hr-HR" sz="2600" kern="0" dirty="0">
                <a:solidFill>
                  <a:srgbClr val="2B5481"/>
                </a:solidFill>
                <a:cs typeface="Arial"/>
              </a:rPr>
              <a:t>. </a:t>
            </a:r>
            <a:r>
              <a:rPr lang="hr-HR" sz="2600" kern="0" dirty="0">
                <a:solidFill>
                  <a:srgbClr val="2B5481"/>
                </a:solidFill>
                <a:cs typeface="Arial"/>
              </a:rPr>
              <a:t>siječnja 2018. </a:t>
            </a:r>
            <a:r>
              <a:rPr lang="hr-HR" sz="2600" kern="0" dirty="0">
                <a:solidFill>
                  <a:srgbClr val="2B5481"/>
                </a:solidFill>
                <a:cs typeface="Arial"/>
              </a:rPr>
              <a:t>Europska komisija </a:t>
            </a:r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je objavila «</a:t>
            </a:r>
            <a:r>
              <a:rPr lang="hr-HR" sz="2600" kern="0" dirty="0">
                <a:solidFill>
                  <a:srgbClr val="2B5481"/>
                </a:solidFill>
                <a:cs typeface="Arial"/>
              </a:rPr>
              <a:t>Europsku strategiju za plastiku u kružnom gospodarstvu», sa sljedećom «Vizijom</a:t>
            </a:r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»:</a:t>
            </a:r>
          </a:p>
          <a:p>
            <a:endParaRPr lang="hr-HR" sz="2600" kern="0" dirty="0">
              <a:solidFill>
                <a:srgbClr val="2B5481"/>
              </a:solidFill>
              <a:cs typeface="Arial"/>
            </a:endParaRPr>
          </a:p>
          <a:p>
            <a:r>
              <a:rPr lang="hr-HR" sz="2600" kern="0" dirty="0">
                <a:solidFill>
                  <a:srgbClr val="2B5481"/>
                </a:solidFill>
                <a:cs typeface="Arial"/>
              </a:rPr>
              <a:t>"Pametna, inovativna i održiva industrija plastike, gdje dizajn i proizvodnja u potpunosti udovoljavaju potrebama ponovne uporabe, popravka i recikliranja ... </a:t>
            </a:r>
            <a:endParaRPr lang="hr-HR" sz="2600" kern="0" dirty="0" smtClean="0">
              <a:solidFill>
                <a:srgbClr val="2B5481"/>
              </a:solidFill>
              <a:cs typeface="Arial"/>
            </a:endParaRPr>
          </a:p>
          <a:p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	- do </a:t>
            </a:r>
            <a:r>
              <a:rPr lang="hr-HR" sz="2600" kern="0" dirty="0">
                <a:solidFill>
                  <a:srgbClr val="2B5481"/>
                </a:solidFill>
                <a:cs typeface="Arial"/>
              </a:rPr>
              <a:t>2030. više od polovice plastičnog otpada proizvedenog u Europi reciklira </a:t>
            </a:r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se. </a:t>
            </a:r>
          </a:p>
          <a:p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	- na tržištu </a:t>
            </a:r>
            <a:r>
              <a:rPr lang="hr-HR" sz="2600" kern="0" dirty="0">
                <a:solidFill>
                  <a:srgbClr val="2B5481"/>
                </a:solidFill>
                <a:cs typeface="Arial"/>
              </a:rPr>
              <a:t>imati 100% ponovno upotrebljivu, </a:t>
            </a:r>
            <a:r>
              <a:rPr lang="hr-HR" sz="2600" kern="0" dirty="0" err="1">
                <a:solidFill>
                  <a:srgbClr val="2B5481"/>
                </a:solidFill>
                <a:cs typeface="Arial"/>
              </a:rPr>
              <a:t>reciklabilnu</a:t>
            </a:r>
            <a:r>
              <a:rPr lang="hr-HR" sz="2600" kern="0" dirty="0">
                <a:solidFill>
                  <a:srgbClr val="2B5481"/>
                </a:solidFill>
                <a:cs typeface="Arial"/>
              </a:rPr>
              <a:t> i/ili </a:t>
            </a:r>
            <a:r>
              <a:rPr lang="hr-HR" sz="2600" kern="0" dirty="0" err="1" smtClean="0">
                <a:solidFill>
                  <a:srgbClr val="2B5481"/>
                </a:solidFill>
                <a:cs typeface="Arial"/>
              </a:rPr>
              <a:t>kompostabilnu</a:t>
            </a:r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 ambalažu”</a:t>
            </a:r>
          </a:p>
          <a:p>
            <a:endParaRPr lang="hr-HR" sz="2600" kern="0" dirty="0" smtClean="0">
              <a:solidFill>
                <a:srgbClr val="2B5481"/>
              </a:solidFill>
              <a:cs typeface="Arial"/>
            </a:endParaRPr>
          </a:p>
          <a:p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Industrija plastike podržava EK i donesenu Strategiju te želi pomoći da se postavljeni cilj resursno učinkovite i kružne industrije plastike ostvari što prije.</a:t>
            </a:r>
          </a:p>
          <a:p>
            <a:r>
              <a:rPr lang="hr-HR" sz="2600" kern="0" dirty="0" err="1" smtClean="0">
                <a:solidFill>
                  <a:srgbClr val="2B5481"/>
                </a:solidFill>
                <a:cs typeface="Arial"/>
              </a:rPr>
              <a:t>PlasticsEurope</a:t>
            </a:r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 „</a:t>
            </a:r>
            <a:r>
              <a:rPr lang="hr-HR" sz="2600" kern="0" dirty="0" err="1" smtClean="0">
                <a:solidFill>
                  <a:srgbClr val="2B5481"/>
                </a:solidFill>
                <a:cs typeface="Arial"/>
              </a:rPr>
              <a:t>Plastics</a:t>
            </a:r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 2030” </a:t>
            </a:r>
            <a:r>
              <a:rPr lang="hr-HR" sz="2600" kern="0" dirty="0" err="1" smtClean="0">
                <a:solidFill>
                  <a:srgbClr val="2B5481"/>
                </a:solidFill>
                <a:cs typeface="Arial"/>
              </a:rPr>
              <a:t>Voluntary</a:t>
            </a:r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 </a:t>
            </a:r>
            <a:r>
              <a:rPr lang="hr-HR" sz="2600" kern="0" dirty="0" err="1" smtClean="0">
                <a:solidFill>
                  <a:srgbClr val="2B5481"/>
                </a:solidFill>
                <a:cs typeface="Arial"/>
              </a:rPr>
              <a:t>Commitment</a:t>
            </a:r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 predstavlja dobrovoljnu obvezu industrije za suzbijanje loše navike odbacivanja otpada od plastike u okoliš te njegovo vraćanje na ponovnu upotrebu i reciklažu.</a:t>
            </a:r>
          </a:p>
          <a:p>
            <a:r>
              <a:rPr lang="hr-HR" sz="2600" kern="0" dirty="0" err="1" smtClean="0">
                <a:solidFill>
                  <a:srgbClr val="2B5481"/>
                </a:solidFill>
                <a:cs typeface="Arial"/>
              </a:rPr>
              <a:t>Plastics</a:t>
            </a:r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 Europe kao krovno EU udruženje proizvođača polimera potpisnik je globalne deklaracije „Marine </a:t>
            </a:r>
            <a:r>
              <a:rPr lang="hr-HR" sz="2600" kern="0" dirty="0" err="1" smtClean="0">
                <a:solidFill>
                  <a:srgbClr val="2B5481"/>
                </a:solidFill>
                <a:cs typeface="Arial"/>
              </a:rPr>
              <a:t>Litter</a:t>
            </a:r>
            <a:r>
              <a:rPr lang="hr-HR" sz="2600" kern="0" dirty="0">
                <a:solidFill>
                  <a:srgbClr val="2B5481"/>
                </a:solidFill>
                <a:cs typeface="Arial"/>
              </a:rPr>
              <a:t> </a:t>
            </a:r>
            <a:r>
              <a:rPr lang="hr-HR" sz="2600" kern="0" dirty="0" err="1" smtClean="0">
                <a:solidFill>
                  <a:srgbClr val="2B5481"/>
                </a:solidFill>
                <a:cs typeface="Arial"/>
              </a:rPr>
              <a:t>Solution</a:t>
            </a:r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” za sprečavanje odbacivanja otpada u okoliš. </a:t>
            </a:r>
          </a:p>
          <a:p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Čak 74 udruženja plastike potpisnici su deklaracije </a:t>
            </a:r>
            <a:r>
              <a:rPr lang="hr-HR" sz="2600" b="1" kern="0" dirty="0" err="1" smtClean="0">
                <a:solidFill>
                  <a:srgbClr val="2B5481"/>
                </a:solidFill>
                <a:cs typeface="Arial"/>
              </a:rPr>
              <a:t>Circular</a:t>
            </a:r>
            <a:r>
              <a:rPr lang="hr-HR" sz="2600" b="1" kern="0" dirty="0" smtClean="0">
                <a:solidFill>
                  <a:srgbClr val="2B5481"/>
                </a:solidFill>
                <a:cs typeface="Arial"/>
              </a:rPr>
              <a:t> </a:t>
            </a:r>
            <a:r>
              <a:rPr lang="hr-HR" sz="2600" b="1" kern="0" dirty="0" err="1" smtClean="0">
                <a:solidFill>
                  <a:srgbClr val="2B5481"/>
                </a:solidFill>
                <a:cs typeface="Arial"/>
              </a:rPr>
              <a:t>Plastics</a:t>
            </a:r>
            <a:r>
              <a:rPr lang="hr-HR" sz="2600" b="1" kern="0" dirty="0" smtClean="0">
                <a:solidFill>
                  <a:srgbClr val="2B5481"/>
                </a:solidFill>
                <a:cs typeface="Arial"/>
              </a:rPr>
              <a:t> </a:t>
            </a:r>
            <a:r>
              <a:rPr lang="hr-HR" sz="2600" b="1" kern="0" dirty="0" err="1" smtClean="0">
                <a:solidFill>
                  <a:srgbClr val="2B5481"/>
                </a:solidFill>
                <a:cs typeface="Arial"/>
              </a:rPr>
              <a:t>Alliance</a:t>
            </a:r>
            <a:r>
              <a:rPr lang="hr-HR" sz="2600" b="1" kern="0" dirty="0" smtClean="0">
                <a:solidFill>
                  <a:srgbClr val="2B5481"/>
                </a:solidFill>
                <a:cs typeface="Arial"/>
              </a:rPr>
              <a:t> </a:t>
            </a:r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koju je ove godine pokrenula EK, DG </a:t>
            </a:r>
            <a:r>
              <a:rPr lang="hr-HR" sz="2600" kern="0" dirty="0" err="1" smtClean="0">
                <a:solidFill>
                  <a:srgbClr val="2B5481"/>
                </a:solidFill>
                <a:cs typeface="Arial"/>
              </a:rPr>
              <a:t>Grow</a:t>
            </a:r>
            <a:r>
              <a:rPr lang="hr-HR" sz="2600" kern="0" dirty="0" smtClean="0">
                <a:solidFill>
                  <a:srgbClr val="2B5481"/>
                </a:solidFill>
                <a:cs typeface="Arial"/>
              </a:rPr>
              <a:t> kako bi pomogla povezivanje i suradnju u lancu vrijednosti neophodnu za postizanje zadanog cilja.</a:t>
            </a:r>
            <a:endParaRPr lang="hr-HR" sz="2600" kern="0" dirty="0">
              <a:solidFill>
                <a:srgbClr val="2B5481"/>
              </a:solidFill>
              <a:cs typeface="Arial"/>
            </a:endParaRPr>
          </a:p>
          <a:p>
            <a:endParaRPr lang="hr-HR" sz="2600" kern="0" dirty="0">
              <a:solidFill>
                <a:srgbClr val="2B5481"/>
              </a:solidFill>
              <a:cs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627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291" y="1529542"/>
            <a:ext cx="21029831" cy="1246909"/>
          </a:xfrm>
        </p:spPr>
        <p:txBody>
          <a:bodyPr>
            <a:normAutofit fontScale="90000"/>
          </a:bodyPr>
          <a:lstStyle/>
          <a:p>
            <a:r>
              <a:rPr lang="pl-PL" kern="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Mogućnosti</a:t>
            </a:r>
            <a:r>
              <a:rPr lang="pl-PL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pl-PL" kern="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oporabe</a:t>
            </a:r>
            <a:r>
              <a:rPr lang="pl-PL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pl-PL" kern="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otpada</a:t>
            </a:r>
            <a:r>
              <a:rPr lang="pl-PL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od </a:t>
            </a:r>
            <a:r>
              <a:rPr lang="pl-PL" kern="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plastike</a:t>
            </a:r>
            <a:r>
              <a:rPr lang="pl-PL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pl-PL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hr-HR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hr-HR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hr-HR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949" y="2610196"/>
            <a:ext cx="18720261" cy="8927869"/>
          </a:xfrm>
        </p:spPr>
        <p:txBody>
          <a:bodyPr>
            <a:normAutofit fontScale="70000" lnSpcReduction="20000"/>
          </a:bodyPr>
          <a:lstStyle/>
          <a:p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Činjenica je da trenutno 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nema rješenja za održivo zbrinjavanje svih vrsta prikupljene 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otpadne plastike. Međutim, velik </a:t>
            </a:r>
            <a:r>
              <a:rPr lang="hr-HR" sz="3400" kern="0" dirty="0">
                <a:solidFill>
                  <a:srgbClr val="2B5481"/>
                </a:solidFill>
                <a:cs typeface="Arial"/>
              </a:rPr>
              <a:t>dio je moguće reciklirati sada, a za ostatak se nude nova rješenja.</a:t>
            </a:r>
          </a:p>
          <a:p>
            <a:endParaRPr lang="hr-HR" sz="3400" kern="0" dirty="0">
              <a:solidFill>
                <a:srgbClr val="2B5481"/>
              </a:solidFill>
              <a:cs typeface="Arial"/>
            </a:endParaRPr>
          </a:p>
          <a:p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Problem koji prijeći povećanje reciklaže:</a:t>
            </a:r>
          </a:p>
          <a:p>
            <a:endParaRPr lang="hr-HR" sz="3400" kern="0" dirty="0">
              <a:solidFill>
                <a:srgbClr val="2B5481"/>
              </a:solidFill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400" kern="0" dirty="0">
                <a:solidFill>
                  <a:srgbClr val="2B5481"/>
                </a:solidFill>
                <a:cs typeface="Arial"/>
              </a:rPr>
              <a:t>otpad koji nije odvojen prema vrsti polimera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400" kern="0" dirty="0">
                <a:solidFill>
                  <a:srgbClr val="2B5481"/>
                </a:solidFill>
                <a:cs typeface="Arial"/>
              </a:rPr>
              <a:t>teško/nemoguće razdvajanje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400" kern="0" dirty="0">
                <a:solidFill>
                  <a:srgbClr val="2B5481"/>
                </a:solidFill>
                <a:cs typeface="Arial"/>
              </a:rPr>
              <a:t>ne označene vrste materijala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400" kern="0" dirty="0">
                <a:solidFill>
                  <a:srgbClr val="2B5481"/>
                </a:solidFill>
                <a:cs typeface="Arial"/>
              </a:rPr>
              <a:t>teško razlikovanje tipova materijala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400" kern="0" dirty="0">
                <a:solidFill>
                  <a:srgbClr val="2B5481"/>
                </a:solidFill>
                <a:cs typeface="Arial"/>
              </a:rPr>
              <a:t>određeni dio prikupljene plastike naknadno se </a:t>
            </a:r>
          </a:p>
          <a:p>
            <a:r>
              <a:rPr lang="hr-HR" sz="3400" kern="0" dirty="0">
                <a:solidFill>
                  <a:srgbClr val="2B5481"/>
                </a:solidFill>
                <a:cs typeface="Arial"/>
              </a:rPr>
              <a:t>     sortira što stvara dodatno opterećenje</a:t>
            </a:r>
          </a:p>
          <a:p>
            <a:r>
              <a:rPr lang="hr-HR" sz="3400" kern="0" dirty="0">
                <a:solidFill>
                  <a:srgbClr val="2B5481"/>
                </a:solidFill>
                <a:cs typeface="Arial"/>
              </a:rPr>
              <a:t>     na odlagalištima.</a:t>
            </a:r>
          </a:p>
          <a:p>
            <a:endParaRPr lang="hr-HR" sz="3400" kern="0" dirty="0">
              <a:solidFill>
                <a:srgbClr val="2B5481"/>
              </a:solidFill>
              <a:cs typeface="Arial"/>
            </a:endParaRPr>
          </a:p>
          <a:p>
            <a:r>
              <a:rPr lang="hr-HR" sz="3400" kern="0" dirty="0">
                <a:solidFill>
                  <a:srgbClr val="2B5481"/>
                </a:solidFill>
                <a:cs typeface="Arial"/>
              </a:rPr>
              <a:t>Veće stope recikliranja potaknute su u EU</a:t>
            </a:r>
          </a:p>
          <a:p>
            <a:r>
              <a:rPr lang="hr-HR" sz="3400" kern="0" dirty="0">
                <a:solidFill>
                  <a:srgbClr val="2B5481"/>
                </a:solidFill>
                <a:cs typeface="Arial"/>
              </a:rPr>
              <a:t>uvođenjem 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zabrana ili visokih naknada 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odlaganja</a:t>
            </a:r>
          </a:p>
          <a:p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koje su se pokazale učinkovite</a:t>
            </a:r>
            <a:r>
              <a:rPr lang="hr-HR" sz="3400" kern="0" dirty="0" smtClean="0">
                <a:solidFill>
                  <a:srgbClr val="2B5481"/>
                </a:solidFill>
                <a:cs typeface="Arial"/>
              </a:rPr>
              <a:t>.</a:t>
            </a:r>
            <a:endParaRPr lang="hr-HR" sz="3400" kern="0" dirty="0">
              <a:solidFill>
                <a:srgbClr val="2B5481"/>
              </a:solidFill>
              <a:cs typeface="Arial"/>
            </a:endParaRPr>
          </a:p>
          <a:p>
            <a:endParaRPr lang="hr-HR" sz="2800" dirty="0">
              <a:latin typeface="+mj-lt"/>
            </a:endParaRPr>
          </a:p>
          <a:p>
            <a:r>
              <a:rPr lang="hr-HR" sz="2800" dirty="0" smtClean="0">
                <a:latin typeface="+mj-lt"/>
              </a:rPr>
              <a:t>					</a:t>
            </a:r>
            <a:endParaRPr lang="hr-HR" sz="28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32AC3-5291-406C-8D76-E5C75EDB6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051" y="3707475"/>
            <a:ext cx="10956174" cy="82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291" y="1097280"/>
            <a:ext cx="21029831" cy="1246909"/>
          </a:xfrm>
        </p:spPr>
        <p:txBody>
          <a:bodyPr>
            <a:normAutofit fontScale="90000"/>
          </a:bodyPr>
          <a:lstStyle/>
          <a:p>
            <a:r>
              <a:rPr lang="hr-HR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hr-HR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hr-HR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Obveze </a:t>
            </a:r>
            <a:r>
              <a:rPr lang="hr-HR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RH vezano uz zbrinjavanje otpada od </a:t>
            </a:r>
            <a:r>
              <a:rPr lang="hr-HR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plastike</a:t>
            </a:r>
            <a:r>
              <a:rPr lang="hr-HR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hr-HR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hr-HR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2477194"/>
            <a:ext cx="21029831" cy="8989320"/>
          </a:xfrm>
        </p:spPr>
        <p:txBody>
          <a:bodyPr>
            <a:normAutofit/>
          </a:bodyPr>
          <a:lstStyle/>
          <a:p>
            <a:pPr algn="just"/>
            <a:r>
              <a:rPr lang="hr-HR" sz="2600" kern="0" dirty="0">
                <a:solidFill>
                  <a:srgbClr val="2B5481"/>
                </a:solidFill>
                <a:cs typeface="Arial"/>
              </a:rPr>
              <a:t>Kako</a:t>
            </a:r>
            <a:r>
              <a:rPr lang="hr-HR" sz="3500" b="1" kern="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hr-HR" sz="2600" kern="0" dirty="0">
                <a:solidFill>
                  <a:srgbClr val="2B5481"/>
                </a:solidFill>
                <a:cs typeface="Arial"/>
              </a:rPr>
              <a:t>ostvariti cilj od 50 % određen za 2020. u pogledu pripreme za ponovnu uporabu i recikliranje komunalnog otpada kako je </a:t>
            </a:r>
            <a:r>
              <a:rPr lang="hr-HR" sz="2600" kern="0" dirty="0">
                <a:solidFill>
                  <a:srgbClr val="2B5481"/>
                </a:solidFill>
                <a:cs typeface="Arial"/>
              </a:rPr>
              <a:t>utvrđeno Direktivom?</a:t>
            </a:r>
          </a:p>
          <a:p>
            <a:pPr algn="just"/>
            <a:endParaRPr lang="hr-HR" sz="2600" kern="0" dirty="0">
              <a:solidFill>
                <a:srgbClr val="2B5481"/>
              </a:solidFill>
              <a:cs typeface="Arial"/>
            </a:endParaRPr>
          </a:p>
          <a:p>
            <a:pPr algn="just"/>
            <a:r>
              <a:rPr lang="hr-HR" sz="2600" b="1" kern="0" dirty="0">
                <a:solidFill>
                  <a:srgbClr val="2B5481"/>
                </a:solidFill>
                <a:cs typeface="Arial"/>
              </a:rPr>
              <a:t>Stopa </a:t>
            </a:r>
            <a:r>
              <a:rPr lang="hr-HR" sz="2600" b="1" kern="0" dirty="0">
                <a:solidFill>
                  <a:srgbClr val="2B5481"/>
                </a:solidFill>
                <a:cs typeface="Arial"/>
              </a:rPr>
              <a:t>recikliranja </a:t>
            </a:r>
            <a:r>
              <a:rPr lang="hr-HR" sz="2600" kern="0" dirty="0">
                <a:solidFill>
                  <a:srgbClr val="2B5481"/>
                </a:solidFill>
                <a:cs typeface="Arial"/>
              </a:rPr>
              <a:t>(uključujući </a:t>
            </a:r>
            <a:r>
              <a:rPr lang="hr-HR" sz="2600" kern="0" dirty="0" err="1">
                <a:solidFill>
                  <a:srgbClr val="2B5481"/>
                </a:solidFill>
                <a:cs typeface="Arial"/>
              </a:rPr>
              <a:t>kompostiranje</a:t>
            </a:r>
            <a:r>
              <a:rPr lang="hr-HR" sz="2600" kern="0" dirty="0">
                <a:solidFill>
                  <a:srgbClr val="2B5481"/>
                </a:solidFill>
                <a:cs typeface="Arial"/>
              </a:rPr>
              <a:t>) </a:t>
            </a:r>
            <a:r>
              <a:rPr lang="hr-HR" sz="2600" kern="0" dirty="0">
                <a:solidFill>
                  <a:srgbClr val="2B5481"/>
                </a:solidFill>
                <a:cs typeface="Arial"/>
              </a:rPr>
              <a:t>u RH 2016</a:t>
            </a:r>
            <a:r>
              <a:rPr lang="hr-HR" sz="2600" kern="0" dirty="0">
                <a:solidFill>
                  <a:srgbClr val="2B5481"/>
                </a:solidFill>
                <a:cs typeface="Arial"/>
              </a:rPr>
              <a:t>. prijavljena </a:t>
            </a:r>
            <a:r>
              <a:rPr lang="hr-HR" sz="2600" kern="0" dirty="0" err="1">
                <a:solidFill>
                  <a:srgbClr val="2B5481"/>
                </a:solidFill>
                <a:cs typeface="Arial"/>
              </a:rPr>
              <a:t>Eurostatu</a:t>
            </a:r>
            <a:r>
              <a:rPr lang="hr-HR" sz="2600" kern="0" dirty="0">
                <a:solidFill>
                  <a:srgbClr val="2B5481"/>
                </a:solidFill>
                <a:cs typeface="Arial"/>
              </a:rPr>
              <a:t> iznosila </a:t>
            </a:r>
            <a:r>
              <a:rPr lang="hr-HR" sz="2600" kern="0" dirty="0">
                <a:solidFill>
                  <a:srgbClr val="2B5481"/>
                </a:solidFill>
                <a:cs typeface="Arial"/>
              </a:rPr>
              <a:t>je </a:t>
            </a:r>
            <a:r>
              <a:rPr lang="hr-HR" sz="2600" b="1" kern="0" dirty="0">
                <a:solidFill>
                  <a:srgbClr val="2B5481"/>
                </a:solidFill>
                <a:cs typeface="Arial"/>
              </a:rPr>
              <a:t>21%</a:t>
            </a:r>
            <a:r>
              <a:rPr lang="hr-HR" sz="2600" kern="0" dirty="0">
                <a:solidFill>
                  <a:srgbClr val="2B5481"/>
                </a:solidFill>
                <a:cs typeface="Arial"/>
              </a:rPr>
              <a:t>. </a:t>
            </a:r>
          </a:p>
          <a:p>
            <a:pPr algn="just"/>
            <a:r>
              <a:rPr lang="hr-HR" sz="2600" b="1" kern="0" dirty="0">
                <a:solidFill>
                  <a:srgbClr val="FF0000"/>
                </a:solidFill>
                <a:cs typeface="Arial"/>
              </a:rPr>
              <a:t>Stopa </a:t>
            </a:r>
            <a:r>
              <a:rPr lang="hr-HR" sz="2600" b="1" kern="0" dirty="0">
                <a:solidFill>
                  <a:srgbClr val="FF0000"/>
                </a:solidFill>
                <a:cs typeface="Arial"/>
              </a:rPr>
              <a:t>odlaganja komunalnog otpada </a:t>
            </a:r>
            <a:r>
              <a:rPr lang="hr-HR" sz="2600" kern="0" dirty="0">
                <a:solidFill>
                  <a:srgbClr val="FF0000"/>
                </a:solidFill>
                <a:cs typeface="Arial"/>
              </a:rPr>
              <a:t>iznosila je </a:t>
            </a:r>
            <a:r>
              <a:rPr lang="hr-HR" sz="2600" b="1" kern="0" dirty="0">
                <a:solidFill>
                  <a:srgbClr val="FF0000"/>
                </a:solidFill>
                <a:cs typeface="Arial"/>
              </a:rPr>
              <a:t>77%</a:t>
            </a:r>
            <a:r>
              <a:rPr lang="hr-HR" sz="2600" kern="0" dirty="0">
                <a:solidFill>
                  <a:srgbClr val="FF0000"/>
                </a:solidFill>
                <a:cs typeface="Arial"/>
              </a:rPr>
              <a:t>, među </a:t>
            </a:r>
            <a:r>
              <a:rPr lang="hr-HR" sz="2600" kern="0" dirty="0">
                <a:solidFill>
                  <a:srgbClr val="FF0000"/>
                </a:solidFill>
                <a:cs typeface="Arial"/>
              </a:rPr>
              <a:t>najvišima u </a:t>
            </a:r>
            <a:r>
              <a:rPr lang="hr-HR" sz="2600" kern="0" dirty="0">
                <a:solidFill>
                  <a:srgbClr val="FF0000"/>
                </a:solidFill>
                <a:cs typeface="Arial"/>
              </a:rPr>
              <a:t>EU</a:t>
            </a:r>
            <a:r>
              <a:rPr lang="hr-HR" sz="2600" kern="0" dirty="0" smtClean="0">
                <a:solidFill>
                  <a:srgbClr val="FF0000"/>
                </a:solidFill>
                <a:cs typeface="Arial"/>
              </a:rPr>
              <a:t>.</a:t>
            </a:r>
          </a:p>
          <a:p>
            <a:pPr algn="just"/>
            <a:endParaRPr lang="hr-HR" sz="2600" kern="0" dirty="0">
              <a:solidFill>
                <a:srgbClr val="FF0000"/>
              </a:solidFill>
              <a:cs typeface="Arial"/>
            </a:endParaRPr>
          </a:p>
          <a:p>
            <a:pPr algn="just"/>
            <a:r>
              <a:rPr lang="hr-HR" sz="2600" kern="0" dirty="0">
                <a:solidFill>
                  <a:srgbClr val="2B5481"/>
                </a:solidFill>
                <a:cs typeface="Arial"/>
              </a:rPr>
              <a:t>2016.g. odvojeno je sakupljeno 65.132 t otpadne plastike od čega 34.155 t (52%) ambalaže.</a:t>
            </a:r>
          </a:p>
          <a:p>
            <a:pPr algn="just"/>
            <a:r>
              <a:rPr lang="hr-HR" sz="2600" kern="0" dirty="0">
                <a:solidFill>
                  <a:srgbClr val="2B5481"/>
                </a:solidFill>
                <a:cs typeface="Arial"/>
              </a:rPr>
              <a:t>26.345 t je mehanički </a:t>
            </a:r>
            <a:r>
              <a:rPr lang="hr-HR" sz="2600" kern="0" dirty="0" err="1">
                <a:solidFill>
                  <a:srgbClr val="2B5481"/>
                </a:solidFill>
                <a:cs typeface="Arial"/>
              </a:rPr>
              <a:t>oporabljeno</a:t>
            </a:r>
            <a:r>
              <a:rPr lang="hr-HR" sz="2600" kern="0" dirty="0">
                <a:solidFill>
                  <a:srgbClr val="2B5481"/>
                </a:solidFill>
                <a:cs typeface="Arial"/>
              </a:rPr>
              <a:t>, a 17.124 t izvezeno.</a:t>
            </a:r>
          </a:p>
          <a:p>
            <a:pPr algn="just"/>
            <a:r>
              <a:rPr lang="hr-HR" sz="2600" kern="0" dirty="0">
                <a:solidFill>
                  <a:srgbClr val="2B5481"/>
                </a:solidFill>
                <a:cs typeface="Arial"/>
              </a:rPr>
              <a:t>Ukupno odloženo na odlagališta 294.654 t otpadne plastike.</a:t>
            </a:r>
          </a:p>
          <a:p>
            <a:pPr algn="just"/>
            <a:endParaRPr lang="hr-HR" sz="2600" kern="0" dirty="0">
              <a:solidFill>
                <a:srgbClr val="2B5481"/>
              </a:solidFill>
              <a:cs typeface="Arial"/>
            </a:endParaRPr>
          </a:p>
          <a:p>
            <a:pPr algn="just"/>
            <a:r>
              <a:rPr lang="hr-HR" sz="2600" kern="0" dirty="0">
                <a:solidFill>
                  <a:srgbClr val="2B5481"/>
                </a:solidFill>
                <a:cs typeface="Arial"/>
              </a:rPr>
              <a:t>Na temelju analize postojećih i ozbiljno planiranih politika u području gospodarenja otpadom EK</a:t>
            </a:r>
          </a:p>
          <a:p>
            <a:pPr algn="just"/>
            <a:r>
              <a:rPr lang="hr-HR" sz="2600" kern="0" dirty="0">
                <a:solidFill>
                  <a:srgbClr val="2B5481"/>
                </a:solidFill>
                <a:cs typeface="Arial"/>
              </a:rPr>
              <a:t>smatra kako postoji rizik da Hrvatska neće ispuniti cilj od 50 % određen do 2020. u</a:t>
            </a:r>
          </a:p>
          <a:p>
            <a:pPr algn="just"/>
            <a:r>
              <a:rPr lang="hr-HR" sz="2600" kern="0" dirty="0">
                <a:solidFill>
                  <a:srgbClr val="2B5481"/>
                </a:solidFill>
                <a:cs typeface="Arial"/>
              </a:rPr>
              <a:t>pogledu pripreme za ponovnu uporabu i recikliranje komunalnog otpada. </a:t>
            </a:r>
            <a:endParaRPr lang="hr-HR" sz="2600" kern="0" dirty="0">
              <a:solidFill>
                <a:srgbClr val="2B5481"/>
              </a:solidFill>
              <a:cs typeface="Arial"/>
            </a:endParaRPr>
          </a:p>
          <a:p>
            <a:pPr algn="just"/>
            <a:r>
              <a:rPr lang="hr-HR" sz="2000" kern="0" dirty="0">
                <a:solidFill>
                  <a:srgbClr val="2B5481"/>
                </a:solidFill>
                <a:cs typeface="Arial"/>
              </a:rPr>
              <a:t>Izvor</a:t>
            </a:r>
            <a:r>
              <a:rPr lang="hr-HR" sz="2000" kern="0" dirty="0">
                <a:solidFill>
                  <a:srgbClr val="2B5481"/>
                </a:solidFill>
                <a:cs typeface="Arial"/>
              </a:rPr>
              <a:t>:</a:t>
            </a:r>
            <a:r>
              <a:rPr lang="hr-HR" sz="2000" kern="0" dirty="0">
                <a:solidFill>
                  <a:srgbClr val="2B5481"/>
                </a:solidFill>
                <a:cs typeface="Arial"/>
              </a:rPr>
              <a:t> Izvješće </a:t>
            </a:r>
            <a:r>
              <a:rPr lang="hr-HR" sz="2000" kern="0" dirty="0">
                <a:solidFill>
                  <a:srgbClr val="2B5481"/>
                </a:solidFill>
                <a:cs typeface="Arial"/>
              </a:rPr>
              <a:t>o ranom upozoravanju za Hrvatsku Europske komisije od 24.9.2018</a:t>
            </a:r>
            <a:r>
              <a:rPr lang="hr-HR" sz="2000" kern="0" dirty="0">
                <a:solidFill>
                  <a:srgbClr val="2B5481"/>
                </a:solidFill>
                <a:cs typeface="Arial"/>
              </a:rPr>
              <a:t>.</a:t>
            </a:r>
          </a:p>
          <a:p>
            <a:pPr algn="just"/>
            <a:endParaRPr lang="hr-HR" sz="3500" i="1" dirty="0" smtClean="0">
              <a:solidFill>
                <a:srgbClr val="000000"/>
              </a:solidFill>
            </a:endParaRPr>
          </a:p>
          <a:p>
            <a:endParaRPr lang="hr-HR" sz="2800" dirty="0" smtClean="0">
              <a:solidFill>
                <a:srgbClr val="000000"/>
              </a:solidFill>
            </a:endParaRPr>
          </a:p>
          <a:p>
            <a:endParaRPr lang="hr-HR" sz="2800" dirty="0" smtClean="0">
              <a:latin typeface="+mj-lt"/>
            </a:endParaRPr>
          </a:p>
          <a:p>
            <a:endParaRPr lang="hr-H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327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1137703"/>
          </a:xfrm>
        </p:spPr>
        <p:txBody>
          <a:bodyPr>
            <a:normAutofit fontScale="90000"/>
          </a:bodyPr>
          <a:lstStyle/>
          <a:p>
            <a:r>
              <a:rPr lang="hr-HR" sz="4400" kern="0" dirty="0">
                <a:solidFill>
                  <a:srgbClr val="4472C4">
                    <a:lumMod val="75000"/>
                  </a:srgbClr>
                </a:solidFill>
              </a:rPr>
              <a:t>Dobrovoljne obveze industrije plastike RH</a:t>
            </a:r>
            <a:br>
              <a:rPr lang="hr-HR" sz="4400" kern="0" dirty="0">
                <a:solidFill>
                  <a:srgbClr val="4472C4">
                    <a:lumMod val="75000"/>
                  </a:srgbClr>
                </a:solidFill>
              </a:rPr>
            </a:br>
            <a:endParaRPr lang="hr-HR" sz="4400" kern="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7687" y="2527069"/>
            <a:ext cx="20166677" cy="972589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sz="3700" kern="0" dirty="0">
                <a:solidFill>
                  <a:srgbClr val="2B5481"/>
                </a:solidFill>
                <a:cs typeface="Arial"/>
              </a:rPr>
              <a:t>Industrija plastike je uvođenjem novih zabrana i smanjenja potrošnje određenih proizvoda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kažnjena 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zbog ne postojanja sustava održivog upravljanja otpadom od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plastike. Iz tog razloga, ova industrija 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ima poseban interes potaknuti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sve dionike na suradnju 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i rješavanje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problema jer se obveze koje proizlaze iz </a:t>
            </a:r>
            <a:r>
              <a:rPr lang="hr-HR" sz="3700" i="1" kern="0" dirty="0" smtClean="0">
                <a:solidFill>
                  <a:srgbClr val="2B5481"/>
                </a:solidFill>
                <a:cs typeface="Arial"/>
              </a:rPr>
              <a:t>Europske strategije za plastiku u kružnom gospodarstvu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mogu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ispuniti isključivo zajedničkom suradnjom svih dionika u lancu vrijednosti kao što je to predložila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EK, DG </a:t>
            </a:r>
            <a:r>
              <a:rPr lang="hr-HR" sz="3700" kern="0" dirty="0" err="1" smtClean="0">
                <a:solidFill>
                  <a:srgbClr val="2B5481"/>
                </a:solidFill>
                <a:cs typeface="Arial"/>
              </a:rPr>
              <a:t>Grow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,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osnivanjem </a:t>
            </a:r>
            <a:r>
              <a:rPr lang="hr-HR" sz="3700" b="1" i="1" kern="0" dirty="0" err="1" smtClean="0">
                <a:solidFill>
                  <a:srgbClr val="2B5481"/>
                </a:solidFill>
                <a:cs typeface="Arial"/>
              </a:rPr>
              <a:t>Circular</a:t>
            </a:r>
            <a:r>
              <a:rPr lang="hr-HR" sz="3700" b="1" i="1" kern="0" dirty="0" smtClean="0">
                <a:solidFill>
                  <a:srgbClr val="2B5481"/>
                </a:solidFill>
                <a:cs typeface="Arial"/>
              </a:rPr>
              <a:t> </a:t>
            </a:r>
            <a:r>
              <a:rPr lang="hr-HR" sz="3700" b="1" i="1" kern="0" dirty="0" err="1" smtClean="0">
                <a:solidFill>
                  <a:srgbClr val="2B5481"/>
                </a:solidFill>
                <a:cs typeface="Arial"/>
              </a:rPr>
              <a:t>Plastics</a:t>
            </a:r>
            <a:r>
              <a:rPr lang="hr-HR" sz="3700" b="1" i="1" kern="0" dirty="0" smtClean="0">
                <a:solidFill>
                  <a:srgbClr val="2B5481"/>
                </a:solidFill>
                <a:cs typeface="Arial"/>
              </a:rPr>
              <a:t> </a:t>
            </a:r>
            <a:r>
              <a:rPr lang="hr-HR" sz="3700" b="1" i="1" kern="0" dirty="0" err="1" smtClean="0">
                <a:solidFill>
                  <a:srgbClr val="2B5481"/>
                </a:solidFill>
                <a:cs typeface="Arial"/>
              </a:rPr>
              <a:t>Alliance</a:t>
            </a:r>
            <a:r>
              <a:rPr lang="hr-HR" sz="3700" i="1" kern="0" dirty="0" smtClean="0">
                <a:solidFill>
                  <a:srgbClr val="2B5481"/>
                </a:solidFill>
                <a:cs typeface="Arial"/>
              </a:rPr>
              <a:t>-a.</a:t>
            </a:r>
          </a:p>
          <a:p>
            <a:pPr algn="just"/>
            <a:endParaRPr lang="hr-HR" sz="3700" kern="0" dirty="0" smtClean="0">
              <a:solidFill>
                <a:srgbClr val="2B5481"/>
              </a:solidFill>
              <a:cs typeface="Arial"/>
            </a:endParaRPr>
          </a:p>
          <a:p>
            <a:pPr algn="just"/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Stoga, industrija 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plastike predlaže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osnivanje </a:t>
            </a:r>
            <a:r>
              <a:rPr lang="hr-HR" sz="3700" b="1" kern="0" dirty="0" smtClean="0">
                <a:solidFill>
                  <a:srgbClr val="2B5481"/>
                </a:solidFill>
                <a:cs typeface="Arial"/>
              </a:rPr>
              <a:t>Hrvatske platforme </a:t>
            </a:r>
            <a:r>
              <a:rPr lang="hr-HR" sz="3700" b="1" kern="0" dirty="0" smtClean="0">
                <a:solidFill>
                  <a:srgbClr val="2B5481"/>
                </a:solidFill>
                <a:cs typeface="Arial"/>
              </a:rPr>
              <a:t>za otpad od plastike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kao alat koji će pomoći 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međusobno povezivanje i suradnju svih predstavnika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u lancu 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vrijednosti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(industrije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, komunalnih poduzeća, </a:t>
            </a:r>
            <a:r>
              <a:rPr lang="hr-HR" sz="3700" kern="0" dirty="0" err="1">
                <a:solidFill>
                  <a:srgbClr val="2B5481"/>
                </a:solidFill>
                <a:cs typeface="Arial"/>
              </a:rPr>
              <a:t>reciklažera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, znanosti, državnih institucija, jedinica lokalne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samouprave,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trgovaca, potrošača i dr.).</a:t>
            </a:r>
            <a:endParaRPr lang="hr-HR" sz="3700" kern="0" dirty="0">
              <a:solidFill>
                <a:srgbClr val="2B5481"/>
              </a:solidFill>
              <a:cs typeface="Arial"/>
            </a:endParaRPr>
          </a:p>
          <a:p>
            <a:pPr algn="just"/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Platforma bi omogućila produktivnu komunikaciju i prijedlog najboljih raspoloživih rješenja za zbrinjavanje otpada od plastike (isključen otpad u sustavu povratne naknade) te dogovorila područja ugradnje </a:t>
            </a:r>
            <a:r>
              <a:rPr lang="hr-HR" sz="3700" kern="0" dirty="0" err="1" smtClean="0">
                <a:solidFill>
                  <a:srgbClr val="2B5481"/>
                </a:solidFill>
                <a:cs typeface="Arial"/>
              </a:rPr>
              <a:t>reciklata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 u nove proizvode sukladno zahtjevima eko dizajna. </a:t>
            </a:r>
          </a:p>
          <a:p>
            <a:pPr algn="just"/>
            <a:endParaRPr lang="hr-HR" sz="3700" kern="0" dirty="0">
              <a:solidFill>
                <a:srgbClr val="2B5481"/>
              </a:solidFill>
              <a:cs typeface="Arial"/>
            </a:endParaRPr>
          </a:p>
          <a:p>
            <a:r>
              <a:rPr lang="hr-HR" sz="38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Predlažemo izraditi Akcijski plan za rješavanje problema otpadne </a:t>
            </a:r>
            <a:r>
              <a:rPr lang="hr-HR" sz="3800" b="1" kern="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plastike u RH.</a:t>
            </a:r>
          </a:p>
          <a:p>
            <a:endParaRPr lang="hr-HR" sz="3800" b="1" kern="0" dirty="0" smtClean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hr-HR" sz="38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Dogovoriti strategiju za povećanje ugradnje </a:t>
            </a:r>
            <a:r>
              <a:rPr lang="hr-HR" sz="3800" b="1" kern="0" dirty="0" err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reciklata</a:t>
            </a:r>
            <a:r>
              <a:rPr lang="hr-HR" sz="38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od plastike u nove proizvode </a:t>
            </a:r>
            <a:r>
              <a:rPr lang="hr-HR" sz="3800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i ispunjenje zadanih ciljeva EU. </a:t>
            </a:r>
          </a:p>
          <a:p>
            <a:endParaRPr lang="hr-HR" sz="3800" kern="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endParaRPr lang="hr-HR" sz="3800" b="1" kern="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018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107" y="1277937"/>
            <a:ext cx="21029831" cy="1332259"/>
          </a:xfrm>
        </p:spPr>
        <p:txBody>
          <a:bodyPr>
            <a:normAutofit fontScale="90000"/>
          </a:bodyPr>
          <a:lstStyle/>
          <a:p>
            <a:r>
              <a:rPr lang="hr-HR" sz="4400" kern="0" dirty="0">
                <a:solidFill>
                  <a:srgbClr val="4472C4">
                    <a:lumMod val="75000"/>
                  </a:srgbClr>
                </a:solidFill>
              </a:rPr>
              <a:t>Dobrovoljne</a:t>
            </a:r>
            <a:r>
              <a:rPr lang="hr-HR" dirty="0" smtClean="0"/>
              <a:t> </a:t>
            </a:r>
            <a:r>
              <a:rPr lang="hr-HR" sz="4400" kern="0" dirty="0">
                <a:solidFill>
                  <a:srgbClr val="4472C4">
                    <a:lumMod val="75000"/>
                  </a:srgbClr>
                </a:solidFill>
              </a:rPr>
              <a:t>obveze industrije plastike RH</a:t>
            </a:r>
            <a:br>
              <a:rPr lang="hr-HR" sz="4400" kern="0" dirty="0">
                <a:solidFill>
                  <a:srgbClr val="4472C4">
                    <a:lumMod val="75000"/>
                  </a:srgbClr>
                </a:solidFill>
              </a:rPr>
            </a:br>
            <a:endParaRPr lang="hr-HR" sz="4400" kern="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1107" y="2942705"/>
            <a:ext cx="20982316" cy="85238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sz="3700" kern="0" dirty="0">
                <a:solidFill>
                  <a:srgbClr val="2B5481"/>
                </a:solidFill>
                <a:cs typeface="Arial"/>
              </a:rPr>
              <a:t>Industrija nudi pomoć kroz sljedeće aktivnosti:</a:t>
            </a:r>
          </a:p>
          <a:p>
            <a:pPr algn="just"/>
            <a:endParaRPr lang="hr-HR" sz="3700" kern="0" dirty="0">
              <a:solidFill>
                <a:srgbClr val="2B5481"/>
              </a:solidFill>
              <a:cs typeface="Arial"/>
            </a:endParaRPr>
          </a:p>
          <a:p>
            <a:pPr marL="514350" indent="-514350" algn="just">
              <a:buAutoNum type="arabicPeriod"/>
            </a:pPr>
            <a:r>
              <a:rPr lang="hr-HR" sz="3700" kern="0" dirty="0">
                <a:solidFill>
                  <a:srgbClr val="2B5481"/>
                </a:solidFill>
                <a:cs typeface="Arial"/>
              </a:rPr>
              <a:t>Pomoć u traženju najboljih mogućih rješenja za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zbrinjavanje 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plastičnog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otpada prema grupama proizvoda. </a:t>
            </a:r>
          </a:p>
          <a:p>
            <a:pPr algn="just"/>
            <a:r>
              <a:rPr lang="hr-HR" sz="3700" kern="0" dirty="0">
                <a:solidFill>
                  <a:srgbClr val="2B5481"/>
                </a:solidFill>
                <a:cs typeface="Arial"/>
              </a:rPr>
              <a:t>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   </a:t>
            </a:r>
            <a:r>
              <a:rPr lang="hr-HR" sz="3500" kern="0" dirty="0" smtClean="0">
                <a:solidFill>
                  <a:srgbClr val="2B5481"/>
                </a:solidFill>
                <a:cs typeface="Arial"/>
              </a:rPr>
              <a:t>Prioritet - ambalaža </a:t>
            </a:r>
            <a:r>
              <a:rPr lang="hr-HR" sz="3500" kern="0" dirty="0">
                <a:solidFill>
                  <a:srgbClr val="2B5481"/>
                </a:solidFill>
                <a:cs typeface="Arial"/>
              </a:rPr>
              <a:t>za koju industrija plaća naknadu za zbrinjavanje, a ista nije u sustavu povratne </a:t>
            </a:r>
            <a:endParaRPr lang="hr-HR" sz="3500" kern="0" dirty="0" smtClean="0">
              <a:solidFill>
                <a:srgbClr val="2B5481"/>
              </a:solidFill>
              <a:cs typeface="Arial"/>
            </a:endParaRPr>
          </a:p>
          <a:p>
            <a:pPr algn="just"/>
            <a:r>
              <a:rPr lang="hr-HR" sz="3500" kern="0" dirty="0">
                <a:solidFill>
                  <a:srgbClr val="2B5481"/>
                </a:solidFill>
                <a:cs typeface="Arial"/>
              </a:rPr>
              <a:t> </a:t>
            </a:r>
            <a:r>
              <a:rPr lang="hr-HR" sz="3500" kern="0" dirty="0" smtClean="0">
                <a:solidFill>
                  <a:srgbClr val="2B5481"/>
                </a:solidFill>
                <a:cs typeface="Arial"/>
              </a:rPr>
              <a:t>   naknade</a:t>
            </a:r>
            <a:r>
              <a:rPr lang="hr-HR" sz="3500" kern="0" dirty="0">
                <a:solidFill>
                  <a:srgbClr val="2B5481"/>
                </a:solidFill>
                <a:cs typeface="Arial"/>
              </a:rPr>
              <a:t>.</a:t>
            </a:r>
          </a:p>
          <a:p>
            <a:pPr algn="just"/>
            <a:r>
              <a:rPr lang="hr-HR" sz="3700" kern="0" dirty="0">
                <a:solidFill>
                  <a:srgbClr val="2B5481"/>
                </a:solidFill>
                <a:cs typeface="Arial"/>
              </a:rPr>
              <a:t>2. Detektiranje i zamjena problematične plastične ambalaže kroz redizajniranje, inovacije i nove</a:t>
            </a:r>
          </a:p>
          <a:p>
            <a:pPr algn="just"/>
            <a:r>
              <a:rPr lang="hr-HR" sz="3700" kern="0" dirty="0">
                <a:solidFill>
                  <a:srgbClr val="2B5481"/>
                </a:solidFill>
                <a:cs typeface="Arial"/>
              </a:rPr>
              <a:t>    modele isporuke.</a:t>
            </a:r>
          </a:p>
          <a:p>
            <a:pPr algn="just"/>
            <a:r>
              <a:rPr lang="hr-HR" sz="3700" kern="0" dirty="0">
                <a:solidFill>
                  <a:srgbClr val="2B5481"/>
                </a:solidFill>
                <a:cs typeface="Arial"/>
              </a:rPr>
              <a:t>3. Uspostava modela povratne ambalaže gdje je to moguće smanjujući potrebu za jednokratnom </a:t>
            </a:r>
          </a:p>
          <a:p>
            <a:pPr algn="just"/>
            <a:r>
              <a:rPr lang="hr-HR" sz="3700" kern="0" dirty="0">
                <a:solidFill>
                  <a:srgbClr val="2B5481"/>
                </a:solidFill>
                <a:cs typeface="Arial"/>
              </a:rPr>
              <a:t>    ambalažom.</a:t>
            </a:r>
          </a:p>
          <a:p>
            <a:pPr algn="just"/>
            <a:r>
              <a:rPr lang="hr-HR" sz="3700" kern="0" dirty="0">
                <a:solidFill>
                  <a:srgbClr val="2B5481"/>
                </a:solidFill>
                <a:cs typeface="Arial"/>
              </a:rPr>
              <a:t>4. Cilj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EU, do 2030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. na tržištu imati 100% ponovno upotrebljivu, </a:t>
            </a:r>
            <a:r>
              <a:rPr lang="hr-HR" sz="3700" kern="0" dirty="0" err="1" smtClean="0">
                <a:solidFill>
                  <a:srgbClr val="2B5481"/>
                </a:solidFill>
                <a:cs typeface="Arial"/>
              </a:rPr>
              <a:t>reciklabilnu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 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i/ili </a:t>
            </a:r>
            <a:r>
              <a:rPr lang="hr-HR" sz="3700" kern="0" dirty="0" err="1">
                <a:solidFill>
                  <a:srgbClr val="2B5481"/>
                </a:solidFill>
                <a:cs typeface="Arial"/>
              </a:rPr>
              <a:t>kompostabilnu</a:t>
            </a:r>
            <a:endParaRPr lang="hr-HR" sz="3700" kern="0" dirty="0">
              <a:solidFill>
                <a:srgbClr val="2B5481"/>
              </a:solidFill>
              <a:cs typeface="Arial"/>
            </a:endParaRPr>
          </a:p>
          <a:p>
            <a:pPr algn="just"/>
            <a:r>
              <a:rPr lang="hr-HR" sz="3700" kern="0" dirty="0">
                <a:solidFill>
                  <a:srgbClr val="2B5481"/>
                </a:solidFill>
                <a:cs typeface="Arial"/>
              </a:rPr>
              <a:t>    ambalažu</a:t>
            </a:r>
          </a:p>
          <a:p>
            <a:pPr algn="just"/>
            <a:r>
              <a:rPr lang="hr-HR" sz="3700" kern="0" dirty="0">
                <a:solidFill>
                  <a:srgbClr val="2B5481"/>
                </a:solidFill>
                <a:cs typeface="Arial"/>
              </a:rPr>
              <a:t>5. Pomoć u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 postizanju ciljeva i praćenju 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realizacije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istih vezano za povećanje 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udjela ugradnje </a:t>
            </a:r>
            <a:r>
              <a:rPr lang="hr-HR" sz="3700" kern="0" dirty="0" err="1">
                <a:solidFill>
                  <a:srgbClr val="2B5481"/>
                </a:solidFill>
                <a:cs typeface="Arial"/>
              </a:rPr>
              <a:t>reciklata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 </a:t>
            </a:r>
          </a:p>
          <a:p>
            <a:pPr algn="just"/>
            <a:r>
              <a:rPr lang="hr-HR" sz="3700" kern="0" dirty="0">
                <a:solidFill>
                  <a:srgbClr val="2B5481"/>
                </a:solidFill>
                <a:cs typeface="Arial"/>
              </a:rPr>
              <a:t>    u novi proizvod</a:t>
            </a:r>
          </a:p>
          <a:p>
            <a:pPr algn="just"/>
            <a:endParaRPr lang="hr-HR" sz="3500" b="1" kern="0" dirty="0" smtClean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pPr algn="just"/>
            <a:endParaRPr lang="hr-HR" sz="3500" b="1" kern="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662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1470212"/>
          </a:xfrm>
        </p:spPr>
        <p:txBody>
          <a:bodyPr/>
          <a:lstStyle/>
          <a:p>
            <a:r>
              <a:rPr lang="hr-HR" sz="4400" kern="0" dirty="0">
                <a:solidFill>
                  <a:srgbClr val="4472C4">
                    <a:lumMod val="75000"/>
                  </a:srgbClr>
                </a:solidFill>
              </a:rPr>
              <a:t>Dobrovoljne</a:t>
            </a:r>
            <a:r>
              <a:rPr lang="hr-HR" dirty="0"/>
              <a:t> </a:t>
            </a:r>
            <a:r>
              <a:rPr lang="hr-HR" sz="4400" kern="0" dirty="0">
                <a:solidFill>
                  <a:srgbClr val="4472C4">
                    <a:lumMod val="75000"/>
                  </a:srgbClr>
                </a:solidFill>
              </a:rPr>
              <a:t>obveze industrije plastike RH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2626822"/>
            <a:ext cx="21029831" cy="9277003"/>
          </a:xfrm>
        </p:spPr>
        <p:txBody>
          <a:bodyPr>
            <a:normAutofit/>
          </a:bodyPr>
          <a:lstStyle/>
          <a:p>
            <a:endParaRPr lang="hr-HR" sz="3700" kern="0" dirty="0" smtClean="0">
              <a:solidFill>
                <a:srgbClr val="2B5481"/>
              </a:solidFill>
              <a:cs typeface="Arial"/>
            </a:endParaRPr>
          </a:p>
          <a:p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Zadaća svih dionika kroz Platformu za otpad od plastike:</a:t>
            </a:r>
          </a:p>
          <a:p>
            <a:endParaRPr lang="hr-HR" sz="3700" kern="0" dirty="0">
              <a:solidFill>
                <a:srgbClr val="2B5481"/>
              </a:solidFill>
              <a:cs typeface="Arial"/>
            </a:endParaRPr>
          </a:p>
          <a:p>
            <a:pPr marL="742950" indent="-742950">
              <a:buAutoNum type="arabicPeriod"/>
            </a:pP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Informacija o raspoloživim količinama 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sortiranog otpada prema vrsti polimera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(sakupljači)</a:t>
            </a:r>
          </a:p>
          <a:p>
            <a:pPr marL="742950" indent="-742950">
              <a:buAutoNum type="arabicPeriod"/>
            </a:pPr>
            <a:r>
              <a:rPr lang="hr-HR" sz="3700" kern="0" dirty="0">
                <a:solidFill>
                  <a:srgbClr val="2B5481"/>
                </a:solidFill>
                <a:cs typeface="Arial"/>
              </a:rPr>
              <a:t>D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efinirati 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kvalitetu i </a:t>
            </a:r>
            <a:r>
              <a:rPr lang="hr-HR" sz="3700" kern="0" dirty="0" err="1" smtClean="0">
                <a:solidFill>
                  <a:srgbClr val="2B5481"/>
                </a:solidFill>
                <a:cs typeface="Arial"/>
              </a:rPr>
              <a:t>slijedivost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 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kvalitete otpadne plastike i </a:t>
            </a:r>
            <a:r>
              <a:rPr lang="hr-HR" sz="3700" kern="0" dirty="0" err="1">
                <a:solidFill>
                  <a:srgbClr val="2B5481"/>
                </a:solidFill>
                <a:cs typeface="Arial"/>
              </a:rPr>
              <a:t>reciklata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(</a:t>
            </a:r>
            <a:r>
              <a:rPr lang="hr-HR" sz="3700" kern="0" dirty="0" err="1" smtClean="0">
                <a:solidFill>
                  <a:srgbClr val="2B5481"/>
                </a:solidFill>
                <a:cs typeface="Arial"/>
              </a:rPr>
              <a:t>reciklažeri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)</a:t>
            </a:r>
          </a:p>
          <a:p>
            <a:pPr marL="742950" indent="-742950">
              <a:buAutoNum type="arabicPeriod" startAt="2"/>
            </a:pP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Dogovor oko dizajna proizvoda (eko) i ugradnje </a:t>
            </a:r>
            <a:r>
              <a:rPr lang="hr-HR" sz="3700" kern="0" dirty="0" err="1">
                <a:solidFill>
                  <a:srgbClr val="2B5481"/>
                </a:solidFill>
                <a:cs typeface="Arial"/>
              </a:rPr>
              <a:t>reciklata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 u nove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proizvode (industrija, fakulteti)</a:t>
            </a:r>
          </a:p>
          <a:p>
            <a:pPr marL="742950" indent="-742950">
              <a:buAutoNum type="arabicPeriod" startAt="4"/>
            </a:pPr>
            <a:r>
              <a:rPr lang="hr-HR" sz="3700" kern="0" dirty="0">
                <a:solidFill>
                  <a:srgbClr val="2B5481"/>
                </a:solidFill>
                <a:cs typeface="Arial"/>
              </a:rPr>
              <a:t>K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reiranje 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tržišta za ugradnju </a:t>
            </a:r>
            <a:r>
              <a:rPr lang="hr-HR" sz="3700" kern="0" dirty="0" err="1">
                <a:solidFill>
                  <a:srgbClr val="2B5481"/>
                </a:solidFill>
                <a:cs typeface="Arial"/>
              </a:rPr>
              <a:t>reciklata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(industrija, fakulteti)</a:t>
            </a:r>
          </a:p>
          <a:p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5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.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  Postići 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konkurentnu cijenu </a:t>
            </a:r>
            <a:r>
              <a:rPr lang="hr-HR" sz="3700" kern="0" dirty="0" err="1">
                <a:solidFill>
                  <a:srgbClr val="2B5481"/>
                </a:solidFill>
                <a:cs typeface="Arial"/>
              </a:rPr>
              <a:t>reciklata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 u odnosu na originalan polimer</a:t>
            </a:r>
          </a:p>
          <a:p>
            <a:r>
              <a:rPr lang="hr-HR" sz="3700" kern="0" dirty="0">
                <a:solidFill>
                  <a:srgbClr val="2B5481"/>
                </a:solidFill>
                <a:cs typeface="Arial"/>
              </a:rPr>
              <a:t>6.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  Osigurati 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prepoznatljivost proizvoda sukladno kružnom gospodarstvu od strane </a:t>
            </a:r>
          </a:p>
          <a:p>
            <a:r>
              <a:rPr lang="hr-HR" sz="3700" kern="0" dirty="0">
                <a:solidFill>
                  <a:srgbClr val="2B5481"/>
                </a:solidFill>
                <a:cs typeface="Arial"/>
              </a:rPr>
              <a:t>    </a:t>
            </a:r>
            <a:r>
              <a:rPr lang="hr-HR" sz="3700" kern="0" dirty="0" smtClean="0">
                <a:solidFill>
                  <a:srgbClr val="2B5481"/>
                </a:solidFill>
                <a:cs typeface="Arial"/>
              </a:rPr>
              <a:t>  potrošača </a:t>
            </a:r>
            <a:r>
              <a:rPr lang="hr-HR" sz="3700" kern="0" dirty="0">
                <a:solidFill>
                  <a:srgbClr val="2B5481"/>
                </a:solidFill>
                <a:cs typeface="Arial"/>
              </a:rPr>
              <a:t>(uvođenje nove oznake i promocija iste)</a:t>
            </a:r>
          </a:p>
          <a:p>
            <a:endParaRPr lang="hr-HR" sz="3700" kern="0" dirty="0">
              <a:solidFill>
                <a:srgbClr val="2B5481"/>
              </a:solidFill>
              <a:cs typeface="Arial"/>
            </a:endParaRPr>
          </a:p>
          <a:p>
            <a:endParaRPr lang="hr-HR" sz="3800" b="1" kern="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endParaRPr lang="hr-HR" sz="3800" b="1" kern="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898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3846</TotalTime>
  <Words>1515</Words>
  <Application>Microsoft Office PowerPoint</Application>
  <PresentationFormat>Custom</PresentationFormat>
  <Paragraphs>197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MS PGothic</vt:lpstr>
      <vt:lpstr>Arial</vt:lpstr>
      <vt:lpstr>Calibri</vt:lpstr>
      <vt:lpstr>Calibri Light</vt:lpstr>
      <vt:lpstr>Lato</vt:lpstr>
      <vt:lpstr>Trebuchet MS</vt:lpstr>
      <vt:lpstr>Office Theme</vt:lpstr>
      <vt:lpstr>1_Office Theme</vt:lpstr>
      <vt:lpstr>PowerPoint Presentation</vt:lpstr>
      <vt:lpstr>Sadržaj</vt:lpstr>
      <vt:lpstr>Uvod</vt:lpstr>
      <vt:lpstr>Zakonske obveze</vt:lpstr>
      <vt:lpstr>Mogućnosti oporabe otpada od plastike  </vt:lpstr>
      <vt:lpstr> Obveze RH vezano uz zbrinjavanje otpada od plastike </vt:lpstr>
      <vt:lpstr>Dobrovoljne obveze industrije plastike RH </vt:lpstr>
      <vt:lpstr>Dobrovoljne obveze industrije plastike RH </vt:lpstr>
      <vt:lpstr>Dobrovoljne obveze industrije plastike RH</vt:lpstr>
      <vt:lpstr>Dobrovoljne obveze industrije plastike RH  </vt:lpstr>
      <vt:lpstr>Obveze RH vezano uz zbrinjavanje otpada od plastike  </vt:lpstr>
      <vt:lpstr>Dobrovoljne obveze industrije plastike RH </vt:lpstr>
      <vt:lpstr>PowerPoint Presentation</vt:lpstr>
      <vt:lpstr>Dobrovoljne obveze industrije plastike RH </vt:lpstr>
      <vt:lpstr>Zaključak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dsaSDdssadsad</dc:title>
  <dc:creator>Microsoft Office User</dc:creator>
  <cp:lastModifiedBy>Gordana Pehnec Pavlović</cp:lastModifiedBy>
  <cp:revision>208</cp:revision>
  <cp:lastPrinted>2019-05-20T10:51:36Z</cp:lastPrinted>
  <dcterms:created xsi:type="dcterms:W3CDTF">2018-04-24T11:36:54Z</dcterms:created>
  <dcterms:modified xsi:type="dcterms:W3CDTF">2019-11-12T13:05:06Z</dcterms:modified>
</cp:coreProperties>
</file>