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79" r:id="rId4"/>
    <p:sldId id="280" r:id="rId5"/>
    <p:sldId id="281" r:id="rId6"/>
    <p:sldId id="314" r:id="rId7"/>
    <p:sldId id="309" r:id="rId8"/>
    <p:sldId id="310" r:id="rId9"/>
    <p:sldId id="311" r:id="rId10"/>
    <p:sldId id="315" r:id="rId11"/>
    <p:sldId id="316" r:id="rId12"/>
    <p:sldId id="276" r:id="rId13"/>
    <p:sldId id="293" r:id="rId14"/>
    <p:sldId id="289" r:id="rId15"/>
    <p:sldId id="277" r:id="rId16"/>
    <p:sldId id="283" r:id="rId17"/>
    <p:sldId id="284" r:id="rId18"/>
    <p:sldId id="291" r:id="rId19"/>
    <p:sldId id="303" r:id="rId20"/>
    <p:sldId id="304" r:id="rId21"/>
    <p:sldId id="296" r:id="rId22"/>
    <p:sldId id="299" r:id="rId23"/>
    <p:sldId id="300" r:id="rId24"/>
    <p:sldId id="298" r:id="rId25"/>
    <p:sldId id="292" r:id="rId26"/>
    <p:sldId id="294" r:id="rId27"/>
    <p:sldId id="295" r:id="rId28"/>
    <p:sldId id="297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>
        <p:scale>
          <a:sx n="80" d="100"/>
          <a:sy n="80" d="100"/>
        </p:scale>
        <p:origin x="-162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CB3B38-72F9-4007-98F0-C7A973028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1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DE3BDFF-38AB-4F3A-98AD-8CB638D39F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605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ziv prezentacij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40000" y="3600000"/>
            <a:ext cx="5944237" cy="158769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hr-HR" dirty="0" smtClean="0"/>
              <a:t>Naslov prezentacije</a:t>
            </a:r>
            <a:endParaRPr lang="de-D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38275" y="6134100"/>
            <a:ext cx="7191375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eaLnBrk="0" hangingPunct="0">
              <a:spcAft>
                <a:spcPts val="200"/>
              </a:spcAft>
              <a:buFont typeface="+mj-lt"/>
              <a:buNone/>
              <a:defRPr sz="1400"/>
            </a:lvl1pPr>
            <a:lvl2pPr>
              <a:buNone/>
              <a:defRPr/>
            </a:lvl2pPr>
          </a:lstStyle>
          <a:p>
            <a:pPr algn="r" eaLnBrk="0" hangingPunct="0">
              <a:spcAft>
                <a:spcPts val="200"/>
              </a:spcAft>
              <a:defRPr/>
            </a:pPr>
            <a:r>
              <a:rPr lang="hr-HR" sz="1400" kern="0" dirty="0" smtClean="0">
                <a:solidFill>
                  <a:schemeClr val="tx1"/>
                </a:solidFill>
                <a:latin typeface="+mn-lt"/>
                <a:cs typeface="+mn-cs"/>
              </a:rPr>
              <a:t>Ime i prezime autora prezentacije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ziv i podnaslov prezentacij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37638" y="3153443"/>
            <a:ext cx="5610861" cy="1587693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 dirty="0" smtClean="0"/>
              <a:t>Naslov prezentacije</a:t>
            </a:r>
            <a:endParaRPr lang="de-DE" dirty="0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438084" y="4956056"/>
            <a:ext cx="7172962" cy="758944"/>
          </a:xfrm>
          <a:prstGeom prst="rect">
            <a:avLst/>
          </a:prstGeom>
        </p:spPr>
        <p:txBody>
          <a:bodyPr tIns="45720" bIns="4572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hr-HR" dirty="0" smtClean="0"/>
              <a:t>Podnaslov</a:t>
            </a:r>
            <a:endParaRPr lang="de-DE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38275" y="6134100"/>
            <a:ext cx="7191375" cy="38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eaLnBrk="0" hangingPunct="0">
              <a:spcAft>
                <a:spcPts val="200"/>
              </a:spcAft>
              <a:buFont typeface="+mj-lt"/>
              <a:buNone/>
              <a:defRPr sz="1400"/>
            </a:lvl1pPr>
            <a:lvl2pPr>
              <a:buNone/>
              <a:defRPr/>
            </a:lvl2pPr>
          </a:lstStyle>
          <a:p>
            <a:pPr algn="r" eaLnBrk="0" hangingPunct="0">
              <a:spcAft>
                <a:spcPts val="200"/>
              </a:spcAft>
              <a:defRPr/>
            </a:pPr>
            <a:r>
              <a:rPr lang="hr-HR" sz="1400" kern="0" dirty="0" smtClean="0">
                <a:solidFill>
                  <a:schemeClr val="tx1"/>
                </a:solidFill>
                <a:latin typeface="+mn-lt"/>
                <a:cs typeface="+mn-cs"/>
              </a:rPr>
              <a:t>Ime i prezime autora prezentacije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C1802B97-066D-4F38-BEF7-391BD474F6F3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6261" y="1674421"/>
            <a:ext cx="8455230" cy="4488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dirty="0" smtClean="0"/>
              <a:t>Kliknite za upis teksta - 1. veličina teksta</a:t>
            </a:r>
            <a:endParaRPr lang="en-US" dirty="0" smtClean="0"/>
          </a:p>
          <a:p>
            <a:pPr lvl="1"/>
            <a:r>
              <a:rPr lang="hr-HR" dirty="0" smtClean="0"/>
              <a:t>2. veličina teksta</a:t>
            </a:r>
            <a:endParaRPr lang="en-US" dirty="0" smtClean="0"/>
          </a:p>
          <a:p>
            <a:pPr lvl="2"/>
            <a:r>
              <a:rPr lang="hr-HR" dirty="0" smtClean="0"/>
              <a:t>3. veličina teksta</a:t>
            </a:r>
            <a:endParaRPr lang="en-US" dirty="0" smtClean="0"/>
          </a:p>
          <a:p>
            <a:pPr lvl="3"/>
            <a:r>
              <a:rPr lang="hr-HR" dirty="0" smtClean="0"/>
              <a:t>4. veličina teksta</a:t>
            </a:r>
            <a:endParaRPr lang="en-US" dirty="0" smtClean="0"/>
          </a:p>
          <a:p>
            <a:pPr lvl="4"/>
            <a:r>
              <a:rPr lang="hr-HR" dirty="0" smtClean="0"/>
              <a:t>5. veličina teksta</a:t>
            </a:r>
            <a:endParaRPr lang="hr-HR" dirty="0"/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unutar prezent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4C631585-0469-441C-A883-5423EB1590BB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6188" y="2105693"/>
            <a:ext cx="7533428" cy="158769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hr-HR" dirty="0" smtClean="0"/>
              <a:t>Naslov unutar prezentacije</a:t>
            </a:r>
            <a:endParaRPr lang="de-DE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1266633" y="3908306"/>
            <a:ext cx="7544858" cy="758944"/>
          </a:xfrm>
          <a:prstGeom prst="rect">
            <a:avLst/>
          </a:prstGeom>
        </p:spPr>
        <p:txBody>
          <a:bodyPr tIns="45720" bIns="4572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hr-HR" dirty="0" smtClean="0"/>
              <a:t>Podnaslov 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01D8EC25-481F-45E8-95A2-AF3E44DA72CC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2425" y="1674422"/>
            <a:ext cx="4129088" cy="44883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 1. veličina teksta</a:t>
            </a:r>
            <a:endParaRPr lang="en-US" dirty="0" smtClean="0"/>
          </a:p>
          <a:p>
            <a:pPr lvl="1"/>
            <a:r>
              <a:rPr lang="hr-HR" dirty="0" smtClean="0"/>
              <a:t>2. veličina teksta</a:t>
            </a:r>
            <a:endParaRPr lang="en-US" dirty="0" smtClean="0"/>
          </a:p>
          <a:p>
            <a:pPr lvl="2"/>
            <a:r>
              <a:rPr lang="hr-HR" dirty="0" smtClean="0"/>
              <a:t>3. veličina teksta</a:t>
            </a:r>
            <a:endParaRPr lang="en-US" dirty="0" smtClean="0"/>
          </a:p>
          <a:p>
            <a:pPr lvl="3"/>
            <a:r>
              <a:rPr lang="hr-HR" dirty="0" smtClean="0"/>
              <a:t>4. veličina teksta</a:t>
            </a:r>
            <a:endParaRPr lang="en-US" dirty="0" smtClean="0"/>
          </a:p>
          <a:p>
            <a:pPr lvl="4"/>
            <a:r>
              <a:rPr lang="hr-HR" dirty="0" smtClean="0"/>
              <a:t>5. veličina teksta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33913" y="1674422"/>
            <a:ext cx="4186237" cy="448837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 smtClean="0"/>
              <a:t>1. veličina teksta</a:t>
            </a:r>
            <a:endParaRPr lang="en-US" dirty="0" smtClean="0"/>
          </a:p>
          <a:p>
            <a:pPr lvl="1"/>
            <a:r>
              <a:rPr lang="hr-HR" dirty="0" smtClean="0"/>
              <a:t>2. veličina teksta</a:t>
            </a:r>
            <a:endParaRPr lang="en-US" dirty="0" smtClean="0"/>
          </a:p>
          <a:p>
            <a:pPr lvl="2"/>
            <a:r>
              <a:rPr lang="hr-HR" dirty="0" smtClean="0"/>
              <a:t>3. veličina teksta</a:t>
            </a:r>
            <a:endParaRPr lang="en-US" dirty="0" smtClean="0"/>
          </a:p>
          <a:p>
            <a:pPr lvl="3"/>
            <a:r>
              <a:rPr lang="hr-HR" dirty="0" smtClean="0"/>
              <a:t>4. veličina teksta</a:t>
            </a:r>
            <a:endParaRPr lang="en-US" dirty="0" smtClean="0"/>
          </a:p>
          <a:p>
            <a:pPr lvl="4"/>
            <a:r>
              <a:rPr lang="hr-HR" dirty="0" smtClean="0"/>
              <a:t>5. veličina teksta</a:t>
            </a:r>
            <a:endParaRPr lang="hr-HR" dirty="0"/>
          </a:p>
        </p:txBody>
      </p:sp>
      <p:sp>
        <p:nvSpPr>
          <p:cNvPr id="8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an predlož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9DDE23CB-9FFF-4865-8017-489256CB7C65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9F85C935-B6E7-47BE-A577-7D0C9C3311A2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674421"/>
            <a:ext cx="5226050" cy="44888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 b="0">
                <a:latin typeface="+mn-lt"/>
              </a:defRPr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 smtClean="0"/>
              <a:t> 1. veličina teksta</a:t>
            </a:r>
            <a:endParaRPr lang="en-US" dirty="0" smtClean="0"/>
          </a:p>
          <a:p>
            <a:pPr lvl="1"/>
            <a:r>
              <a:rPr lang="hr-HR" dirty="0" smtClean="0"/>
              <a:t>2. veličina teksta</a:t>
            </a:r>
            <a:endParaRPr lang="en-US" dirty="0" smtClean="0"/>
          </a:p>
          <a:p>
            <a:pPr lvl="2"/>
            <a:r>
              <a:rPr lang="hr-HR" dirty="0" smtClean="0"/>
              <a:t>3. veličina teksta</a:t>
            </a:r>
            <a:endParaRPr lang="en-US" dirty="0" smtClean="0"/>
          </a:p>
          <a:p>
            <a:pPr lvl="3"/>
            <a:r>
              <a:rPr lang="hr-HR" dirty="0" smtClean="0"/>
              <a:t>4. veličina teksta</a:t>
            </a:r>
            <a:endParaRPr lang="en-US" dirty="0" smtClean="0"/>
          </a:p>
          <a:p>
            <a:pPr lvl="4"/>
            <a:r>
              <a:rPr lang="hr-HR" dirty="0" smtClean="0"/>
              <a:t>5. veličina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2426" y="1674421"/>
            <a:ext cx="3113088" cy="448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 smtClean="0"/>
              <a:t>Tekst</a:t>
            </a:r>
            <a:endParaRPr lang="en-US" dirty="0" smtClean="0"/>
          </a:p>
        </p:txBody>
      </p:sp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70177C4A-FF44-41E4-89A9-111758B668F0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55075" y="1674421"/>
            <a:ext cx="6046025" cy="3929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dirty="0" smtClean="0"/>
              <a:t>Kliknite kako biste dodali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55076" y="5688281"/>
            <a:ext cx="6046024" cy="47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 smtClean="0"/>
              <a:t>Opis slike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DE8A939E-5338-4E30-870C-73741A17B60D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66825" y="1674421"/>
            <a:ext cx="7553325" cy="4488873"/>
          </a:xfrm>
          <a:prstGeom prst="rect">
            <a:avLst/>
          </a:prstGeom>
        </p:spPr>
        <p:txBody>
          <a:bodyPr vert="eaVert"/>
          <a:lstStyle>
            <a:lvl1pPr>
              <a:defRPr sz="3200"/>
            </a:lvl1pPr>
          </a:lstStyle>
          <a:p>
            <a:pPr lvl="0"/>
            <a:r>
              <a:rPr lang="hr-HR" dirty="0" smtClean="0"/>
              <a:t> 1. veličina teksta</a:t>
            </a:r>
            <a:endParaRPr lang="en-US" dirty="0" smtClean="0"/>
          </a:p>
          <a:p>
            <a:pPr lvl="1"/>
            <a:r>
              <a:rPr lang="hr-HR" dirty="0" smtClean="0"/>
              <a:t>2. veličina teksta</a:t>
            </a:r>
            <a:endParaRPr lang="en-US" dirty="0" smtClean="0"/>
          </a:p>
          <a:p>
            <a:pPr lvl="2"/>
            <a:r>
              <a:rPr lang="hr-HR" dirty="0" smtClean="0"/>
              <a:t>3. veličina teksta</a:t>
            </a:r>
            <a:endParaRPr lang="en-US" dirty="0" smtClean="0"/>
          </a:p>
          <a:p>
            <a:pPr lvl="3"/>
            <a:r>
              <a:rPr lang="hr-HR" dirty="0" smtClean="0"/>
              <a:t>4. veličina teksta</a:t>
            </a:r>
            <a:endParaRPr lang="en-US" dirty="0" smtClean="0"/>
          </a:p>
          <a:p>
            <a:pPr lvl="4"/>
            <a:r>
              <a:rPr lang="hr-HR" dirty="0" smtClean="0"/>
              <a:t>5. veličina teksta</a:t>
            </a:r>
            <a:endParaRPr lang="hr-HR" dirty="0"/>
          </a:p>
        </p:txBody>
      </p:sp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r>
              <a:rPr lang="hr-HR" dirty="0" smtClean="0"/>
              <a:t>Naslov prezentacije</a:t>
            </a:r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5588" y="6286500"/>
            <a:ext cx="349250" cy="2762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C1802B97-066D-4F38-BEF7-391BD474F6F3}" type="slidenum">
              <a:rPr lang="en-US" sz="1200">
                <a:latin typeface="UnizgDisplay Medium" pitchFamily="2" charset="-18"/>
              </a:rPr>
              <a:pPr>
                <a:defRPr/>
              </a:pPr>
              <a:t>‹#›</a:t>
            </a:fld>
            <a:endParaRPr lang="hr-HR" sz="1200" dirty="0">
              <a:latin typeface="UnizgDisplay Medium" pitchFamily="2" charset="-18"/>
            </a:endParaRPr>
          </a:p>
        </p:txBody>
      </p:sp>
      <p:sp>
        <p:nvSpPr>
          <p:cNvPr id="6" name="Title 9"/>
          <p:cNvSpPr txBox="1">
            <a:spLocks/>
          </p:cNvSpPr>
          <p:nvPr userDrawn="1"/>
        </p:nvSpPr>
        <p:spPr>
          <a:xfrm>
            <a:off x="2747963" y="212725"/>
            <a:ext cx="6034087" cy="1035050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Naslov prezentacije</a:t>
            </a:r>
            <a:endParaRPr kumimoji="0" lang="hr-HR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11"/>
          <p:cNvSpPr txBox="1">
            <a:spLocks/>
          </p:cNvSpPr>
          <p:nvPr userDrawn="1"/>
        </p:nvSpPr>
        <p:spPr>
          <a:xfrm>
            <a:off x="356261" y="1674421"/>
            <a:ext cx="8455230" cy="4488873"/>
          </a:xfrm>
          <a:prstGeom prst="rect">
            <a:avLst/>
          </a:prstGeom>
        </p:spPr>
        <p:txBody>
          <a:bodyPr/>
          <a:lstStyle/>
          <a:p>
            <a:pPr marL="342000" marR="0" lvl="0" indent="-342000" algn="l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Kliknite za upis teksta - 1. veličina teksta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4500" marR="0" lvl="1" indent="-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2. veličina teksta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20725" marR="0" lvl="2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3. veličina teksta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987425" marR="0" lvl="3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4. veličina teksta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1254125" marR="0" lvl="4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»"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5. veličina teksta</a:t>
            </a: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4" r:id="rId2"/>
    <p:sldLayoutId id="2147483768" r:id="rId3"/>
    <p:sldLayoutId id="2147483769" r:id="rId4"/>
    <p:sldLayoutId id="2147483770" r:id="rId5"/>
    <p:sldLayoutId id="2147483772" r:id="rId6"/>
    <p:sldLayoutId id="2147483773" r:id="rId7"/>
    <p:sldLayoutId id="2147483774" r:id="rId8"/>
    <p:sldLayoutId id="2147483775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UnizgDisplay Medium" pitchFamily="2" charset="-1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000" indent="-342000" algn="l" defTabSz="936000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FontTx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FontTx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FontTx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FontTx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sticseurope.org/en/about-plastics/what-are-plastics" TargetMode="External"/><Relationship Id="rId2" Type="http://schemas.openxmlformats.org/officeDocument/2006/relationships/hyperlink" Target="https://www.european-bioplastics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92341" y="6000751"/>
            <a:ext cx="3006973" cy="595308"/>
          </a:xfrm>
        </p:spPr>
        <p:txBody>
          <a:bodyPr/>
          <a:lstStyle/>
          <a:p>
            <a:pPr algn="ctr"/>
            <a:r>
              <a:rPr lang="hr-HR" sz="1600" dirty="0" err="1" smtClean="0">
                <a:solidFill>
                  <a:schemeClr val="accent2"/>
                </a:solidFill>
              </a:rPr>
              <a:t>Plastics</a:t>
            </a:r>
            <a:r>
              <a:rPr lang="hr-HR" sz="1600" dirty="0" smtClean="0">
                <a:solidFill>
                  <a:schemeClr val="accent2"/>
                </a:solidFill>
              </a:rPr>
              <a:t> </a:t>
            </a:r>
            <a:r>
              <a:rPr lang="hr-HR" sz="1600" dirty="0" err="1">
                <a:solidFill>
                  <a:schemeClr val="accent2"/>
                </a:solidFill>
              </a:rPr>
              <a:t>and</a:t>
            </a:r>
            <a:r>
              <a:rPr lang="hr-HR" sz="1600" dirty="0">
                <a:solidFill>
                  <a:schemeClr val="accent2"/>
                </a:solidFill>
              </a:rPr>
              <a:t> </a:t>
            </a:r>
            <a:r>
              <a:rPr lang="hr-HR" sz="1600" dirty="0" err="1">
                <a:solidFill>
                  <a:schemeClr val="accent2"/>
                </a:solidFill>
              </a:rPr>
              <a:t>Circular</a:t>
            </a:r>
            <a:r>
              <a:rPr lang="hr-HR" sz="1600" dirty="0">
                <a:solidFill>
                  <a:schemeClr val="accent2"/>
                </a:solidFill>
              </a:rPr>
              <a:t> </a:t>
            </a:r>
            <a:r>
              <a:rPr lang="hr-HR" sz="1600" dirty="0" err="1" smtClean="0">
                <a:solidFill>
                  <a:schemeClr val="accent2"/>
                </a:solidFill>
              </a:rPr>
              <a:t>Economy</a:t>
            </a:r>
            <a:r>
              <a:rPr lang="hr-HR" sz="1600" dirty="0" smtClean="0">
                <a:solidFill>
                  <a:schemeClr val="accent2"/>
                </a:solidFill>
              </a:rPr>
              <a:t>, Zagreb, </a:t>
            </a:r>
            <a:r>
              <a:rPr lang="hr-HR" sz="1600" dirty="0" err="1" smtClean="0">
                <a:solidFill>
                  <a:schemeClr val="accent2"/>
                </a:solidFill>
              </a:rPr>
              <a:t>November</a:t>
            </a:r>
            <a:r>
              <a:rPr lang="hr-HR" sz="1600" dirty="0" smtClean="0">
                <a:solidFill>
                  <a:schemeClr val="accent2"/>
                </a:solidFill>
              </a:rPr>
              <a:t> 2019.</a:t>
            </a:r>
            <a:endParaRPr lang="hr-HR" sz="1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19900" y="6254442"/>
            <a:ext cx="2162175" cy="381000"/>
          </a:xfrm>
        </p:spPr>
        <p:txBody>
          <a:bodyPr>
            <a:noAutofit/>
          </a:bodyPr>
          <a:lstStyle/>
          <a:p>
            <a:pPr algn="ctr"/>
            <a:r>
              <a:rPr lang="hr-HR" sz="1600" dirty="0" smtClean="0"/>
              <a:t>e-mail: </a:t>
            </a:r>
            <a:r>
              <a:rPr lang="hr-HR" sz="1600" dirty="0" err="1" smtClean="0"/>
              <a:t>dkucic</a:t>
            </a:r>
            <a:r>
              <a:rPr lang="hr-HR" sz="1600" dirty="0" smtClean="0"/>
              <a:t>@</a:t>
            </a:r>
            <a:r>
              <a:rPr lang="hr-HR" sz="1600" dirty="0" err="1" smtClean="0"/>
              <a:t>fkit.hr</a:t>
            </a:r>
            <a:endParaRPr lang="hr-HR" sz="1600" dirty="0"/>
          </a:p>
        </p:txBody>
      </p:sp>
      <p:sp>
        <p:nvSpPr>
          <p:cNvPr id="2" name="Rectangle 1"/>
          <p:cNvSpPr/>
          <p:nvPr/>
        </p:nvSpPr>
        <p:spPr>
          <a:xfrm>
            <a:off x="3283492" y="5170705"/>
            <a:ext cx="3434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600" dirty="0" err="1" smtClean="0">
                <a:latin typeface="+mn-lt"/>
              </a:rPr>
              <a:t>Asst</a:t>
            </a:r>
            <a:r>
              <a:rPr lang="hr-HR" sz="1600" dirty="0" smtClean="0">
                <a:latin typeface="+mn-lt"/>
              </a:rPr>
              <a:t>. </a:t>
            </a:r>
            <a:r>
              <a:rPr lang="hr-HR" sz="1600" dirty="0">
                <a:latin typeface="+mn-lt"/>
              </a:rPr>
              <a:t>P</a:t>
            </a:r>
            <a:r>
              <a:rPr lang="hr-HR" sz="1600" dirty="0" smtClean="0">
                <a:latin typeface="+mn-lt"/>
              </a:rPr>
              <a:t>rof. Dajana </a:t>
            </a:r>
            <a:r>
              <a:rPr lang="hr-HR" sz="1600" dirty="0">
                <a:latin typeface="+mn-lt"/>
              </a:rPr>
              <a:t>Kučić </a:t>
            </a:r>
            <a:r>
              <a:rPr lang="hr-HR" sz="1600" dirty="0" smtClean="0">
                <a:latin typeface="+mn-lt"/>
              </a:rPr>
              <a:t>Grgić, </a:t>
            </a:r>
            <a:r>
              <a:rPr lang="hr-HR" sz="1600" dirty="0" err="1" smtClean="0">
                <a:latin typeface="+mn-lt"/>
              </a:rPr>
              <a:t>Ph</a:t>
            </a:r>
            <a:r>
              <a:rPr lang="hr-HR" sz="1600" dirty="0" smtClean="0">
                <a:latin typeface="+mn-lt"/>
              </a:rPr>
              <a:t>. D.</a:t>
            </a:r>
            <a:endParaRPr lang="hr-HR" sz="1600" dirty="0">
              <a:latin typeface="+mn-lt"/>
            </a:endParaRPr>
          </a:p>
        </p:txBody>
      </p:sp>
      <p:pic>
        <p:nvPicPr>
          <p:cNvPr id="7" name="Picture 6" descr="cid:image001.png@01D3B594.C25B58B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4" y="2497632"/>
            <a:ext cx="22002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2.jpg@01D3B594.C25B58B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1" y="3744722"/>
            <a:ext cx="22669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id:image003.png@01D3B594.C25B58B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" y="4882752"/>
            <a:ext cx="1057275" cy="914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91347" y="3421557"/>
            <a:ext cx="5266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800" b="1" dirty="0" smtClean="0">
                <a:solidFill>
                  <a:schemeClr val="tx2"/>
                </a:solidFill>
                <a:latin typeface="+mn-lt"/>
              </a:rPr>
              <a:t>ODLAGANJE I ZBRINJAVANJE BIOPLASTIKE PROCESOM KOMPOSTIRANJA</a:t>
            </a:r>
          </a:p>
          <a:p>
            <a:pPr algn="ctr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DISPOSAL AND TREATMENT OF BIOPLASTICS BY COMPOSTING PROCESS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2656" y="327025"/>
            <a:ext cx="5453062" cy="73025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2"/>
                </a:solidFill>
              </a:rPr>
              <a:t>KRUŽNO GOSPODARENJE BIOPLASTIKOM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2" name="Picture 4" descr="Slikovni rezultat za LIFE CYCLE OF BIODEGRADABLE PLA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" y="1933573"/>
            <a:ext cx="5822169" cy="33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european-bioplastics.org/wp-content/uploads/2016/11/EUBP_Organic_recycling-1024x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1" y="1285875"/>
            <a:ext cx="2165709" cy="20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86521" y="5753100"/>
            <a:ext cx="4967288" cy="923925"/>
            <a:chOff x="3429546" y="5948362"/>
            <a:chExt cx="4967288" cy="923925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1" name="Picture 10" descr="cid:image001.png@01D3B594.C25B58B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4407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1" y="1535462"/>
            <a:ext cx="6543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sz="1600" dirty="0" err="1" smtClean="0">
                <a:latin typeface="+mn-lt"/>
              </a:rPr>
              <a:t>Bioplastika</a:t>
            </a:r>
            <a:r>
              <a:rPr lang="hr-HR" sz="1600" dirty="0" smtClean="0">
                <a:latin typeface="+mn-lt"/>
              </a:rPr>
              <a:t> (primjena za ambalažu) – ispitivanje </a:t>
            </a:r>
            <a:r>
              <a:rPr lang="hr-HR" sz="1600" dirty="0" err="1" smtClean="0">
                <a:latin typeface="+mn-lt"/>
              </a:rPr>
              <a:t>biorazgradljivosti</a:t>
            </a:r>
            <a:r>
              <a:rPr lang="hr-HR" sz="1600" dirty="0" smtClean="0">
                <a:latin typeface="+mn-lt"/>
              </a:rPr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sz="800" dirty="0" smtClean="0"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European 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standard, EN 13432 or EN </a:t>
            </a:r>
            <a:r>
              <a:rPr lang="en-US" sz="1600" b="1" dirty="0" smtClean="0">
                <a:solidFill>
                  <a:schemeClr val="tx2"/>
                </a:solidFill>
                <a:latin typeface="+mn-lt"/>
              </a:rPr>
              <a:t>14995</a:t>
            </a:r>
            <a:endParaRPr lang="hr-HR" sz="16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sz="800" b="1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tx2"/>
                </a:solidFill>
                <a:latin typeface="+mn-lt"/>
              </a:rPr>
              <a:t>Ako zadovoljava navedene standarde  - može se obraditi na postrojenjima za </a:t>
            </a:r>
            <a:r>
              <a:rPr lang="hr-HR" sz="1600" dirty="0" err="1" smtClean="0">
                <a:solidFill>
                  <a:schemeClr val="tx2"/>
                </a:solidFill>
                <a:latin typeface="+mn-lt"/>
              </a:rPr>
              <a:t>kompostiranje</a:t>
            </a:r>
            <a:r>
              <a:rPr lang="hr-HR" sz="1600" dirty="0" smtClean="0">
                <a:solidFill>
                  <a:schemeClr val="tx2"/>
                </a:solidFill>
                <a:latin typeface="+mn-lt"/>
              </a:rPr>
              <a:t> otpada</a:t>
            </a:r>
            <a:endParaRPr lang="hr-HR" sz="1600" dirty="0">
              <a:latin typeface="+mn-lt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sz="1600" dirty="0" smtClean="0">
              <a:latin typeface="+mn-lt"/>
            </a:endParaRPr>
          </a:p>
        </p:txBody>
      </p:sp>
      <p:pic>
        <p:nvPicPr>
          <p:cNvPr id="7" name="Picture 2" descr="https://www.european-bioplastics.org/wp-content/uploads/2016/11/EUBP_Compostable_plastic_bags_and_packaging-1024x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5" y="3038447"/>
            <a:ext cx="4142826" cy="251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826" y="3440787"/>
            <a:ext cx="3286125" cy="2117503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</a:pPr>
            <a:r>
              <a:rPr kumimoji="0" lang="hr-H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NEKONTROLIRANIM ODLAGANJEM </a:t>
            </a:r>
            <a:r>
              <a:rPr kumimoji="0" lang="hr-H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bioplastike</a:t>
            </a:r>
            <a:r>
              <a:rPr kumimoji="0" lang="hr-H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/ </a:t>
            </a:r>
            <a:r>
              <a:rPr kumimoji="0" lang="hr-H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biorazgradljive</a:t>
            </a:r>
            <a:r>
              <a:rPr kumimoji="0" lang="hr-H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plastike u okoliš – akumulacija –</a:t>
            </a:r>
            <a:r>
              <a:rPr kumimoji="0" lang="hr-H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dolazi do degradacije u manje čestice – </a:t>
            </a:r>
            <a:r>
              <a:rPr kumimoji="0" lang="hr-HR" sz="14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+mn-cs"/>
              </a:rPr>
              <a:t>MIKROPLASTIKE i NANOPLASTIKA</a:t>
            </a:r>
          </a:p>
          <a:p>
            <a:pPr marR="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</a:pPr>
            <a:r>
              <a:rPr lang="hr-HR" sz="1400" b="1" kern="0" baseline="0" dirty="0" smtClean="0">
                <a:solidFill>
                  <a:srgbClr val="C00000"/>
                </a:solidFill>
                <a:latin typeface="+mn-lt"/>
                <a:cs typeface="+mn-cs"/>
              </a:rPr>
              <a:t>TOKSIČAN UČINAK </a:t>
            </a:r>
            <a:r>
              <a:rPr lang="hr-HR" sz="1400" kern="0" baseline="0" dirty="0" smtClean="0">
                <a:latin typeface="+mn-lt"/>
                <a:cs typeface="+mn-cs"/>
              </a:rPr>
              <a:t>na biocenozu</a:t>
            </a:r>
            <a:r>
              <a:rPr lang="hr-HR" sz="1400" kern="0" dirty="0" smtClean="0">
                <a:latin typeface="+mn-lt"/>
                <a:cs typeface="+mn-cs"/>
              </a:rPr>
              <a:t> – smanjeni učinak </a:t>
            </a:r>
            <a:r>
              <a:rPr lang="hr-HR" sz="14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FOTOSINTEZE</a:t>
            </a:r>
            <a:r>
              <a:rPr lang="hr-HR" sz="1400" kern="0" dirty="0" smtClean="0">
                <a:latin typeface="+mn-lt"/>
                <a:cs typeface="+mn-cs"/>
              </a:rPr>
              <a:t>, učinak na </a:t>
            </a:r>
            <a:r>
              <a:rPr lang="hr-HR" sz="14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REPRODUKCIJU</a:t>
            </a:r>
            <a:r>
              <a:rPr lang="hr-HR" sz="1400" kern="0" dirty="0" smtClean="0">
                <a:latin typeface="+mn-lt"/>
                <a:cs typeface="+mn-cs"/>
              </a:rPr>
              <a:t>, </a:t>
            </a:r>
            <a:r>
              <a:rPr lang="hr-HR" sz="1400" b="1" kern="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HORMONALNI POREMEĆAJ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22" y="923925"/>
            <a:ext cx="2036096" cy="218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98784" y="222250"/>
            <a:ext cx="5578342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9307" y="5867401"/>
            <a:ext cx="4967288" cy="923925"/>
            <a:chOff x="3429546" y="5948362"/>
            <a:chExt cx="4967288" cy="923925"/>
          </a:xfrm>
        </p:grpSpPr>
        <p:sp>
          <p:nvSpPr>
            <p:cNvPr id="12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3" name="Picture 12" descr="cid:image001.png@01D3B594.C25B58B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2561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5038" y="193675"/>
            <a:ext cx="2576512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www.european-bioplastics.org/wp-content/uploads/2016/11/EUBP_Biobased_plastics-1024x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97047"/>
            <a:ext cx="5248275" cy="31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372" y="2014732"/>
            <a:ext cx="3200403" cy="34409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BIORAZGRADIVI POLIMERI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polimeri koji imaju mogućnost</a:t>
            </a:r>
            <a:r>
              <a:rPr kumimoji="0" lang="hr-H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RECIKLIRANJA, BIORAZGRADNJE ili oboje</a:t>
            </a:r>
          </a:p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hr-HR" sz="1600" kern="0" baseline="0" dirty="0" smtClean="0">
                <a:latin typeface="+mn-lt"/>
                <a:cs typeface="+mn-cs"/>
              </a:rPr>
              <a:t>Prednost primjene biorazgradivih polimera:</a:t>
            </a:r>
          </a:p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hr-H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Smanjuje se upotreba neobnovljivih izvora fosilnih goriva</a:t>
            </a:r>
          </a:p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hr-HR" sz="1600" kern="0" baseline="0" dirty="0" smtClean="0">
                <a:latin typeface="+mn-lt"/>
                <a:cs typeface="+mn-cs"/>
              </a:rPr>
              <a:t>Većina njih je biorazgradiva</a:t>
            </a:r>
          </a:p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l-GR" sz="1600" i="1" kern="0" dirty="0" smtClean="0">
                <a:latin typeface="+mn-lt"/>
                <a:cs typeface="Calibri"/>
              </a:rPr>
              <a:t>ω</a:t>
            </a:r>
            <a:r>
              <a:rPr lang="hr-HR" sz="1600" kern="0" dirty="0" smtClean="0">
                <a:latin typeface="+mn-lt"/>
                <a:cs typeface="Calibri"/>
              </a:rPr>
              <a:t> (</a:t>
            </a:r>
            <a:r>
              <a:rPr lang="hr-HR" sz="1600" kern="0" dirty="0" err="1" smtClean="0">
                <a:latin typeface="+mn-lt"/>
                <a:cs typeface="Calibri"/>
              </a:rPr>
              <a:t>bioplastike</a:t>
            </a:r>
            <a:r>
              <a:rPr lang="hr-HR" sz="1600" kern="0" dirty="0" smtClean="0">
                <a:latin typeface="+mn-lt"/>
                <a:cs typeface="Calibri"/>
              </a:rPr>
              <a:t>/biorazgradive plastike) = 1 %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91321" y="5934075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72628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1238" y="184150"/>
            <a:ext cx="2338387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31" y="1524000"/>
            <a:ext cx="6750729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72296" y="5948362"/>
            <a:ext cx="4967288" cy="923925"/>
            <a:chOff x="3429546" y="5948362"/>
            <a:chExt cx="4967288" cy="923925"/>
          </a:xfrm>
        </p:grpSpPr>
        <p:sp>
          <p:nvSpPr>
            <p:cNvPr id="7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8" name="Picture 7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9680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european-bioplastics.org/wp-content/uploads/2016/02/EuBP_SociaMedia_Grafiken_1-2-1024x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74" y="1504951"/>
            <a:ext cx="6852608" cy="41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7438" y="174625"/>
            <a:ext cx="6034087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53221" y="5948362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01830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19338" y="203200"/>
            <a:ext cx="2166937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www.european-bioplastics.org/wp-content/uploads/2016/02/2.1_Material-Koordinatensystem_eng_2015_15010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4" y="1519330"/>
            <a:ext cx="5384639" cy="41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25" y="2162175"/>
            <a:ext cx="2933699" cy="21605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Polimerni</a:t>
            </a:r>
            <a:r>
              <a:rPr kumimoji="0" lang="hr-H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materijal – biomasa (šećerna trska, celuloza, kukuruz)</a:t>
            </a:r>
          </a:p>
          <a:p>
            <a:pPr marL="342000" marR="0" indent="-342000" algn="just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hr-HR" sz="1600" kern="0" baseline="0" dirty="0" smtClean="0">
                <a:latin typeface="+mn-lt"/>
                <a:cs typeface="+mn-cs"/>
              </a:rPr>
              <a:t>Da</a:t>
            </a:r>
            <a:r>
              <a:rPr lang="hr-HR" sz="1600" kern="0" dirty="0" smtClean="0">
                <a:latin typeface="+mn-lt"/>
                <a:cs typeface="+mn-cs"/>
              </a:rPr>
              <a:t> li je neka </a:t>
            </a:r>
            <a:r>
              <a:rPr lang="hr-HR" sz="1600" kern="0" dirty="0" err="1" smtClean="0">
                <a:latin typeface="+mn-lt"/>
                <a:cs typeface="+mn-cs"/>
              </a:rPr>
              <a:t>bioplastika</a:t>
            </a:r>
            <a:r>
              <a:rPr lang="hr-HR" sz="1600" kern="0" dirty="0" smtClean="0">
                <a:latin typeface="+mn-lt"/>
                <a:cs typeface="+mn-cs"/>
              </a:rPr>
              <a:t> </a:t>
            </a:r>
            <a:r>
              <a:rPr lang="hr-HR" sz="1600" kern="0" dirty="0" smtClean="0">
                <a:solidFill>
                  <a:srgbClr val="C00000"/>
                </a:solidFill>
                <a:latin typeface="+mn-lt"/>
                <a:cs typeface="+mn-cs"/>
              </a:rPr>
              <a:t>BIORAZGRADIVA</a:t>
            </a:r>
            <a:r>
              <a:rPr lang="hr-HR" sz="1600" kern="0" dirty="0" smtClean="0">
                <a:latin typeface="+mn-lt"/>
                <a:cs typeface="+mn-cs"/>
              </a:rPr>
              <a:t> – ne ovisi samo o korištenom materijalu nego i o </a:t>
            </a:r>
            <a:r>
              <a:rPr lang="hr-HR" sz="1600" kern="0" dirty="0" smtClean="0">
                <a:solidFill>
                  <a:srgbClr val="C00000"/>
                </a:solidFill>
                <a:latin typeface="+mn-lt"/>
                <a:cs typeface="+mn-cs"/>
              </a:rPr>
              <a:t>KEMIJSKOJ STRUKTURI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3696" y="5934075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7518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6488" y="174625"/>
            <a:ext cx="2166937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www.european-bioplastics.org/wp-content/uploads/2019/05/Global_Production_Capacities_2018_by_material_type_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1315093" y="1433553"/>
            <a:ext cx="5506736" cy="42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38975" y="2697222"/>
            <a:ext cx="19431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6000" eaLnBrk="0" hangingPunct="0">
              <a:spcAft>
                <a:spcPct val="40000"/>
              </a:spcAft>
            </a:pPr>
            <a:r>
              <a:rPr lang="hr-HR" sz="1400" b="1" kern="0" dirty="0" smtClean="0">
                <a:latin typeface="+mn-lt"/>
                <a:cs typeface="Calibri"/>
              </a:rPr>
              <a:t>NAJZNAČAJNIJA BIOPLASTIKA</a:t>
            </a:r>
          </a:p>
          <a:p>
            <a:pPr algn="just" defTabSz="936000" eaLnBrk="0" hangingPunct="0">
              <a:spcAft>
                <a:spcPct val="40000"/>
              </a:spcAft>
            </a:pPr>
            <a:r>
              <a:rPr lang="hr-HR" sz="1400" b="1" kern="0" dirty="0" smtClean="0">
                <a:latin typeface="+mn-lt"/>
                <a:cs typeface="Calibri"/>
              </a:rPr>
              <a:t>PLA</a:t>
            </a:r>
            <a:r>
              <a:rPr lang="hr-HR" sz="1400" kern="0" dirty="0" smtClean="0">
                <a:latin typeface="+mn-lt"/>
                <a:cs typeface="Calibri"/>
              </a:rPr>
              <a:t> </a:t>
            </a:r>
            <a:r>
              <a:rPr lang="hr-HR" sz="1400" kern="0" dirty="0">
                <a:latin typeface="+mn-lt"/>
                <a:cs typeface="Calibri"/>
              </a:rPr>
              <a:t>i mješavina sa </a:t>
            </a:r>
            <a:r>
              <a:rPr lang="hr-HR" sz="1400" b="1" kern="0" dirty="0" smtClean="0">
                <a:latin typeface="+mn-lt"/>
                <a:cs typeface="Calibri"/>
              </a:rPr>
              <a:t>škrobom</a:t>
            </a:r>
            <a:r>
              <a:rPr lang="hr-HR" sz="1400" kern="0" dirty="0" smtClean="0">
                <a:latin typeface="+mn-lt"/>
                <a:cs typeface="Calibri"/>
              </a:rPr>
              <a:t> – ukupni proizvodni kapacitet - 10,3 – 18,2 % </a:t>
            </a:r>
            <a:endParaRPr lang="en-US" sz="1400" kern="0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8021" y="5934075"/>
            <a:ext cx="4967288" cy="923925"/>
            <a:chOff x="3429546" y="5948362"/>
            <a:chExt cx="4967288" cy="923925"/>
          </a:xfrm>
        </p:grpSpPr>
        <p:sp>
          <p:nvSpPr>
            <p:cNvPr id="9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9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14427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71713" y="212725"/>
            <a:ext cx="6034087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218" name="Picture 2" descr="https://www.european-bioplastics.org/wp-content/uploads/2018/11/Produktkapazita%CC%88ten_2018vs2023_en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1214438"/>
            <a:ext cx="4773613" cy="477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68574" y="5934075"/>
            <a:ext cx="4967288" cy="923925"/>
            <a:chOff x="3429546" y="5948362"/>
            <a:chExt cx="4967288" cy="923925"/>
          </a:xfrm>
        </p:grpSpPr>
        <p:sp>
          <p:nvSpPr>
            <p:cNvPr id="6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8" name="Picture 7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446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european-bioplastics.org/wp-content/uploads/2018/11/Global-Prod-Market-Segment_Total_2018_ende-01-1011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66" y="1241344"/>
            <a:ext cx="4486110" cy="4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41425" y="212725"/>
            <a:ext cx="2271712" cy="1035050"/>
          </a:xfrm>
        </p:spPr>
        <p:txBody>
          <a:bodyPr/>
          <a:lstStyle/>
          <a:p>
            <a:pPr algn="just"/>
            <a:r>
              <a:rPr lang="hr-HR" sz="2400" dirty="0" smtClean="0">
                <a:solidFill>
                  <a:schemeClr val="tx2"/>
                </a:solidFill>
              </a:rPr>
              <a:t>BIOPLASTIKA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6666" y="5823240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163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463" y="146050"/>
            <a:ext cx="6034087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135188"/>
            <a:ext cx="6024563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225" y="1529557"/>
            <a:ext cx="83121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hr-HR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Supstrat (organska tvar) + O</a:t>
            </a:r>
            <a:r>
              <a:rPr lang="hr-HR" sz="1800" b="1" baseline="-25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</a:t>
            </a:r>
            <a:r>
              <a:rPr lang="hr-HR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→ Kompost + CO</a:t>
            </a:r>
            <a:r>
              <a:rPr lang="hr-HR" sz="1800" b="1" baseline="-25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</a:t>
            </a:r>
            <a:r>
              <a:rPr lang="hr-HR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+ H</a:t>
            </a:r>
            <a:r>
              <a:rPr lang="hr-HR" sz="1800" b="1" baseline="-25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2</a:t>
            </a:r>
            <a:r>
              <a:rPr lang="hr-HR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O + NH</a:t>
            </a:r>
            <a:r>
              <a:rPr lang="hr-HR" sz="1800" b="1" baseline="-25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3</a:t>
            </a:r>
            <a:r>
              <a:rPr lang="hr-HR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+ biomasa + (-</a:t>
            </a:r>
            <a:r>
              <a:rPr lang="hr-HR" sz="1800" b="1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∆</a:t>
            </a:r>
            <a:r>
              <a:rPr lang="hr-HR" sz="1800" b="1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Hr</a:t>
            </a:r>
            <a:r>
              <a:rPr lang="hr-HR" sz="18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)</a:t>
            </a:r>
            <a:endParaRPr lang="en-US" sz="1800" b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8021" y="5934075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06114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</a:rPr>
              <a:t>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1467857"/>
            <a:ext cx="6010274" cy="43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43771" y="5948362"/>
            <a:ext cx="4967288" cy="923925"/>
            <a:chOff x="3429546" y="5948362"/>
            <a:chExt cx="4967288" cy="923925"/>
          </a:xfrm>
        </p:grpSpPr>
        <p:sp>
          <p:nvSpPr>
            <p:cNvPr id="4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5" name="Picture 4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3464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00288" y="203200"/>
            <a:ext cx="6034087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7512"/>
            <a:ext cx="6810375" cy="43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24696" y="5948362"/>
            <a:ext cx="4967288" cy="923925"/>
            <a:chOff x="3429546" y="5948362"/>
            <a:chExt cx="4967288" cy="923925"/>
          </a:xfrm>
        </p:grpSpPr>
        <p:sp>
          <p:nvSpPr>
            <p:cNvPr id="6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613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568448"/>
            <a:ext cx="5260975" cy="436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likovni rezultat za P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32" y="582747"/>
            <a:ext cx="2839968" cy="22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6475" y="222250"/>
            <a:ext cx="4629150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1775" y="3400425"/>
            <a:ext cx="211455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</a:pP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Ubrzanje </a:t>
            </a:r>
            <a:r>
              <a:rPr kumimoji="0" lang="hr-H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biorazgradnje</a:t>
            </a:r>
            <a:r>
              <a:rPr kumimoji="0" lang="hr-H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hr-H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mikroorganizmi, vlaga, omjer C/N, koncentracija kisika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1346" y="5948362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6071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6086" y="1676032"/>
            <a:ext cx="5787364" cy="3061435"/>
          </a:xfrm>
        </p:spPr>
        <p:txBody>
          <a:bodyPr/>
          <a:lstStyle/>
          <a:p>
            <a:pPr algn="just"/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ŠKROB</a:t>
            </a:r>
            <a:r>
              <a:rPr lang="hr-HR" sz="1600" dirty="0" smtClean="0"/>
              <a:t> -  prirodni polisaharid kojeg nalazimo u biljkama</a:t>
            </a:r>
          </a:p>
          <a:p>
            <a:pPr algn="just"/>
            <a:r>
              <a:rPr lang="hr-HR" sz="1600" dirty="0" smtClean="0"/>
              <a:t>Sastoji se od AMILOZE i AMILOPEKTINA</a:t>
            </a:r>
          </a:p>
          <a:p>
            <a:pPr algn="just"/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TERMOPLASTIČNI ŠKROB</a:t>
            </a:r>
            <a:r>
              <a:rPr lang="hr-HR" sz="1600" dirty="0" smtClean="0"/>
              <a:t> - </a:t>
            </a:r>
            <a:r>
              <a:rPr lang="vi-VN" sz="1600" dirty="0"/>
              <a:t>plastificirani škrob koji je obrađen (uglavnom zagrijavanjem i pod tlakom) u svrhu razaranja kristalne strukture i dobivanja amorfnog termoplastičnog škroba </a:t>
            </a:r>
            <a:r>
              <a:rPr lang="vi-VN" sz="1600" dirty="0" smtClean="0"/>
              <a:t>(TPS)</a:t>
            </a:r>
            <a:endParaRPr lang="hr-HR" sz="1600" dirty="0" smtClean="0"/>
          </a:p>
          <a:p>
            <a:pPr algn="just"/>
            <a:r>
              <a:rPr lang="hr-HR" sz="1600" dirty="0" smtClean="0"/>
              <a:t>Primjena: jednokratni pribor za jele, vrećice za kupovinu i kompost, posude za cvijeće</a:t>
            </a:r>
          </a:p>
          <a:p>
            <a:pPr algn="just"/>
            <a:r>
              <a:rPr lang="hr-HR" sz="1600" dirty="0" smtClean="0"/>
              <a:t>NEDOSTATCI TPS-a: afinitet prema vodi i loša mehanička svojstva – dodaju se sintetski polimeri</a:t>
            </a:r>
          </a:p>
          <a:p>
            <a:pPr algn="just"/>
            <a:endParaRPr lang="hr-HR" sz="1600" dirty="0" smtClean="0"/>
          </a:p>
          <a:p>
            <a:pPr algn="just"/>
            <a:endParaRPr lang="en-US" sz="1600" dirty="0"/>
          </a:p>
        </p:txBody>
      </p:sp>
      <p:pic>
        <p:nvPicPr>
          <p:cNvPr id="8194" name="Picture 2" descr="Slikovni rezultat za škro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806451"/>
            <a:ext cx="2930525" cy="11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ovni rezultat za škr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2095500"/>
            <a:ext cx="2565399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likovni rezultat za termoplastični škro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Slikovni rezultat za termoplastični škro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Slikovni rezultat za thermoplastic star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3"/>
          <a:stretch/>
        </p:blipFill>
        <p:spPr bwMode="auto">
          <a:xfrm>
            <a:off x="4781549" y="4419768"/>
            <a:ext cx="4073525" cy="14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7414" y="160338"/>
            <a:ext cx="4414836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24571" y="5906343"/>
            <a:ext cx="4967288" cy="923925"/>
            <a:chOff x="3429546" y="5948362"/>
            <a:chExt cx="4967288" cy="923925"/>
          </a:xfrm>
        </p:grpSpPr>
        <p:sp>
          <p:nvSpPr>
            <p:cNvPr id="12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3" name="Picture 12" descr="cid:image001.png@01D3B594.C25B58B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7579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4737" y="1763465"/>
            <a:ext cx="7231988" cy="3963929"/>
          </a:xfrm>
        </p:spPr>
        <p:txBody>
          <a:bodyPr/>
          <a:lstStyle/>
          <a:p>
            <a:pPr algn="just"/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POLIKAPROLAKTON (PCL) </a:t>
            </a:r>
            <a:r>
              <a:rPr lang="hr-HR" sz="1600" dirty="0" smtClean="0"/>
              <a:t>- sintetski biorazgradivi polimer, dobiva se kao i ostali sintetski polimeri iz sirove nafte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dirty="0" smtClean="0"/>
              <a:t>Svojstva: spora razgradnja, visoka propusnost za mnoge lijekove, netoksičan, visoka toplinska stabilnost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dirty="0" smtClean="0"/>
              <a:t>Kompatibilan sa škrobom -  povećanje biorazgradivosti, smanjena cijena</a:t>
            </a:r>
          </a:p>
          <a:p>
            <a:pPr algn="just"/>
            <a:r>
              <a:rPr lang="hr-HR" sz="1600" b="1" dirty="0" smtClean="0">
                <a:solidFill>
                  <a:schemeClr val="bg1">
                    <a:lumMod val="50000"/>
                  </a:schemeClr>
                </a:solidFill>
              </a:rPr>
              <a:t>POLILAKTID (PLA) </a:t>
            </a:r>
            <a:r>
              <a:rPr lang="hr-HR" sz="1600" dirty="0"/>
              <a:t>- </a:t>
            </a:r>
            <a:r>
              <a:rPr lang="hr-HR" sz="1600" dirty="0" smtClean="0"/>
              <a:t>jedan </a:t>
            </a:r>
            <a:r>
              <a:rPr lang="hr-HR" sz="1600" dirty="0"/>
              <a:t>od najboljih alternativa </a:t>
            </a:r>
            <a:r>
              <a:rPr lang="hr-HR" sz="1600" dirty="0" smtClean="0"/>
              <a:t>konvencionalnoj plastici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dirty="0"/>
              <a:t>Dobiva se iz prirodnih obnovljivih izvora (npr. škroba, kukuruza, šećerne trske</a:t>
            </a:r>
            <a:r>
              <a:rPr lang="hr-HR" sz="1600" dirty="0" smtClean="0"/>
              <a:t>), </a:t>
            </a:r>
            <a:r>
              <a:rPr lang="hr-HR" sz="1600" dirty="0"/>
              <a:t>biorazgradiv je i može se </a:t>
            </a:r>
            <a:r>
              <a:rPr lang="hr-HR" sz="1600" dirty="0" err="1" smtClean="0"/>
              <a:t>kompostirati</a:t>
            </a:r>
            <a:endParaRPr lang="hr-HR" sz="1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dirty="0" smtClean="0"/>
              <a:t>Osnovna konstitucijska jedinica PLA je </a:t>
            </a:r>
            <a:r>
              <a:rPr lang="hr-HR" sz="1600" b="1" dirty="0" smtClean="0">
                <a:solidFill>
                  <a:srgbClr val="C00000"/>
                </a:solidFill>
              </a:rPr>
              <a:t>mliječna kiselina</a:t>
            </a:r>
            <a:r>
              <a:rPr lang="hr-HR" sz="1600" dirty="0"/>
              <a:t> </a:t>
            </a:r>
            <a:r>
              <a:rPr lang="hr-HR" sz="1600" dirty="0" smtClean="0"/>
              <a:t>- fermentacija ugljikohidrata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600" dirty="0" smtClean="0"/>
              <a:t>Primjena - biomedicina i farmaceutska industrija (zavoj za rane, vaskularne proteze, ligamente, umetak za fiksiranje kostiju,nosač lijekova)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1600" dirty="0" smtClean="0"/>
          </a:p>
          <a:p>
            <a:pPr marL="0" indent="0" algn="just">
              <a:buNone/>
            </a:pPr>
            <a:endParaRPr lang="hr-HR" sz="1600" dirty="0" smtClean="0"/>
          </a:p>
          <a:p>
            <a:pPr algn="just"/>
            <a:endParaRPr lang="hr-HR" sz="1600" dirty="0"/>
          </a:p>
        </p:txBody>
      </p:sp>
      <p:pic>
        <p:nvPicPr>
          <p:cNvPr id="4098" name="Picture 2" descr="Slikovni rezultat za LIFE CYCLE OF BIODEGRADABLE PLA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08232"/>
            <a:ext cx="2190750" cy="165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0775" y="184150"/>
            <a:ext cx="3971925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1821" y="5781675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41097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014537"/>
            <a:ext cx="6734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2111" y="1551744"/>
            <a:ext cx="5724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>
                <a:latin typeface="+mn-lt"/>
              </a:rPr>
              <a:t>Sastav binarnih i </a:t>
            </a:r>
            <a:r>
              <a:rPr lang="hr-HR" sz="1600" dirty="0" err="1" smtClean="0">
                <a:latin typeface="+mn-lt"/>
              </a:rPr>
              <a:t>ternarnih</a:t>
            </a:r>
            <a:r>
              <a:rPr lang="hr-HR" sz="1600" dirty="0" smtClean="0">
                <a:latin typeface="+mn-lt"/>
              </a:rPr>
              <a:t> mješavina i njihovo označavanje</a:t>
            </a:r>
            <a:endParaRPr lang="hr-HR" sz="16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00287" y="184150"/>
            <a:ext cx="4291014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4687" y="539921"/>
            <a:ext cx="1733550" cy="738664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algn="ctr" defTabSz="936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</a:pPr>
            <a:r>
              <a:rPr lang="hr-HR" sz="1400" kern="0" noProof="0" dirty="0" smtClean="0">
                <a:latin typeface="+mn-lt"/>
                <a:cs typeface="+mn-cs"/>
              </a:rPr>
              <a:t>Supstrat za </a:t>
            </a:r>
            <a:r>
              <a:rPr lang="hr-HR" sz="1400" kern="0" noProof="0" dirty="0" err="1" smtClean="0">
                <a:latin typeface="+mn-lt"/>
                <a:cs typeface="+mn-cs"/>
              </a:rPr>
              <a:t>kompostiranje</a:t>
            </a:r>
            <a:r>
              <a:rPr lang="hr-HR" sz="1400" kern="0" noProof="0" dirty="0" smtClean="0">
                <a:latin typeface="+mn-lt"/>
                <a:cs typeface="+mn-cs"/>
              </a:rPr>
              <a:t> - BIOOTPAD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7399" y="5934075"/>
            <a:ext cx="4967288" cy="923925"/>
            <a:chOff x="3429546" y="5948362"/>
            <a:chExt cx="4967288" cy="923925"/>
          </a:xfrm>
        </p:grpSpPr>
        <p:sp>
          <p:nvSpPr>
            <p:cNvPr id="9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9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1896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3" y="1582738"/>
            <a:ext cx="5772149" cy="418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" y="2384763"/>
            <a:ext cx="152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>
                <a:latin typeface="+mn-lt"/>
              </a:rPr>
              <a:t>Temperaturne promjene u </a:t>
            </a:r>
            <a:r>
              <a:rPr lang="hr-HR" sz="1600" dirty="0" err="1" smtClean="0">
                <a:latin typeface="+mn-lt"/>
              </a:rPr>
              <a:t>kompostnoj</a:t>
            </a:r>
            <a:r>
              <a:rPr lang="hr-HR" sz="1600" dirty="0" smtClean="0">
                <a:latin typeface="+mn-lt"/>
              </a:rPr>
              <a:t> masi i rast mikroorganizama tijekom 21 dana</a:t>
            </a:r>
            <a:endParaRPr lang="hr-HR" sz="16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76464" y="146050"/>
            <a:ext cx="4405312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31306" y="5934075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2001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75" y="1600200"/>
            <a:ext cx="5211762" cy="401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67525" y="2234626"/>
            <a:ext cx="1933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>
                <a:latin typeface="+mn-lt"/>
              </a:rPr>
              <a:t>Gubitak mase kod čistih PLA, PCL, TPS te binarnih PCL/TPS, PLA/TPS mješavina tijekom procesa </a:t>
            </a:r>
            <a:r>
              <a:rPr lang="hr-HR" sz="1600" dirty="0" err="1" smtClean="0">
                <a:latin typeface="+mn-lt"/>
              </a:rPr>
              <a:t>kompostiranja</a:t>
            </a:r>
            <a:endParaRPr lang="hr-HR" sz="16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70437" y="193675"/>
            <a:ext cx="4511363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72271" y="5781675"/>
            <a:ext cx="4967288" cy="923925"/>
            <a:chOff x="3429546" y="5948362"/>
            <a:chExt cx="4967288" cy="923925"/>
          </a:xfrm>
        </p:grpSpPr>
        <p:sp>
          <p:nvSpPr>
            <p:cNvPr id="9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9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287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4" y="1657962"/>
            <a:ext cx="5672137" cy="40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19841" y="2584782"/>
            <a:ext cx="2576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dirty="0" smtClean="0">
                <a:latin typeface="+mn-lt"/>
              </a:rPr>
              <a:t>Gubitak mase kod binarnih i </a:t>
            </a:r>
            <a:r>
              <a:rPr lang="hr-HR" sz="1600" dirty="0" err="1" smtClean="0">
                <a:latin typeface="+mn-lt"/>
              </a:rPr>
              <a:t>ternarnih</a:t>
            </a:r>
            <a:r>
              <a:rPr lang="hr-HR" sz="1600" dirty="0" smtClean="0">
                <a:latin typeface="+mn-lt"/>
              </a:rPr>
              <a:t> mješavina tijekom procesa </a:t>
            </a:r>
            <a:r>
              <a:rPr lang="hr-HR" sz="1600" dirty="0" err="1" smtClean="0">
                <a:latin typeface="+mn-lt"/>
              </a:rPr>
              <a:t>kompostiranja</a:t>
            </a:r>
            <a:endParaRPr lang="hr-HR" sz="16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33629" y="203200"/>
            <a:ext cx="3986212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0846" y="5795963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977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452562"/>
            <a:ext cx="7243762" cy="41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0223" y="5498989"/>
            <a:ext cx="5505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 smtClean="0">
                <a:latin typeface="+mn-lt"/>
              </a:rPr>
              <a:t>Uzorak binarne PCL70/PLA30 mješavine prije (a) i poslije (b) </a:t>
            </a:r>
            <a:r>
              <a:rPr lang="hr-HR" sz="1600" dirty="0" err="1" smtClean="0">
                <a:latin typeface="+mn-lt"/>
              </a:rPr>
              <a:t>biorazgradnje</a:t>
            </a:r>
            <a:endParaRPr lang="hr-HR" sz="16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8863" y="203200"/>
            <a:ext cx="4262437" cy="1035050"/>
          </a:xfrm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tx2"/>
                </a:solidFill>
              </a:rPr>
              <a:t>BIORAZGRADNJA BIOPLASTIKE PROCESOM KOMPOSTIRANJA 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53246" y="5934075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9819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113" y="165100"/>
            <a:ext cx="2852737" cy="1035050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POPIS LITERATURE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52549" y="1750621"/>
            <a:ext cx="6677025" cy="3354779"/>
          </a:xfrm>
        </p:spPr>
        <p:txBody>
          <a:bodyPr/>
          <a:lstStyle/>
          <a:p>
            <a:pPr algn="just"/>
            <a:r>
              <a:rPr lang="en-US" sz="1600" dirty="0"/>
              <a:t>EU Commission, Final report:  EVOLUTION OF (BIO-) WASTE GENERATION/PREVENTION  AND (BIO-) WASTE PREVENTION  INDICATORS, 2011. </a:t>
            </a:r>
            <a:endParaRPr lang="hr-HR" sz="1600" dirty="0" smtClean="0"/>
          </a:p>
          <a:p>
            <a:pPr algn="just"/>
            <a:r>
              <a:rPr lang="hr-HR" sz="1600" dirty="0" err="1" smtClean="0"/>
              <a:t>Bioplastics</a:t>
            </a:r>
            <a:r>
              <a:rPr lang="hr-HR" sz="1600" dirty="0" smtClean="0"/>
              <a:t> </a:t>
            </a:r>
            <a:r>
              <a:rPr lang="hr-HR" sz="1600" dirty="0" err="1" smtClean="0"/>
              <a:t>Market</a:t>
            </a:r>
            <a:r>
              <a:rPr lang="hr-HR" sz="1600" dirty="0" smtClean="0"/>
              <a:t> Dana, 2018. Global </a:t>
            </a:r>
            <a:r>
              <a:rPr lang="hr-HR" sz="1600" dirty="0" err="1" smtClean="0"/>
              <a:t>Production</a:t>
            </a:r>
            <a:r>
              <a:rPr lang="hr-HR" sz="1600" dirty="0" smtClean="0"/>
              <a:t> </a:t>
            </a:r>
            <a:r>
              <a:rPr lang="hr-HR" sz="1600" dirty="0" err="1" smtClean="0"/>
              <a:t>Capacities</a:t>
            </a:r>
            <a:r>
              <a:rPr lang="hr-HR" sz="1600" dirty="0" smtClean="0"/>
              <a:t> 2018-2023. </a:t>
            </a:r>
            <a:r>
              <a:rPr lang="hr-HR" sz="1600" dirty="0" err="1" smtClean="0"/>
              <a:t>European</a:t>
            </a:r>
            <a:r>
              <a:rPr lang="hr-HR" sz="1600" dirty="0" smtClean="0"/>
              <a:t> </a:t>
            </a:r>
            <a:r>
              <a:rPr lang="hr-HR" sz="1600" dirty="0" err="1" smtClean="0"/>
              <a:t>bioplastics</a:t>
            </a:r>
            <a:r>
              <a:rPr lang="hr-HR" sz="1600" dirty="0" smtClean="0"/>
              <a:t> nova institute, p. 2018. (</a:t>
            </a:r>
            <a:r>
              <a:rPr lang="hr-HR" sz="1600" dirty="0" smtClean="0">
                <a:hlinkClick r:id="rId2"/>
              </a:rPr>
              <a:t>https</a:t>
            </a:r>
            <a:r>
              <a:rPr lang="hr-HR" sz="1600" dirty="0">
                <a:hlinkClick r:id="rId2"/>
              </a:rPr>
              <a:t>://</a:t>
            </a:r>
            <a:r>
              <a:rPr lang="hr-HR" sz="1600" dirty="0" smtClean="0">
                <a:hlinkClick r:id="rId2"/>
              </a:rPr>
              <a:t>www.european-bioplastics.org</a:t>
            </a:r>
            <a:r>
              <a:rPr lang="hr-HR" sz="1600" dirty="0" smtClean="0"/>
              <a:t>)</a:t>
            </a:r>
          </a:p>
          <a:p>
            <a:pPr algn="just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www.plasticseurope.org/en/about-plastics/what-are-plastics</a:t>
            </a:r>
            <a:endParaRPr lang="hr-HR" sz="1600" dirty="0" smtClean="0"/>
          </a:p>
          <a:p>
            <a:pPr algn="just"/>
            <a:r>
              <a:rPr lang="en-US" sz="1600" dirty="0" err="1"/>
              <a:t>Ocelić</a:t>
            </a:r>
            <a:r>
              <a:rPr lang="en-US" sz="1600" dirty="0"/>
              <a:t> </a:t>
            </a:r>
            <a:r>
              <a:rPr lang="en-US" sz="1600" dirty="0" err="1"/>
              <a:t>Bulatović</a:t>
            </a:r>
            <a:r>
              <a:rPr lang="en-US" sz="1600" dirty="0"/>
              <a:t>, </a:t>
            </a:r>
            <a:r>
              <a:rPr lang="en-US" sz="1600" dirty="0" err="1"/>
              <a:t>Vesna</a:t>
            </a:r>
            <a:r>
              <a:rPr lang="en-US" sz="1600" dirty="0"/>
              <a:t>; </a:t>
            </a:r>
            <a:r>
              <a:rPr lang="en-US" sz="1600" dirty="0" err="1"/>
              <a:t>Mandić</a:t>
            </a:r>
            <a:r>
              <a:rPr lang="en-US" sz="1600" dirty="0"/>
              <a:t>, </a:t>
            </a:r>
            <a:r>
              <a:rPr lang="en-US" sz="1600" dirty="0" err="1"/>
              <a:t>Lucija</a:t>
            </a:r>
            <a:r>
              <a:rPr lang="en-US" sz="1600" dirty="0"/>
              <a:t>; </a:t>
            </a:r>
            <a:r>
              <a:rPr lang="en-US" sz="1600" dirty="0" err="1"/>
              <a:t>Turković</a:t>
            </a:r>
            <a:r>
              <a:rPr lang="en-US" sz="1600" dirty="0"/>
              <a:t>, </a:t>
            </a:r>
            <a:r>
              <a:rPr lang="en-US" sz="1600" dirty="0" err="1"/>
              <a:t>Anamarija</a:t>
            </a:r>
            <a:r>
              <a:rPr lang="en-US" sz="1600" dirty="0"/>
              <a:t>; </a:t>
            </a:r>
            <a:r>
              <a:rPr lang="en-US" sz="1600" dirty="0" err="1"/>
              <a:t>Kučić</a:t>
            </a:r>
            <a:r>
              <a:rPr lang="en-US" sz="1600" dirty="0"/>
              <a:t> </a:t>
            </a:r>
            <a:r>
              <a:rPr lang="en-US" sz="1600" dirty="0" err="1"/>
              <a:t>Grgić</a:t>
            </a:r>
            <a:r>
              <a:rPr lang="en-US" sz="1600" dirty="0"/>
              <a:t>, Dajana; </a:t>
            </a:r>
            <a:r>
              <a:rPr lang="en-US" sz="1600" dirty="0" err="1"/>
              <a:t>Jozinović</a:t>
            </a:r>
            <a:r>
              <a:rPr lang="en-US" sz="1600" dirty="0"/>
              <a:t>, </a:t>
            </a:r>
            <a:r>
              <a:rPr lang="en-US" sz="1600" dirty="0" err="1"/>
              <a:t>Antun</a:t>
            </a:r>
            <a:r>
              <a:rPr lang="en-US" sz="1600" dirty="0"/>
              <a:t>; </a:t>
            </a:r>
            <a:r>
              <a:rPr lang="en-US" sz="1600" dirty="0" err="1"/>
              <a:t>Zovko</a:t>
            </a:r>
            <a:r>
              <a:rPr lang="en-US" sz="1600" dirty="0"/>
              <a:t>, </a:t>
            </a:r>
            <a:r>
              <a:rPr lang="en-US" sz="1600" dirty="0" err="1"/>
              <a:t>Romana</a:t>
            </a:r>
            <a:r>
              <a:rPr lang="en-US" sz="1600" dirty="0"/>
              <a:t>; </a:t>
            </a:r>
            <a:r>
              <a:rPr lang="en-US" sz="1600" dirty="0" err="1"/>
              <a:t>Govorčin</a:t>
            </a:r>
            <a:r>
              <a:rPr lang="en-US" sz="1600" dirty="0"/>
              <a:t> </a:t>
            </a:r>
            <a:r>
              <a:rPr lang="en-US" sz="1600" dirty="0" err="1"/>
              <a:t>Bajsić</a:t>
            </a:r>
            <a:r>
              <a:rPr lang="en-US" sz="1600" dirty="0"/>
              <a:t>, </a:t>
            </a:r>
            <a:r>
              <a:rPr lang="en-US" sz="1600" dirty="0" smtClean="0"/>
              <a:t>Emi</a:t>
            </a:r>
            <a:r>
              <a:rPr lang="hr-HR" sz="1600" dirty="0" smtClean="0"/>
              <a:t>, </a:t>
            </a:r>
            <a:r>
              <a:rPr lang="en-US" sz="1600" dirty="0" smtClean="0"/>
              <a:t>ENVIRONMENTALLY </a:t>
            </a:r>
            <a:r>
              <a:rPr lang="en-US" sz="1600" dirty="0"/>
              <a:t>FRIENDLY PACKAGING MATERIALS BASED ON THERMOPLASTIC STARCH // Chemical and biochemical engineering quarterly (2019</a:t>
            </a:r>
            <a:r>
              <a:rPr lang="en-US" sz="1600" dirty="0" smtClean="0"/>
              <a:t>)</a:t>
            </a:r>
            <a:endParaRPr lang="hr-HR" sz="1600" dirty="0" smtClean="0"/>
          </a:p>
          <a:p>
            <a:pPr algn="just"/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721" y="5443537"/>
            <a:ext cx="4967288" cy="923925"/>
            <a:chOff x="3429546" y="5948362"/>
            <a:chExt cx="4967288" cy="923925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6" name="Picture 5" descr="cid:image001.png@01D3B594.C25B58B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8800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4563" y="193675"/>
            <a:ext cx="1785937" cy="103505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</a:rPr>
              <a:t>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371599"/>
            <a:ext cx="6029326" cy="43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71763" y="5948362"/>
            <a:ext cx="4967288" cy="923925"/>
            <a:chOff x="3429546" y="5948362"/>
            <a:chExt cx="4967288" cy="923925"/>
          </a:xfrm>
        </p:grpSpPr>
        <p:sp>
          <p:nvSpPr>
            <p:cNvPr id="7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8" name="Picture 7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8197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21" y="1504949"/>
            <a:ext cx="5891211" cy="41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1238" y="174625"/>
            <a:ext cx="2109787" cy="103505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</a:rPr>
              <a:t>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15171" y="5948362"/>
            <a:ext cx="4967288" cy="923925"/>
            <a:chOff x="3429546" y="5948362"/>
            <a:chExt cx="4967288" cy="923925"/>
          </a:xfrm>
        </p:grpSpPr>
        <p:sp>
          <p:nvSpPr>
            <p:cNvPr id="8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9" name="Picture 8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097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5780" y="1598839"/>
            <a:ext cx="8589145" cy="4239985"/>
            <a:chOff x="335780" y="1598839"/>
            <a:chExt cx="8589145" cy="423998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80" y="1662114"/>
              <a:ext cx="4579120" cy="402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25" y="1598839"/>
              <a:ext cx="4686300" cy="423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1238" y="212725"/>
            <a:ext cx="6034087" cy="103505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</a:rPr>
              <a:t>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40" y="5934075"/>
            <a:ext cx="4967288" cy="923925"/>
            <a:chOff x="3429546" y="5948362"/>
            <a:chExt cx="4967288" cy="923925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1" name="Picture 10" descr="cid:image001.png@01D3B594.C25B58B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11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5038" y="155575"/>
            <a:ext cx="6034087" cy="1035050"/>
          </a:xfrm>
        </p:spPr>
        <p:txBody>
          <a:bodyPr/>
          <a:lstStyle/>
          <a:p>
            <a:r>
              <a:rPr lang="hr-HR" sz="2400" dirty="0" smtClean="0">
                <a:solidFill>
                  <a:schemeClr val="tx2"/>
                </a:solidFill>
              </a:rPr>
              <a:t>PLASTIKA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2234" y="1380952"/>
            <a:ext cx="4738687" cy="4567410"/>
            <a:chOff x="2157413" y="1456177"/>
            <a:chExt cx="4738687" cy="456741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413" y="1456177"/>
              <a:ext cx="4738687" cy="456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2486024" y="5000626"/>
              <a:ext cx="3895725" cy="180974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96096" y="5948362"/>
            <a:ext cx="4967288" cy="923925"/>
            <a:chOff x="3429546" y="5948362"/>
            <a:chExt cx="4967288" cy="923925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1" name="Picture 10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88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324100" y="173038"/>
            <a:ext cx="6034088" cy="103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r-HR" altLang="en-US" sz="2400" dirty="0" smtClean="0">
                <a:solidFill>
                  <a:schemeClr val="tx2"/>
                </a:solidFill>
              </a:rPr>
              <a:t>GOSPODARENJE PLASTIKOM</a:t>
            </a:r>
            <a:endParaRPr lang="en-US" altLang="en-US" sz="2400" dirty="0" smtClean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0" y="1402400"/>
            <a:ext cx="6845300" cy="1921825"/>
          </a:xfrm>
        </p:spPr>
        <p:txBody>
          <a:bodyPr/>
          <a:lstStyle/>
          <a:p>
            <a:pPr algn="just">
              <a:defRPr/>
            </a:pPr>
            <a:r>
              <a:rPr lang="hr-HR" sz="1600" dirty="0" smtClean="0"/>
              <a:t>GOSPODARENJE OTPADOM:</a:t>
            </a:r>
          </a:p>
          <a:p>
            <a:pPr marL="0" indent="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dirty="0" smtClean="0"/>
          </a:p>
          <a:p>
            <a:pPr algn="just">
              <a:buFont typeface="Wingdings" pitchFamily="2" charset="2"/>
              <a:buChar char="ü"/>
              <a:defRPr/>
            </a:pPr>
            <a:r>
              <a:rPr lang="hr-HR" sz="1600" dirty="0" smtClean="0"/>
              <a:t> znači </a:t>
            </a:r>
            <a:r>
              <a:rPr lang="hr-HR" sz="1600" b="1" dirty="0" smtClean="0"/>
              <a:t>sakupljanje</a:t>
            </a:r>
            <a:r>
              <a:rPr lang="hr-HR" sz="1600" dirty="0" smtClean="0"/>
              <a:t>, </a:t>
            </a:r>
            <a:r>
              <a:rPr lang="hr-HR" sz="1600" b="1" dirty="0" smtClean="0"/>
              <a:t>prijevoz</a:t>
            </a:r>
            <a:r>
              <a:rPr lang="hr-HR" sz="1600" dirty="0" smtClean="0"/>
              <a:t>, </a:t>
            </a:r>
            <a:r>
              <a:rPr lang="hr-HR" sz="1600" b="1" dirty="0" err="1" smtClean="0"/>
              <a:t>oporabu</a:t>
            </a:r>
            <a:r>
              <a:rPr lang="hr-HR" sz="1600" dirty="0" smtClean="0"/>
              <a:t> i </a:t>
            </a:r>
            <a:r>
              <a:rPr lang="hr-HR" sz="1600" b="1" dirty="0" smtClean="0"/>
              <a:t>zbrinjavanje otpada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hr-HR" sz="1600" dirty="0" smtClean="0"/>
              <a:t>uključuje </a:t>
            </a:r>
            <a:r>
              <a:rPr lang="hr-HR" sz="1600" b="1" dirty="0" smtClean="0"/>
              <a:t>nadzor</a:t>
            </a:r>
            <a:r>
              <a:rPr lang="hr-HR" sz="1600" dirty="0" smtClean="0"/>
              <a:t> nad tim postupcima i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hr-HR" sz="1600" dirty="0" smtClean="0"/>
              <a:t> naknadno </a:t>
            </a:r>
            <a:r>
              <a:rPr lang="hr-HR" sz="1600" b="1" dirty="0" smtClean="0"/>
              <a:t>održavanje lokacija zbrinjavanja</a:t>
            </a:r>
            <a:r>
              <a:rPr lang="hr-HR" sz="1600" dirty="0" smtClean="0"/>
              <a:t>,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hr-HR" sz="1600" dirty="0" smtClean="0"/>
              <a:t>obuhvaća i radnje koje poduzimaju trgovac ili posrednik</a:t>
            </a:r>
            <a:endParaRPr lang="en-US" sz="1600" dirty="0"/>
          </a:p>
        </p:txBody>
      </p:sp>
      <p:pic>
        <p:nvPicPr>
          <p:cNvPr id="1026" name="Picture 2" descr="Slikovni rezultat za LIFE CYCLE OF PLA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7" y="3494272"/>
            <a:ext cx="2621883" cy="23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6346" r="5920" b="3326"/>
          <a:stretch>
            <a:fillRect/>
          </a:stretch>
        </p:blipFill>
        <p:spPr bwMode="auto">
          <a:xfrm>
            <a:off x="1145926" y="3494272"/>
            <a:ext cx="3276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96096" y="5948362"/>
            <a:ext cx="4967288" cy="923925"/>
            <a:chOff x="3429546" y="5948362"/>
            <a:chExt cx="4967288" cy="923925"/>
          </a:xfrm>
        </p:grpSpPr>
        <p:sp>
          <p:nvSpPr>
            <p:cNvPr id="10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1" name="Picture 10" descr="cid:image001.png@01D3B594.C25B58B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580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985963" y="174625"/>
            <a:ext cx="6672262" cy="103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en-US" dirty="0" smtClean="0">
                <a:solidFill>
                  <a:schemeClr val="tx2"/>
                </a:solidFill>
              </a:rPr>
              <a:t>GOSPODARENJE PLASTIKOM</a:t>
            </a:r>
            <a:br>
              <a:rPr lang="hr-HR" altLang="en-US" dirty="0" smtClean="0">
                <a:solidFill>
                  <a:schemeClr val="tx2"/>
                </a:solidFill>
              </a:rPr>
            </a:br>
            <a:r>
              <a:rPr lang="hr-HR" altLang="en-US" dirty="0" smtClean="0">
                <a:solidFill>
                  <a:schemeClr val="tx2"/>
                </a:solidFill>
              </a:rPr>
              <a:t>„Life </a:t>
            </a:r>
            <a:r>
              <a:rPr lang="hr-HR" altLang="en-US" dirty="0" err="1" smtClean="0">
                <a:solidFill>
                  <a:schemeClr val="tx2"/>
                </a:solidFill>
              </a:rPr>
              <a:t>cycle</a:t>
            </a:r>
            <a:r>
              <a:rPr lang="hr-HR" altLang="en-US" dirty="0" smtClean="0">
                <a:solidFill>
                  <a:schemeClr val="tx2"/>
                </a:solidFill>
              </a:rPr>
              <a:t> </a:t>
            </a:r>
            <a:r>
              <a:rPr lang="hr-HR" altLang="en-US" dirty="0" err="1" smtClean="0">
                <a:solidFill>
                  <a:schemeClr val="tx2"/>
                </a:solidFill>
              </a:rPr>
              <a:t>assessment</a:t>
            </a:r>
            <a:r>
              <a:rPr lang="hr-HR" altLang="en-US" dirty="0" smtClean="0">
                <a:solidFill>
                  <a:schemeClr val="tx2"/>
                </a:solidFill>
              </a:rPr>
              <a:t>” (Procjena životnog ciklusa)</a:t>
            </a:r>
            <a:endParaRPr lang="en-US" altLang="en-US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" y="2700338"/>
            <a:ext cx="4448175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defTabSz="936000">
              <a:spcAft>
                <a:spcPct val="40000"/>
              </a:spcAft>
              <a:buFont typeface="Wingdings" pitchFamily="2" charset="2"/>
              <a:buChar char="§"/>
              <a:defRPr/>
            </a:pPr>
            <a:endParaRPr lang="hr-HR" sz="800" kern="0" dirty="0">
              <a:latin typeface="+mn-lt"/>
              <a:cs typeface="+mn-cs"/>
            </a:endParaRPr>
          </a:p>
          <a:p>
            <a:pPr marL="342000" indent="-342000" defTabSz="936000"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hr-HR" sz="1600" b="1" kern="0" dirty="0">
                <a:latin typeface="+mn-lt"/>
                <a:cs typeface="+mn-cs"/>
              </a:rPr>
              <a:t>Indikatori životnog ciklusa</a:t>
            </a:r>
            <a:r>
              <a:rPr lang="hr-HR" sz="1600" kern="0" dirty="0">
                <a:latin typeface="+mn-lt"/>
                <a:cs typeface="+mn-cs"/>
              </a:rPr>
              <a:t>:</a:t>
            </a:r>
          </a:p>
          <a:p>
            <a:pPr marL="342000" indent="-342000" defTabSz="936000">
              <a:spcAft>
                <a:spcPct val="40000"/>
              </a:spcAft>
              <a:buFont typeface="Wingdings" pitchFamily="2" charset="2"/>
              <a:buChar char="§"/>
              <a:defRPr/>
            </a:pPr>
            <a:endParaRPr lang="hr-HR" sz="800" kern="0" dirty="0">
              <a:latin typeface="+mn-lt"/>
              <a:cs typeface="+mn-cs"/>
            </a:endParaRPr>
          </a:p>
          <a:p>
            <a:pPr marL="342900" indent="-342900" defTabSz="936000">
              <a:spcAft>
                <a:spcPct val="40000"/>
              </a:spcAft>
              <a:buFont typeface="+mj-lt"/>
              <a:buAutoNum type="alphaLcPeriod"/>
              <a:defRPr/>
            </a:pPr>
            <a:r>
              <a:rPr lang="hr-HR" sz="1600" b="1" kern="0" dirty="0">
                <a:latin typeface="+mn-lt"/>
                <a:cs typeface="+mn-cs"/>
              </a:rPr>
              <a:t>Toksično</a:t>
            </a:r>
            <a:r>
              <a:rPr lang="hr-HR" sz="1600" b="1" i="1" kern="0" dirty="0">
                <a:latin typeface="+mn-lt"/>
                <a:cs typeface="+mn-cs"/>
              </a:rPr>
              <a:t>st</a:t>
            </a:r>
            <a:r>
              <a:rPr lang="hr-HR" sz="1600" i="1" kern="0" dirty="0">
                <a:latin typeface="+mn-lt"/>
                <a:cs typeface="+mn-cs"/>
              </a:rPr>
              <a:t> (Human </a:t>
            </a:r>
            <a:r>
              <a:rPr lang="hr-HR" sz="1600" i="1" kern="0" dirty="0" err="1">
                <a:latin typeface="+mn-lt"/>
                <a:cs typeface="+mn-cs"/>
              </a:rPr>
              <a:t>toxicity</a:t>
            </a:r>
            <a:r>
              <a:rPr lang="hr-HR" sz="1600" i="1" kern="0" dirty="0">
                <a:latin typeface="+mn-lt"/>
                <a:cs typeface="+mn-cs"/>
              </a:rPr>
              <a:t> </a:t>
            </a:r>
            <a:r>
              <a:rPr lang="hr-HR" sz="1600" i="1" kern="0" dirty="0" err="1">
                <a:latin typeface="+mn-lt"/>
                <a:cs typeface="+mn-cs"/>
              </a:rPr>
              <a:t>index</a:t>
            </a:r>
            <a:r>
              <a:rPr lang="hr-HR" sz="1600" i="1" kern="0" dirty="0">
                <a:latin typeface="+mn-lt"/>
                <a:cs typeface="+mn-cs"/>
              </a:rPr>
              <a:t>)</a:t>
            </a:r>
          </a:p>
          <a:p>
            <a:pPr marL="342900" indent="-342900" defTabSz="936000">
              <a:spcAft>
                <a:spcPct val="40000"/>
              </a:spcAft>
              <a:buFont typeface="+mj-lt"/>
              <a:buAutoNum type="alphaLcPeriod"/>
              <a:defRPr/>
            </a:pPr>
            <a:r>
              <a:rPr lang="hr-HR" sz="1600" b="1" kern="0" dirty="0">
                <a:latin typeface="+mn-lt"/>
                <a:cs typeface="+mn-cs"/>
              </a:rPr>
              <a:t>Staklenički plinovi </a:t>
            </a:r>
            <a:r>
              <a:rPr lang="hr-HR" sz="1600" i="1" kern="0" dirty="0">
                <a:latin typeface="+mn-lt"/>
                <a:cs typeface="+mn-cs"/>
              </a:rPr>
              <a:t>(</a:t>
            </a:r>
            <a:r>
              <a:rPr lang="hr-HR" sz="1600" i="1" kern="0" dirty="0" err="1">
                <a:latin typeface="+mn-lt"/>
                <a:cs typeface="+mn-cs"/>
              </a:rPr>
              <a:t>Greenhouse</a:t>
            </a:r>
            <a:r>
              <a:rPr lang="hr-HR" sz="1600" i="1" kern="0" dirty="0">
                <a:latin typeface="+mn-lt"/>
                <a:cs typeface="+mn-cs"/>
              </a:rPr>
              <a:t> gas </a:t>
            </a:r>
            <a:r>
              <a:rPr lang="hr-HR" sz="1600" i="1" kern="0" dirty="0" err="1">
                <a:latin typeface="+mn-lt"/>
                <a:cs typeface="+mn-cs"/>
              </a:rPr>
              <a:t>emissions</a:t>
            </a:r>
            <a:r>
              <a:rPr lang="hr-HR" sz="1600" i="1" kern="0" dirty="0">
                <a:latin typeface="+mn-lt"/>
                <a:cs typeface="+mn-cs"/>
              </a:rPr>
              <a:t> </a:t>
            </a:r>
            <a:r>
              <a:rPr lang="hr-HR" sz="1600" i="1" kern="0" dirty="0" err="1">
                <a:latin typeface="+mn-lt"/>
                <a:cs typeface="+mn-cs"/>
              </a:rPr>
              <a:t>index</a:t>
            </a:r>
            <a:r>
              <a:rPr lang="hr-HR" sz="1600" i="1" kern="0" dirty="0">
                <a:latin typeface="+mn-lt"/>
                <a:cs typeface="+mn-cs"/>
              </a:rPr>
              <a:t>)</a:t>
            </a:r>
          </a:p>
          <a:p>
            <a:pPr marL="342900" indent="-342900" defTabSz="936000">
              <a:spcAft>
                <a:spcPct val="40000"/>
              </a:spcAft>
              <a:buFont typeface="+mj-lt"/>
              <a:buAutoNum type="alphaLcPeriod"/>
              <a:defRPr/>
            </a:pPr>
            <a:r>
              <a:rPr lang="hr-HR" sz="1600" b="1" kern="0" dirty="0">
                <a:latin typeface="+mn-lt"/>
                <a:cs typeface="+mn-cs"/>
              </a:rPr>
              <a:t>Iscrpljivanje resursa</a:t>
            </a:r>
            <a:r>
              <a:rPr lang="hr-HR" sz="1600" kern="0" dirty="0">
                <a:latin typeface="+mn-lt"/>
                <a:cs typeface="+mn-cs"/>
              </a:rPr>
              <a:t> </a:t>
            </a:r>
            <a:r>
              <a:rPr lang="hr-HR" sz="1600" kern="0" dirty="0" smtClean="0">
                <a:latin typeface="+mn-lt"/>
                <a:cs typeface="+mn-cs"/>
              </a:rPr>
              <a:t>(</a:t>
            </a:r>
            <a:r>
              <a:rPr lang="en-US" sz="1600" i="1" dirty="0">
                <a:latin typeface="+mn-lt"/>
              </a:rPr>
              <a:t>Resource depletion </a:t>
            </a:r>
            <a:r>
              <a:rPr lang="en-US" sz="1600" i="1" dirty="0" err="1">
                <a:latin typeface="+mn-lt"/>
              </a:rPr>
              <a:t>inde</a:t>
            </a:r>
            <a:r>
              <a:rPr lang="hr-HR" sz="1600" i="1" dirty="0">
                <a:latin typeface="+mn-lt"/>
              </a:rPr>
              <a:t>x)</a:t>
            </a:r>
          </a:p>
          <a:p>
            <a:pPr marL="342900" indent="-342900" defTabSz="936000">
              <a:spcAft>
                <a:spcPct val="40000"/>
              </a:spcAft>
              <a:buFont typeface="+mj-lt"/>
              <a:buAutoNum type="alphaLcPeriod"/>
              <a:defRPr/>
            </a:pPr>
            <a:r>
              <a:rPr lang="hr-HR" sz="1600" b="1" kern="0" dirty="0" err="1">
                <a:latin typeface="+mn-lt"/>
                <a:cs typeface="+mn-cs"/>
              </a:rPr>
              <a:t>Acidifikacija</a:t>
            </a:r>
            <a:r>
              <a:rPr lang="hr-HR" sz="1600" kern="0" dirty="0">
                <a:latin typeface="+mn-lt"/>
                <a:cs typeface="+mn-cs"/>
              </a:rPr>
              <a:t> (</a:t>
            </a:r>
            <a:r>
              <a:rPr lang="en-US" sz="1600" i="1" dirty="0">
                <a:latin typeface="+mn-lt"/>
              </a:rPr>
              <a:t>Acidification potential </a:t>
            </a:r>
            <a:r>
              <a:rPr lang="en-US" sz="1600" i="1" dirty="0" err="1">
                <a:latin typeface="+mn-lt"/>
              </a:rPr>
              <a:t>inde</a:t>
            </a:r>
            <a:r>
              <a:rPr lang="hr-HR" sz="1600" i="1" dirty="0">
                <a:latin typeface="+mn-lt"/>
              </a:rPr>
              <a:t>x</a:t>
            </a:r>
            <a:r>
              <a:rPr lang="hr-HR" sz="1600" dirty="0"/>
              <a:t>)</a:t>
            </a:r>
          </a:p>
          <a:p>
            <a:pPr marL="342900" indent="-342900" defTabSz="936000">
              <a:spcAft>
                <a:spcPct val="40000"/>
              </a:spcAft>
              <a:buFont typeface="+mj-lt"/>
              <a:buAutoNum type="alphaLcPeriod"/>
              <a:defRPr/>
            </a:pPr>
            <a:r>
              <a:rPr lang="hr-HR" sz="1600" b="1" kern="0" dirty="0">
                <a:latin typeface="+mn-lt"/>
                <a:cs typeface="+mn-cs"/>
              </a:rPr>
              <a:t>Eutrofikacija</a:t>
            </a:r>
            <a:r>
              <a:rPr lang="hr-HR" sz="1600" kern="0" dirty="0">
                <a:latin typeface="+mn-lt"/>
                <a:cs typeface="+mn-cs"/>
              </a:rPr>
              <a:t> (</a:t>
            </a:r>
            <a:r>
              <a:rPr lang="en-US" sz="1600" i="1" dirty="0">
                <a:latin typeface="+mn-lt"/>
              </a:rPr>
              <a:t>Acidification potential index</a:t>
            </a:r>
            <a:r>
              <a:rPr lang="hr-HR" sz="1600" dirty="0"/>
              <a:t>)</a:t>
            </a:r>
            <a:r>
              <a:rPr lang="hr-HR" sz="1600" kern="0" dirty="0">
                <a:latin typeface="+mn-lt"/>
                <a:cs typeface="+mn-cs"/>
              </a:rPr>
              <a:t> </a:t>
            </a:r>
            <a:endParaRPr lang="en-US" sz="1600" kern="0" dirty="0">
              <a:latin typeface="+mn-lt"/>
              <a:cs typeface="+mn-cs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r="19203" b="11253"/>
          <a:stretch>
            <a:fillRect/>
          </a:stretch>
        </p:blipFill>
        <p:spPr bwMode="auto">
          <a:xfrm>
            <a:off x="5017349" y="2857500"/>
            <a:ext cx="3725826" cy="288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549" y="1569273"/>
            <a:ext cx="729615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 algn="just" defTabSz="936000"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hr-HR" sz="1600" kern="0" dirty="0">
                <a:latin typeface="+mn-lt"/>
              </a:rPr>
              <a:t>Znanstveni je pristup koji stoji iza politike zaštite okoliša i poslovnih odluka koje se odnose na održivu potrošnju i proizvodnju</a:t>
            </a:r>
          </a:p>
          <a:p>
            <a:pPr marL="342000" indent="-342000" defTabSz="936000">
              <a:spcAft>
                <a:spcPct val="40000"/>
              </a:spcAft>
              <a:buFont typeface="Wingdings" pitchFamily="2" charset="2"/>
              <a:buChar char="§"/>
              <a:defRPr/>
            </a:pPr>
            <a:r>
              <a:rPr lang="hr-HR" sz="1600" kern="0" dirty="0">
                <a:latin typeface="+mn-lt"/>
              </a:rPr>
              <a:t>Utjecaj na okoliš u svim fazama ciklusa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43771" y="5948362"/>
            <a:ext cx="4967288" cy="923925"/>
            <a:chOff x="3429546" y="5948362"/>
            <a:chExt cx="4967288" cy="923925"/>
          </a:xfrm>
        </p:grpSpPr>
        <p:sp>
          <p:nvSpPr>
            <p:cNvPr id="9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9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25682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95501" y="231775"/>
            <a:ext cx="6800850" cy="103505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2"/>
                </a:solidFill>
              </a:rPr>
              <a:t>GOSPODARENJE PLASTIKOM </a:t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hr-HR" dirty="0" smtClean="0">
                <a:solidFill>
                  <a:schemeClr val="tx2"/>
                </a:solidFill>
              </a:rPr>
              <a:t>„Life </a:t>
            </a:r>
            <a:r>
              <a:rPr lang="hr-HR" dirty="0" err="1" smtClean="0">
                <a:solidFill>
                  <a:schemeClr val="tx2"/>
                </a:solidFill>
              </a:rPr>
              <a:t>cycle</a:t>
            </a:r>
            <a:r>
              <a:rPr lang="hr-HR" dirty="0" smtClean="0">
                <a:solidFill>
                  <a:schemeClr val="tx2"/>
                </a:solidFill>
              </a:rPr>
              <a:t> </a:t>
            </a:r>
            <a:r>
              <a:rPr lang="hr-HR" dirty="0" err="1" smtClean="0">
                <a:solidFill>
                  <a:schemeClr val="tx2"/>
                </a:solidFill>
              </a:rPr>
              <a:t>assessment</a:t>
            </a:r>
            <a:r>
              <a:rPr lang="hr-HR" dirty="0" smtClean="0">
                <a:solidFill>
                  <a:schemeClr val="tx2"/>
                </a:solidFill>
              </a:rPr>
              <a:t>” (Procjena životnog ciklusa)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7401" y="1619249"/>
            <a:ext cx="7566024" cy="4329885"/>
            <a:chOff x="787401" y="1619249"/>
            <a:chExt cx="7566024" cy="432988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1" y="1619249"/>
              <a:ext cx="7566024" cy="4329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771775" y="2714625"/>
              <a:ext cx="723900" cy="314325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15121" y="5949134"/>
            <a:ext cx="4967288" cy="923925"/>
            <a:chOff x="3429546" y="5948362"/>
            <a:chExt cx="4967288" cy="923925"/>
          </a:xfrm>
        </p:grpSpPr>
        <p:sp>
          <p:nvSpPr>
            <p:cNvPr id="9" name="Title 3"/>
            <p:cNvSpPr txBox="1">
              <a:spLocks/>
            </p:cNvSpPr>
            <p:nvPr/>
          </p:nvSpPr>
          <p:spPr>
            <a:xfrm>
              <a:off x="3429546" y="6257926"/>
              <a:ext cx="2886075" cy="44767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anchor="ctr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UnizgDisplay Medium" pitchFamily="2" charset="-18"/>
                  <a:cs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hr-HR" sz="1400" b="0" kern="0" dirty="0" err="1" smtClean="0">
                  <a:solidFill>
                    <a:schemeClr val="tx2"/>
                  </a:solidFill>
                </a:rPr>
                <a:t>Plastics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and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Circular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Economy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, </a:t>
              </a:r>
            </a:p>
            <a:p>
              <a:pPr algn="ctr"/>
              <a:r>
                <a:rPr lang="hr-HR" sz="1400" b="0" kern="0" dirty="0" smtClean="0">
                  <a:solidFill>
                    <a:schemeClr val="tx2"/>
                  </a:solidFill>
                </a:rPr>
                <a:t>Zagreb, </a:t>
              </a:r>
              <a:r>
                <a:rPr lang="hr-HR" sz="1400" b="0" kern="0" dirty="0" err="1" smtClean="0">
                  <a:solidFill>
                    <a:schemeClr val="tx2"/>
                  </a:solidFill>
                </a:rPr>
                <a:t>November</a:t>
              </a:r>
              <a:r>
                <a:rPr lang="hr-HR" sz="1400" b="0" kern="0" dirty="0" smtClean="0">
                  <a:solidFill>
                    <a:schemeClr val="tx2"/>
                  </a:solidFill>
                </a:rPr>
                <a:t> 2019.</a:t>
              </a:r>
              <a:endParaRPr lang="hr-HR" sz="1400" b="0" kern="0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9" descr="cid:image001.png@01D3B594.C25B58B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59" y="5948362"/>
              <a:ext cx="2200275" cy="9239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2006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ni predložak">
  <a:themeElements>
    <a:clrScheme name="fkit">
      <a:dk1>
        <a:srgbClr val="58595B"/>
      </a:dk1>
      <a:lt1>
        <a:srgbClr val="90B534"/>
      </a:lt1>
      <a:dk2>
        <a:srgbClr val="003362"/>
      </a:dk2>
      <a:lt2>
        <a:srgbClr val="E6B012"/>
      </a:lt2>
      <a:accent1>
        <a:srgbClr val="90B534"/>
      </a:accent1>
      <a:accent2>
        <a:srgbClr val="003362"/>
      </a:accent2>
      <a:accent3>
        <a:srgbClr val="E6B012"/>
      </a:accent3>
      <a:accent4>
        <a:srgbClr val="231F20"/>
      </a:accent4>
      <a:accent5>
        <a:srgbClr val="231F20"/>
      </a:accent5>
      <a:accent6>
        <a:srgbClr val="231F20"/>
      </a:accent6>
      <a:hlink>
        <a:srgbClr val="003362"/>
      </a:hlink>
      <a:folHlink>
        <a:srgbClr val="58595B"/>
      </a:folHlink>
    </a:clrScheme>
    <a:fontScheme name="fkit">
      <a:majorFont>
        <a:latin typeface="UnizgDisplay Medium"/>
        <a:ea typeface=""/>
        <a:cs typeface="Arial"/>
      </a:majorFont>
      <a:minorFont>
        <a:latin typeface="UniZg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342000" marR="0" indent="-342000" algn="l" defTabSz="936000" rtl="0" eaLnBrk="0" fontAlgn="base" latinLnBrk="0" hangingPunct="0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Char char="§"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1017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Standardni predložak</vt:lpstr>
      <vt:lpstr>Plastics and Circular Economy, Zagreb, November 2019.</vt:lpstr>
      <vt:lpstr>PLASTIKA</vt:lpstr>
      <vt:lpstr>PLASTIKA</vt:lpstr>
      <vt:lpstr>PLASTIKA</vt:lpstr>
      <vt:lpstr>PLASTIKA</vt:lpstr>
      <vt:lpstr>PLASTIKA</vt:lpstr>
      <vt:lpstr>GOSPODARENJE PLASTIKOM</vt:lpstr>
      <vt:lpstr>GOSPODARENJE PLASTIKOM „Life cycle assessment” (Procjena životnog ciklusa)</vt:lpstr>
      <vt:lpstr>GOSPODARENJE PLASTIKOM  „Life cycle assessment” (Procjena životnog ciklusa)</vt:lpstr>
      <vt:lpstr>KRUŽNO GOSPODARENJE BIOPLASTIKOM </vt:lpstr>
      <vt:lpstr>BIORAZGRADNJA BIOPLASTIKE PROCESOM KOMPOSTIRANJA </vt:lpstr>
      <vt:lpstr>BIOPLASTIKA</vt:lpstr>
      <vt:lpstr>BIOPLASTIKA</vt:lpstr>
      <vt:lpstr>BIOPLASTIKA</vt:lpstr>
      <vt:lpstr>BIOPLASTIKA</vt:lpstr>
      <vt:lpstr>BIOPLASTIKA</vt:lpstr>
      <vt:lpstr>BIOPLASTIKA</vt:lpstr>
      <vt:lpstr>BIOPLASTIKA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BIORAZGRADNJA BIOPLASTIKE PROCESOM KOMPOSTIRANJA </vt:lpstr>
      <vt:lpstr>POPIS 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Goga</dc:creator>
  <dc:description>PresentationLoad.com</dc:description>
  <cp:lastModifiedBy>Reviewer</cp:lastModifiedBy>
  <cp:revision>374</cp:revision>
  <dcterms:created xsi:type="dcterms:W3CDTF">2007-11-27T23:54:21Z</dcterms:created>
  <dcterms:modified xsi:type="dcterms:W3CDTF">2019-11-13T05:47:21Z</dcterms:modified>
</cp:coreProperties>
</file>