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4"/>
  </p:notesMasterIdLst>
  <p:sldIdLst>
    <p:sldId id="256" r:id="rId2"/>
    <p:sldId id="394" r:id="rId3"/>
    <p:sldId id="403" r:id="rId4"/>
    <p:sldId id="405" r:id="rId5"/>
    <p:sldId id="257" r:id="rId6"/>
    <p:sldId id="271" r:id="rId7"/>
    <p:sldId id="261" r:id="rId8"/>
    <p:sldId id="272" r:id="rId9"/>
    <p:sldId id="407" r:id="rId10"/>
    <p:sldId id="410" r:id="rId11"/>
    <p:sldId id="409" r:id="rId12"/>
    <p:sldId id="273" r:id="rId13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9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079" autoAdjust="0"/>
  </p:normalViewPr>
  <p:slideViewPr>
    <p:cSldViewPr snapToGrid="0">
      <p:cViewPr varScale="1">
        <p:scale>
          <a:sx n="95" d="100"/>
          <a:sy n="95" d="100"/>
        </p:scale>
        <p:origin x="20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FBC7-D6B4-4E8B-8D42-E9B9CA6D7B5F}" type="datetimeFigureOut">
              <a:rPr lang="hr-HR" smtClean="0"/>
              <a:t>15.11.2019.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96011-F0FD-434A-9361-9C83E52627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75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E1DE762-86E6-4E82-8680-AFEF8C7E1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60FCE8-E444-4EEF-9CC8-CE134A8F89DE}" type="slidenum">
              <a:rPr lang="hr-HR" altLang="sr-Latn-RS" smtClean="0"/>
              <a:pPr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D18731F-B6C6-4494-8932-6A1ED854A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E0F569E-FA6A-4AF4-9373-E56687A95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Benefits for Europe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Develop the potential of waste as well as agriculture and forestry residues.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Diversify and grow farmers’ incomes: up to 40% additional margins with existing residues.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Replace at least 30% of oil-based chemicals and materials with bio-based and biodegradable ones by 2030.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Create a competitive bio-based infrastructure in Europe, boosting job creation, 80% of which will be in rural and underdeveloped areas.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Deliver bio-based products that are comparable and/or superior to fossil-based products in terms of price, performance, availability and environmental benefits.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The new bio-based products resulting from the BBI JU will on average reduce CO2 emissions by at least 50% compared to their fossil alternatives.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96011-F0FD-434A-9361-9C83E526273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45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hutterstock_17379652"/>
          <p:cNvPicPr>
            <a:picLocks noChangeAspect="1" noChangeArrowheads="1"/>
          </p:cNvPicPr>
          <p:nvPr/>
        </p:nvPicPr>
        <p:blipFill>
          <a:blip r:embed="rId3">
            <a:lum bright="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323850" y="147638"/>
          <a:ext cx="7207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Image" r:id="rId4" imgW="865414" imgH="396006" progId="Photoshop.Image.10">
                  <p:embed/>
                </p:oleObj>
              </mc:Choice>
              <mc:Fallback>
                <p:oleObj name="Image" r:id="rId4" imgW="865414" imgH="396006" progId="Photoshop.Image.10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638"/>
                        <a:ext cx="72072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534193"/>
            <a:ext cx="8064500" cy="1081088"/>
          </a:xfrm>
          <a:noFill/>
        </p:spPr>
        <p:txBody>
          <a:bodyPr/>
          <a:lstStyle>
            <a:lvl1pPr>
              <a:defRPr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1" y="1772818"/>
            <a:ext cx="8064500" cy="3888209"/>
          </a:xfrm>
        </p:spPr>
        <p:txBody>
          <a:bodyPr/>
          <a:lstStyle>
            <a:lvl1pPr marL="0" indent="0" algn="ctr">
              <a:buFontTx/>
              <a:buNone/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711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908050"/>
            <a:ext cx="2033588" cy="4826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908050"/>
            <a:ext cx="5949950" cy="48260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5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hutterstock_17379652"/>
          <p:cNvPicPr>
            <a:picLocks noChangeAspect="1" noChangeArrowheads="1"/>
          </p:cNvPicPr>
          <p:nvPr/>
        </p:nvPicPr>
        <p:blipFill>
          <a:blip r:embed="rId3">
            <a:lum bright="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323850" y="147638"/>
          <a:ext cx="7207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Image" r:id="rId4" imgW="865414" imgH="396006" progId="Photoshop.Image.10">
                  <p:embed/>
                </p:oleObj>
              </mc:Choice>
              <mc:Fallback>
                <p:oleObj name="Image" r:id="rId4" imgW="865414" imgH="396006" progId="Photoshop.Image.10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638"/>
                        <a:ext cx="720725" cy="32861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294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sz="2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529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hutterstock_17379652"/>
          <p:cNvPicPr>
            <a:picLocks noChangeAspect="1" noChangeArrowheads="1"/>
          </p:cNvPicPr>
          <p:nvPr/>
        </p:nvPicPr>
        <p:blipFill>
          <a:blip r:embed="rId3">
            <a:lum bright="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323850" y="147638"/>
          <a:ext cx="7207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Image" r:id="rId4" imgW="865414" imgH="396006" progId="Photoshop.Image.10">
                  <p:embed/>
                </p:oleObj>
              </mc:Choice>
              <mc:Fallback>
                <p:oleObj name="Image" r:id="rId4" imgW="865414" imgH="396006" progId="Photoshop.Image.10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638"/>
                        <a:ext cx="720725" cy="32861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294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42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utterstock_17379652"/>
          <p:cNvPicPr>
            <a:picLocks noChangeAspect="1" noChangeArrowheads="1"/>
          </p:cNvPicPr>
          <p:nvPr/>
        </p:nvPicPr>
        <p:blipFill>
          <a:blip r:embed="rId3">
            <a:lum bright="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323850" y="147638"/>
          <a:ext cx="7207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Image" r:id="rId4" imgW="865414" imgH="396006" progId="Photoshop.Image.10">
                  <p:embed/>
                </p:oleObj>
              </mc:Choice>
              <mc:Fallback>
                <p:oleObj name="Image" r:id="rId4" imgW="865414" imgH="396006" progId="Photoshop.Image.10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638"/>
                        <a:ext cx="720725" cy="32861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294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49252"/>
            <a:ext cx="8064500" cy="10715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hr-HR" sz="2700" baseline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56793"/>
            <a:ext cx="3990975" cy="417725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1556793"/>
            <a:ext cx="3992563" cy="41772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93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hutterstock_17379652"/>
          <p:cNvPicPr>
            <a:picLocks noChangeAspect="1" noChangeArrowheads="1"/>
          </p:cNvPicPr>
          <p:nvPr/>
        </p:nvPicPr>
        <p:blipFill>
          <a:blip r:embed="rId3">
            <a:lum bright="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323850" y="147638"/>
          <a:ext cx="7207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Image" r:id="rId4" imgW="865414" imgH="396006" progId="Photoshop.Image.10">
                  <p:embed/>
                </p:oleObj>
              </mc:Choice>
              <mc:Fallback>
                <p:oleObj name="Image" r:id="rId4" imgW="865414" imgH="396006" progId="Photoshop.Image.10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638"/>
                        <a:ext cx="720725" cy="32861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294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hr-HR" sz="2700" baseline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248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hr-HR" sz="2700" baseline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12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877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442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93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hutterstock_17379652"/>
          <p:cNvPicPr>
            <a:picLocks noChangeAspect="1" noChangeArrowheads="1"/>
          </p:cNvPicPr>
          <p:nvPr/>
        </p:nvPicPr>
        <p:blipFill>
          <a:blip r:embed="rId14">
            <a:lum bright="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549277"/>
            <a:ext cx="8064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1773238"/>
            <a:ext cx="81359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08401" y="6453188"/>
            <a:ext cx="1655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84DC1254-2061-4919-B764-778069867B24}" type="slidenum">
              <a:rPr lang="hr-HR" smtClean="0"/>
              <a:t>‹#›</a:t>
            </a:fld>
            <a:endParaRPr lang="hr-HR"/>
          </a:p>
        </p:txBody>
      </p:sp>
      <p:graphicFrame>
        <p:nvGraphicFramePr>
          <p:cNvPr id="1030" name="Object 15"/>
          <p:cNvGraphicFramePr>
            <a:graphicFrameLocks noChangeAspect="1"/>
          </p:cNvGraphicFramePr>
          <p:nvPr/>
        </p:nvGraphicFramePr>
        <p:xfrm>
          <a:off x="323850" y="147638"/>
          <a:ext cx="7207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Image" r:id="rId15" imgW="865414" imgH="396006" progId="Photoshop.Image.10">
                  <p:embed/>
                </p:oleObj>
              </mc:Choice>
              <mc:Fallback>
                <p:oleObj name="Image" r:id="rId15" imgW="865414" imgH="396006" progId="Photoshop.Image.10">
                  <p:embed/>
                  <p:pic>
                    <p:nvPicPr>
                      <p:cNvPr id="103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638"/>
                        <a:ext cx="720725" cy="32861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294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7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hr-HR" sz="2700" dirty="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o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panose="020B0604020202020204" pitchFamily="34" charset="0"/>
        <a:buChar char="–"/>
        <a:defRPr sz="2100">
          <a:solidFill>
            <a:srgbClr val="5F5F5F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1800">
          <a:solidFill>
            <a:srgbClr val="5F5F5F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panose="020B0604020202020204" pitchFamily="34" charset="0"/>
        <a:buChar char="–"/>
        <a:defRPr sz="1500">
          <a:solidFill>
            <a:srgbClr val="5F5F5F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panose="020B0604020202020204" pitchFamily="34" charset="0"/>
        <a:buChar char="»"/>
        <a:defRPr sz="1500">
          <a:solidFill>
            <a:srgbClr val="5F5F5F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500">
          <a:solidFill>
            <a:srgbClr val="5F5F5F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500">
          <a:solidFill>
            <a:srgbClr val="5F5F5F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500">
          <a:solidFill>
            <a:srgbClr val="5F5F5F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1500">
          <a:solidFill>
            <a:srgbClr val="5F5F5F"/>
          </a:solidFill>
          <a:latin typeface="+mn-lt"/>
        </a:defRPr>
      </a:lvl9pPr>
    </p:bodyStyle>
    <p:otherStyle>
      <a:defPPr>
        <a:defRPr lang="sr-Latn-C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i-europe.eu/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bbi-europe.eu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iivic@eihp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3C39101-E8F3-48FE-9522-D54F47AD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40" y="2095700"/>
            <a:ext cx="1072402" cy="1072402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4124167D-2F7F-4D10-95EC-63FE6ACB4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108036"/>
            <a:ext cx="8064500" cy="2815959"/>
          </a:xfrm>
        </p:spPr>
        <p:txBody>
          <a:bodyPr/>
          <a:lstStyle/>
          <a:p>
            <a:r>
              <a:rPr lang="en-GB" sz="2700" b="1" dirty="0" err="1"/>
              <a:t>CELEBio</a:t>
            </a:r>
            <a:r>
              <a:rPr lang="en-GB" sz="2700" dirty="0"/>
              <a:t>: </a:t>
            </a:r>
            <a:r>
              <a:rPr lang="en-GB" sz="2700" b="1" dirty="0"/>
              <a:t>C</a:t>
            </a:r>
            <a:r>
              <a:rPr lang="en-GB" sz="2700" dirty="0"/>
              <a:t>entral </a:t>
            </a:r>
            <a:r>
              <a:rPr lang="en-GB" sz="2700" b="1" dirty="0"/>
              <a:t>E</a:t>
            </a:r>
            <a:r>
              <a:rPr lang="en-GB" sz="2700" dirty="0"/>
              <a:t>uropean </a:t>
            </a:r>
            <a:r>
              <a:rPr lang="en-GB" sz="2700" b="1" dirty="0"/>
              <a:t>Le</a:t>
            </a:r>
            <a:r>
              <a:rPr lang="en-GB" sz="2700" dirty="0"/>
              <a:t>aders of </a:t>
            </a:r>
            <a:r>
              <a:rPr lang="en-GB" sz="2700" b="1" dirty="0" err="1"/>
              <a:t>BIO</a:t>
            </a:r>
            <a:r>
              <a:rPr lang="en-GB" sz="2700" dirty="0" err="1"/>
              <a:t>economy</a:t>
            </a:r>
            <a:r>
              <a:rPr lang="en-GB" sz="2700" dirty="0"/>
              <a:t> network</a:t>
            </a:r>
            <a:endParaRPr lang="hr-HR" sz="2700" dirty="0"/>
          </a:p>
          <a:p>
            <a:r>
              <a:rPr lang="en-GB" sz="2800" b="1" dirty="0" err="1"/>
              <a:t>Energ</a:t>
            </a:r>
            <a:r>
              <a:rPr lang="hr-HR" sz="2800" b="1" dirty="0" err="1"/>
              <a:t>etski</a:t>
            </a:r>
            <a:r>
              <a:rPr lang="en-GB" sz="2800" b="1" dirty="0"/>
              <a:t> </a:t>
            </a:r>
            <a:r>
              <a:rPr lang="en-GB" sz="2800" b="1" dirty="0" err="1"/>
              <a:t>institut</a:t>
            </a:r>
            <a:r>
              <a:rPr lang="en-GB" sz="2800" b="1" dirty="0"/>
              <a:t> </a:t>
            </a:r>
            <a:r>
              <a:rPr lang="en-GB" sz="2800" b="1" dirty="0" err="1"/>
              <a:t>Hrvoje</a:t>
            </a:r>
            <a:r>
              <a:rPr lang="en-GB" sz="2800" b="1" dirty="0"/>
              <a:t> </a:t>
            </a:r>
            <a:r>
              <a:rPr lang="en-GB" sz="2800" b="1" dirty="0" err="1"/>
              <a:t>Požar</a:t>
            </a:r>
            <a:endParaRPr lang="en-GB" sz="2700" dirty="0"/>
          </a:p>
          <a:p>
            <a:endParaRPr lang="en-GB" sz="1500" dirty="0"/>
          </a:p>
          <a:p>
            <a:r>
              <a:rPr lang="en-GB" sz="1500" dirty="0"/>
              <a:t>Ivona Hulenić, mag.ing.cheming.</a:t>
            </a:r>
            <a:endParaRPr lang="hr-HR" sz="1500" dirty="0"/>
          </a:p>
          <a:p>
            <a:r>
              <a:rPr lang="hr-HR" sz="1500" dirty="0"/>
              <a:t>Plastika i kružno gospodarstvo,  13.11.2019.</a:t>
            </a:r>
          </a:p>
          <a:p>
            <a:r>
              <a:rPr lang="hr-HR" sz="1500" dirty="0"/>
              <a:t>Fakultet kemijskog inženjerstva i tehnologije, Sveučilište u Zagrebu</a:t>
            </a:r>
            <a:endParaRPr lang="en-GB" sz="15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572928D-DED9-4A77-995E-27CA768535F8}"/>
              </a:ext>
            </a:extLst>
          </p:cNvPr>
          <p:cNvSpPr/>
          <p:nvPr/>
        </p:nvSpPr>
        <p:spPr>
          <a:xfrm>
            <a:off x="1487280" y="1670731"/>
            <a:ext cx="6533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B5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BIO-BASED INDUSTRIES Joint Undertaking </a:t>
            </a:r>
            <a:r>
              <a:rPr lang="en-US" dirty="0">
                <a:solidFill>
                  <a:srgbClr val="92B5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www.bbi-europe.eu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587753C-4B1C-4866-A792-3379012E94E4}"/>
              </a:ext>
            </a:extLst>
          </p:cNvPr>
          <p:cNvSpPr txBox="1"/>
          <p:nvPr/>
        </p:nvSpPr>
        <p:spPr>
          <a:xfrm>
            <a:off x="2045503" y="6087204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50EFDD6-DCAA-4C22-B2D5-54845EC3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146524"/>
            <a:ext cx="364196" cy="242356"/>
          </a:xfrm>
          <a:prstGeom prst="rect">
            <a:avLst/>
          </a:prstGeom>
        </p:spPr>
      </p:pic>
      <p:pic>
        <p:nvPicPr>
          <p:cNvPr id="9" name="Immagine 6">
            <a:extLst>
              <a:ext uri="{FF2B5EF4-FFF2-40B4-BE49-F238E27FC236}">
                <a16:creationId xmlns:a16="http://schemas.microsoft.com/office/drawing/2014/main" id="{D7317842-C0C2-44CF-A728-CEEE77EEA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5" y="607461"/>
            <a:ext cx="971470" cy="900000"/>
          </a:xfrm>
          <a:prstGeom prst="rect">
            <a:avLst/>
          </a:prstGeom>
        </p:spPr>
      </p:pic>
      <p:pic>
        <p:nvPicPr>
          <p:cNvPr id="11" name="Immagine 7">
            <a:extLst>
              <a:ext uri="{FF2B5EF4-FFF2-40B4-BE49-F238E27FC236}">
                <a16:creationId xmlns:a16="http://schemas.microsoft.com/office/drawing/2014/main" id="{FE639A44-18D4-4805-A0A9-698C6C03F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89" y="934005"/>
            <a:ext cx="1817915" cy="360000"/>
          </a:xfrm>
          <a:prstGeom prst="rect">
            <a:avLst/>
          </a:prstGeom>
        </p:spPr>
      </p:pic>
      <p:pic>
        <p:nvPicPr>
          <p:cNvPr id="13" name="Immagine 8">
            <a:extLst>
              <a:ext uri="{FF2B5EF4-FFF2-40B4-BE49-F238E27FC236}">
                <a16:creationId xmlns:a16="http://schemas.microsoft.com/office/drawing/2014/main" id="{065DC3A0-9180-42A8-A931-95AC9B4D60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4" y="787461"/>
            <a:ext cx="19079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4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adjipo\AppData\Local\Microsoft\Windows\INetCache\Content.Outlook\WWGOJVZZ\media\image1.jpeg">
            <a:extLst>
              <a:ext uri="{FF2B5EF4-FFF2-40B4-BE49-F238E27FC236}">
                <a16:creationId xmlns:a16="http://schemas.microsoft.com/office/drawing/2014/main" id="{F8C5C1EB-513D-4429-A5AC-F0C56DA1EF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18727"/>
            <a:ext cx="898016" cy="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41">
            <a:extLst>
              <a:ext uri="{FF2B5EF4-FFF2-40B4-BE49-F238E27FC236}">
                <a16:creationId xmlns:a16="http://schemas.microsoft.com/office/drawing/2014/main" id="{9DFA2BC9-FB79-4D0C-A182-D10F7DD2F610}"/>
              </a:ext>
            </a:extLst>
          </p:cNvPr>
          <p:cNvSpPr txBox="1"/>
          <p:nvPr/>
        </p:nvSpPr>
        <p:spPr>
          <a:xfrm>
            <a:off x="419092" y="1580881"/>
            <a:ext cx="8086988" cy="4886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b="1" dirty="0">
                <a:solidFill>
                  <a:srgbClr val="0C3802"/>
                </a:solidFill>
                <a:latin typeface="Century Gothic" panose="020B0502020202020204" pitchFamily="34" charset="0"/>
              </a:rPr>
              <a:t>BBI JU 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je 3.7 </a:t>
            </a:r>
            <a:r>
              <a:rPr lang="hr-HR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mrld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 vrijedno javno-privatno partnerstvo EU i </a:t>
            </a:r>
            <a:r>
              <a:rPr lang="hr-HR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Biobased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 </a:t>
            </a:r>
            <a:r>
              <a:rPr lang="hr-HR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Industry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 </a:t>
            </a:r>
            <a:r>
              <a:rPr lang="hr-HR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Consortium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 (BIC)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Stratešku inovacijsku i istraživačku agendu (SIRA) razvila je industrija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Financiranje po otvorenim natječajima (u tijeku izrada tema i poziva za iduću godinu)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b="1" dirty="0">
                <a:solidFill>
                  <a:srgbClr val="0C3802"/>
                </a:solidFill>
                <a:latin typeface="Century Gothic" panose="020B0502020202020204" pitchFamily="34" charset="0"/>
              </a:rPr>
              <a:t>Sirovine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: poticanje održive opskrbe biomasom uz povećanje produktivnosti i izgradnju novih lanaca opskrbe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b="1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Biorefinerije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: optimizirati učinkovitu proizvodnju i preradu putem istraživanja i razvoja i pokazati njihovu učinkovitost i ekonomsku održivost na velikim demo / vodećim postrojenjima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b="1" dirty="0">
                <a:solidFill>
                  <a:srgbClr val="0C3802"/>
                </a:solidFill>
                <a:latin typeface="Century Gothic" panose="020B0502020202020204" pitchFamily="34" charset="0"/>
              </a:rPr>
              <a:t>Tržišta, proizvodi i politike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: razvijati tržišta za proizvode utemeljene na biološkoj osnovi i optimizirati okvire politika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Dodatni financijski alati za poduzetnike, znanstvene institucije, udruge koji traže sredstva na nacionalnoj razini – internacionalizacija poslovanja, umrežavanje!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C380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BE81A5-1EA4-42EB-B5F4-3CF0CB582599}"/>
              </a:ext>
            </a:extLst>
          </p:cNvPr>
          <p:cNvSpPr txBox="1">
            <a:spLocks/>
          </p:cNvSpPr>
          <p:nvPr/>
        </p:nvSpPr>
        <p:spPr>
          <a:xfrm>
            <a:off x="444617" y="736358"/>
            <a:ext cx="799471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b="1" dirty="0"/>
              <a:t>BBI Ambasador program u Hrvatskoj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3953459-AC41-4CB6-9B46-A5AD0B58816B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E361907-616C-484D-833F-5585FDB13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  <p:sp>
        <p:nvSpPr>
          <p:cNvPr id="2" name="Val 1">
            <a:extLst>
              <a:ext uri="{FF2B5EF4-FFF2-40B4-BE49-F238E27FC236}">
                <a16:creationId xmlns:a16="http://schemas.microsoft.com/office/drawing/2014/main" id="{791E3FA9-5869-4047-9C32-0A1F4895BCA7}"/>
              </a:ext>
            </a:extLst>
          </p:cNvPr>
          <p:cNvSpPr/>
          <p:nvPr/>
        </p:nvSpPr>
        <p:spPr bwMode="auto">
          <a:xfrm>
            <a:off x="2625809" y="1800098"/>
            <a:ext cx="3347208" cy="1140903"/>
          </a:xfrm>
          <a:prstGeom prst="wav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hlinkClick r:id="rId5"/>
              </a:rPr>
              <a:t>https://www.bbi-europe.eu/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D24F170-8BB5-4CB4-9497-143E54D08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adjipo\AppData\Local\Microsoft\Windows\INetCache\Content.Outlook\WWGOJVZZ\media\image1.jpeg">
            <a:extLst>
              <a:ext uri="{FF2B5EF4-FFF2-40B4-BE49-F238E27FC236}">
                <a16:creationId xmlns:a16="http://schemas.microsoft.com/office/drawing/2014/main" id="{F8C5C1EB-513D-4429-A5AC-F0C56DA1EF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18727"/>
            <a:ext cx="898016" cy="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41">
            <a:extLst>
              <a:ext uri="{FF2B5EF4-FFF2-40B4-BE49-F238E27FC236}">
                <a16:creationId xmlns:a16="http://schemas.microsoft.com/office/drawing/2014/main" id="{9DFA2BC9-FB79-4D0C-A182-D10F7DD2F610}"/>
              </a:ext>
            </a:extLst>
          </p:cNvPr>
          <p:cNvSpPr txBox="1"/>
          <p:nvPr/>
        </p:nvSpPr>
        <p:spPr>
          <a:xfrm>
            <a:off x="444616" y="1580447"/>
            <a:ext cx="83787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hr-HR" b="1" i="0" u="none" strike="noStrike" kern="1200" cap="none" spc="0" normalizeH="0" baseline="0" noProof="0" dirty="0" err="1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AgrichemWhey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</a:rPr>
              <a:t>integrirano </a:t>
            </a:r>
            <a:r>
              <a:rPr kumimoji="0" lang="hr-HR" sz="1600" i="0" u="none" strike="noStrike" kern="1200" cap="none" spc="0" normalizeH="0" baseline="0" noProof="0" dirty="0" err="1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</a:rPr>
              <a:t>biorafinerijsko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</a:rPr>
              <a:t> postrojenje u Irskoj za konverziju otpadnih tokova mljekarske industrije (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</a:rPr>
              <a:t>sirutka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</a:rPr>
              <a:t>) u proizvode dodane </a:t>
            </a:r>
            <a:r>
              <a:rPr lang="hr-HR" sz="1600" dirty="0">
                <a:solidFill>
                  <a:srgbClr val="0C3802"/>
                </a:solidFill>
                <a:latin typeface="Century Gothic" panose="020B0502020202020204" pitchFamily="34" charset="0"/>
              </a:rPr>
              <a:t>vrijednosti (</a:t>
            </a:r>
            <a:r>
              <a:rPr lang="hr-HR" sz="1600" b="1" dirty="0">
                <a:solidFill>
                  <a:srgbClr val="0C3802"/>
                </a:solidFill>
                <a:latin typeface="Century Gothic" panose="020B0502020202020204" pitchFamily="34" charset="0"/>
              </a:rPr>
              <a:t>L-mliječna kiselina, </a:t>
            </a:r>
            <a:r>
              <a:rPr lang="hr-HR" sz="1600" b="1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polilaktična</a:t>
            </a:r>
            <a:r>
              <a:rPr lang="hr-HR" sz="1600" b="1" dirty="0">
                <a:solidFill>
                  <a:srgbClr val="0C3802"/>
                </a:solidFill>
                <a:latin typeface="Century Gothic" panose="020B0502020202020204" pitchFamily="34" charset="0"/>
              </a:rPr>
              <a:t> kiselina, minerali za prehranu ljudi i bio-gnojivo)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hr-HR" sz="2400" i="0" u="none" strike="noStrike" kern="1200" cap="none" spc="0" normalizeH="0" baseline="0" noProof="0" dirty="0">
              <a:ln>
                <a:noFill/>
              </a:ln>
              <a:solidFill>
                <a:srgbClr val="0C380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600" b="1" dirty="0">
                <a:solidFill>
                  <a:srgbClr val="0C3802"/>
                </a:solidFill>
                <a:latin typeface="Century Gothic" panose="020B0502020202020204" pitchFamily="34" charset="0"/>
              </a:rPr>
              <a:t>AGRIMAX: </a:t>
            </a:r>
            <a:r>
              <a:rPr lang="hr-HR" sz="1600" dirty="0">
                <a:solidFill>
                  <a:srgbClr val="0C3802"/>
                </a:solidFill>
                <a:latin typeface="Century Gothic" panose="020B0502020202020204" pitchFamily="34" charset="0"/>
              </a:rPr>
              <a:t>tehnička i ekonomska održivost korištenja </a:t>
            </a:r>
            <a:r>
              <a:rPr lang="hr-HR" sz="1600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biorafinerijskih</a:t>
            </a:r>
            <a:r>
              <a:rPr lang="hr-HR" sz="1600" dirty="0">
                <a:solidFill>
                  <a:srgbClr val="0C3802"/>
                </a:solidFill>
                <a:latin typeface="Century Gothic" panose="020B0502020202020204" pitchFamily="34" charset="0"/>
              </a:rPr>
              <a:t> procesa za konverziju otpada iz usjeva i prerade hrane u nove bio-bazirane proizvode za sektore prehrambene, kemijske, ambalažne, petrokemijske sektore i sektor poljoprivrede.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1600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600" b="1" dirty="0">
                <a:solidFill>
                  <a:srgbClr val="0C3802"/>
                </a:solidFill>
                <a:latin typeface="Century Gothic" panose="020B0502020202020204" pitchFamily="34" charset="0"/>
              </a:rPr>
              <a:t>BIOMOTIVE: </a:t>
            </a:r>
            <a:r>
              <a:rPr lang="hr-HR" sz="1600" dirty="0">
                <a:solidFill>
                  <a:srgbClr val="0C3802"/>
                </a:solidFill>
                <a:latin typeface="Century Gothic" panose="020B0502020202020204" pitchFamily="34" charset="0"/>
              </a:rPr>
              <a:t>Napredni bio-bazirani poliuretani i vlakna za automobilsku industriju s povećanom održivosti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600" b="1" dirty="0">
                <a:solidFill>
                  <a:srgbClr val="0C3802"/>
                </a:solidFill>
                <a:latin typeface="Century Gothic" panose="020B0502020202020204" pitchFamily="34" charset="0"/>
              </a:rPr>
              <a:t>EMBRACED:</a:t>
            </a:r>
            <a:r>
              <a:rPr lang="hr-HR" b="1" dirty="0">
                <a:solidFill>
                  <a:srgbClr val="0C3802"/>
                </a:solidFill>
                <a:latin typeface="Century Gothic" panose="020B0502020202020204" pitchFamily="34" charset="0"/>
              </a:rPr>
              <a:t> </a:t>
            </a:r>
            <a:r>
              <a:rPr lang="hr-HR" sz="1600" dirty="0">
                <a:solidFill>
                  <a:srgbClr val="0C3802"/>
                </a:solidFill>
                <a:latin typeface="Century Gothic" panose="020B0502020202020204" pitchFamily="34" charset="0"/>
              </a:rPr>
              <a:t>višenamjensko </a:t>
            </a:r>
            <a:r>
              <a:rPr lang="hr-HR" sz="1600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biorafinerijsko</a:t>
            </a:r>
            <a:r>
              <a:rPr lang="hr-HR" sz="1600" dirty="0">
                <a:solidFill>
                  <a:srgbClr val="0C3802"/>
                </a:solidFill>
                <a:latin typeface="Century Gothic" panose="020B0502020202020204" pitchFamily="34" charset="0"/>
              </a:rPr>
              <a:t> postrojenje za reciklažu apsorbirajućih higijenskih proizvoda i proizvodnju bio-baziranih polimera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1600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600" b="1" dirty="0">
                <a:solidFill>
                  <a:srgbClr val="0C3802"/>
                </a:solidFill>
                <a:latin typeface="Century Gothic" panose="020B0502020202020204" pitchFamily="34" charset="0"/>
              </a:rPr>
              <a:t>NEWPACK: </a:t>
            </a:r>
            <a:r>
              <a:rPr lang="hr-HR" sz="1600" dirty="0">
                <a:solidFill>
                  <a:srgbClr val="0C3802"/>
                </a:solidFill>
                <a:latin typeface="Century Gothic" panose="020B0502020202020204" pitchFamily="34" charset="0"/>
              </a:rPr>
              <a:t>Razvoj nove konkurentne i održive bio-plastike (proizvodnja 2 nova bio-bazirana polimerna materijala za ambalažu prehrambenih proizvoda)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1400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1400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1400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1400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C380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BE81A5-1EA4-42EB-B5F4-3CF0CB582599}"/>
              </a:ext>
            </a:extLst>
          </p:cNvPr>
          <p:cNvSpPr txBox="1">
            <a:spLocks/>
          </p:cNvSpPr>
          <p:nvPr/>
        </p:nvSpPr>
        <p:spPr>
          <a:xfrm>
            <a:off x="444617" y="736359"/>
            <a:ext cx="7994710" cy="559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/>
              <a:t>Primjeri financiranih projekata: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DFCB32A-32BD-446E-8BE6-74CC5A2A66E3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3D2EEE8-986A-48AE-A1D4-87D37F9D7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C256AA85-B050-44AE-B63C-372E176C7018}"/>
              </a:ext>
            </a:extLst>
          </p:cNvPr>
          <p:cNvSpPr/>
          <p:nvPr/>
        </p:nvSpPr>
        <p:spPr bwMode="auto">
          <a:xfrm>
            <a:off x="6642528" y="1540849"/>
            <a:ext cx="1760293" cy="635453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2018.-2022.</a:t>
            </a:r>
          </a:p>
          <a:p>
            <a:pPr eaLnBrk="1" hangingPunct="1"/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vrijedi € 22 </a:t>
            </a:r>
            <a:r>
              <a:rPr lang="hr-HR" sz="1200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mil</a:t>
            </a: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4C8765C2-6A50-4FF3-9E1E-8BD93BC66276}"/>
              </a:ext>
            </a:extLst>
          </p:cNvPr>
          <p:cNvSpPr/>
          <p:nvPr/>
        </p:nvSpPr>
        <p:spPr bwMode="auto">
          <a:xfrm>
            <a:off x="6642529" y="2599901"/>
            <a:ext cx="1760293" cy="635453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2016.-2020.</a:t>
            </a:r>
          </a:p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vrijedi € 12 </a:t>
            </a:r>
            <a:r>
              <a:rPr lang="hr-HR" sz="1200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mil</a:t>
            </a: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id="{95238CBB-AE6E-41C4-8F6E-6700D6467F36}"/>
              </a:ext>
            </a:extLst>
          </p:cNvPr>
          <p:cNvSpPr/>
          <p:nvPr/>
        </p:nvSpPr>
        <p:spPr bwMode="auto">
          <a:xfrm>
            <a:off x="6839199" y="3736352"/>
            <a:ext cx="1929156" cy="635453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2017.-2021.</a:t>
            </a:r>
          </a:p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vrijedi € 10,6 </a:t>
            </a:r>
            <a:r>
              <a:rPr lang="hr-HR" sz="1200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mil</a:t>
            </a: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id="{60731FC3-86C8-4163-8A29-B599201D6C02}"/>
              </a:ext>
            </a:extLst>
          </p:cNvPr>
          <p:cNvSpPr/>
          <p:nvPr/>
        </p:nvSpPr>
        <p:spPr bwMode="auto">
          <a:xfrm>
            <a:off x="5701840" y="4555076"/>
            <a:ext cx="1929156" cy="790116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2016.-2020.</a:t>
            </a:r>
          </a:p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vrijedi € 12 </a:t>
            </a:r>
            <a:r>
              <a:rPr lang="hr-HR" sz="1200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mil</a:t>
            </a: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Partner: Saponia</a:t>
            </a:r>
          </a:p>
        </p:txBody>
      </p:sp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id="{C71CED0F-5AD7-4FDE-90A2-4019C435D60D}"/>
              </a:ext>
            </a:extLst>
          </p:cNvPr>
          <p:cNvSpPr/>
          <p:nvPr/>
        </p:nvSpPr>
        <p:spPr bwMode="auto">
          <a:xfrm>
            <a:off x="6743356" y="5426563"/>
            <a:ext cx="1929156" cy="635454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2018.-2021.</a:t>
            </a:r>
          </a:p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vrijedi € 4,6 </a:t>
            </a:r>
            <a:r>
              <a:rPr lang="hr-HR" sz="1200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mil</a:t>
            </a:r>
            <a:r>
              <a:rPr lang="hr-HR" sz="1200" dirty="0">
                <a:solidFill>
                  <a:srgbClr val="0C3802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8FDD48A-F192-4A19-ACC6-877AB0FAB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C7BBD8-F83A-4CA1-9376-E5D90D96F5EA}"/>
              </a:ext>
            </a:extLst>
          </p:cNvPr>
          <p:cNvSpPr txBox="1">
            <a:spLocks/>
          </p:cNvSpPr>
          <p:nvPr/>
        </p:nvSpPr>
        <p:spPr bwMode="auto">
          <a:xfrm>
            <a:off x="5003800" y="2205038"/>
            <a:ext cx="4032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hr-HR" sz="2700" baseline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GB" sz="1600" b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Ivona Hulenić, mag.ing.cheming.</a:t>
            </a:r>
            <a:br>
              <a:rPr lang="en-GB" sz="1600" b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br>
              <a:rPr lang="en-GB" sz="1600" b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kern="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Ene</a:t>
            </a:r>
            <a:r>
              <a:rPr lang="hr-HR" sz="1400" kern="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rgetski</a:t>
            </a:r>
            <a:r>
              <a:rPr lang="hr-HR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en-GB" sz="1400" kern="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nstitut</a:t>
            </a:r>
            <a:r>
              <a:rPr lang="en-GB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Hrvoje </a:t>
            </a:r>
            <a:r>
              <a:rPr lang="en-GB" sz="1400" kern="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Požar</a:t>
            </a:r>
            <a:br>
              <a:rPr lang="en-GB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br>
              <a:rPr lang="en-GB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Odjel za obnovljive izvore energije, energetsku učinkovitost i zaštitu okoliša</a:t>
            </a:r>
            <a:br>
              <a:rPr lang="en-GB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br>
              <a:rPr lang="en-GB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Savska cesta 163, Zagreb</a:t>
            </a:r>
          </a:p>
          <a:p>
            <a:pPr>
              <a:defRPr/>
            </a:pPr>
            <a:br>
              <a:rPr lang="en-GB" sz="1400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100" i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T: +385 1 6326 287</a:t>
            </a:r>
            <a:br>
              <a:rPr lang="en-GB" sz="1100" i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100" i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M: +385 91 6326 287</a:t>
            </a:r>
            <a:br>
              <a:rPr lang="en-GB" sz="1100" i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i="1" kern="0" dirty="0">
                <a:solidFill>
                  <a:srgbClr val="CC0000"/>
                </a:solidFill>
                <a:latin typeface="Arial" pitchFamily="34" charset="0"/>
                <a:cs typeface="Arial" pitchFamily="34" charset="0"/>
                <a:hlinkClick r:id="rId2"/>
              </a:rPr>
              <a:t>iivic@eihp.</a:t>
            </a:r>
            <a:r>
              <a:rPr lang="en-GB" sz="1400" i="1" kern="0">
                <a:solidFill>
                  <a:srgbClr val="CC0000"/>
                </a:solidFill>
                <a:latin typeface="Arial" pitchFamily="34" charset="0"/>
                <a:cs typeface="Arial" pitchFamily="34" charset="0"/>
                <a:hlinkClick r:id="rId2"/>
              </a:rPr>
              <a:t>hr</a:t>
            </a:r>
            <a:r>
              <a:rPr lang="en-GB" sz="1400" i="1" ker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kern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DFBDE25-97F0-434A-8893-38162734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501332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5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7549D1C9-ECCC-4E68-9DCA-8B86732E6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  <p:pic>
        <p:nvPicPr>
          <p:cNvPr id="7174" name="Picture 17">
            <a:extLst>
              <a:ext uri="{FF2B5EF4-FFF2-40B4-BE49-F238E27FC236}">
                <a16:creationId xmlns:a16="http://schemas.microsoft.com/office/drawing/2014/main" id="{5D8DE1FB-7141-4535-B0AA-3A56395E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39484" r="60237" b="10556"/>
          <a:stretch>
            <a:fillRect/>
          </a:stretch>
        </p:blipFill>
        <p:spPr bwMode="auto">
          <a:xfrm>
            <a:off x="2045502" y="3667110"/>
            <a:ext cx="4795245" cy="239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4">
            <a:extLst>
              <a:ext uri="{FF2B5EF4-FFF2-40B4-BE49-F238E27FC236}">
                <a16:creationId xmlns:a16="http://schemas.microsoft.com/office/drawing/2014/main" id="{051E3AD3-9293-443F-8644-CD781F51D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863" y="620713"/>
            <a:ext cx="8785225" cy="0"/>
          </a:xfrm>
          <a:prstGeom prst="line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AB32A89F-AD9A-4660-A3B3-9D279CDF21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863" y="1465234"/>
            <a:ext cx="8863012" cy="44037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700" dirty="0">
                <a:cs typeface="Arial" panose="020B0604020202020204" pitchFamily="34" charset="0"/>
              </a:rPr>
              <a:t>Ustanovljen 1994., zapošljava više od </a:t>
            </a:r>
            <a:r>
              <a:rPr lang="hr-HR" altLang="sr-Latn-RS" sz="1700" dirty="0"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hr-HR" altLang="sr-Latn-RS" sz="1700" dirty="0">
                <a:cs typeface="Arial" panose="020B0604020202020204" pitchFamily="34" charset="0"/>
              </a:rPr>
              <a:t>80 % visokokvalificiranih stručnjaka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700" dirty="0">
                <a:cs typeface="Arial" panose="020B0604020202020204" pitchFamily="34" charset="0"/>
              </a:rPr>
              <a:t>Neprofitna institucija, tržišno orijentirana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700" dirty="0">
                <a:cs typeface="Arial" panose="020B0604020202020204" pitchFamily="34" charset="0"/>
              </a:rPr>
              <a:t>Provodi stručna i znanstvena istraživanja, pruža usluge savjetovanja i obrazovanja u vezi u području energetike vladama, privatnim, javnim i nevladinim subjektima u regiji i šire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700" dirty="0">
                <a:cs typeface="Arial" panose="020B0604020202020204" pitchFamily="34" charset="0"/>
              </a:rPr>
              <a:t>70% ukupnih prihoda ostvaruje na međunarodnom tržištu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700" dirty="0">
                <a:cs typeface="Arial" panose="020B0604020202020204" pitchFamily="34" charset="0"/>
              </a:rPr>
              <a:t>klijenti: EBRD, EC, Energy </a:t>
            </a:r>
            <a:r>
              <a:rPr lang="hr-HR" altLang="sr-Latn-RS" sz="1700" dirty="0" err="1">
                <a:cs typeface="Arial" panose="020B0604020202020204" pitchFamily="34" charset="0"/>
              </a:rPr>
              <a:t>Community</a:t>
            </a:r>
            <a:r>
              <a:rPr lang="hr-HR" altLang="sr-Latn-RS" sz="1700" dirty="0">
                <a:cs typeface="Arial" panose="020B0604020202020204" pitchFamily="34" charset="0"/>
              </a:rPr>
              <a:t>; </a:t>
            </a:r>
            <a:r>
              <a:rPr lang="hr-HR" altLang="sr-Latn-RS" sz="1700" dirty="0" err="1">
                <a:cs typeface="Arial" panose="020B0604020202020204" pitchFamily="34" charset="0"/>
              </a:rPr>
              <a:t>EuropAid</a:t>
            </a:r>
            <a:r>
              <a:rPr lang="hr-HR" altLang="sr-Latn-RS" sz="1700" dirty="0">
                <a:cs typeface="Arial" panose="020B0604020202020204" pitchFamily="34" charset="0"/>
              </a:rPr>
              <a:t>; FAO; GEF; GGF; IAEA; IEA </a:t>
            </a:r>
            <a:r>
              <a:rPr lang="hr-HR" altLang="sr-Latn-RS" sz="1700" dirty="0" err="1">
                <a:cs typeface="Arial" panose="020B0604020202020204" pitchFamily="34" charset="0"/>
              </a:rPr>
              <a:t>Bioenergy</a:t>
            </a:r>
            <a:r>
              <a:rPr lang="hr-HR" altLang="sr-Latn-RS" sz="1700" dirty="0">
                <a:cs typeface="Arial" panose="020B0604020202020204" pitchFamily="34" charset="0"/>
              </a:rPr>
              <a:t>, UNDP, UNIDO; </a:t>
            </a:r>
            <a:r>
              <a:rPr lang="hr-HR" altLang="sr-Latn-RS" sz="1700" dirty="0" err="1">
                <a:cs typeface="Arial" panose="020B0604020202020204" pitchFamily="34" charset="0"/>
              </a:rPr>
              <a:t>USAid</a:t>
            </a:r>
            <a:r>
              <a:rPr lang="hr-HR" altLang="sr-Latn-RS" sz="1700" dirty="0">
                <a:cs typeface="Arial" panose="020B0604020202020204" pitchFamily="34" charset="0"/>
              </a:rPr>
              <a:t>; World Bank… </a:t>
            </a:r>
          </a:p>
          <a:p>
            <a:pPr>
              <a:defRPr/>
            </a:pPr>
            <a:endParaRPr lang="hr-HR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D89E78-9929-4131-B180-48B5D061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184" y="781686"/>
            <a:ext cx="5412582" cy="601663"/>
          </a:xfrm>
        </p:spPr>
        <p:txBody>
          <a:bodyPr/>
          <a:lstStyle/>
          <a:p>
            <a:pPr>
              <a:defRPr/>
            </a:pPr>
            <a:r>
              <a:rPr lang="en-US" sz="2800" b="1" dirty="0" err="1">
                <a:solidFill>
                  <a:srgbClr val="CC0000"/>
                </a:solidFill>
              </a:rPr>
              <a:t>Energ</a:t>
            </a:r>
            <a:r>
              <a:rPr lang="hr-HR" sz="2800" b="1" dirty="0" err="1">
                <a:solidFill>
                  <a:srgbClr val="CC0000"/>
                </a:solidFill>
              </a:rPr>
              <a:t>etski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Institut</a:t>
            </a:r>
            <a:r>
              <a:rPr lang="en-US" sz="2800" b="1" dirty="0">
                <a:solidFill>
                  <a:srgbClr val="CC0000"/>
                </a:solidFill>
              </a:rPr>
              <a:t> Hrvoje </a:t>
            </a:r>
            <a:r>
              <a:rPr lang="en-US" sz="2800" b="1" dirty="0" err="1">
                <a:solidFill>
                  <a:srgbClr val="CC0000"/>
                </a:solidFill>
              </a:rPr>
              <a:t>Požar</a:t>
            </a:r>
            <a:r>
              <a:rPr lang="en-US" sz="2800" b="1" dirty="0">
                <a:solidFill>
                  <a:srgbClr val="CC0000"/>
                </a:solidFill>
              </a:rPr>
              <a:t> 	</a:t>
            </a:r>
          </a:p>
        </p:txBody>
      </p:sp>
      <p:pic>
        <p:nvPicPr>
          <p:cNvPr id="9" name="Picture 2" descr="C:\Users\hadjipo\AppData\Local\Microsoft\Windows\INetCache\Content.Outlook\WWGOJVZZ\media\image1.jpeg">
            <a:extLst>
              <a:ext uri="{FF2B5EF4-FFF2-40B4-BE49-F238E27FC236}">
                <a16:creationId xmlns:a16="http://schemas.microsoft.com/office/drawing/2014/main" id="{1D4CC328-FD8E-48CF-92B2-BF42E4D14F1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18727"/>
            <a:ext cx="898016" cy="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B613160-127F-4C6C-BDDD-78F469F84016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000BB58-7C54-49BF-B644-BAE8A60CD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44A9F699-C3BC-4BB6-A5A2-2619B72A8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D91CFE95-4E1D-44D3-9604-33BCE199DA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53292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sz="1700" dirty="0">
                <a:cs typeface="Arial" panose="020B0604020202020204" pitchFamily="34" charset="0"/>
              </a:rPr>
              <a:t>Sudjeluje u </a:t>
            </a:r>
            <a:r>
              <a:rPr lang="en-US" altLang="sr-Latn-RS" sz="1700" dirty="0">
                <a:cs typeface="Arial" panose="020B0604020202020204" pitchFamily="34" charset="0"/>
              </a:rPr>
              <a:t>&gt;70 EU </a:t>
            </a:r>
            <a:r>
              <a:rPr lang="hr-HR" altLang="sr-Latn-RS" sz="1700" dirty="0">
                <a:cs typeface="Arial" panose="020B0604020202020204" pitchFamily="34" charset="0"/>
              </a:rPr>
              <a:t>projekata</a:t>
            </a:r>
            <a:r>
              <a:rPr lang="en-US" altLang="sr-Latn-RS" sz="1700" dirty="0">
                <a:cs typeface="Arial" panose="020B0604020202020204" pitchFamily="34" charset="0"/>
              </a:rPr>
              <a:t> </a:t>
            </a:r>
            <a:r>
              <a:rPr lang="hr-HR" altLang="sr-Latn-RS" sz="1700" dirty="0">
                <a:cs typeface="Arial" panose="020B0604020202020204" pitchFamily="34" charset="0"/>
              </a:rPr>
              <a:t>različitih izvora financiranja </a:t>
            </a:r>
            <a:r>
              <a:rPr lang="en-US" altLang="sr-Latn-RS" sz="1700" dirty="0">
                <a:cs typeface="Arial" panose="020B0604020202020204" pitchFamily="34" charset="0"/>
              </a:rPr>
              <a:t>(IEE, Horizon 2020, IPA, Interreg, IPA-Med, FP7</a:t>
            </a:r>
            <a:r>
              <a:rPr lang="hr-HR" altLang="sr-Latn-RS" sz="1700" dirty="0">
                <a:cs typeface="Arial" panose="020B0604020202020204" pitchFamily="34" charset="0"/>
              </a:rPr>
              <a:t>,</a:t>
            </a:r>
            <a:r>
              <a:rPr lang="en-US" altLang="sr-Latn-RS" sz="1700" dirty="0">
                <a:cs typeface="Arial" panose="020B0604020202020204" pitchFamily="34" charset="0"/>
              </a:rPr>
              <a:t> LIFE…)</a:t>
            </a:r>
            <a:endParaRPr lang="en-US" altLang="sr-Latn-RS" sz="1700" dirty="0"/>
          </a:p>
          <a:p>
            <a:pPr>
              <a:defRPr/>
            </a:pPr>
            <a:endParaRPr lang="hr-HR" altLang="sr-Latn-RS" sz="17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142BBA-C11C-43A4-9CD8-926F2A830672}"/>
              </a:ext>
            </a:extLst>
          </p:cNvPr>
          <p:cNvSpPr txBox="1">
            <a:spLocks/>
          </p:cNvSpPr>
          <p:nvPr/>
        </p:nvSpPr>
        <p:spPr bwMode="auto">
          <a:xfrm>
            <a:off x="2045502" y="272190"/>
            <a:ext cx="56394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CC0000"/>
                </a:solidFill>
              </a:rPr>
              <a:t>Energy Institute Hrvoje </a:t>
            </a:r>
            <a:r>
              <a:rPr lang="en-US" sz="2800" b="1" kern="0" dirty="0" err="1">
                <a:solidFill>
                  <a:srgbClr val="CC0000"/>
                </a:solidFill>
              </a:rPr>
              <a:t>Požar</a:t>
            </a:r>
            <a:r>
              <a:rPr lang="en-US" sz="2800" b="1" kern="0" dirty="0">
                <a:solidFill>
                  <a:srgbClr val="CC0000"/>
                </a:solidFill>
              </a:rPr>
              <a:t> 	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71BBB520-8695-4420-A53D-D658B1F2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23705" r="61024" b="21075"/>
          <a:stretch>
            <a:fillRect/>
          </a:stretch>
        </p:blipFill>
        <p:spPr bwMode="auto">
          <a:xfrm>
            <a:off x="1258888" y="1989138"/>
            <a:ext cx="626586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adjipo\AppData\Local\Microsoft\Windows\INetCache\Content.Outlook\WWGOJVZZ\media\image1.jpeg">
            <a:extLst>
              <a:ext uri="{FF2B5EF4-FFF2-40B4-BE49-F238E27FC236}">
                <a16:creationId xmlns:a16="http://schemas.microsoft.com/office/drawing/2014/main" id="{528A80C3-5FCF-454E-921C-E58B0CCFCE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18727"/>
            <a:ext cx="898016" cy="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907E3B78-55F2-4F8B-82AC-0B71273D3DC0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231834B-E7DA-43BF-9476-CE53B648C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EE12C-D806-4C0D-BFE7-F5C7B17F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69" y="1217104"/>
            <a:ext cx="7121380" cy="40655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1700" b="1" u="sng" dirty="0">
                <a:cs typeface="Arial" pitchFamily="34" charset="0"/>
              </a:rPr>
              <a:t>Područja od interesa: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700" b="1" u="sng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700" dirty="0">
                <a:cs typeface="Arial" pitchFamily="34" charset="0"/>
              </a:rPr>
              <a:t>Strateško planiranje u energetskom sektoru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7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700" dirty="0">
                <a:cs typeface="Arial" pitchFamily="34" charset="0"/>
              </a:rPr>
              <a:t>Razvoj elektro-energetskog, naftnog i plinskog sustava te sustava grijanja/hlađenja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7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700" dirty="0">
                <a:cs typeface="Arial" pitchFamily="34" charset="0"/>
              </a:rPr>
              <a:t>Energetska tržišta i zakonodavni okviri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7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700" dirty="0">
                <a:cs typeface="Arial" pitchFamily="34" charset="0"/>
              </a:rPr>
              <a:t>Energetska učinkovitost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7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700" b="1" dirty="0">
                <a:cs typeface="Arial" pitchFamily="34" charset="0"/>
              </a:rPr>
              <a:t>Obnovljivi izvori energije, zaštita okoliša i prilagodba i otpornost na klimatske promjene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700" dirty="0">
              <a:cs typeface="Arial" pitchFamily="34" charset="0"/>
            </a:endParaRPr>
          </a:p>
          <a:p>
            <a:pPr marL="0" indent="0">
              <a:buNone/>
              <a:defRPr/>
            </a:pPr>
            <a:endParaRPr lang="hr-HR" sz="17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835A77-65DB-484A-9691-89BAAA1C152A}"/>
              </a:ext>
            </a:extLst>
          </p:cNvPr>
          <p:cNvSpPr txBox="1">
            <a:spLocks/>
          </p:cNvSpPr>
          <p:nvPr/>
        </p:nvSpPr>
        <p:spPr bwMode="auto">
          <a:xfrm>
            <a:off x="2079058" y="537917"/>
            <a:ext cx="47894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CC0000"/>
                </a:solidFill>
              </a:rPr>
              <a:t>Energy Institute Hrvoje </a:t>
            </a:r>
            <a:r>
              <a:rPr lang="en-US" sz="2800" b="1" kern="0" dirty="0" err="1">
                <a:solidFill>
                  <a:srgbClr val="CC0000"/>
                </a:solidFill>
              </a:rPr>
              <a:t>Požar</a:t>
            </a:r>
            <a:r>
              <a:rPr lang="en-US" sz="2800" b="1" kern="0" dirty="0">
                <a:solidFill>
                  <a:srgbClr val="CC0000"/>
                </a:solidFill>
              </a:rPr>
              <a:t> 	</a:t>
            </a:r>
          </a:p>
        </p:txBody>
      </p:sp>
      <p:pic>
        <p:nvPicPr>
          <p:cNvPr id="8" name="Picture 2" descr="C:\Users\hadjipo\AppData\Local\Microsoft\Windows\INetCache\Content.Outlook\WWGOJVZZ\media\image1.jpeg">
            <a:extLst>
              <a:ext uri="{FF2B5EF4-FFF2-40B4-BE49-F238E27FC236}">
                <a16:creationId xmlns:a16="http://schemas.microsoft.com/office/drawing/2014/main" id="{6BD73743-F42B-49D3-AABA-510D64B0F8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18727"/>
            <a:ext cx="898016" cy="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02D8A20-7D8C-45B6-8572-1578FB26A87A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48B8903-1111-41F9-B78F-4A1D4FA55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2AE9811-8485-45F4-8E54-93E74FCC7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1D45B-DB20-4C33-9457-A887BD48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Call:</a:t>
            </a:r>
            <a:r>
              <a:rPr lang="en-US" dirty="0"/>
              <a:t> H2020-BBI-JTI-2018</a:t>
            </a:r>
            <a:br>
              <a:rPr lang="en-US" dirty="0"/>
            </a:br>
            <a:r>
              <a:rPr lang="en-US" b="1" dirty="0"/>
              <a:t>Type of Action:</a:t>
            </a:r>
            <a:r>
              <a:rPr lang="en-US" dirty="0"/>
              <a:t> BBI-CSA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CDDAF0-BB69-44E0-8291-D0A66A2A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hr-HR" b="1" dirty="0" err="1"/>
              <a:t>kronim</a:t>
            </a:r>
            <a:r>
              <a:rPr lang="hr-HR" b="1" dirty="0"/>
              <a:t> projekta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CELEBio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Koordinator</a:t>
            </a:r>
            <a:r>
              <a:rPr lang="en-GB" dirty="0"/>
              <a:t>: Central European Initiative, CEI (</a:t>
            </a:r>
            <a:r>
              <a:rPr lang="en-GB" dirty="0" err="1"/>
              <a:t>Iniziativa</a:t>
            </a:r>
            <a:r>
              <a:rPr lang="en-GB" dirty="0"/>
              <a:t> Centro </a:t>
            </a:r>
            <a:r>
              <a:rPr lang="en-GB" dirty="0" err="1"/>
              <a:t>Europea</a:t>
            </a:r>
            <a:r>
              <a:rPr lang="en-GB" dirty="0"/>
              <a:t> - INCE)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9 partner</a:t>
            </a:r>
            <a:r>
              <a:rPr lang="hr-HR" b="1" dirty="0"/>
              <a:t>a</a:t>
            </a:r>
            <a:r>
              <a:rPr lang="en-GB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CENTRAL EUROPEAN INITIATIVE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STICHTING WAGENINGEN RESEARCH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IMPERIAL COLLEGE OF SCIENCE TECHNOLOGY AND MEDICINE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200" dirty="0"/>
              <a:t>MASARYKOVA UNIVERZITA</a:t>
            </a:r>
            <a:r>
              <a:rPr lang="en-GB" sz="1200" dirty="0"/>
              <a:t> – Czech Republic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200" dirty="0"/>
              <a:t>REGIONALIS INFORMACIOS ES FEJLESZTO TUDASKOZPONT KORLATOLT</a:t>
            </a:r>
            <a:r>
              <a:rPr lang="en-GB" sz="1200" dirty="0"/>
              <a:t> </a:t>
            </a:r>
            <a:r>
              <a:rPr lang="hr-HR" sz="1200" dirty="0"/>
              <a:t>FELELOSSEGU TARSASAG (RCISD)</a:t>
            </a:r>
            <a:r>
              <a:rPr lang="en-GB" sz="1200" dirty="0"/>
              <a:t>- Hungary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WW</a:t>
            </a:r>
            <a:r>
              <a:rPr lang="hr-HR" sz="1200" dirty="0"/>
              <a:t>F - SVETOVEN FOND ZA DIVATA PRIRODA, DUNAVSKO-KARPATSKA</a:t>
            </a:r>
            <a:r>
              <a:rPr lang="en-GB" sz="1200" dirty="0"/>
              <a:t> </a:t>
            </a:r>
            <a:r>
              <a:rPr lang="hr-HR" sz="1200" dirty="0"/>
              <a:t>PROGRAMA BULGARIA</a:t>
            </a:r>
            <a:r>
              <a:rPr lang="en-GB" sz="1200" dirty="0"/>
              <a:t> - </a:t>
            </a:r>
            <a:r>
              <a:rPr lang="hr-HR" sz="1200" dirty="0"/>
              <a:t>B</a:t>
            </a:r>
            <a:r>
              <a:rPr lang="en-GB" sz="1200" dirty="0" err="1"/>
              <a:t>ulgaria</a:t>
            </a:r>
            <a:endParaRPr lang="en-GB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200" dirty="0"/>
              <a:t>ENERGETSKI INSTITUT HRVOJE POZAR (EIHP)</a:t>
            </a:r>
            <a:r>
              <a:rPr lang="en-GB" sz="1200" dirty="0"/>
              <a:t> - Croatia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200" dirty="0"/>
              <a:t>BIC BRATISLAVA SPOL SRO</a:t>
            </a:r>
            <a:r>
              <a:rPr lang="en-GB" sz="1200" dirty="0"/>
              <a:t> – Slovak Republic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200" dirty="0"/>
              <a:t>GOSPODARSKA ZBORNICA SLOVENIJE (CCIS)</a:t>
            </a:r>
            <a:r>
              <a:rPr lang="en-GB" sz="1200" dirty="0"/>
              <a:t> - Slovenia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Trajanje projekta</a:t>
            </a:r>
            <a:r>
              <a:rPr lang="en-GB" dirty="0"/>
              <a:t>: 01.06.2019.-31.05.2020. (12 months)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EU </a:t>
            </a:r>
            <a:r>
              <a:rPr lang="hr-HR" dirty="0"/>
              <a:t>financiranje</a:t>
            </a:r>
            <a:r>
              <a:rPr lang="en-GB" dirty="0"/>
              <a:t>: EUR 749 350.00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100 % </a:t>
            </a:r>
            <a:r>
              <a:rPr lang="hr-HR" dirty="0"/>
              <a:t>prihvatljivih troškova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6" name="Picture 2" descr="C:\Users\hadjipo\AppData\Local\Microsoft\Windows\INetCache\Content.Outlook\WWGOJVZZ\media\image1.jpeg">
            <a:extLst>
              <a:ext uri="{FF2B5EF4-FFF2-40B4-BE49-F238E27FC236}">
                <a16:creationId xmlns:a16="http://schemas.microsoft.com/office/drawing/2014/main" id="{8EBEFA07-3FB5-4B7F-8F43-D525E75CD9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18727"/>
            <a:ext cx="898016" cy="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AF9C0E2-0573-4424-AB15-535CAFA931F0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925891C-048D-461E-AB4F-90478871E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0227163-CBD4-42A1-ADE0-DD3CDD8E1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50">
            <a:extLst>
              <a:ext uri="{FF2B5EF4-FFF2-40B4-BE49-F238E27FC236}">
                <a16:creationId xmlns:a16="http://schemas.microsoft.com/office/drawing/2014/main" id="{359BCC3B-CB6F-4051-8214-4548C3E396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0" t="17752" r="50757" b="7307"/>
          <a:stretch>
            <a:fillRect/>
          </a:stretch>
        </p:blipFill>
        <p:spPr bwMode="auto">
          <a:xfrm>
            <a:off x="5855516" y="0"/>
            <a:ext cx="3288484" cy="60872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dnaslov 9">
            <a:extLst>
              <a:ext uri="{FF2B5EF4-FFF2-40B4-BE49-F238E27FC236}">
                <a16:creationId xmlns:a16="http://schemas.microsoft.com/office/drawing/2014/main" id="{0EFADCD6-C544-4E35-BE47-C0EEE50DD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360" y="1501103"/>
            <a:ext cx="5408043" cy="3888209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r-HR" sz="1600" dirty="0">
                <a:effectLst/>
              </a:rPr>
              <a:t>Glavni cilj projekta: doprinijeti osnaživanju aktivnosti u sektoru bioekonomije u Hrvatskoj, Sloveniji, Mađarskoj, Slovačkoj, Češkoj i Bugarskoj kroz izradu akcijskih planova na nacionalnoj razini temeljenih na sektorskim analizama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r-HR" sz="1600" dirty="0" err="1">
                <a:effectLst/>
              </a:rPr>
              <a:t>CELEBio</a:t>
            </a:r>
            <a:r>
              <a:rPr lang="hr-HR" sz="1600" dirty="0">
                <a:effectLst/>
              </a:rPr>
              <a:t> nacionalni timovi će mapirati vodeće dionike u relevantnim sektorima kako bi se utvrdio potencijal i odredili prioriteti za izradu akcijskih planova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r-HR" sz="1600" dirty="0">
                <a:effectLst/>
              </a:rPr>
              <a:t>Svrha akcijskih planova je uspostava interesa i doprinosa dionika iz realnog sektora i vladinih institucija za širenje poslovnih aktivnosti koje se temelje na bio-baziranoj osnovi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r-HR" sz="1600" dirty="0">
                <a:effectLst/>
              </a:rPr>
              <a:t>Da bi se osigurala održivost projektnih aktivnosti te vidljivost BBI JU </a:t>
            </a:r>
            <a:r>
              <a:rPr lang="en-GB" sz="1600" dirty="0" err="1">
                <a:effectLst/>
              </a:rPr>
              <a:t>CELEBio</a:t>
            </a:r>
            <a:r>
              <a:rPr lang="en-GB" sz="1600" dirty="0">
                <a:effectLst/>
              </a:rPr>
              <a:t> team </a:t>
            </a:r>
            <a:r>
              <a:rPr lang="hr-HR" sz="1600" dirty="0">
                <a:effectLst/>
              </a:rPr>
              <a:t>uspostavit će mrežu BBI </a:t>
            </a:r>
            <a:r>
              <a:rPr lang="hr-HR" sz="1600" dirty="0" err="1">
                <a:effectLst/>
              </a:rPr>
              <a:t>Amasadora</a:t>
            </a:r>
            <a:r>
              <a:rPr lang="hr-HR" sz="1600" dirty="0">
                <a:effectLst/>
              </a:rPr>
              <a:t> koji će preuzeti ulogu daljnjeg informiranja o trenutnim istraživanjima, inovacija i mogućnostima financiranja projekata</a:t>
            </a:r>
            <a:endParaRPr lang="hr-HR" sz="16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79BAD9D-448D-4090-B6A6-3553ADF617D7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A174444-EF8A-4228-8FAD-C5D61C531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9DEB251-1964-4B78-9268-05A4E8693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0E5329-7CA1-4F77-A243-E17D856B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16" y="1102187"/>
            <a:ext cx="4404745" cy="42080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Radni plan podijeljen u 4 radna paketa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R</a:t>
            </a:r>
            <a:r>
              <a:rPr lang="en-GB" dirty="0"/>
              <a:t>P 2: </a:t>
            </a:r>
            <a:r>
              <a:rPr lang="hr-HR" dirty="0"/>
              <a:t>Procjena potencijala biomase i mapiranje dionika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SWOT </a:t>
            </a:r>
            <a:r>
              <a:rPr lang="hr-HR" dirty="0"/>
              <a:t>analiza sektora</a:t>
            </a:r>
            <a:r>
              <a:rPr lang="en-GB" dirty="0"/>
              <a:t>, </a:t>
            </a:r>
            <a:r>
              <a:rPr lang="hr-HR" dirty="0"/>
              <a:t>mapiranje dionika bioekonomije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R</a:t>
            </a:r>
            <a:r>
              <a:rPr lang="en-GB" dirty="0"/>
              <a:t>P 3: A</a:t>
            </a:r>
            <a:r>
              <a:rPr lang="hr-HR" dirty="0" err="1"/>
              <a:t>kcijski</a:t>
            </a:r>
            <a:r>
              <a:rPr lang="en-GB" dirty="0"/>
              <a:t> </a:t>
            </a:r>
            <a:r>
              <a:rPr lang="hr-HR" dirty="0"/>
              <a:t>planovi na nacionalnoj razini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Ciljane zemlje:</a:t>
            </a:r>
            <a:r>
              <a:rPr lang="en-GB" dirty="0"/>
              <a:t> </a:t>
            </a:r>
            <a:r>
              <a:rPr lang="hr-HR" dirty="0"/>
              <a:t>Hrvatska</a:t>
            </a:r>
            <a:r>
              <a:rPr lang="en-GB" dirty="0"/>
              <a:t> </a:t>
            </a:r>
            <a:r>
              <a:rPr lang="hr-HR" dirty="0"/>
              <a:t>Slovenija, Mađarska, Slovačka, Češka i Bugarska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err="1"/>
              <a:t>Jedan</a:t>
            </a:r>
            <a:r>
              <a:rPr lang="en-GB" dirty="0"/>
              <a:t> </a:t>
            </a:r>
            <a:r>
              <a:rPr lang="en-GB" dirty="0" err="1"/>
              <a:t>sveobuhvatni</a:t>
            </a:r>
            <a:r>
              <a:rPr lang="en-GB" dirty="0"/>
              <a:t> </a:t>
            </a:r>
            <a:r>
              <a:rPr lang="en-GB" dirty="0" err="1"/>
              <a:t>regionalni</a:t>
            </a:r>
            <a:r>
              <a:rPr lang="en-GB" dirty="0"/>
              <a:t> </a:t>
            </a:r>
            <a:r>
              <a:rPr lang="en-GB" dirty="0" err="1"/>
              <a:t>akcijski</a:t>
            </a:r>
            <a:r>
              <a:rPr lang="en-GB" dirty="0"/>
              <a:t> plan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obuhvaća</a:t>
            </a:r>
            <a:r>
              <a:rPr lang="en-GB" dirty="0"/>
              <a:t> </a:t>
            </a:r>
            <a:r>
              <a:rPr lang="en-GB" dirty="0" err="1"/>
              <a:t>druge</a:t>
            </a:r>
            <a:r>
              <a:rPr lang="en-GB" dirty="0"/>
              <a:t> </a:t>
            </a:r>
            <a:r>
              <a:rPr lang="en-GB" dirty="0" err="1"/>
              <a:t>zemlje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R</a:t>
            </a:r>
            <a:r>
              <a:rPr lang="en-GB" dirty="0"/>
              <a:t>P 4: </a:t>
            </a:r>
            <a:r>
              <a:rPr lang="hr-HR" dirty="0"/>
              <a:t>Komunikacija i diseminacija</a:t>
            </a: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BBI Ambassador program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Na</a:t>
            </a:r>
            <a:r>
              <a:rPr lang="hr-HR" dirty="0" err="1"/>
              <a:t>cionalna</a:t>
            </a:r>
            <a:r>
              <a:rPr lang="hr-HR" dirty="0"/>
              <a:t> radionica</a:t>
            </a:r>
            <a:endParaRPr lang="en-GB" dirty="0"/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5BC86459-1AE8-4C61-A310-B86878EF0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07" y="0"/>
            <a:ext cx="4093828" cy="60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3208C28-3A76-4A31-ADFA-5BD7BF9489DE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B5707F-50B5-4236-ACF2-5AF23E88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8A5B383-C7B2-4436-8B49-3DCE332F9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sadržaja 13">
            <a:extLst>
              <a:ext uri="{FF2B5EF4-FFF2-40B4-BE49-F238E27FC236}">
                <a16:creationId xmlns:a16="http://schemas.microsoft.com/office/drawing/2014/main" id="{D24AB2AB-B1A8-427E-807B-CCDF1253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143845"/>
            <a:ext cx="8135938" cy="39608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cap="small" dirty="0">
                <a:solidFill>
                  <a:srgbClr val="729D51"/>
                </a:solidFill>
              </a:rPr>
              <a:t>Očekivani rezultati</a:t>
            </a:r>
            <a:r>
              <a:rPr lang="en-US" cap="small" dirty="0">
                <a:solidFill>
                  <a:srgbClr val="729D51"/>
                </a:solidFill>
              </a:rPr>
              <a:t>:</a:t>
            </a:r>
            <a:endParaRPr lang="en-US" dirty="0"/>
          </a:p>
        </p:txBody>
      </p:sp>
      <p:grpSp>
        <p:nvGrpSpPr>
          <p:cNvPr id="10" name="Gruppo 6">
            <a:extLst>
              <a:ext uri="{FF2B5EF4-FFF2-40B4-BE49-F238E27FC236}">
                <a16:creationId xmlns:a16="http://schemas.microsoft.com/office/drawing/2014/main" id="{A554CE83-3902-42B2-95BC-D2DB4AD1F721}"/>
              </a:ext>
            </a:extLst>
          </p:cNvPr>
          <p:cNvGrpSpPr/>
          <p:nvPr/>
        </p:nvGrpSpPr>
        <p:grpSpPr>
          <a:xfrm>
            <a:off x="329496" y="2169000"/>
            <a:ext cx="8485008" cy="2520000"/>
            <a:chOff x="400971" y="2838659"/>
            <a:chExt cx="8485008" cy="2520000"/>
          </a:xfrm>
        </p:grpSpPr>
        <p:pic>
          <p:nvPicPr>
            <p:cNvPr id="11" name="Immagine 3">
              <a:extLst>
                <a:ext uri="{FF2B5EF4-FFF2-40B4-BE49-F238E27FC236}">
                  <a16:creationId xmlns:a16="http://schemas.microsoft.com/office/drawing/2014/main" id="{30C17C14-273C-47BD-AF63-1729B046A23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46243" t="39398" r="16593" b="633"/>
            <a:stretch/>
          </p:blipFill>
          <p:spPr>
            <a:xfrm>
              <a:off x="3419475" y="2838659"/>
              <a:ext cx="2448000" cy="2520000"/>
            </a:xfrm>
            <a:prstGeom prst="ellipse">
              <a:avLst/>
            </a:prstGeom>
          </p:spPr>
        </p:pic>
        <p:sp>
          <p:nvSpPr>
            <p:cNvPr id="12" name="Pentagono 4">
              <a:extLst>
                <a:ext uri="{FF2B5EF4-FFF2-40B4-BE49-F238E27FC236}">
                  <a16:creationId xmlns:a16="http://schemas.microsoft.com/office/drawing/2014/main" id="{61F0CFD5-B8CF-4B9A-9ED6-E14DB4F297E9}"/>
                </a:ext>
              </a:extLst>
            </p:cNvPr>
            <p:cNvSpPr/>
            <p:nvPr/>
          </p:nvSpPr>
          <p:spPr>
            <a:xfrm>
              <a:off x="400971" y="3018659"/>
              <a:ext cx="2880000" cy="2160000"/>
            </a:xfrm>
            <a:prstGeom prst="homePlate">
              <a:avLst>
                <a:gd name="adj" fmla="val 22014"/>
              </a:avLst>
            </a:prstGeom>
            <a:solidFill>
              <a:schemeClr val="bg1"/>
            </a:solidFill>
            <a:ln>
              <a:solidFill>
                <a:srgbClr val="5089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cap="small" dirty="0">
                  <a:solidFill>
                    <a:srgbClr val="508927"/>
                  </a:solidFill>
                </a:rPr>
                <a:t>Podrška stvaranju konkretnih prilika za širenje i / ili stvaranje aktivnosti u bio-baziranim industrijama u ciljanim zemljama</a:t>
              </a:r>
            </a:p>
          </p:txBody>
        </p:sp>
        <p:sp>
          <p:nvSpPr>
            <p:cNvPr id="13" name="Freccia a sinistra 5">
              <a:extLst>
                <a:ext uri="{FF2B5EF4-FFF2-40B4-BE49-F238E27FC236}">
                  <a16:creationId xmlns:a16="http://schemas.microsoft.com/office/drawing/2014/main" id="{122117F9-B6F1-4655-85B1-7C049779F3DE}"/>
                </a:ext>
              </a:extLst>
            </p:cNvPr>
            <p:cNvSpPr/>
            <p:nvPr/>
          </p:nvSpPr>
          <p:spPr>
            <a:xfrm>
              <a:off x="6005979" y="3018659"/>
              <a:ext cx="2880000" cy="2160000"/>
            </a:xfrm>
            <a:prstGeom prst="leftArrow">
              <a:avLst>
                <a:gd name="adj1" fmla="val 100000"/>
                <a:gd name="adj2" fmla="val 22029"/>
              </a:avLst>
            </a:prstGeom>
            <a:solidFill>
              <a:schemeClr val="bg1"/>
            </a:solidFill>
            <a:ln>
              <a:solidFill>
                <a:srgbClr val="5089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cap="small" dirty="0">
                  <a:solidFill>
                    <a:srgbClr val="508927"/>
                  </a:solidFill>
                </a:rPr>
                <a:t>Podizanje svijesti o koristima lokalnog gospodarstva, okoliša i društva koje proizlaze iz aktivnosti u bio-baziranim industrijama u Ciljanim zemljama</a:t>
              </a:r>
              <a:endParaRPr lang="en-US" sz="1400" b="1" cap="small" dirty="0">
                <a:solidFill>
                  <a:srgbClr val="508927"/>
                </a:solidFill>
              </a:endParaRPr>
            </a:p>
          </p:txBody>
        </p:sp>
      </p:grpSp>
      <p:pic>
        <p:nvPicPr>
          <p:cNvPr id="15" name="Picture 2" descr="C:\Users\hadjipo\AppData\Local\Microsoft\Windows\INetCache\Content.Outlook\WWGOJVZZ\media\image1.jpeg">
            <a:extLst>
              <a:ext uri="{FF2B5EF4-FFF2-40B4-BE49-F238E27FC236}">
                <a16:creationId xmlns:a16="http://schemas.microsoft.com/office/drawing/2014/main" id="{F8C5C1EB-513D-4429-A5AC-F0C56DA1EF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18727"/>
            <a:ext cx="898016" cy="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E524241A-5355-4174-9DAC-B8A603E73B9C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85A684E2-AFDA-47AA-92F7-D7427E59E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adjipo\AppData\Local\Microsoft\Windows\INetCache\Content.Outlook\WWGOJVZZ\media\image1.jpeg">
            <a:extLst>
              <a:ext uri="{FF2B5EF4-FFF2-40B4-BE49-F238E27FC236}">
                <a16:creationId xmlns:a16="http://schemas.microsoft.com/office/drawing/2014/main" id="{F8C5C1EB-513D-4429-A5AC-F0C56DA1EF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18727"/>
            <a:ext cx="898016" cy="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41">
            <a:extLst>
              <a:ext uri="{FF2B5EF4-FFF2-40B4-BE49-F238E27FC236}">
                <a16:creationId xmlns:a16="http://schemas.microsoft.com/office/drawing/2014/main" id="{9DFA2BC9-FB79-4D0C-A182-D10F7DD2F610}"/>
              </a:ext>
            </a:extLst>
          </p:cNvPr>
          <p:cNvSpPr txBox="1"/>
          <p:nvPr/>
        </p:nvSpPr>
        <p:spPr>
          <a:xfrm>
            <a:off x="528506" y="1761302"/>
            <a:ext cx="8086988" cy="956159"/>
          </a:xfrm>
          <a:prstGeom prst="rect">
            <a:avLst/>
          </a:prstGeom>
          <a:solidFill>
            <a:srgbClr val="C9EDDB"/>
          </a:solidFill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r-HR" sz="2000" b="1" dirty="0">
                <a:solidFill>
                  <a:srgbClr val="0C3802"/>
                </a:solidFill>
                <a:latin typeface="Century Gothic" panose="020B0502020202020204" pitchFamily="34" charset="0"/>
              </a:rPr>
              <a:t>O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tključavanje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C380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potencijala za rast RH kroz razvoj bio-baziranih proizvoda i industrija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C380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BE81A5-1EA4-42EB-B5F4-3CF0CB582599}"/>
              </a:ext>
            </a:extLst>
          </p:cNvPr>
          <p:cNvSpPr txBox="1">
            <a:spLocks/>
          </p:cNvSpPr>
          <p:nvPr/>
        </p:nvSpPr>
        <p:spPr>
          <a:xfrm>
            <a:off x="5262" y="907684"/>
            <a:ext cx="949766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b="1" dirty="0"/>
              <a:t>Ključna poruka razvoja bioekonomije u Hrvatskoj</a:t>
            </a:r>
          </a:p>
        </p:txBody>
      </p:sp>
      <p:sp>
        <p:nvSpPr>
          <p:cNvPr id="7" name="CasellaDiTesto 141">
            <a:extLst>
              <a:ext uri="{FF2B5EF4-FFF2-40B4-BE49-F238E27FC236}">
                <a16:creationId xmlns:a16="http://schemas.microsoft.com/office/drawing/2014/main" id="{4842BD1A-FEE0-42C6-97F7-6A8FE2699588}"/>
              </a:ext>
            </a:extLst>
          </p:cNvPr>
          <p:cNvSpPr txBox="1"/>
          <p:nvPr/>
        </p:nvSpPr>
        <p:spPr>
          <a:xfrm>
            <a:off x="528506" y="3113774"/>
            <a:ext cx="80869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C3802"/>
                </a:solidFill>
                <a:latin typeface="Century Gothic" panose="020B0502020202020204" pitchFamily="34" charset="0"/>
              </a:rPr>
              <a:t>Gdje vidimo potencijal za razvoj bio-baziranih aktivnosti u HR?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Biorafinerije</a:t>
            </a:r>
            <a:r>
              <a:rPr lang="hr-HR" dirty="0">
                <a:solidFill>
                  <a:srgbClr val="0C3802"/>
                </a:solidFill>
                <a:latin typeface="Century Gothic" panose="020B0502020202020204" pitchFamily="34" charset="0"/>
              </a:rPr>
              <a:t> – proizvodnja snopa proizvoda na bio-baziranoj osnovi (biokemijski proizvodi koji se odnose na proizvodnju hrane, bio-ambalažu, napredna biogoriva…) u svrhu zamjene fosilnog ugljika obnovljivim ugljikom!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0C3802"/>
              </a:solidFill>
              <a:latin typeface="Century Gothic" panose="020B050202020202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C3802"/>
                </a:solidFill>
                <a:latin typeface="Century Gothic" panose="020B0502020202020204" pitchFamily="34" charset="0"/>
              </a:rPr>
              <a:t>Identificirani i </a:t>
            </a:r>
            <a:r>
              <a:rPr lang="hr-HR" sz="2000" dirty="0" err="1">
                <a:solidFill>
                  <a:srgbClr val="0C3802"/>
                </a:solidFill>
                <a:latin typeface="Century Gothic" panose="020B0502020202020204" pitchFamily="34" charset="0"/>
              </a:rPr>
              <a:t>validirani</a:t>
            </a:r>
            <a:r>
              <a:rPr lang="hr-HR" sz="2000" dirty="0">
                <a:solidFill>
                  <a:srgbClr val="0C3802"/>
                </a:solidFill>
                <a:latin typeface="Century Gothic" panose="020B0502020202020204" pitchFamily="34" charset="0"/>
              </a:rPr>
              <a:t> domaći lanci biomase za razvoj proizvoda dodane vrijednosti</a:t>
            </a:r>
            <a:endParaRPr lang="en-US" sz="2000" dirty="0">
              <a:solidFill>
                <a:srgbClr val="0C380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454C7E2-0816-4533-A087-726F618130B4}"/>
              </a:ext>
            </a:extLst>
          </p:cNvPr>
          <p:cNvSpPr txBox="1"/>
          <p:nvPr/>
        </p:nvSpPr>
        <p:spPr>
          <a:xfrm>
            <a:off x="2045503" y="6407835"/>
            <a:ext cx="51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Bio Based Industries Joint Undertaking under the</a:t>
            </a:r>
            <a:r>
              <a:rPr lang="hr-HR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800" i="1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Union’s Horizon 2020 research and innovation programme under grant agreement No 838087.</a:t>
            </a:r>
            <a:endParaRPr lang="hr-HR" sz="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8ED37DD-D2D7-4EBB-88AC-C16B3460B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62" y="6467155"/>
            <a:ext cx="364196" cy="24235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C932490-EB1E-47F6-BC3F-36F92FF2C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51" y="17285"/>
            <a:ext cx="559724" cy="5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06388"/>
      </p:ext>
    </p:extLst>
  </p:cSld>
  <p:clrMapOvr>
    <a:masterClrMapping/>
  </p:clrMapOvr>
</p:sld>
</file>

<file path=ppt/theme/theme1.xml><?xml version="1.0" encoding="utf-8"?>
<a:theme xmlns:a="http://schemas.openxmlformats.org/drawingml/2006/main" name="eihp">
  <a:themeElements>
    <a:clrScheme name="eih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ih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ihp" id="{33BBD16E-84A4-4545-8CD1-EF9635F57BF5}" vid="{2DE73108-9046-4D18-AD95-E41C58DED67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eihp</Template>
  <TotalTime>2924</TotalTime>
  <Words>1252</Words>
  <Application>Microsoft Office PowerPoint</Application>
  <PresentationFormat>Prikaz na zaslonu (4:3)</PresentationFormat>
  <Paragraphs>121</Paragraphs>
  <Slides>12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Arial Unicode MS</vt:lpstr>
      <vt:lpstr>Calibri</vt:lpstr>
      <vt:lpstr>Century Gothic</vt:lpstr>
      <vt:lpstr>Times New Roman</vt:lpstr>
      <vt:lpstr>Wingdings</vt:lpstr>
      <vt:lpstr>eihp</vt:lpstr>
      <vt:lpstr>Image</vt:lpstr>
      <vt:lpstr>PowerPoint prezentacija</vt:lpstr>
      <vt:lpstr>Energetski Institut Hrvoje Požar  </vt:lpstr>
      <vt:lpstr>PowerPoint prezentacija</vt:lpstr>
      <vt:lpstr>PowerPoint prezentacija</vt:lpstr>
      <vt:lpstr>Call: H2020-BBI-JTI-2018 Type of Action: BBI-CSA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CELEBio: Central European leaders of BIOeconomy network</dc:title>
  <dc:creator>Ivona Hulenić</dc:creator>
  <cp:lastModifiedBy>Ivona Hulenić</cp:lastModifiedBy>
  <cp:revision>82</cp:revision>
  <dcterms:created xsi:type="dcterms:W3CDTF">2019-06-11T06:25:34Z</dcterms:created>
  <dcterms:modified xsi:type="dcterms:W3CDTF">2019-11-15T10:15:05Z</dcterms:modified>
</cp:coreProperties>
</file>