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18"/>
  </p:notesMasterIdLst>
  <p:handoutMasterIdLst>
    <p:handoutMasterId r:id="rId19"/>
  </p:handoutMasterIdLst>
  <p:sldIdLst>
    <p:sldId id="274" r:id="rId3"/>
    <p:sldId id="289" r:id="rId4"/>
    <p:sldId id="326" r:id="rId5"/>
    <p:sldId id="318" r:id="rId6"/>
    <p:sldId id="323" r:id="rId7"/>
    <p:sldId id="325" r:id="rId8"/>
    <p:sldId id="311" r:id="rId9"/>
    <p:sldId id="291" r:id="rId10"/>
    <p:sldId id="308" r:id="rId11"/>
    <p:sldId id="309" r:id="rId12"/>
    <p:sldId id="327" r:id="rId13"/>
    <p:sldId id="315" r:id="rId14"/>
    <p:sldId id="320" r:id="rId15"/>
    <p:sldId id="321" r:id="rId16"/>
    <p:sldId id="329" r:id="rId17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95" autoAdjust="0"/>
    <p:restoredTop sz="79559" autoAdjust="0"/>
  </p:normalViewPr>
  <p:slideViewPr>
    <p:cSldViewPr>
      <p:cViewPr varScale="1">
        <p:scale>
          <a:sx n="103" d="100"/>
          <a:sy n="103" d="100"/>
        </p:scale>
        <p:origin x="138" y="378"/>
      </p:cViewPr>
      <p:guideLst>
        <p:guide pos="3840"/>
        <p:guide pos="6816"/>
        <p:guide pos="816"/>
        <p:guide orient="horz" pos="2160"/>
      </p:guideLst>
    </p:cSldViewPr>
  </p:slideViewPr>
  <p:outlineViewPr>
    <p:cViewPr>
      <p:scale>
        <a:sx n="33" d="100"/>
        <a:sy n="33" d="100"/>
      </p:scale>
      <p:origin x="0" y="490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-3630" y="-11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6C7253-BCFF-4FED-9863-807707322596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6C5C59-D60B-4B33-936A-E9458270B2EF}">
      <dgm:prSet phldrT="[Text]"/>
      <dgm:spPr/>
      <dgm:t>
        <a:bodyPr/>
        <a:lstStyle/>
        <a:p>
          <a:r>
            <a:rPr lang="hr-HR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PROGRAM VLADE REPUBLIKE HRVATSKE 2016.-2020. </a:t>
          </a:r>
          <a:endParaRPr lang="en-US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0B16DE-6EE5-4334-A432-B018148E302D}" type="parTrans" cxnId="{9F5F880D-60B4-426F-9562-6EFA82B62555}">
      <dgm:prSet/>
      <dgm:spPr/>
      <dgm:t>
        <a:bodyPr/>
        <a:lstStyle/>
        <a:p>
          <a:endParaRPr lang="en-US"/>
        </a:p>
      </dgm:t>
    </dgm:pt>
    <dgm:pt modelId="{CA2EC1B0-E58D-49EA-B6DD-E0387FB70C81}" type="sibTrans" cxnId="{9F5F880D-60B4-426F-9562-6EFA82B62555}">
      <dgm:prSet/>
      <dgm:spPr/>
      <dgm:t>
        <a:bodyPr/>
        <a:lstStyle/>
        <a:p>
          <a:endParaRPr lang="en-US"/>
        </a:p>
      </dgm:t>
    </dgm:pt>
    <dgm:pt modelId="{04DAAAFA-F37B-41BF-85ED-688171ADBE61}">
      <dgm:prSet phldrT="[Text]" custT="1"/>
      <dgm:spPr/>
      <dgm:t>
        <a:bodyPr bIns="396000"/>
        <a:lstStyle/>
        <a:p>
          <a:pPr algn="l"/>
          <a:r>
            <a:rPr lang="hr-HR" sz="1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Akcijski plan 2017. 		    </a:t>
          </a:r>
          <a:r>
            <a:rPr lang="hr-HR" sz="1600" dirty="0" smtClean="0">
              <a:latin typeface="Arial" panose="020B0604020202020204" pitchFamily="34" charset="0"/>
              <a:cs typeface="Arial" panose="020B0604020202020204" pitchFamily="34" charset="0"/>
            </a:rPr>
            <a:t>104 mjere – 75 provedenih </a:t>
          </a:r>
        </a:p>
        <a:p>
          <a:pPr algn="r"/>
          <a:r>
            <a:rPr lang="hr-HR" sz="1600" dirty="0" smtClean="0">
              <a:latin typeface="Arial" panose="020B0604020202020204" pitchFamily="34" charset="0"/>
              <a:cs typeface="Arial" panose="020B0604020202020204" pitchFamily="34" charset="0"/>
            </a:rPr>
            <a:t>1 milijarda kn rasterećenja  </a:t>
          </a:r>
        </a:p>
        <a:p>
          <a:pPr algn="l"/>
          <a:endParaRPr lang="hr-HR" sz="1600" dirty="0" smtClean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hr-HR" sz="1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Akcijski plan 2018. 		  </a:t>
          </a:r>
          <a:r>
            <a:rPr lang="hr-HR" sz="1600" dirty="0" smtClean="0">
              <a:latin typeface="Arial" panose="020B0604020202020204" pitchFamily="34" charset="0"/>
              <a:cs typeface="Arial" panose="020B0604020202020204" pitchFamily="34" charset="0"/>
            </a:rPr>
            <a:t>142 mjere – 105 provedenih</a:t>
          </a:r>
        </a:p>
        <a:p>
          <a:pPr algn="l"/>
          <a:r>
            <a:rPr lang="hr-HR" sz="1600" dirty="0" smtClean="0">
              <a:latin typeface="Arial" panose="020B0604020202020204" pitchFamily="34" charset="0"/>
              <a:cs typeface="Arial" panose="020B0604020202020204" pitchFamily="34" charset="0"/>
            </a:rPr>
            <a:t>			           625,9 milijuna kn rasterećenja</a:t>
          </a:r>
        </a:p>
        <a:p>
          <a:pPr algn="l"/>
          <a:endParaRPr lang="hr-HR" sz="1600" dirty="0" smtClean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hr-HR" sz="1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Akcijski plan 2019.	     </a:t>
          </a:r>
          <a:r>
            <a:rPr lang="hr-HR" sz="1600" dirty="0" smtClean="0">
              <a:latin typeface="Arial" panose="020B0604020202020204" pitchFamily="34" charset="0"/>
              <a:cs typeface="Arial" panose="020B0604020202020204" pitchFamily="34" charset="0"/>
            </a:rPr>
            <a:t>314 mjera – 25 provedene tijekom 			     			       mjerenja</a:t>
          </a:r>
        </a:p>
      </dgm:t>
    </dgm:pt>
    <dgm:pt modelId="{1EF627D6-F213-450E-BCA0-3D2FB0AA6D57}" type="parTrans" cxnId="{307D7635-2722-4B31-9909-4853BEE6C158}">
      <dgm:prSet/>
      <dgm:spPr/>
      <dgm:t>
        <a:bodyPr/>
        <a:lstStyle/>
        <a:p>
          <a:endParaRPr lang="en-US"/>
        </a:p>
      </dgm:t>
    </dgm:pt>
    <dgm:pt modelId="{9BEFFFBB-A812-46B6-9F28-4A4E9E15FB36}" type="sibTrans" cxnId="{307D7635-2722-4B31-9909-4853BEE6C158}">
      <dgm:prSet/>
      <dgm:spPr/>
      <dgm:t>
        <a:bodyPr/>
        <a:lstStyle/>
        <a:p>
          <a:endParaRPr lang="en-US"/>
        </a:p>
      </dgm:t>
    </dgm:pt>
    <dgm:pt modelId="{E46DDA31-0B7E-4673-B5BF-714AD2D608A0}">
      <dgm:prSet phldrT="[Text]" custT="1"/>
      <dgm:spPr/>
      <dgm:t>
        <a:bodyPr bIns="396000"/>
        <a:lstStyle/>
        <a:p>
          <a:pPr algn="r"/>
          <a:r>
            <a:rPr lang="hr-HR" sz="1600" dirty="0" smtClean="0">
              <a:latin typeface="Arial" panose="020B0604020202020204" pitchFamily="34" charset="0"/>
              <a:cs typeface="Arial" panose="020B0604020202020204" pitchFamily="34" charset="0"/>
            </a:rPr>
            <a:t>626,7 milijuna kn rasterećenja</a:t>
          </a:r>
        </a:p>
        <a:p>
          <a:pPr algn="l"/>
          <a:endParaRPr lang="hr-HR" sz="16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ADC77C-EC09-4D56-9A7B-1196FB51A137}" type="sibTrans" cxnId="{588A3019-FB41-46AD-90E3-7CE818D3C2F4}">
      <dgm:prSet/>
      <dgm:spPr/>
      <dgm:t>
        <a:bodyPr/>
        <a:lstStyle/>
        <a:p>
          <a:endParaRPr lang="en-US"/>
        </a:p>
      </dgm:t>
    </dgm:pt>
    <dgm:pt modelId="{9C31D8AA-29D1-4BE9-8048-4CDC63C540B4}" type="parTrans" cxnId="{588A3019-FB41-46AD-90E3-7CE818D3C2F4}">
      <dgm:prSet/>
      <dgm:spPr/>
      <dgm:t>
        <a:bodyPr/>
        <a:lstStyle/>
        <a:p>
          <a:endParaRPr lang="en-US"/>
        </a:p>
      </dgm:t>
    </dgm:pt>
    <dgm:pt modelId="{5762A6BE-21F1-46C4-B36E-DDF3423A9B16}">
      <dgm:prSet phldrT="[Text]"/>
      <dgm:spPr/>
      <dgm:t>
        <a:bodyPr/>
        <a:lstStyle/>
        <a:p>
          <a:r>
            <a:rPr lang="hr-HR" dirty="0" smtClean="0">
              <a:latin typeface="Arial" panose="020B0604020202020204" pitchFamily="34" charset="0"/>
              <a:cs typeface="Arial" panose="020B0604020202020204" pitchFamily="34" charset="0"/>
            </a:rPr>
            <a:t>AKCIJSKI PLANOVI ZA 2017., 2018. I 2019. GODINU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09889A-0076-42C9-BA8D-7284294D8DF8}" type="sibTrans" cxnId="{0932C4EA-5BF1-49B9-851C-B0CA9ABC2775}">
      <dgm:prSet/>
      <dgm:spPr/>
      <dgm:t>
        <a:bodyPr/>
        <a:lstStyle/>
        <a:p>
          <a:endParaRPr lang="en-US"/>
        </a:p>
      </dgm:t>
    </dgm:pt>
    <dgm:pt modelId="{1FBA614D-12C4-40B6-9ACB-8CB5F8454242}" type="parTrans" cxnId="{0932C4EA-5BF1-49B9-851C-B0CA9ABC2775}">
      <dgm:prSet/>
      <dgm:spPr/>
      <dgm:t>
        <a:bodyPr/>
        <a:lstStyle/>
        <a:p>
          <a:endParaRPr lang="en-US"/>
        </a:p>
      </dgm:t>
    </dgm:pt>
    <dgm:pt modelId="{6E30B6EC-CE7B-4245-BC04-FDA973D3E140}">
      <dgm:prSet custT="1"/>
      <dgm:spPr/>
      <dgm:t>
        <a:bodyPr/>
        <a:lstStyle/>
        <a:p>
          <a:pPr algn="l"/>
          <a:r>
            <a:rPr lang="hr-HR" sz="1600" dirty="0" smtClean="0">
              <a:latin typeface="Arial" panose="020B0604020202020204" pitchFamily="34" charset="0"/>
              <a:cs typeface="Arial" panose="020B0604020202020204" pitchFamily="34" charset="0"/>
            </a:rPr>
            <a:t>=&gt; Bolji uvjeti poslovanja i manji administrativni troškovi </a:t>
          </a:r>
        </a:p>
        <a:p>
          <a:pPr algn="l"/>
          <a:r>
            <a:rPr lang="hr-HR" sz="1600" dirty="0" smtClean="0">
              <a:latin typeface="Arial" panose="020B0604020202020204" pitchFamily="34" charset="0"/>
              <a:cs typeface="Arial" panose="020B0604020202020204" pitchFamily="34" charset="0"/>
            </a:rPr>
            <a:t>=&gt; Brzo dobivanje dozvola i rješenja sa što manje administrativnih prepreka</a:t>
          </a:r>
        </a:p>
      </dgm:t>
    </dgm:pt>
    <dgm:pt modelId="{4A1FE6B5-2A0B-4F20-B6FF-C36A3BEA9B44}" type="sibTrans" cxnId="{87EFA440-78A8-4BFB-B02A-0D7243C4DE37}">
      <dgm:prSet/>
      <dgm:spPr/>
      <dgm:t>
        <a:bodyPr/>
        <a:lstStyle/>
        <a:p>
          <a:endParaRPr lang="en-US"/>
        </a:p>
      </dgm:t>
    </dgm:pt>
    <dgm:pt modelId="{0FED151E-A68E-4ED0-AC82-8A87997F1C92}" type="parTrans" cxnId="{87EFA440-78A8-4BFB-B02A-0D7243C4DE37}">
      <dgm:prSet/>
      <dgm:spPr/>
      <dgm:t>
        <a:bodyPr/>
        <a:lstStyle/>
        <a:p>
          <a:endParaRPr lang="en-US"/>
        </a:p>
      </dgm:t>
    </dgm:pt>
    <dgm:pt modelId="{0D8908F7-00BD-444A-A182-50C0301E466B}">
      <dgm:prSet custT="1"/>
      <dgm:spPr/>
      <dgm:t>
        <a:bodyPr/>
        <a:lstStyle/>
        <a:p>
          <a:pPr algn="l"/>
          <a:r>
            <a:rPr lang="hr-HR" sz="1600" dirty="0" smtClean="0">
              <a:latin typeface="Arial" panose="020B0604020202020204" pitchFamily="34" charset="0"/>
              <a:cs typeface="Arial" panose="020B0604020202020204" pitchFamily="34" charset="0"/>
            </a:rPr>
            <a:t>1.1. Poticajno poslovno okruženje </a:t>
          </a:r>
        </a:p>
        <a:p>
          <a:pPr algn="l"/>
          <a:endParaRPr lang="hr-HR" sz="16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50B4D3-7DB5-4F0B-9730-6DC3342C1296}" type="sibTrans" cxnId="{3DD0E09B-7658-4FCB-8335-5243B8BAE03B}">
      <dgm:prSet/>
      <dgm:spPr/>
      <dgm:t>
        <a:bodyPr/>
        <a:lstStyle/>
        <a:p>
          <a:endParaRPr lang="en-US"/>
        </a:p>
      </dgm:t>
    </dgm:pt>
    <dgm:pt modelId="{D2C2D002-86C8-407C-8DAE-E34C582F8812}" type="parTrans" cxnId="{3DD0E09B-7658-4FCB-8335-5243B8BAE03B}">
      <dgm:prSet/>
      <dgm:spPr/>
      <dgm:t>
        <a:bodyPr/>
        <a:lstStyle/>
        <a:p>
          <a:endParaRPr lang="en-US"/>
        </a:p>
      </dgm:t>
    </dgm:pt>
    <dgm:pt modelId="{B95636BF-3855-4944-8E8A-E92000C39CE6}">
      <dgm:prSet phldrT="[Text]" custT="1"/>
      <dgm:spPr/>
      <dgm:t>
        <a:bodyPr/>
        <a:lstStyle/>
        <a:p>
          <a:pPr algn="l"/>
          <a:r>
            <a:rPr lang="hr-HR" sz="1600" dirty="0" smtClean="0">
              <a:latin typeface="Arial" panose="020B0604020202020204" pitchFamily="34" charset="0"/>
              <a:cs typeface="Arial" panose="020B0604020202020204" pitchFamily="34" charset="0"/>
            </a:rPr>
            <a:t>1.TEMELJNI CILJ</a:t>
          </a:r>
        </a:p>
        <a:p>
          <a:pPr algn="l"/>
          <a:endParaRPr lang="hr-HR" sz="1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hr-HR" sz="1600" dirty="0" smtClean="0">
              <a:latin typeface="Arial" panose="020B0604020202020204" pitchFamily="34" charset="0"/>
              <a:cs typeface="Arial" panose="020B0604020202020204" pitchFamily="34" charset="0"/>
            </a:rPr>
            <a:t>POSLOVNO OKRUŽENJE, PODUZETNIŠTVO I INOVACIJE</a:t>
          </a:r>
        </a:p>
        <a:p>
          <a:pPr algn="l"/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F1605D-579F-45FC-B02C-89D1ED023C8D}" type="sibTrans" cxnId="{F5314DCF-D4D9-4D99-BB6F-0F099D63643D}">
      <dgm:prSet/>
      <dgm:spPr/>
      <dgm:t>
        <a:bodyPr/>
        <a:lstStyle/>
        <a:p>
          <a:endParaRPr lang="en-US"/>
        </a:p>
      </dgm:t>
    </dgm:pt>
    <dgm:pt modelId="{025DAEBB-A8C6-4F59-BEEF-4B9B54408DBB}" type="parTrans" cxnId="{F5314DCF-D4D9-4D99-BB6F-0F099D63643D}">
      <dgm:prSet/>
      <dgm:spPr/>
      <dgm:t>
        <a:bodyPr/>
        <a:lstStyle/>
        <a:p>
          <a:endParaRPr lang="en-US"/>
        </a:p>
      </dgm:t>
    </dgm:pt>
    <dgm:pt modelId="{C4CEA278-DC1A-48D6-A1FC-9B878952C25E}" type="pres">
      <dgm:prSet presAssocID="{896C7253-BCFF-4FED-9863-807707322596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BBA65FA-4C5B-46FF-A000-78B654B63DF7}" type="pres">
      <dgm:prSet presAssocID="{866C5C59-D60B-4B33-936A-E9458270B2EF}" presName="parentText1" presStyleLbl="node1" presStyleIdx="0" presStyleCnt="2" custScaleX="93567" custLinFactNeighborX="-224" custLinFactNeighborY="-4039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26F7B-2FBD-4C09-9B72-578CA7B2A248}" type="pres">
      <dgm:prSet presAssocID="{866C5C59-D60B-4B33-936A-E9458270B2EF}" presName="childText1" presStyleLbl="solidAlignAcc1" presStyleIdx="0" presStyleCnt="2" custScaleX="86580" custScaleY="90947" custLinFactNeighborX="-423" custLinFactNeighborY="-182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9EAA44-5DF1-4229-A00A-7D1F04CAFC22}" type="pres">
      <dgm:prSet presAssocID="{5762A6BE-21F1-46C4-B36E-DDF3423A9B16}" presName="parentText2" presStyleLbl="node1" presStyleIdx="1" presStyleCnt="2" custScaleX="105892" custScaleY="126549" custLinFactNeighborX="-3016" custLinFactNeighborY="-142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464AA-0D3A-4746-9B64-C4DF2ED95BF8}" type="pres">
      <dgm:prSet presAssocID="{5762A6BE-21F1-46C4-B36E-DDF3423A9B16}" presName="childText2" presStyleLbl="solidAlignAcc1" presStyleIdx="1" presStyleCnt="2" custScaleX="103028" custScaleY="73197" custLinFactNeighborX="-4823" custLinFactNeighborY="-237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CCD842-F0C6-4261-94C0-3E45C2EB9F2C}" type="presOf" srcId="{866C5C59-D60B-4B33-936A-E9458270B2EF}" destId="{1BBA65FA-4C5B-46FF-A000-78B654B63DF7}" srcOrd="0" destOrd="0" presId="urn:microsoft.com/office/officeart/2009/3/layout/IncreasingArrowsProcess"/>
    <dgm:cxn modelId="{27740A9D-DF98-4640-B23A-80CF6B25C929}" type="presOf" srcId="{896C7253-BCFF-4FED-9863-807707322596}" destId="{C4CEA278-DC1A-48D6-A1FC-9B878952C25E}" srcOrd="0" destOrd="0" presId="urn:microsoft.com/office/officeart/2009/3/layout/IncreasingArrowsProcess"/>
    <dgm:cxn modelId="{9F5F880D-60B4-426F-9562-6EFA82B62555}" srcId="{896C7253-BCFF-4FED-9863-807707322596}" destId="{866C5C59-D60B-4B33-936A-E9458270B2EF}" srcOrd="0" destOrd="0" parTransId="{A40B16DE-6EE5-4334-A432-B018148E302D}" sibTransId="{CA2EC1B0-E58D-49EA-B6DD-E0387FB70C81}"/>
    <dgm:cxn modelId="{F70519B4-7FDD-4CAC-9E41-79F65CD0B112}" type="presOf" srcId="{6E30B6EC-CE7B-4245-BC04-FDA973D3E140}" destId="{D9026F7B-2FBD-4C09-9B72-578CA7B2A248}" srcOrd="0" destOrd="2" presId="urn:microsoft.com/office/officeart/2009/3/layout/IncreasingArrowsProcess"/>
    <dgm:cxn modelId="{33965CE2-59CA-4BFC-A4DC-AA64A100FA08}" type="presOf" srcId="{5762A6BE-21F1-46C4-B36E-DDF3423A9B16}" destId="{B59EAA44-5DF1-4229-A00A-7D1F04CAFC22}" srcOrd="0" destOrd="0" presId="urn:microsoft.com/office/officeart/2009/3/layout/IncreasingArrowsProcess"/>
    <dgm:cxn modelId="{6B14FEC7-A1E8-4AEE-A58B-0CD0C142F46F}" type="presOf" srcId="{04DAAAFA-F37B-41BF-85ED-688171ADBE61}" destId="{488464AA-0D3A-4746-9B64-C4DF2ED95BF8}" srcOrd="0" destOrd="0" presId="urn:microsoft.com/office/officeart/2009/3/layout/IncreasingArrowsProcess"/>
    <dgm:cxn modelId="{87EFA440-78A8-4BFB-B02A-0D7243C4DE37}" srcId="{866C5C59-D60B-4B33-936A-E9458270B2EF}" destId="{6E30B6EC-CE7B-4245-BC04-FDA973D3E140}" srcOrd="2" destOrd="0" parTransId="{0FED151E-A68E-4ED0-AC82-8A87997F1C92}" sibTransId="{4A1FE6B5-2A0B-4F20-B6FF-C36A3BEA9B44}"/>
    <dgm:cxn modelId="{3DD0E09B-7658-4FCB-8335-5243B8BAE03B}" srcId="{866C5C59-D60B-4B33-936A-E9458270B2EF}" destId="{0D8908F7-00BD-444A-A182-50C0301E466B}" srcOrd="1" destOrd="0" parTransId="{D2C2D002-86C8-407C-8DAE-E34C582F8812}" sibTransId="{2050B4D3-7DB5-4F0B-9730-6DC3342C1296}"/>
    <dgm:cxn modelId="{0932C4EA-5BF1-49B9-851C-B0CA9ABC2775}" srcId="{896C7253-BCFF-4FED-9863-807707322596}" destId="{5762A6BE-21F1-46C4-B36E-DDF3423A9B16}" srcOrd="1" destOrd="0" parTransId="{1FBA614D-12C4-40B6-9ACB-8CB5F8454242}" sibTransId="{AC09889A-0076-42C9-BA8D-7284294D8DF8}"/>
    <dgm:cxn modelId="{307D7635-2722-4B31-9909-4853BEE6C158}" srcId="{5762A6BE-21F1-46C4-B36E-DDF3423A9B16}" destId="{04DAAAFA-F37B-41BF-85ED-688171ADBE61}" srcOrd="0" destOrd="0" parTransId="{1EF627D6-F213-450E-BCA0-3D2FB0AA6D57}" sibTransId="{9BEFFFBB-A812-46B6-9F28-4A4E9E15FB36}"/>
    <dgm:cxn modelId="{E14BD49E-C22F-4D74-953F-D727FDFDF84A}" type="presOf" srcId="{E46DDA31-0B7E-4673-B5BF-714AD2D608A0}" destId="{488464AA-0D3A-4746-9B64-C4DF2ED95BF8}" srcOrd="0" destOrd="1" presId="urn:microsoft.com/office/officeart/2009/3/layout/IncreasingArrowsProcess"/>
    <dgm:cxn modelId="{F5314DCF-D4D9-4D99-BB6F-0F099D63643D}" srcId="{866C5C59-D60B-4B33-936A-E9458270B2EF}" destId="{B95636BF-3855-4944-8E8A-E92000C39CE6}" srcOrd="0" destOrd="0" parTransId="{025DAEBB-A8C6-4F59-BEEF-4B9B54408DBB}" sibTransId="{F6F1605D-579F-45FC-B02C-89D1ED023C8D}"/>
    <dgm:cxn modelId="{588A3019-FB41-46AD-90E3-7CE818D3C2F4}" srcId="{5762A6BE-21F1-46C4-B36E-DDF3423A9B16}" destId="{E46DDA31-0B7E-4673-B5BF-714AD2D608A0}" srcOrd="1" destOrd="0" parTransId="{9C31D8AA-29D1-4BE9-8048-4CDC63C540B4}" sibTransId="{A2ADC77C-EC09-4D56-9A7B-1196FB51A137}"/>
    <dgm:cxn modelId="{50AF309F-A964-4DDB-8849-48107852ABD2}" type="presOf" srcId="{0D8908F7-00BD-444A-A182-50C0301E466B}" destId="{D9026F7B-2FBD-4C09-9B72-578CA7B2A248}" srcOrd="0" destOrd="1" presId="urn:microsoft.com/office/officeart/2009/3/layout/IncreasingArrowsProcess"/>
    <dgm:cxn modelId="{2502D285-4011-4450-B4DB-CBAD4ED5222B}" type="presOf" srcId="{B95636BF-3855-4944-8E8A-E92000C39CE6}" destId="{D9026F7B-2FBD-4C09-9B72-578CA7B2A248}" srcOrd="0" destOrd="0" presId="urn:microsoft.com/office/officeart/2009/3/layout/IncreasingArrowsProcess"/>
    <dgm:cxn modelId="{AFE0378F-52FD-4A25-BA36-C37E5ECA6283}" type="presParOf" srcId="{C4CEA278-DC1A-48D6-A1FC-9B878952C25E}" destId="{1BBA65FA-4C5B-46FF-A000-78B654B63DF7}" srcOrd="0" destOrd="0" presId="urn:microsoft.com/office/officeart/2009/3/layout/IncreasingArrowsProcess"/>
    <dgm:cxn modelId="{1F869107-06EB-4798-80A3-86875BAFB381}" type="presParOf" srcId="{C4CEA278-DC1A-48D6-A1FC-9B878952C25E}" destId="{D9026F7B-2FBD-4C09-9B72-578CA7B2A248}" srcOrd="1" destOrd="0" presId="urn:microsoft.com/office/officeart/2009/3/layout/IncreasingArrowsProcess"/>
    <dgm:cxn modelId="{5BE13D01-CEE1-42D1-809E-B12AC40C8195}" type="presParOf" srcId="{C4CEA278-DC1A-48D6-A1FC-9B878952C25E}" destId="{B59EAA44-5DF1-4229-A00A-7D1F04CAFC22}" srcOrd="2" destOrd="0" presId="urn:microsoft.com/office/officeart/2009/3/layout/IncreasingArrowsProcess"/>
    <dgm:cxn modelId="{F410963F-9537-4831-8761-3C7FC92810B3}" type="presParOf" srcId="{C4CEA278-DC1A-48D6-A1FC-9B878952C25E}" destId="{488464AA-0D3A-4746-9B64-C4DF2ED95BF8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F17711-5288-4E9E-AD71-A0D7CEEC91B3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814F3E1-ACFF-4215-90AD-BEC488438E7D}">
      <dgm:prSet phldrT="[Text]"/>
      <dgm:spPr/>
      <dgm:t>
        <a:bodyPr/>
        <a:lstStyle/>
        <a:p>
          <a:r>
            <a:rPr lang="hr-HR" dirty="0" smtClean="0"/>
            <a:t>Složenost postupka</a:t>
          </a:r>
          <a:r>
            <a:rPr lang="hr-HR" baseline="0" dirty="0" smtClean="0"/>
            <a:t> i opseg dokumentacije</a:t>
          </a:r>
          <a:endParaRPr lang="hr-HR" dirty="0"/>
        </a:p>
      </dgm:t>
    </dgm:pt>
    <dgm:pt modelId="{5770A445-6099-4196-82EA-AB82C82D4E12}" type="parTrans" cxnId="{DAC4DC4E-3FCC-413E-BDCB-B2A8269D972E}">
      <dgm:prSet/>
      <dgm:spPr/>
      <dgm:t>
        <a:bodyPr/>
        <a:lstStyle/>
        <a:p>
          <a:endParaRPr lang="hr-HR"/>
        </a:p>
      </dgm:t>
    </dgm:pt>
    <dgm:pt modelId="{DB97BB5F-CB06-43EC-8BBB-243CC90DA596}" type="sibTrans" cxnId="{DAC4DC4E-3FCC-413E-BDCB-B2A8269D972E}">
      <dgm:prSet/>
      <dgm:spPr/>
      <dgm:t>
        <a:bodyPr/>
        <a:lstStyle/>
        <a:p>
          <a:endParaRPr lang="hr-HR"/>
        </a:p>
      </dgm:t>
    </dgm:pt>
    <dgm:pt modelId="{E1D08344-C707-403D-B3B5-4A58BA9C7D31}">
      <dgm:prSet phldrT="[Text]" custT="1"/>
      <dgm:spPr/>
      <dgm:t>
        <a:bodyPr/>
        <a:lstStyle/>
        <a:p>
          <a:r>
            <a:rPr lang="hr-HR" sz="1400" dirty="0" smtClean="0"/>
            <a:t>Trošak vremena poduzetnika</a:t>
          </a:r>
          <a:endParaRPr lang="hr-HR" sz="1400" dirty="0"/>
        </a:p>
      </dgm:t>
    </dgm:pt>
    <dgm:pt modelId="{E0297AA9-D0F0-44ED-86EC-1270223A7D46}" type="parTrans" cxnId="{E59BA8C9-4ED1-42A7-A0D4-417631DDDAD9}">
      <dgm:prSet/>
      <dgm:spPr/>
      <dgm:t>
        <a:bodyPr/>
        <a:lstStyle/>
        <a:p>
          <a:endParaRPr lang="hr-HR"/>
        </a:p>
      </dgm:t>
    </dgm:pt>
    <dgm:pt modelId="{5EA56D38-77E7-413A-A195-09695A9DAFC3}" type="sibTrans" cxnId="{E59BA8C9-4ED1-42A7-A0D4-417631DDDAD9}">
      <dgm:prSet/>
      <dgm:spPr/>
      <dgm:t>
        <a:bodyPr/>
        <a:lstStyle/>
        <a:p>
          <a:endParaRPr lang="hr-HR"/>
        </a:p>
      </dgm:t>
    </dgm:pt>
    <dgm:pt modelId="{B9FEEDF1-DFAF-4489-A7BD-5C544F281796}">
      <dgm:prSet phldrT="[Text]" custT="1"/>
      <dgm:spPr/>
      <dgm:t>
        <a:bodyPr/>
        <a:lstStyle/>
        <a:p>
          <a:r>
            <a:rPr lang="hr-HR" sz="1400" dirty="0" smtClean="0"/>
            <a:t>Naknade</a:t>
          </a:r>
          <a:endParaRPr lang="hr-HR" sz="1400" dirty="0"/>
        </a:p>
      </dgm:t>
    </dgm:pt>
    <dgm:pt modelId="{667DE638-F91E-4F94-A4B8-A020DF62289A}" type="parTrans" cxnId="{D758E1AC-1521-4439-A485-20F83E314ECA}">
      <dgm:prSet/>
      <dgm:spPr/>
      <dgm:t>
        <a:bodyPr/>
        <a:lstStyle/>
        <a:p>
          <a:endParaRPr lang="hr-HR"/>
        </a:p>
      </dgm:t>
    </dgm:pt>
    <dgm:pt modelId="{54B09D1E-3B28-4D6B-86BC-6F54CF8FF78D}" type="sibTrans" cxnId="{D758E1AC-1521-4439-A485-20F83E314ECA}">
      <dgm:prSet/>
      <dgm:spPr/>
      <dgm:t>
        <a:bodyPr/>
        <a:lstStyle/>
        <a:p>
          <a:endParaRPr lang="hr-HR"/>
        </a:p>
      </dgm:t>
    </dgm:pt>
    <dgm:pt modelId="{FEC87C2C-60FA-46A7-867B-C64B56470730}">
      <dgm:prSet/>
      <dgm:spPr/>
      <dgm:t>
        <a:bodyPr/>
        <a:lstStyle/>
        <a:p>
          <a:endParaRPr lang="hr-HR"/>
        </a:p>
      </dgm:t>
    </dgm:pt>
    <dgm:pt modelId="{FDD8BACA-8152-478E-B92E-E5165C9AF985}" type="parTrans" cxnId="{43FBA2EA-FFCE-43BB-89E9-4788FC6084ED}">
      <dgm:prSet/>
      <dgm:spPr/>
      <dgm:t>
        <a:bodyPr/>
        <a:lstStyle/>
        <a:p>
          <a:endParaRPr lang="hr-HR"/>
        </a:p>
      </dgm:t>
    </dgm:pt>
    <dgm:pt modelId="{4FA5665D-4AFA-4614-9280-BC5481933303}" type="sibTrans" cxnId="{43FBA2EA-FFCE-43BB-89E9-4788FC6084ED}">
      <dgm:prSet/>
      <dgm:spPr/>
      <dgm:t>
        <a:bodyPr/>
        <a:lstStyle/>
        <a:p>
          <a:endParaRPr lang="hr-HR"/>
        </a:p>
      </dgm:t>
    </dgm:pt>
    <dgm:pt modelId="{AD89DE62-576C-4E58-943D-9DC7B2285C42}">
      <dgm:prSet/>
      <dgm:spPr/>
      <dgm:t>
        <a:bodyPr/>
        <a:lstStyle/>
        <a:p>
          <a:endParaRPr lang="hr-H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5CDCB94-AACD-4600-BC33-19C71DA82D25}" type="parTrans" cxnId="{842B1262-D41F-4713-8264-DFAB556AF298}">
      <dgm:prSet/>
      <dgm:spPr/>
      <dgm:t>
        <a:bodyPr/>
        <a:lstStyle/>
        <a:p>
          <a:endParaRPr lang="hr-HR"/>
        </a:p>
      </dgm:t>
    </dgm:pt>
    <dgm:pt modelId="{9A44D4E0-138B-4149-B605-53806836EDCC}" type="sibTrans" cxnId="{842B1262-D41F-4713-8264-DFAB556AF298}">
      <dgm:prSet/>
      <dgm:spPr/>
      <dgm:t>
        <a:bodyPr/>
        <a:lstStyle/>
        <a:p>
          <a:endParaRPr lang="hr-HR"/>
        </a:p>
      </dgm:t>
    </dgm:pt>
    <dgm:pt modelId="{365D661D-DE71-470F-87BC-1AF009EDC564}">
      <dgm:prSet/>
      <dgm:spPr/>
      <dgm:t>
        <a:bodyPr/>
        <a:lstStyle/>
        <a:p>
          <a:endParaRPr lang="hr-HR"/>
        </a:p>
      </dgm:t>
    </dgm:pt>
    <dgm:pt modelId="{D794E9CC-F9D6-44BA-B61B-80E6BD8CABC8}" type="parTrans" cxnId="{93CACC9F-7E84-4EDD-B932-86750284F03A}">
      <dgm:prSet/>
      <dgm:spPr/>
      <dgm:t>
        <a:bodyPr/>
        <a:lstStyle/>
        <a:p>
          <a:endParaRPr lang="hr-HR"/>
        </a:p>
      </dgm:t>
    </dgm:pt>
    <dgm:pt modelId="{206934E7-4BD2-4CBA-9194-619A8064AA57}" type="sibTrans" cxnId="{93CACC9F-7E84-4EDD-B932-86750284F03A}">
      <dgm:prSet/>
      <dgm:spPr/>
      <dgm:t>
        <a:bodyPr/>
        <a:lstStyle/>
        <a:p>
          <a:endParaRPr lang="hr-HR"/>
        </a:p>
      </dgm:t>
    </dgm:pt>
    <dgm:pt modelId="{5E3F38CF-A501-4C66-9466-A132EE85A946}">
      <dgm:prSet/>
      <dgm:spPr/>
      <dgm:t>
        <a:bodyPr/>
        <a:lstStyle/>
        <a:p>
          <a:endParaRPr lang="hr-H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DA49AC4-07E8-498A-998B-FF34E956CAB0}" type="parTrans" cxnId="{11BF4D71-B203-41E3-9899-2357F3842509}">
      <dgm:prSet/>
      <dgm:spPr/>
      <dgm:t>
        <a:bodyPr/>
        <a:lstStyle/>
        <a:p>
          <a:endParaRPr lang="hr-HR"/>
        </a:p>
      </dgm:t>
    </dgm:pt>
    <dgm:pt modelId="{48120B49-E241-4970-BB90-611081BECD05}" type="sibTrans" cxnId="{11BF4D71-B203-41E3-9899-2357F3842509}">
      <dgm:prSet/>
      <dgm:spPr/>
      <dgm:t>
        <a:bodyPr/>
        <a:lstStyle/>
        <a:p>
          <a:endParaRPr lang="hr-HR"/>
        </a:p>
      </dgm:t>
    </dgm:pt>
    <dgm:pt modelId="{BBB862C7-6EA4-4107-808B-A1EC96B95961}">
      <dgm:prSet/>
      <dgm:spPr/>
      <dgm:t>
        <a:bodyPr/>
        <a:lstStyle/>
        <a:p>
          <a:endParaRPr lang="hr-HR"/>
        </a:p>
      </dgm:t>
    </dgm:pt>
    <dgm:pt modelId="{16E88388-48FC-4B46-B2A5-2A136C8B2227}" type="parTrans" cxnId="{6B456567-AD0A-4BC0-BDBD-47957E5F0A3E}">
      <dgm:prSet/>
      <dgm:spPr/>
      <dgm:t>
        <a:bodyPr/>
        <a:lstStyle/>
        <a:p>
          <a:endParaRPr lang="hr-HR"/>
        </a:p>
      </dgm:t>
    </dgm:pt>
    <dgm:pt modelId="{8BE95D5D-3D41-4A2B-8178-0F3446D39A09}" type="sibTrans" cxnId="{6B456567-AD0A-4BC0-BDBD-47957E5F0A3E}">
      <dgm:prSet/>
      <dgm:spPr/>
      <dgm:t>
        <a:bodyPr/>
        <a:lstStyle/>
        <a:p>
          <a:endParaRPr lang="hr-HR"/>
        </a:p>
      </dgm:t>
    </dgm:pt>
    <dgm:pt modelId="{31A08753-C306-4554-8907-DDD737575967}">
      <dgm:prSet/>
      <dgm:spPr/>
      <dgm:t>
        <a:bodyPr/>
        <a:lstStyle/>
        <a:p>
          <a:endParaRPr lang="hr-H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5639F70-EA31-405F-8895-9F429B9CEBFC}" type="parTrans" cxnId="{B50B0DDB-9605-4312-881E-99075C7F2098}">
      <dgm:prSet/>
      <dgm:spPr/>
      <dgm:t>
        <a:bodyPr/>
        <a:lstStyle/>
        <a:p>
          <a:endParaRPr lang="hr-HR"/>
        </a:p>
      </dgm:t>
    </dgm:pt>
    <dgm:pt modelId="{018869DB-35A8-4D9D-8EDC-DCF4E3B12322}" type="sibTrans" cxnId="{B50B0DDB-9605-4312-881E-99075C7F2098}">
      <dgm:prSet/>
      <dgm:spPr/>
      <dgm:t>
        <a:bodyPr/>
        <a:lstStyle/>
        <a:p>
          <a:endParaRPr lang="hr-HR"/>
        </a:p>
      </dgm:t>
    </dgm:pt>
    <dgm:pt modelId="{74D5164D-2FF6-4D5E-B91F-B926CE54D50E}">
      <dgm:prSet/>
      <dgm:spPr/>
      <dgm:t>
        <a:bodyPr/>
        <a:lstStyle/>
        <a:p>
          <a:endParaRPr lang="hr-HR"/>
        </a:p>
      </dgm:t>
    </dgm:pt>
    <dgm:pt modelId="{964BD7A3-0093-4E4C-B625-6995FD7D9456}" type="parTrans" cxnId="{67891BB2-9FCB-4A36-A87C-C6EF038D8DD2}">
      <dgm:prSet/>
      <dgm:spPr/>
      <dgm:t>
        <a:bodyPr/>
        <a:lstStyle/>
        <a:p>
          <a:endParaRPr lang="hr-HR"/>
        </a:p>
      </dgm:t>
    </dgm:pt>
    <dgm:pt modelId="{D508D513-A552-44C0-8B1A-1569F9B7AE19}" type="sibTrans" cxnId="{67891BB2-9FCB-4A36-A87C-C6EF038D8DD2}">
      <dgm:prSet/>
      <dgm:spPr/>
      <dgm:t>
        <a:bodyPr/>
        <a:lstStyle/>
        <a:p>
          <a:endParaRPr lang="hr-HR"/>
        </a:p>
      </dgm:t>
    </dgm:pt>
    <dgm:pt modelId="{14DB4D23-EDF3-41BE-B80D-7CC64BD10CF0}">
      <dgm:prSet/>
      <dgm:spPr/>
      <dgm:t>
        <a:bodyPr/>
        <a:lstStyle/>
        <a:p>
          <a:endParaRPr lang="hr-H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663DD4C-7264-4314-8894-47AC6E2F3773}" type="parTrans" cxnId="{23D29A78-1BA5-465F-8942-0B308FA0E57D}">
      <dgm:prSet/>
      <dgm:spPr/>
      <dgm:t>
        <a:bodyPr/>
        <a:lstStyle/>
        <a:p>
          <a:endParaRPr lang="hr-HR"/>
        </a:p>
      </dgm:t>
    </dgm:pt>
    <dgm:pt modelId="{CDC72BB8-7D83-4FE2-AE29-9BCDAB42D261}" type="sibTrans" cxnId="{23D29A78-1BA5-465F-8942-0B308FA0E57D}">
      <dgm:prSet/>
      <dgm:spPr/>
      <dgm:t>
        <a:bodyPr/>
        <a:lstStyle/>
        <a:p>
          <a:endParaRPr lang="hr-HR"/>
        </a:p>
      </dgm:t>
    </dgm:pt>
    <dgm:pt modelId="{51165B79-25BA-42E2-84A0-E05991D4FDC8}" type="pres">
      <dgm:prSet presAssocID="{E4F17711-5288-4E9E-AD71-A0D7CEEC91B3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DDB2AF9-73E2-4A99-BAE8-A88BC6D65FB2}" type="pres">
      <dgm:prSet presAssocID="{E814F3E1-ACFF-4215-90AD-BEC488438E7D}" presName="gear1" presStyleLbl="node1" presStyleIdx="0" presStyleCnt="3" custLinFactNeighborX="3651" custLinFactNeighborY="529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BD98426-63D8-4B93-895F-F3B23E2DEC75}" type="pres">
      <dgm:prSet presAssocID="{E814F3E1-ACFF-4215-90AD-BEC488438E7D}" presName="gear1srcNode" presStyleLbl="node1" presStyleIdx="0" presStyleCnt="3"/>
      <dgm:spPr/>
      <dgm:t>
        <a:bodyPr/>
        <a:lstStyle/>
        <a:p>
          <a:endParaRPr lang="hr-HR"/>
        </a:p>
      </dgm:t>
    </dgm:pt>
    <dgm:pt modelId="{86C55182-337F-441C-B188-CDE8CC074E5D}" type="pres">
      <dgm:prSet presAssocID="{E814F3E1-ACFF-4215-90AD-BEC488438E7D}" presName="gear1dstNode" presStyleLbl="node1" presStyleIdx="0" presStyleCnt="3"/>
      <dgm:spPr/>
      <dgm:t>
        <a:bodyPr/>
        <a:lstStyle/>
        <a:p>
          <a:endParaRPr lang="hr-HR"/>
        </a:p>
      </dgm:t>
    </dgm:pt>
    <dgm:pt modelId="{421C4374-52A5-4EE6-B8B4-B9B24BAE9879}" type="pres">
      <dgm:prSet presAssocID="{E1D08344-C707-403D-B3B5-4A58BA9C7D31}" presName="gear2" presStyleLbl="node1" presStyleIdx="1" presStyleCnt="3" custScaleX="120015" custScaleY="103487" custLinFactNeighborX="-6492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83BBFAE-5455-410B-AA58-06F72660C392}" type="pres">
      <dgm:prSet presAssocID="{E1D08344-C707-403D-B3B5-4A58BA9C7D31}" presName="gear2srcNode" presStyleLbl="node1" presStyleIdx="1" presStyleCnt="3"/>
      <dgm:spPr/>
      <dgm:t>
        <a:bodyPr/>
        <a:lstStyle/>
        <a:p>
          <a:endParaRPr lang="hr-HR"/>
        </a:p>
      </dgm:t>
    </dgm:pt>
    <dgm:pt modelId="{1EF804FB-3E64-4A62-8163-A91FB7160595}" type="pres">
      <dgm:prSet presAssocID="{E1D08344-C707-403D-B3B5-4A58BA9C7D31}" presName="gear2dstNode" presStyleLbl="node1" presStyleIdx="1" presStyleCnt="3"/>
      <dgm:spPr/>
      <dgm:t>
        <a:bodyPr/>
        <a:lstStyle/>
        <a:p>
          <a:endParaRPr lang="hr-HR"/>
        </a:p>
      </dgm:t>
    </dgm:pt>
    <dgm:pt modelId="{F9DE6E87-2805-45D4-8271-61A5FD7BAA00}" type="pres">
      <dgm:prSet presAssocID="{B9FEEDF1-DFAF-4489-A7BD-5C544F281796}" presName="gear3" presStyleLbl="node1" presStyleIdx="2" presStyleCnt="3" custScaleX="109054" custScaleY="108906" custLinFactNeighborX="2608" custLinFactNeighborY="-3672"/>
      <dgm:spPr/>
      <dgm:t>
        <a:bodyPr/>
        <a:lstStyle/>
        <a:p>
          <a:endParaRPr lang="hr-HR"/>
        </a:p>
      </dgm:t>
    </dgm:pt>
    <dgm:pt modelId="{B494763A-4CD4-4702-A30C-CAE67C11F876}" type="pres">
      <dgm:prSet presAssocID="{B9FEEDF1-DFAF-4489-A7BD-5C544F28179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BF8B4CD-36D5-41D9-B0CE-235CA05525AD}" type="pres">
      <dgm:prSet presAssocID="{B9FEEDF1-DFAF-4489-A7BD-5C544F281796}" presName="gear3srcNode" presStyleLbl="node1" presStyleIdx="2" presStyleCnt="3"/>
      <dgm:spPr/>
      <dgm:t>
        <a:bodyPr/>
        <a:lstStyle/>
        <a:p>
          <a:endParaRPr lang="hr-HR"/>
        </a:p>
      </dgm:t>
    </dgm:pt>
    <dgm:pt modelId="{68AC2380-320E-49D5-9955-156E43E83ECD}" type="pres">
      <dgm:prSet presAssocID="{B9FEEDF1-DFAF-4489-A7BD-5C544F281796}" presName="gear3dstNode" presStyleLbl="node1" presStyleIdx="2" presStyleCnt="3"/>
      <dgm:spPr/>
      <dgm:t>
        <a:bodyPr/>
        <a:lstStyle/>
        <a:p>
          <a:endParaRPr lang="hr-HR"/>
        </a:p>
      </dgm:t>
    </dgm:pt>
    <dgm:pt modelId="{E3B2C85A-04B7-4518-87B9-E52CCC0A4BF9}" type="pres">
      <dgm:prSet presAssocID="{DB97BB5F-CB06-43EC-8BBB-243CC90DA596}" presName="connector1" presStyleLbl="sibTrans2D1" presStyleIdx="0" presStyleCnt="3"/>
      <dgm:spPr/>
      <dgm:t>
        <a:bodyPr/>
        <a:lstStyle/>
        <a:p>
          <a:endParaRPr lang="hr-HR"/>
        </a:p>
      </dgm:t>
    </dgm:pt>
    <dgm:pt modelId="{41D28300-5BF8-4693-8AB3-0BD1391F5BCF}" type="pres">
      <dgm:prSet presAssocID="{5EA56D38-77E7-413A-A195-09695A9DAFC3}" presName="connector2" presStyleLbl="sibTrans2D1" presStyleIdx="1" presStyleCnt="3"/>
      <dgm:spPr/>
      <dgm:t>
        <a:bodyPr/>
        <a:lstStyle/>
        <a:p>
          <a:endParaRPr lang="hr-HR"/>
        </a:p>
      </dgm:t>
    </dgm:pt>
    <dgm:pt modelId="{56228750-C8F4-4526-8FEE-C0A70E171522}" type="pres">
      <dgm:prSet presAssocID="{54B09D1E-3B28-4D6B-86BC-6F54CF8FF78D}" presName="connector3" presStyleLbl="sibTrans2D1" presStyleIdx="2" presStyleCnt="3"/>
      <dgm:spPr/>
      <dgm:t>
        <a:bodyPr/>
        <a:lstStyle/>
        <a:p>
          <a:endParaRPr lang="hr-HR"/>
        </a:p>
      </dgm:t>
    </dgm:pt>
  </dgm:ptLst>
  <dgm:cxnLst>
    <dgm:cxn modelId="{C267BEBC-DC3A-4810-81C8-84B942E7685D}" type="presOf" srcId="{5EA56D38-77E7-413A-A195-09695A9DAFC3}" destId="{41D28300-5BF8-4693-8AB3-0BD1391F5BCF}" srcOrd="0" destOrd="0" presId="urn:microsoft.com/office/officeart/2005/8/layout/gear1"/>
    <dgm:cxn modelId="{7ECCD1E4-26E1-448A-8C14-D261CE8C22C6}" type="presOf" srcId="{E4F17711-5288-4E9E-AD71-A0D7CEEC91B3}" destId="{51165B79-25BA-42E2-84A0-E05991D4FDC8}" srcOrd="0" destOrd="0" presId="urn:microsoft.com/office/officeart/2005/8/layout/gear1"/>
    <dgm:cxn modelId="{C354AB44-AFA4-43E8-82B4-072E2E19FA71}" type="presOf" srcId="{54B09D1E-3B28-4D6B-86BC-6F54CF8FF78D}" destId="{56228750-C8F4-4526-8FEE-C0A70E171522}" srcOrd="0" destOrd="0" presId="urn:microsoft.com/office/officeart/2005/8/layout/gear1"/>
    <dgm:cxn modelId="{6B456567-AD0A-4BC0-BDBD-47957E5F0A3E}" srcId="{5E3F38CF-A501-4C66-9466-A132EE85A946}" destId="{BBB862C7-6EA4-4107-808B-A1EC96B95961}" srcOrd="0" destOrd="0" parTransId="{16E88388-48FC-4B46-B2A5-2A136C8B2227}" sibTransId="{8BE95D5D-3D41-4A2B-8178-0F3446D39A09}"/>
    <dgm:cxn modelId="{D48AD64C-92F1-4446-8B79-8CB57FC2C949}" type="presOf" srcId="{E814F3E1-ACFF-4215-90AD-BEC488438E7D}" destId="{1BD98426-63D8-4B93-895F-F3B23E2DEC75}" srcOrd="1" destOrd="0" presId="urn:microsoft.com/office/officeart/2005/8/layout/gear1"/>
    <dgm:cxn modelId="{5AE13974-A3C2-4742-94E7-12A64E2BFC5A}" type="presOf" srcId="{E814F3E1-ACFF-4215-90AD-BEC488438E7D}" destId="{86C55182-337F-441C-B188-CDE8CC074E5D}" srcOrd="2" destOrd="0" presId="urn:microsoft.com/office/officeart/2005/8/layout/gear1"/>
    <dgm:cxn modelId="{DAC4DC4E-3FCC-413E-BDCB-B2A8269D972E}" srcId="{E4F17711-5288-4E9E-AD71-A0D7CEEC91B3}" destId="{E814F3E1-ACFF-4215-90AD-BEC488438E7D}" srcOrd="0" destOrd="0" parTransId="{5770A445-6099-4196-82EA-AB82C82D4E12}" sibTransId="{DB97BB5F-CB06-43EC-8BBB-243CC90DA596}"/>
    <dgm:cxn modelId="{52BE97FD-D178-49D7-B8A4-06746ACEE6D9}" type="presOf" srcId="{DB97BB5F-CB06-43EC-8BBB-243CC90DA596}" destId="{E3B2C85A-04B7-4518-87B9-E52CCC0A4BF9}" srcOrd="0" destOrd="0" presId="urn:microsoft.com/office/officeart/2005/8/layout/gear1"/>
    <dgm:cxn modelId="{2AFE6E1C-02B9-48EB-A78B-F161D2F76DCC}" type="presOf" srcId="{B9FEEDF1-DFAF-4489-A7BD-5C544F281796}" destId="{F9DE6E87-2805-45D4-8271-61A5FD7BAA00}" srcOrd="0" destOrd="0" presId="urn:microsoft.com/office/officeart/2005/8/layout/gear1"/>
    <dgm:cxn modelId="{67891BB2-9FCB-4A36-A87C-C6EF038D8DD2}" srcId="{31A08753-C306-4554-8907-DDD737575967}" destId="{74D5164D-2FF6-4D5E-B91F-B926CE54D50E}" srcOrd="0" destOrd="0" parTransId="{964BD7A3-0093-4E4C-B625-6995FD7D9456}" sibTransId="{D508D513-A552-44C0-8B1A-1569F9B7AE19}"/>
    <dgm:cxn modelId="{D3C9BAC9-08CC-420C-B48A-E120490249CC}" type="presOf" srcId="{E1D08344-C707-403D-B3B5-4A58BA9C7D31}" destId="{783BBFAE-5455-410B-AA58-06F72660C392}" srcOrd="1" destOrd="0" presId="urn:microsoft.com/office/officeart/2005/8/layout/gear1"/>
    <dgm:cxn modelId="{EAF191BF-3A8F-453D-9B13-A889508FA1DF}" type="presOf" srcId="{E1D08344-C707-403D-B3B5-4A58BA9C7D31}" destId="{421C4374-52A5-4EE6-B8B4-B9B24BAE9879}" srcOrd="0" destOrd="0" presId="urn:microsoft.com/office/officeart/2005/8/layout/gear1"/>
    <dgm:cxn modelId="{BBD3984F-9166-4D91-9EC1-19B218FE8DE7}" type="presOf" srcId="{B9FEEDF1-DFAF-4489-A7BD-5C544F281796}" destId="{B494763A-4CD4-4702-A30C-CAE67C11F876}" srcOrd="1" destOrd="0" presId="urn:microsoft.com/office/officeart/2005/8/layout/gear1"/>
    <dgm:cxn modelId="{11BF4D71-B203-41E3-9899-2357F3842509}" srcId="{E4F17711-5288-4E9E-AD71-A0D7CEEC91B3}" destId="{5E3F38CF-A501-4C66-9466-A132EE85A946}" srcOrd="5" destOrd="0" parTransId="{2DA49AC4-07E8-498A-998B-FF34E956CAB0}" sibTransId="{48120B49-E241-4970-BB90-611081BECD05}"/>
    <dgm:cxn modelId="{93CACC9F-7E84-4EDD-B932-86750284F03A}" srcId="{AD89DE62-576C-4E58-943D-9DC7B2285C42}" destId="{365D661D-DE71-470F-87BC-1AF009EDC564}" srcOrd="0" destOrd="0" parTransId="{D794E9CC-F9D6-44BA-B61B-80E6BD8CABC8}" sibTransId="{206934E7-4BD2-4CBA-9194-619A8064AA57}"/>
    <dgm:cxn modelId="{23D29A78-1BA5-465F-8942-0B308FA0E57D}" srcId="{E4F17711-5288-4E9E-AD71-A0D7CEEC91B3}" destId="{14DB4D23-EDF3-41BE-B80D-7CC64BD10CF0}" srcOrd="7" destOrd="0" parTransId="{C663DD4C-7264-4314-8894-47AC6E2F3773}" sibTransId="{CDC72BB8-7D83-4FE2-AE29-9BCDAB42D261}"/>
    <dgm:cxn modelId="{E59BA8C9-4ED1-42A7-A0D4-417631DDDAD9}" srcId="{E4F17711-5288-4E9E-AD71-A0D7CEEC91B3}" destId="{E1D08344-C707-403D-B3B5-4A58BA9C7D31}" srcOrd="1" destOrd="0" parTransId="{E0297AA9-D0F0-44ED-86EC-1270223A7D46}" sibTransId="{5EA56D38-77E7-413A-A195-09695A9DAFC3}"/>
    <dgm:cxn modelId="{D758E1AC-1521-4439-A485-20F83E314ECA}" srcId="{E4F17711-5288-4E9E-AD71-A0D7CEEC91B3}" destId="{B9FEEDF1-DFAF-4489-A7BD-5C544F281796}" srcOrd="2" destOrd="0" parTransId="{667DE638-F91E-4F94-A4B8-A020DF62289A}" sibTransId="{54B09D1E-3B28-4D6B-86BC-6F54CF8FF78D}"/>
    <dgm:cxn modelId="{46C4B62D-4D18-4239-B0C7-B77054A6721B}" type="presOf" srcId="{B9FEEDF1-DFAF-4489-A7BD-5C544F281796}" destId="{68AC2380-320E-49D5-9955-156E43E83ECD}" srcOrd="3" destOrd="0" presId="urn:microsoft.com/office/officeart/2005/8/layout/gear1"/>
    <dgm:cxn modelId="{43FBA2EA-FFCE-43BB-89E9-4788FC6084ED}" srcId="{E4F17711-5288-4E9E-AD71-A0D7CEEC91B3}" destId="{FEC87C2C-60FA-46A7-867B-C64B56470730}" srcOrd="3" destOrd="0" parTransId="{FDD8BACA-8152-478E-B92E-E5165C9AF985}" sibTransId="{4FA5665D-4AFA-4614-9280-BC5481933303}"/>
    <dgm:cxn modelId="{C622A1D5-9491-4EC6-A3B3-2CC78CA72CAE}" type="presOf" srcId="{B9FEEDF1-DFAF-4489-A7BD-5C544F281796}" destId="{7BF8B4CD-36D5-41D9-B0CE-235CA05525AD}" srcOrd="2" destOrd="0" presId="urn:microsoft.com/office/officeart/2005/8/layout/gear1"/>
    <dgm:cxn modelId="{B50B0DDB-9605-4312-881E-99075C7F2098}" srcId="{E4F17711-5288-4E9E-AD71-A0D7CEEC91B3}" destId="{31A08753-C306-4554-8907-DDD737575967}" srcOrd="6" destOrd="0" parTransId="{95639F70-EA31-405F-8895-9F429B9CEBFC}" sibTransId="{018869DB-35A8-4D9D-8EDC-DCF4E3B12322}"/>
    <dgm:cxn modelId="{842B1262-D41F-4713-8264-DFAB556AF298}" srcId="{E4F17711-5288-4E9E-AD71-A0D7CEEC91B3}" destId="{AD89DE62-576C-4E58-943D-9DC7B2285C42}" srcOrd="4" destOrd="0" parTransId="{95CDCB94-AACD-4600-BC33-19C71DA82D25}" sibTransId="{9A44D4E0-138B-4149-B605-53806836EDCC}"/>
    <dgm:cxn modelId="{7AB7E58D-A9FE-4392-852A-80128D266769}" type="presOf" srcId="{E814F3E1-ACFF-4215-90AD-BEC488438E7D}" destId="{3DDB2AF9-73E2-4A99-BAE8-A88BC6D65FB2}" srcOrd="0" destOrd="0" presId="urn:microsoft.com/office/officeart/2005/8/layout/gear1"/>
    <dgm:cxn modelId="{9EC503DE-F4A8-4883-AEF2-B593F81C8194}" type="presOf" srcId="{E1D08344-C707-403D-B3B5-4A58BA9C7D31}" destId="{1EF804FB-3E64-4A62-8163-A91FB7160595}" srcOrd="2" destOrd="0" presId="urn:microsoft.com/office/officeart/2005/8/layout/gear1"/>
    <dgm:cxn modelId="{0475F099-F630-442B-B202-A87C16861503}" type="presParOf" srcId="{51165B79-25BA-42E2-84A0-E05991D4FDC8}" destId="{3DDB2AF9-73E2-4A99-BAE8-A88BC6D65FB2}" srcOrd="0" destOrd="0" presId="urn:microsoft.com/office/officeart/2005/8/layout/gear1"/>
    <dgm:cxn modelId="{A5E3D5A7-C118-462B-BE1F-653C8CD82310}" type="presParOf" srcId="{51165B79-25BA-42E2-84A0-E05991D4FDC8}" destId="{1BD98426-63D8-4B93-895F-F3B23E2DEC75}" srcOrd="1" destOrd="0" presId="urn:microsoft.com/office/officeart/2005/8/layout/gear1"/>
    <dgm:cxn modelId="{4051694C-B293-4C58-8FD3-226E1E05A21C}" type="presParOf" srcId="{51165B79-25BA-42E2-84A0-E05991D4FDC8}" destId="{86C55182-337F-441C-B188-CDE8CC074E5D}" srcOrd="2" destOrd="0" presId="urn:microsoft.com/office/officeart/2005/8/layout/gear1"/>
    <dgm:cxn modelId="{0913EC14-A235-412A-ACD4-7B9C80E670EB}" type="presParOf" srcId="{51165B79-25BA-42E2-84A0-E05991D4FDC8}" destId="{421C4374-52A5-4EE6-B8B4-B9B24BAE9879}" srcOrd="3" destOrd="0" presId="urn:microsoft.com/office/officeart/2005/8/layout/gear1"/>
    <dgm:cxn modelId="{441EC067-54CE-4A7E-A194-BB72BAF55EF3}" type="presParOf" srcId="{51165B79-25BA-42E2-84A0-E05991D4FDC8}" destId="{783BBFAE-5455-410B-AA58-06F72660C392}" srcOrd="4" destOrd="0" presId="urn:microsoft.com/office/officeart/2005/8/layout/gear1"/>
    <dgm:cxn modelId="{E915A091-16D5-4B9A-968B-DC6BAA957EE4}" type="presParOf" srcId="{51165B79-25BA-42E2-84A0-E05991D4FDC8}" destId="{1EF804FB-3E64-4A62-8163-A91FB7160595}" srcOrd="5" destOrd="0" presId="urn:microsoft.com/office/officeart/2005/8/layout/gear1"/>
    <dgm:cxn modelId="{A39F60BC-9025-4001-89CA-AA379FB5D5FE}" type="presParOf" srcId="{51165B79-25BA-42E2-84A0-E05991D4FDC8}" destId="{F9DE6E87-2805-45D4-8271-61A5FD7BAA00}" srcOrd="6" destOrd="0" presId="urn:microsoft.com/office/officeart/2005/8/layout/gear1"/>
    <dgm:cxn modelId="{4B3AD185-811D-4FE3-9B51-0EA7D6209620}" type="presParOf" srcId="{51165B79-25BA-42E2-84A0-E05991D4FDC8}" destId="{B494763A-4CD4-4702-A30C-CAE67C11F876}" srcOrd="7" destOrd="0" presId="urn:microsoft.com/office/officeart/2005/8/layout/gear1"/>
    <dgm:cxn modelId="{5DDAE25B-3894-43ED-BD85-81FAE51B8F7A}" type="presParOf" srcId="{51165B79-25BA-42E2-84A0-E05991D4FDC8}" destId="{7BF8B4CD-36D5-41D9-B0CE-235CA05525AD}" srcOrd="8" destOrd="0" presId="urn:microsoft.com/office/officeart/2005/8/layout/gear1"/>
    <dgm:cxn modelId="{095040E0-2FED-4717-994B-18CA19162530}" type="presParOf" srcId="{51165B79-25BA-42E2-84A0-E05991D4FDC8}" destId="{68AC2380-320E-49D5-9955-156E43E83ECD}" srcOrd="9" destOrd="0" presId="urn:microsoft.com/office/officeart/2005/8/layout/gear1"/>
    <dgm:cxn modelId="{17E48546-1A1D-4901-8F54-274B52F021E4}" type="presParOf" srcId="{51165B79-25BA-42E2-84A0-E05991D4FDC8}" destId="{E3B2C85A-04B7-4518-87B9-E52CCC0A4BF9}" srcOrd="10" destOrd="0" presId="urn:microsoft.com/office/officeart/2005/8/layout/gear1"/>
    <dgm:cxn modelId="{422F3F25-3B7F-49CF-AFDF-1A7F71A4EB2E}" type="presParOf" srcId="{51165B79-25BA-42E2-84A0-E05991D4FDC8}" destId="{41D28300-5BF8-4693-8AB3-0BD1391F5BCF}" srcOrd="11" destOrd="0" presId="urn:microsoft.com/office/officeart/2005/8/layout/gear1"/>
    <dgm:cxn modelId="{616FED48-DF04-4BC5-A0AC-EBDC516DC20E}" type="presParOf" srcId="{51165B79-25BA-42E2-84A0-E05991D4FDC8}" destId="{56228750-C8F4-4526-8FEE-C0A70E17152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A65FA-4C5B-46FF-A000-78B654B63DF7}">
      <dsp:nvSpPr>
        <dsp:cNvPr id="0" name=""/>
        <dsp:cNvSpPr/>
      </dsp:nvSpPr>
      <dsp:spPr>
        <a:xfrm>
          <a:off x="77230" y="0"/>
          <a:ext cx="11116994" cy="173051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254000" bIns="274719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PROGRAM VLADE REPUBLIKE HRVATSKE 2016.-2020. </a:t>
          </a:r>
          <a:endParaRPr lang="en-US" sz="26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7230" y="432628"/>
        <a:ext cx="10684366" cy="865257"/>
      </dsp:txXfrm>
    </dsp:sp>
    <dsp:sp modelId="{D9026F7B-2FBD-4C09-9B72-578CA7B2A248}">
      <dsp:nvSpPr>
        <dsp:cNvPr id="0" name=""/>
        <dsp:cNvSpPr/>
      </dsp:nvSpPr>
      <dsp:spPr>
        <a:xfrm>
          <a:off x="66786" y="1383628"/>
          <a:ext cx="4752523" cy="35129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1.TEMELJNI CILJ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POSLOVNO OKRUŽENJE, PODUZETNIŠTVO I INOVACIJE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1.1. Poticajno poslovno okruženje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=&gt; Bolji uvjeti poslovanja i manji administrativni troškovi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=&gt; Brzo dobivanje dozvola i rješenja sa što manje administrativnih prepreka</a:t>
          </a:r>
        </a:p>
      </dsp:txBody>
      <dsp:txXfrm>
        <a:off x="66786" y="1383628"/>
        <a:ext cx="4752523" cy="3512917"/>
      </dsp:txXfrm>
    </dsp:sp>
    <dsp:sp modelId="{B59EAA44-5DF1-4229-A00A-7D1F04CAFC22}">
      <dsp:nvSpPr>
        <dsp:cNvPr id="0" name=""/>
        <dsp:cNvSpPr/>
      </dsp:nvSpPr>
      <dsp:spPr>
        <a:xfrm>
          <a:off x="4829751" y="675369"/>
          <a:ext cx="6768775" cy="218994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254000" bIns="274719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AKCIJSKI PLANOVI ZA 2017., 2018. I 2019. GODINU</a:t>
          </a:r>
          <a:endParaRPr lang="en-US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29751" y="1222856"/>
        <a:ext cx="6221288" cy="1094973"/>
      </dsp:txXfrm>
    </dsp:sp>
    <dsp:sp modelId="{488464AA-0D3A-4746-9B64-C4DF2ED95BF8}">
      <dsp:nvSpPr>
        <dsp:cNvPr id="0" name=""/>
        <dsp:cNvSpPr/>
      </dsp:nvSpPr>
      <dsp:spPr>
        <a:xfrm>
          <a:off x="4863003" y="2088241"/>
          <a:ext cx="5655381" cy="28273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3960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Akcijski plan 2017. 		    </a:t>
          </a:r>
          <a:r>
            <a:rPr lang="hr-HR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104 mjere – 75 provedenih </a:t>
          </a: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1 milijarda kn rasterećenja 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 dirty="0" smtClean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Akcijski plan 2018. 		  </a:t>
          </a:r>
          <a:r>
            <a:rPr lang="hr-HR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142 mjere – 105 provedenih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			           625,9 milijuna kn rasterećenja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 dirty="0" smtClean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Akcijski plan 2019.	     </a:t>
          </a:r>
          <a:r>
            <a:rPr lang="hr-HR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314 mjera – 25 provedene tijekom 			     			       mjerenja</a:t>
          </a: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626,7 milijuna kn rasterećenja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63003" y="2088241"/>
        <a:ext cx="5655381" cy="28273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B2AF9-73E2-4A99-BAE8-A88BC6D65FB2}">
      <dsp:nvSpPr>
        <dsp:cNvPr id="0" name=""/>
        <dsp:cNvSpPr/>
      </dsp:nvSpPr>
      <dsp:spPr>
        <a:xfrm>
          <a:off x="2236962" y="1772713"/>
          <a:ext cx="2116386" cy="2116386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Složenost postupka</a:t>
          </a:r>
          <a:r>
            <a:rPr lang="hr-HR" sz="1600" kern="1200" baseline="0" dirty="0" smtClean="0"/>
            <a:t> i opseg dokumentacije</a:t>
          </a:r>
          <a:endParaRPr lang="hr-HR" sz="1600" kern="1200" dirty="0"/>
        </a:p>
      </dsp:txBody>
      <dsp:txXfrm>
        <a:off x="2662450" y="2268466"/>
        <a:ext cx="1265410" cy="1087866"/>
      </dsp:txXfrm>
    </dsp:sp>
    <dsp:sp modelId="{421C4374-52A5-4EE6-B8B4-B9B24BAE9879}">
      <dsp:nvSpPr>
        <dsp:cNvPr id="0" name=""/>
        <dsp:cNvSpPr/>
      </dsp:nvSpPr>
      <dsp:spPr>
        <a:xfrm>
          <a:off x="674382" y="1245640"/>
          <a:ext cx="1847259" cy="159286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Trošak vremena poduzetnika</a:t>
          </a:r>
          <a:endParaRPr lang="hr-HR" sz="1400" kern="1200" dirty="0"/>
        </a:p>
      </dsp:txBody>
      <dsp:txXfrm>
        <a:off x="1112369" y="1649071"/>
        <a:ext cx="971285" cy="785999"/>
      </dsp:txXfrm>
    </dsp:sp>
    <dsp:sp modelId="{F9DE6E87-2805-45D4-8271-61A5FD7BAA00}">
      <dsp:nvSpPr>
        <dsp:cNvPr id="0" name=""/>
        <dsp:cNvSpPr/>
      </dsp:nvSpPr>
      <dsp:spPr>
        <a:xfrm rot="20700000">
          <a:off x="1769935" y="143845"/>
          <a:ext cx="1645452" cy="164158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Naknade</a:t>
          </a:r>
          <a:endParaRPr lang="hr-HR" sz="1400" kern="1200" dirty="0"/>
        </a:p>
      </dsp:txBody>
      <dsp:txXfrm rot="-20700000">
        <a:off x="2131060" y="503663"/>
        <a:ext cx="923201" cy="921948"/>
      </dsp:txXfrm>
    </dsp:sp>
    <dsp:sp modelId="{E3B2C85A-04B7-4518-87B9-E52CCC0A4BF9}">
      <dsp:nvSpPr>
        <dsp:cNvPr id="0" name=""/>
        <dsp:cNvSpPr/>
      </dsp:nvSpPr>
      <dsp:spPr>
        <a:xfrm>
          <a:off x="1993195" y="1455488"/>
          <a:ext cx="2708975" cy="2708975"/>
        </a:xfrm>
        <a:prstGeom prst="circularArrow">
          <a:avLst>
            <a:gd name="adj1" fmla="val 4688"/>
            <a:gd name="adj2" fmla="val 299029"/>
            <a:gd name="adj3" fmla="val 2507434"/>
            <a:gd name="adj4" fmla="val 1588021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D28300-5BF8-4693-8AB3-0BD1391F5BCF}">
      <dsp:nvSpPr>
        <dsp:cNvPr id="0" name=""/>
        <dsp:cNvSpPr/>
      </dsp:nvSpPr>
      <dsp:spPr>
        <a:xfrm>
          <a:off x="655753" y="933398"/>
          <a:ext cx="1968239" cy="196823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228750-C8F4-4526-8FEE-C0A70E171522}">
      <dsp:nvSpPr>
        <dsp:cNvPr id="0" name=""/>
        <dsp:cNvSpPr/>
      </dsp:nvSpPr>
      <dsp:spPr>
        <a:xfrm>
          <a:off x="1441607" y="-118250"/>
          <a:ext cx="2122158" cy="212215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1/3/2019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1/3/2019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33255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10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 require more than one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26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 require more than one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84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E7652-46AF-4259-BAE2-54978EA077C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25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 rising over grassy hill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1/3/2019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1/3/2019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1/3/2019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1/3/2019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2DECB-91C6-4A4F-93E3-4A48E110003F}" type="datetime1">
              <a:rPr lang="hr-H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3.1.2019.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97FF37C-6662-4144-A248-775D5EACE36E}" type="slidenum">
              <a:rPr lang="hr-HR" altLang="sr-Latn-R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 altLang="sr-Latn-R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93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61546-117D-4133-A6E8-CE146EFA8225}" type="datetime1">
              <a:rPr lang="hr-H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3.1.2019.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742D83E-CD32-4644-8A23-9F7F53132FA7}" type="slidenum">
              <a:rPr lang="hr-HR" altLang="sr-Latn-R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 altLang="sr-Latn-R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52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24BD7-85F7-462B-BCA8-455C36EF6F05}" type="datetime1">
              <a:rPr lang="hr-H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3.1.2019.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71B7C6-C681-45A3-B974-6F3B3AEE5EE2}" type="slidenum">
              <a:rPr lang="hr-HR" altLang="sr-Latn-R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 altLang="sr-Latn-R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087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E98C4-60BF-4A1A-A709-5C3485D52642}" type="datetime1">
              <a:rPr lang="hr-H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3.1.2019.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344DC9-08B3-4A50-9E04-34A6D2A6AF1B}" type="slidenum">
              <a:rPr lang="hr-HR" altLang="sr-Latn-R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 altLang="sr-Latn-R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816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540F5-1178-46A2-88A7-0EB375AAB531}" type="datetime1">
              <a:rPr lang="hr-H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3.1.2019.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2C4007-3651-424C-972E-2921ECB2392D}" type="slidenum">
              <a:rPr lang="hr-HR" altLang="sr-Latn-R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 altLang="sr-Latn-R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620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2ACA3-512F-41C6-9474-642F984CCE2E}" type="datetime1">
              <a:rPr lang="hr-H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3.1.2019.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9BF5DA-E44E-4F7D-AE22-9DA87496B613}" type="slidenum">
              <a:rPr lang="hr-HR" altLang="sr-Latn-R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 altLang="sr-Latn-R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35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1/3/2019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322EF-652E-4444-A918-201C5F23DA3D}" type="datetime1">
              <a:rPr lang="hr-H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3.1.2019.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22C4E7-D16B-4182-9282-705F07E4C5B7}" type="slidenum">
              <a:rPr lang="hr-HR" altLang="sr-Latn-R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 altLang="sr-Latn-R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945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85814-7DF7-48C0-802C-73AFB6B0F1EA}" type="datetime1">
              <a:rPr lang="hr-H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3.1.2019.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69EE19-8B72-45F5-9088-FDBAEC212F37}" type="slidenum">
              <a:rPr lang="hr-HR" altLang="sr-Latn-R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 altLang="sr-Latn-R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154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F73E7-3BAC-4AFB-A907-8D49058976BE}" type="datetime1">
              <a:rPr lang="hr-H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3.1.2019.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CA2A530-8090-42CC-875A-78D4CE65E60C}" type="slidenum">
              <a:rPr lang="hr-HR" altLang="sr-Latn-R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 altLang="sr-Latn-R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8385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FF247-90CB-4A6E-A155-162423EFA513}" type="datetime1">
              <a:rPr lang="hr-H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3.1.2019.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E960DC-F0C0-4AC3-A6E0-41B919CE8B82}" type="slidenum">
              <a:rPr lang="hr-HR" altLang="sr-Latn-R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 altLang="sr-Latn-R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2331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37575-B93D-4EAA-84F4-26FFC5B3713E}" type="datetime1">
              <a:rPr lang="hr-H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3.1.2019.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DFC75A6-E260-474A-956A-7E9712E82D29}" type="slidenum">
              <a:rPr lang="hr-HR" altLang="sr-Latn-R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 altLang="sr-Latn-R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669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F8B48-E3EC-40C5-BB45-06AA607EE573}" type="datetime1">
              <a:rPr lang="hr-H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3.1.2019.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1D9BA3-1D9A-413C-B7D7-FAA67EAA5750}" type="slidenum">
              <a:rPr lang="hr-HR" altLang="sr-Latn-R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 altLang="sr-Latn-R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1808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3A329-2BAB-4736-BC0C-DC121B155942}" type="datetime1">
              <a:rPr lang="hr-H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3.1.2019.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008444A-A080-41DA-8202-387E86536C96}" type="slidenum">
              <a:rPr lang="hr-HR" altLang="sr-Latn-R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 altLang="sr-Latn-R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02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1/3/2019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ernate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1/3/2019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/>
              <a:t>1/3/2019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1/3/2019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1/3/2019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1/3/2019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1/3/2019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hr-HR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hr-HR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39A56C-4334-4766-B935-83439068554B}" type="datetime1">
              <a:rPr lang="hr-H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3.1.2019.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73D4A5-9E91-4289-8239-C7B6BC596CAE}" type="slidenum">
              <a:rPr lang="hr-HR" altLang="sr-Latn-R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 altLang="sr-Latn-R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17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0" y="2564904"/>
            <a:ext cx="11593288" cy="2667000"/>
          </a:xfrm>
        </p:spPr>
        <p:txBody>
          <a:bodyPr anchor="ctr" anchorCtr="0">
            <a:noAutofit/>
          </a:bodyPr>
          <a:lstStyle/>
          <a:p>
            <a:r>
              <a:rPr lang="hr-HR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Akcijski plan </a:t>
            </a:r>
            <a:br>
              <a:rPr lang="hr-HR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administrativno rasterećenje </a:t>
            </a:r>
            <a:r>
              <a:rPr lang="hr-HR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gospodarstva </a:t>
            </a:r>
            <a:r>
              <a:rPr lang="hr-HR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2019.</a:t>
            </a:r>
            <a:br>
              <a:rPr lang="hr-HR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za jeftinije i jednostavnije poslovanje - </a:t>
            </a:r>
            <a:br>
              <a:rPr lang="hr-HR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300px-Coat_of_arms_of_Croat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6" y="260648"/>
            <a:ext cx="1260847" cy="165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8" y="4941168"/>
            <a:ext cx="2861292" cy="104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81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04048" y="692696"/>
            <a:ext cx="6232512" cy="504056"/>
          </a:xfrm>
        </p:spPr>
        <p:txBody>
          <a:bodyPr>
            <a:noAutofit/>
          </a:bodyPr>
          <a:lstStyle/>
          <a:p>
            <a:r>
              <a:rPr lang="hr-HR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Digitalizacija postupaka u postupcima carinske uprave</a:t>
            </a:r>
            <a:endParaRPr lang="hr-HR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820" y="1566937"/>
            <a:ext cx="7416824" cy="468052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aljnji razvoj </a:t>
            </a:r>
            <a:r>
              <a:rPr lang="hr-H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elektroničkog </a:t>
            </a: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sustava </a:t>
            </a:r>
            <a:r>
              <a:rPr lang="hr-H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povezivanjem sustava sa tijelima državne uprave koji imaju potrebne evidencije </a:t>
            </a:r>
            <a:endParaRPr lang="hr-HR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Ukidanje obveza </a:t>
            </a:r>
            <a:r>
              <a:rPr lang="hr-H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dostavljanja </a:t>
            </a: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dijela dokumentacije koje trošarinski obveznici sada moraju dostavljati </a:t>
            </a:r>
            <a:endParaRPr lang="hr-H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hr-HR" sz="1600" b="1" dirty="0">
              <a:solidFill>
                <a:schemeClr val="bg2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hr-HR" sz="1600" b="1" dirty="0"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hr-HR" sz="1600" b="1" dirty="0"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vi-VN" sz="1600" b="1" dirty="0"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BE0E-14B5-4EAE-8CC0-FED628E5DDB3}" type="slidenum">
              <a:rPr lang="hr-HR" smtClean="0"/>
              <a:pPr/>
              <a:t>10</a:t>
            </a:fld>
            <a:endParaRPr lang="hr-HR"/>
          </a:p>
        </p:txBody>
      </p:sp>
      <p:sp>
        <p:nvSpPr>
          <p:cNvPr id="7" name="Line Callout 2 6"/>
          <p:cNvSpPr/>
          <p:nvPr/>
        </p:nvSpPr>
        <p:spPr>
          <a:xfrm>
            <a:off x="5231904" y="3212976"/>
            <a:ext cx="5400600" cy="902885"/>
          </a:xfrm>
          <a:prstGeom prst="borderCallout2">
            <a:avLst>
              <a:gd name="adj1" fmla="val 47799"/>
              <a:gd name="adj2" fmla="val -486"/>
              <a:gd name="adj3" fmla="val 47799"/>
              <a:gd name="adj4" fmla="val -15605"/>
              <a:gd name="adj5" fmla="val 19128"/>
              <a:gd name="adj6" fmla="val -15448"/>
            </a:avLst>
          </a:prstGeom>
          <a:solidFill>
            <a:schemeClr val="accent1">
              <a:lumMod val="20000"/>
              <a:lumOff val="80000"/>
            </a:schemeClr>
          </a:solidFill>
          <a:ln w="22225"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Ušteda: 5,1 milijuna kuna</a:t>
            </a:r>
            <a:endParaRPr lang="hr-H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056748"/>
            <a:ext cx="1430646" cy="52473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9376" y="426368"/>
            <a:ext cx="3878088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Primjeri </a:t>
            </a:r>
            <a:r>
              <a:rPr lang="hr-H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pojednostavljenja </a:t>
            </a:r>
            <a:r>
              <a:rPr lang="hr-H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poslovanja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871864" y="4077072"/>
            <a:ext cx="6232512" cy="504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Zaštita okoliša</a:t>
            </a:r>
            <a:endParaRPr lang="hr-HR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65056" y="4581128"/>
            <a:ext cx="9507408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Uvođenje elektronske dostave podataka o kakvoći vode i ispuštanju otpadnih voda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Smanjenje administracije i omogućavanje bržeg i učinkovitijeg praćenja i nadzora prijavljenih vrijednosti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hr-HR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lnSpc>
                <a:spcPct val="150000"/>
              </a:lnSpc>
              <a:buFont typeface="Wingdings" pitchFamily="2" charset="2"/>
              <a:buNone/>
            </a:pPr>
            <a:endParaRPr lang="hr-HR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lnSpc>
                <a:spcPct val="150000"/>
              </a:lnSpc>
              <a:buFont typeface="Wingdings" pitchFamily="2" charset="2"/>
              <a:buNone/>
            </a:pP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hr-HR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Font typeface="Wingdings" pitchFamily="2" charset="2"/>
              <a:buNone/>
            </a:pPr>
            <a:endParaRPr lang="hr-HR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Font typeface="Wingdings" pitchFamily="2" charset="2"/>
              <a:buNone/>
            </a:pPr>
            <a:endParaRPr lang="hr-HR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endParaRPr lang="vi-VN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Line Callout 2 11"/>
          <p:cNvSpPr/>
          <p:nvPr/>
        </p:nvSpPr>
        <p:spPr>
          <a:xfrm>
            <a:off x="5159896" y="5717386"/>
            <a:ext cx="5544616" cy="864096"/>
          </a:xfrm>
          <a:prstGeom prst="borderCallout2">
            <a:avLst>
              <a:gd name="adj1" fmla="val 47799"/>
              <a:gd name="adj2" fmla="val -486"/>
              <a:gd name="adj3" fmla="val 47799"/>
              <a:gd name="adj4" fmla="val -15605"/>
              <a:gd name="adj5" fmla="val 19128"/>
              <a:gd name="adj6" fmla="val -15448"/>
            </a:avLst>
          </a:prstGeom>
          <a:solidFill>
            <a:schemeClr val="accent1">
              <a:lumMod val="20000"/>
              <a:lumOff val="80000"/>
            </a:schemeClr>
          </a:solidFill>
          <a:ln w="22225"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Ušteda: 8,3 milijuna kuna</a:t>
            </a:r>
            <a:endParaRPr lang="hr-H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77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04048" y="299542"/>
            <a:ext cx="6232512" cy="504056"/>
          </a:xfrm>
        </p:spPr>
        <p:txBody>
          <a:bodyPr>
            <a:normAutofit/>
          </a:bodyPr>
          <a:lstStyle/>
          <a:p>
            <a:r>
              <a:rPr lang="hr-HR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Daljnji razvoj platforme </a:t>
            </a:r>
            <a:r>
              <a:rPr lang="hr-HR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Hrvatski digitalni turizam</a:t>
            </a:r>
            <a:endParaRPr lang="hr-HR" sz="20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772816"/>
            <a:ext cx="8856984" cy="489654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Pojednostavljenje </a:t>
            </a:r>
            <a:r>
              <a:rPr lang="hr-H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ubrzavanje </a:t>
            </a: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procedura uvođenjem </a:t>
            </a:r>
            <a:r>
              <a:rPr lang="hr-H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elektroničkih </a:t>
            </a: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postupaka za predaje zahtjeva: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izdavanje rješenja za pružanje usluge turističkog </a:t>
            </a:r>
            <a:r>
              <a:rPr lang="hr-H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vodiča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 pružanje </a:t>
            </a: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ugostiteljskih </a:t>
            </a:r>
            <a:r>
              <a:rPr lang="hr-H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usluga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ispunjavanje minimalnih uvjeta za ugostiteljski objekt. </a:t>
            </a:r>
            <a:endParaRPr lang="hr-H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hr-H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hr-H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vi-VN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BE0E-14B5-4EAE-8CC0-FED628E5DDB3}" type="slidenum">
              <a:rPr lang="hr-HR" smtClean="0"/>
              <a:pPr/>
              <a:t>11</a:t>
            </a:fld>
            <a:endParaRPr lang="hr-HR"/>
          </a:p>
        </p:txBody>
      </p:sp>
      <p:sp>
        <p:nvSpPr>
          <p:cNvPr id="7" name="Line Callout 2 6"/>
          <p:cNvSpPr/>
          <p:nvPr/>
        </p:nvSpPr>
        <p:spPr>
          <a:xfrm>
            <a:off x="4295800" y="4509120"/>
            <a:ext cx="6408712" cy="936104"/>
          </a:xfrm>
          <a:prstGeom prst="borderCallout2">
            <a:avLst>
              <a:gd name="adj1" fmla="val 47799"/>
              <a:gd name="adj2" fmla="val -486"/>
              <a:gd name="adj3" fmla="val 47799"/>
              <a:gd name="adj4" fmla="val -15605"/>
              <a:gd name="adj5" fmla="val 19128"/>
              <a:gd name="adj6" fmla="val -15448"/>
            </a:avLst>
          </a:prstGeom>
          <a:solidFill>
            <a:schemeClr val="accent1">
              <a:lumMod val="20000"/>
              <a:lumOff val="80000"/>
            </a:schemeClr>
          </a:solidFill>
          <a:ln w="22225"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Ušteda: 2,4 milijuna kuna</a:t>
            </a:r>
            <a:endParaRPr lang="hr-H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056748"/>
            <a:ext cx="1430646" cy="52473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9376" y="354360"/>
            <a:ext cx="3878088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Primjeri </a:t>
            </a:r>
            <a:r>
              <a:rPr lang="hr-H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pojednostavljenja </a:t>
            </a:r>
            <a:r>
              <a:rPr lang="hr-H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poslovanja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48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871864" y="404664"/>
            <a:ext cx="6232512" cy="504056"/>
          </a:xfrm>
        </p:spPr>
        <p:txBody>
          <a:bodyPr>
            <a:normAutofit/>
          </a:bodyPr>
          <a:lstStyle/>
          <a:p>
            <a:r>
              <a:rPr lang="hr-HR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Pojednostavljenje evidencija za OPG-ove</a:t>
            </a:r>
            <a:endParaRPr lang="hr-HR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340768"/>
            <a:ext cx="7416824" cy="468052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Ukida </a:t>
            </a:r>
            <a:r>
              <a:rPr lang="hr-H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obveza vođenja dvostruke evidencije o prodaji za poljoprivrednike koji posluju kao OPG-ovi </a:t>
            </a:r>
            <a:endParaRPr lang="hr-HR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jednu evidenciju o prodaji su morali voditi prema Zakonu o trgovini a drugu sa istovjetnim podacima prema Zakonu o poljoprivredi</a:t>
            </a: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 algn="just">
              <a:lnSpc>
                <a:spcPct val="150000"/>
              </a:lnSpc>
              <a:buNone/>
            </a:pPr>
            <a:endParaRPr lang="hr-H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hr-H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hr-H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hr-H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vi-VN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BE0E-14B5-4EAE-8CC0-FED628E5DDB3}" type="slidenum">
              <a:rPr lang="hr-HR" smtClean="0"/>
              <a:pPr/>
              <a:t>12</a:t>
            </a:fld>
            <a:endParaRPr lang="hr-HR"/>
          </a:p>
        </p:txBody>
      </p:sp>
      <p:sp>
        <p:nvSpPr>
          <p:cNvPr id="7" name="Line Callout 2 6"/>
          <p:cNvSpPr/>
          <p:nvPr/>
        </p:nvSpPr>
        <p:spPr>
          <a:xfrm>
            <a:off x="5011123" y="3420981"/>
            <a:ext cx="5693389" cy="864096"/>
          </a:xfrm>
          <a:prstGeom prst="borderCallout2">
            <a:avLst>
              <a:gd name="adj1" fmla="val 47799"/>
              <a:gd name="adj2" fmla="val -486"/>
              <a:gd name="adj3" fmla="val 47799"/>
              <a:gd name="adj4" fmla="val -15605"/>
              <a:gd name="adj5" fmla="val 19128"/>
              <a:gd name="adj6" fmla="val -15448"/>
            </a:avLst>
          </a:prstGeom>
          <a:solidFill>
            <a:schemeClr val="accent1">
              <a:lumMod val="20000"/>
              <a:lumOff val="80000"/>
            </a:schemeClr>
          </a:solidFill>
          <a:ln w="22225"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Ušteda: 6,6 milijuna kuna</a:t>
            </a:r>
            <a:endParaRPr lang="hr-H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056748"/>
            <a:ext cx="1430646" cy="524734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727848" y="4293096"/>
            <a:ext cx="6232512" cy="504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Doniranje hrane</a:t>
            </a:r>
            <a:endParaRPr lang="hr-HR" sz="1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83432" y="4797152"/>
            <a:ext cx="8856984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Pojednostavljenje i ukidanje brojnih evidencija i obveza donatora</a:t>
            </a:r>
            <a:endParaRPr lang="hr-HR" sz="1800" b="1" dirty="0" smtClean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endParaRPr lang="vi-VN" sz="180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12" name="Line Callout 2 11"/>
          <p:cNvSpPr/>
          <p:nvPr/>
        </p:nvSpPr>
        <p:spPr>
          <a:xfrm>
            <a:off x="4871864" y="5527027"/>
            <a:ext cx="5832648" cy="792088"/>
          </a:xfrm>
          <a:prstGeom prst="borderCallout2">
            <a:avLst>
              <a:gd name="adj1" fmla="val 47799"/>
              <a:gd name="adj2" fmla="val -872"/>
              <a:gd name="adj3" fmla="val 47799"/>
              <a:gd name="adj4" fmla="val -15605"/>
              <a:gd name="adj5" fmla="val 19128"/>
              <a:gd name="adj6" fmla="val -15448"/>
            </a:avLst>
          </a:prstGeom>
          <a:solidFill>
            <a:schemeClr val="accent1">
              <a:lumMod val="20000"/>
              <a:lumOff val="80000"/>
            </a:schemeClr>
          </a:solidFill>
          <a:ln w="22225"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Ušteda: 1,3 milijuna kuna</a:t>
            </a:r>
            <a:endParaRPr lang="hr-H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9376" y="354360"/>
            <a:ext cx="3878088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Primjeri </a:t>
            </a:r>
            <a:r>
              <a:rPr lang="hr-H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pojednostavljenja </a:t>
            </a:r>
            <a:r>
              <a:rPr lang="hr-H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poslovanja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5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03912" y="440668"/>
            <a:ext cx="6232512" cy="504056"/>
          </a:xfrm>
        </p:spPr>
        <p:txBody>
          <a:bodyPr>
            <a:normAutofit/>
          </a:bodyPr>
          <a:lstStyle/>
          <a:p>
            <a:r>
              <a:rPr lang="hr-HR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Zapošljavanje stranaca</a:t>
            </a:r>
            <a:endParaRPr lang="hr-HR" sz="20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424" y="1991823"/>
            <a:ext cx="8856984" cy="489654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Pojednostavljenje </a:t>
            </a:r>
            <a:r>
              <a:rPr lang="hr-H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ukidanje dostave brojne dokumentacije za dozvole za rad stranaca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Pojednostavljenje postupka ishođenja dozvole boravka i rada „EU plava karta”</a:t>
            </a:r>
            <a:endParaRPr lang="vi-VN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BE0E-14B5-4EAE-8CC0-FED628E5DDB3}" type="slidenum">
              <a:rPr lang="hr-HR" smtClean="0"/>
              <a:pPr/>
              <a:t>13</a:t>
            </a:fld>
            <a:endParaRPr lang="hr-HR"/>
          </a:p>
        </p:txBody>
      </p:sp>
      <p:sp>
        <p:nvSpPr>
          <p:cNvPr id="7" name="Line Callout 2 6"/>
          <p:cNvSpPr/>
          <p:nvPr/>
        </p:nvSpPr>
        <p:spPr>
          <a:xfrm>
            <a:off x="4151784" y="4005064"/>
            <a:ext cx="5976664" cy="1296144"/>
          </a:xfrm>
          <a:prstGeom prst="borderCallout2">
            <a:avLst>
              <a:gd name="adj1" fmla="val 47799"/>
              <a:gd name="adj2" fmla="val -486"/>
              <a:gd name="adj3" fmla="val 47799"/>
              <a:gd name="adj4" fmla="val -15605"/>
              <a:gd name="adj5" fmla="val 19128"/>
              <a:gd name="adj6" fmla="val -15448"/>
            </a:avLst>
          </a:prstGeom>
          <a:solidFill>
            <a:schemeClr val="accent1">
              <a:lumMod val="20000"/>
              <a:lumOff val="80000"/>
            </a:schemeClr>
          </a:solidFill>
          <a:ln w="22225"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Ušteda: 0,85 milijuna kuna</a:t>
            </a:r>
            <a:endParaRPr lang="hr-H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056748"/>
            <a:ext cx="1430646" cy="52473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9376" y="354360"/>
            <a:ext cx="3878088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Primjeri </a:t>
            </a:r>
            <a:r>
              <a:rPr lang="hr-H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pojednostavljenja </a:t>
            </a:r>
            <a:r>
              <a:rPr lang="hr-H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poslovanja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14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47928" y="620688"/>
            <a:ext cx="6232512" cy="504056"/>
          </a:xfrm>
        </p:spPr>
        <p:txBody>
          <a:bodyPr>
            <a:normAutofit/>
          </a:bodyPr>
          <a:lstStyle/>
          <a:p>
            <a:r>
              <a:rPr lang="hr-HR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Provođenje ovrhe</a:t>
            </a:r>
            <a:endParaRPr lang="hr-HR" sz="20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464" y="1961456"/>
            <a:ext cx="8856984" cy="489654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Ukida se obaveza poslodavca za provedbu rješenja o ovrsi/izjave o zapljeni – sve ovršne radnje provoditi će FINA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Ukida se obaveza </a:t>
            </a: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poslodavca za dostavu rješenja o ovrsi novom poslodavcu ili sudu</a:t>
            </a:r>
            <a:endParaRPr lang="hr-H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BE0E-14B5-4EAE-8CC0-FED628E5DDB3}" type="slidenum">
              <a:rPr lang="hr-HR" smtClean="0"/>
              <a:pPr/>
              <a:t>14</a:t>
            </a:fld>
            <a:endParaRPr lang="hr-HR"/>
          </a:p>
        </p:txBody>
      </p:sp>
      <p:sp>
        <p:nvSpPr>
          <p:cNvPr id="7" name="Line Callout 2 6"/>
          <p:cNvSpPr/>
          <p:nvPr/>
        </p:nvSpPr>
        <p:spPr>
          <a:xfrm>
            <a:off x="4295800" y="3933056"/>
            <a:ext cx="6408712" cy="1080120"/>
          </a:xfrm>
          <a:prstGeom prst="borderCallout2">
            <a:avLst>
              <a:gd name="adj1" fmla="val 47799"/>
              <a:gd name="adj2" fmla="val -486"/>
              <a:gd name="adj3" fmla="val 47799"/>
              <a:gd name="adj4" fmla="val -15605"/>
              <a:gd name="adj5" fmla="val 19128"/>
              <a:gd name="adj6" fmla="val -15448"/>
            </a:avLst>
          </a:prstGeom>
          <a:solidFill>
            <a:schemeClr val="accent1">
              <a:lumMod val="20000"/>
              <a:lumOff val="80000"/>
            </a:schemeClr>
          </a:solidFill>
          <a:ln w="22225"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Ušteda: 3,5 milijuna kuna</a:t>
            </a:r>
            <a:endParaRPr lang="hr-H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056748"/>
            <a:ext cx="1430646" cy="52473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9376" y="354360"/>
            <a:ext cx="3878088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Primjeri </a:t>
            </a:r>
            <a:r>
              <a:rPr lang="hr-H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pojednostavljenja </a:t>
            </a:r>
            <a:r>
              <a:rPr lang="hr-H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poslovanja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47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1344" y="1484784"/>
            <a:ext cx="11593288" cy="2667000"/>
          </a:xfrm>
        </p:spPr>
        <p:txBody>
          <a:bodyPr anchor="ctr" anchorCtr="0">
            <a:noAutofit/>
          </a:bodyPr>
          <a:lstStyle/>
          <a:p>
            <a:pPr algn="ctr"/>
            <a:r>
              <a:rPr lang="hr-HR" sz="2800" b="1" cap="al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Hvala na pažnji</a:t>
            </a:r>
            <a:endParaRPr lang="en-US" sz="2800" b="1" cap="al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824" y="4509120"/>
            <a:ext cx="2861292" cy="104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88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056748"/>
            <a:ext cx="1430646" cy="524734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29757105"/>
              </p:ext>
            </p:extLst>
          </p:nvPr>
        </p:nvGraphicFramePr>
        <p:xfrm>
          <a:off x="191344" y="116632"/>
          <a:ext cx="1188132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352" y="5211777"/>
            <a:ext cx="10441160" cy="13234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Analizirano 939 propisa u ukupno 70 zakonodavnih područja</a:t>
            </a:r>
          </a:p>
          <a:p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Utvrđeno 3076 obveza koje poduzetnicima čine trošak od 12,4 milijarde kuna</a:t>
            </a:r>
          </a:p>
          <a:p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Trošak administrativnih obveza u 2018. i 2019. smanjujemo za 22%</a:t>
            </a: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6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319044"/>
            <a:ext cx="1430646" cy="5247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83432" y="548680"/>
            <a:ext cx="8041320" cy="477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2400" b="1" cap="al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Nastavak provedbe mjera rasterećenja </a:t>
            </a:r>
            <a:endParaRPr lang="hr-HR" sz="2400" b="1" cap="al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432" y="1268760"/>
            <a:ext cx="10225136" cy="518457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59896" y="465313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142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52184" y="3501008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314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97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4"/>
          <p:cNvSpPr>
            <a:spLocks noGrp="1"/>
          </p:cNvSpPr>
          <p:nvPr>
            <p:ph type="body" idx="1"/>
          </p:nvPr>
        </p:nvSpPr>
        <p:spPr>
          <a:xfrm>
            <a:off x="27929" y="3912122"/>
            <a:ext cx="6929211" cy="926058"/>
          </a:xfrm>
        </p:spPr>
        <p:txBody>
          <a:bodyPr/>
          <a:lstStyle/>
          <a:p>
            <a:pPr marL="742950" lvl="1" indent="-28575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hr-HR" altLang="sr-Latn-R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t-BR" altLang="sr-Latn-RS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oristi</a:t>
            </a:r>
            <a:r>
              <a:rPr lang="pt-BR" altLang="sr-Latn-R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pt-BR" altLang="sr-Latn-R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hr-HR" altLang="sr-Latn-R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većini zemalja </a:t>
            </a:r>
            <a:r>
              <a:rPr lang="pt-BR" altLang="sr-Latn-R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</a:t>
            </a:r>
            <a:r>
              <a:rPr lang="pt-BR" altLang="sr-Latn-R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t-BR" altLang="sr-Latn-R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OECD</a:t>
            </a:r>
            <a:r>
              <a:rPr lang="hr-HR" altLang="sr-Latn-R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</a:t>
            </a:r>
            <a:endParaRPr lang="hr-HR" altLang="sr-Latn-R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hr-HR" altLang="sr-Latn-R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sr-Latn-RS" sz="1000" dirty="0">
              <a:solidFill>
                <a:schemeClr val="tx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28750813"/>
              </p:ext>
            </p:extLst>
          </p:nvPr>
        </p:nvGraphicFramePr>
        <p:xfrm>
          <a:off x="7246764" y="527175"/>
          <a:ext cx="4704184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 Placeholder 4"/>
          <p:cNvSpPr txBox="1">
            <a:spLocks/>
          </p:cNvSpPr>
          <p:nvPr/>
        </p:nvSpPr>
        <p:spPr>
          <a:xfrm>
            <a:off x="2043113" y="5949950"/>
            <a:ext cx="5708650" cy="71913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hr-HR" sz="1600" dirty="0">
              <a:solidFill>
                <a:prstClr val="white">
                  <a:lumMod val="50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51" name="Rectangle 2"/>
          <p:cNvSpPr>
            <a:spLocks noChangeArrowheads="1"/>
          </p:cNvSpPr>
          <p:nvPr/>
        </p:nvSpPr>
        <p:spPr bwMode="auto">
          <a:xfrm>
            <a:off x="321048" y="2188487"/>
            <a:ext cx="7430715" cy="156966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sr-Latn-R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SCM formula</a:t>
            </a:r>
            <a:endParaRPr lang="hr-HR" altLang="sr-Latn-R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None/>
            </a:pPr>
            <a:r>
              <a:rPr lang="hr-HR" altLang="sr-Latn-R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trošak vremena </a:t>
            </a:r>
            <a:r>
              <a:rPr lang="hr-HR" altLang="sr-Latn-R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administrativnu obvezu x </a:t>
            </a:r>
            <a:r>
              <a:rPr lang="hr-HR" altLang="sr-Latn-R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bruto trošak </a:t>
            </a:r>
            <a:r>
              <a:rPr lang="hr-HR" altLang="sr-Latn-R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satnice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None/>
            </a:pPr>
            <a:r>
              <a:rPr lang="hr-HR" altLang="sr-Latn-R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hr-HR" altLang="sr-Latn-R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fiksni materijalni trošak (30%) </a:t>
            </a:r>
            <a:r>
              <a:rPr lang="hr-HR" altLang="sr-Latn-R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naknade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None/>
            </a:pPr>
            <a:r>
              <a:rPr lang="hr-HR" altLang="sr-Latn-R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hr-HR" altLang="sr-Latn-R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učestalost </a:t>
            </a:r>
            <a:r>
              <a:rPr lang="hr-HR" altLang="sr-Latn-R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godini = </a:t>
            </a:r>
            <a:r>
              <a:rPr lang="hr-HR" altLang="sr-Latn-R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administrativni trošak </a:t>
            </a:r>
            <a:r>
              <a:rPr lang="hr-HR" altLang="sr-Latn-RS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subjekta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None/>
            </a:pPr>
            <a:endParaRPr lang="hr-HR" altLang="sr-Latn-RS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None/>
            </a:pPr>
            <a:r>
              <a:rPr lang="hr-HR" altLang="sr-Latn-R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hr-HR" altLang="sr-Latn-R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 subjekata na koje se obveza odnosi </a:t>
            </a:r>
            <a:r>
              <a:rPr lang="hr-HR" altLang="sr-Latn-R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hr-HR" altLang="sr-Latn-R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administrativni trošak </a:t>
            </a:r>
            <a:r>
              <a:rPr lang="hr-HR" altLang="sr-Latn-RS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gospodarstva</a:t>
            </a:r>
            <a:endParaRPr lang="hr-HR" altLang="sr-Latn-RS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74301" y="353576"/>
            <a:ext cx="7129141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hr-HR" altLang="sr-Latn-RS" sz="2400" b="1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METODOLOGIJA </a:t>
            </a:r>
          </a:p>
          <a:p>
            <a:pPr>
              <a:defRPr/>
            </a:pPr>
            <a:r>
              <a:rPr lang="hr-HR" altLang="sr-Latn-RS" sz="2400" b="1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</a:t>
            </a:r>
            <a:r>
              <a:rPr lang="hr-HR" altLang="sr-Latn-RS" sz="2400" b="1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Model (SCM)</a:t>
            </a:r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2003425" y="4067176"/>
            <a:ext cx="4833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sr-Latn-RS" sz="140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13188" y="1300606"/>
            <a:ext cx="74385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sr-Latn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Mjere rasterećenja predložene su temeljem provedenih mjerenja i analiza primjenom SCM metodologije</a:t>
            </a:r>
            <a:endParaRPr lang="hr-HR" altLang="sr-Latn-R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23392" y="4797152"/>
            <a:ext cx="499085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sr-Latn-R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SCM daje odgovore: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sr-Latn-R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Koliko vremena i novca se troši na svaku obvezu?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sr-Latn-R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Koje su sve radnje potrebne?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sr-Latn-R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Gdje se može smanjivati administrativni trošak?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sr-Latn-R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Koji su troškovi opravdani, a koji su suvišni?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hr-HR" altLang="sr-Latn-R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Koliku uštedu donosimo poduzetniku i gospodarstvu?</a:t>
            </a:r>
            <a:endParaRPr lang="hr-HR" altLang="sr-Latn-R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056748"/>
            <a:ext cx="1430646" cy="52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8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43872" y="440668"/>
            <a:ext cx="5584440" cy="504056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Akcijski plan 2017.</a:t>
            </a:r>
            <a:endParaRPr lang="hr-HR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932" y="1356638"/>
            <a:ext cx="11103668" cy="54567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Izmjene i dopune </a:t>
            </a:r>
            <a:r>
              <a:rPr lang="hr-H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Zakona o zaštiti pučanstva od zaraznih bolesti 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(NN 130/17) – smanjena učestalost sanitarnih i zdravstvenih pregleda, jednostavnija i jeftinija edukacija radnika, smanjene upravne pristojbe i dozvole za 65%, ukinuto nepotrebno birokratiziranje poput dostave preslika iz zemljišnih knjiga koje nemaju veze sa djelatnošću koja se obavlja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Izmjene i dopune </a:t>
            </a:r>
            <a:r>
              <a:rPr lang="hr-H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Zakona o zaštiti na radu 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(NN 94/2018) – smanjena učestalost organizacije odbora zaštite na radu za djelatnosti niskog rizika, pojednostavljen postupak prijave ozljede na radu i evidencija radnog vremena, omogućena online aplikacija/vodić kojom poduzetnici mogu samostalno izraditi procjenu rizika na radnom mjestu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Posrednici u prodaji i agenti na tržištu nekretnina 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mogu jednostavnije, bez nepotrebne papirologije i u digitalnom obliku, doći do potrebnih dozvola i dobiti rješenje o ispunjenju tehničkih uvjeta za rad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Ukinuta obveza </a:t>
            </a:r>
            <a:r>
              <a:rPr lang="hr-H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pokretanja ovrhe za samozaposlene poduzetnike 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koji su ujedno direktori trgovačkih društava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Pojednostavljen i digitaliziran postupak </a:t>
            </a:r>
            <a:r>
              <a:rPr lang="hr-H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prijave gradilišta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Liberalizirano tržište usluga revizora 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(ukinuta ograničenja trajanja ovlaštenja...)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Ukinuta količinska i teritorijalna ograničenja za </a:t>
            </a:r>
            <a:r>
              <a:rPr lang="hr-H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rad autoškola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hr-HR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hr-H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hr-H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vi-VN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BE0E-14B5-4EAE-8CC0-FED628E5DDB3}" type="slidenum">
              <a:rPr lang="hr-HR" smtClean="0"/>
              <a:pPr/>
              <a:t>5</a:t>
            </a:fld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479376" y="235496"/>
            <a:ext cx="3878088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PRIMJERI PROVEDENIH MJERA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056748"/>
            <a:ext cx="1430646" cy="52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38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43872" y="440668"/>
            <a:ext cx="5584440" cy="504056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Akcijski plan 2018.</a:t>
            </a:r>
            <a:endParaRPr lang="hr-HR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55" y="1484784"/>
            <a:ext cx="10873208" cy="524071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Ukinuta obveza plaćanja svih naknada Državnom zavodu za statistiku kod </a:t>
            </a:r>
            <a:r>
              <a:rPr lang="hr-H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razvrstavanja prema NKD-u 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kod osnivanja ili promjene djelatnosti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Državna geodetska uprava 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omogućila je izdavanje javnih isprava elektroničkim putem te ukinula naplatu troškova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Ukida se niz obveza 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iz nadležnosti </a:t>
            </a:r>
            <a:r>
              <a:rPr lang="hr-H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Porezne uprave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Obveza vođenja evidencije o isplaćenim dohotcima od nesamostalnog rada (obrazac DNR) te će se radnicima omogućiti uvid u podatke putem e-Porezne ili izravno u Poreznoj upravi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Obveza vođenja IP obrasca za 2019. godinu i nadalje (primici od nesamostalnog rada)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Obveza dostave izvješća o uplaćenim premijama dobrovoljnog mirovinskog osiguranja (obrazac DMO)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Ukinut je niz administrativnih zahtjeva u području </a:t>
            </a:r>
            <a:r>
              <a:rPr lang="hr-H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fitosanitarne politike, akvakulture i ribarstva 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(digitalizacija postupaka, ukidanje ili smanjenje naknada za obvezne preglede i stručno osposobljavanje, povezivanje sa sudskim i obrtnim registrom kod izdavanja dozvola)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hr-HR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hr-H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hr-H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vi-VN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BE0E-14B5-4EAE-8CC0-FED628E5DDB3}" type="slidenum">
              <a:rPr lang="hr-HR" smtClean="0"/>
              <a:pPr/>
              <a:t>6</a:t>
            </a:fld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479376" y="235496"/>
            <a:ext cx="3878088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PRIMJERI PROVEDENIH MJERA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056748"/>
            <a:ext cx="1430646" cy="52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35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95400" y="332656"/>
            <a:ext cx="10081120" cy="796660"/>
          </a:xfrm>
        </p:spPr>
        <p:txBody>
          <a:bodyPr>
            <a:normAutofit/>
          </a:bodyPr>
          <a:lstStyle/>
          <a:p>
            <a:pPr algn="ctr"/>
            <a:r>
              <a:rPr lang="hr-HR" sz="2400" b="1" cap="al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Akcijski plan </a:t>
            </a:r>
            <a:br>
              <a:rPr lang="hr-HR" sz="2400" b="1" cap="al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400" b="1" cap="al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administrativno rasterećenje gospodarstva 2019</a:t>
            </a:r>
            <a:endParaRPr lang="en-US" sz="2400" b="1" cap="al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8FCD5F1-B09D-4B0A-BB07-423B979A6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83632" y="1462421"/>
            <a:ext cx="7056784" cy="1323439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36 područja</a:t>
            </a:r>
          </a:p>
          <a:p>
            <a:pPr algn="ctr"/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314 mjera </a:t>
            </a:r>
          </a:p>
          <a:p>
            <a:pPr algn="ctr"/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15,57% rasterećenja izmjerenih obveza</a:t>
            </a:r>
          </a:p>
          <a:p>
            <a:pPr algn="ctr"/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626,74 milijuna kn smanjenje troškova obveza</a:t>
            </a:r>
            <a:endParaRPr lang="hr-H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0981" y="3094117"/>
            <a:ext cx="4320480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Obvezni doprinosi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Gospodarenje otpadom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Trgovačko pravo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Veterinarstvo i sigurnost hrane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Pomorstvo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Građansko pravo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Vodno gospodarstvo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Lijekovi</a:t>
            </a:r>
            <a:endParaRPr lang="hr-HR" sz="14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01001" y="4092876"/>
            <a:ext cx="4320480" cy="2627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Porezni postupak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Socijalna skrb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Elektroničke komunikacije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Zaštita zraka i klime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Upisnik poljoprivrednika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Energetika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Turizam i ugostiteljstvo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Kretanje i boravak stranaca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Trošarine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1400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Medicinski proizvodi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hr-HR" sz="14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871864" y="3154390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Zaštita </a:t>
            </a:r>
            <a:r>
              <a:rPr lang="hr-H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okoliša</a:t>
            </a:r>
          </a:p>
          <a:p>
            <a:r>
              <a:rPr lang="hr-H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Projektiranje i nadzor gradnje, upravljanje i kontrola projekata</a:t>
            </a:r>
          </a:p>
          <a:p>
            <a:r>
              <a:rPr lang="hr-H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 kvalitete za hranu</a:t>
            </a:r>
          </a:p>
          <a:p>
            <a:r>
              <a:rPr lang="hr-H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Zaštita prirode</a:t>
            </a:r>
          </a:p>
          <a:p>
            <a:r>
              <a:rPr lang="hr-H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Psihološka djelatnost</a:t>
            </a:r>
          </a:p>
          <a:p>
            <a:r>
              <a:rPr lang="hr-H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Homologacija </a:t>
            </a:r>
          </a:p>
          <a:p>
            <a:r>
              <a:rPr lang="hr-H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Doniranje hrane</a:t>
            </a:r>
          </a:p>
          <a:p>
            <a:r>
              <a:rPr lang="hr-H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Zračni </a:t>
            </a:r>
            <a:r>
              <a:rPr lang="hr-HR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promet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320136" y="4062331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Organizacija </a:t>
            </a:r>
            <a:r>
              <a:rPr lang="hr-H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pravosuđa</a:t>
            </a:r>
          </a:p>
          <a:p>
            <a:r>
              <a:rPr lang="hr-H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Edukacijsko-rehabilitacijska djelatnost</a:t>
            </a:r>
          </a:p>
          <a:p>
            <a:r>
              <a:rPr lang="hr-H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Nakladništvo osnovnoškolskih i srednjoškolskih udžbenika</a:t>
            </a:r>
          </a:p>
          <a:p>
            <a:r>
              <a:rPr lang="hr-H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Građevni proizvodi</a:t>
            </a:r>
          </a:p>
          <a:p>
            <a:r>
              <a:rPr lang="hr-H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Sustavi kvalitete poljoprivrednih i prehrambenih proizvoda</a:t>
            </a:r>
          </a:p>
          <a:p>
            <a:r>
              <a:rPr lang="hr-H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Fitosanitarna politika</a:t>
            </a:r>
          </a:p>
          <a:p>
            <a:r>
              <a:rPr lang="hr-H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Vinarstvo</a:t>
            </a:r>
          </a:p>
          <a:p>
            <a:r>
              <a:rPr lang="hr-H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Visoko obrazovanje i znanost</a:t>
            </a:r>
          </a:p>
          <a:p>
            <a:r>
              <a:rPr lang="hr-H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Razvrstavanje i klasiranje životinjskih trupova</a:t>
            </a:r>
          </a:p>
          <a:p>
            <a:r>
              <a:rPr lang="hr-H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Prirodne mineralne i izvorske vode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056748"/>
            <a:ext cx="1430646" cy="52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41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92" y="1700808"/>
            <a:ext cx="6800856" cy="4847418"/>
          </a:xfrm>
          <a:prstGeom prst="rect">
            <a:avLst/>
          </a:prstGeom>
        </p:spPr>
      </p:pic>
      <p:sp>
        <p:nvSpPr>
          <p:cNvPr id="11" name="Rectangle 1"/>
          <p:cNvSpPr>
            <a:spLocks noGrp="1"/>
          </p:cNvSpPr>
          <p:nvPr>
            <p:ph type="title"/>
          </p:nvPr>
        </p:nvSpPr>
        <p:spPr>
          <a:xfrm>
            <a:off x="590021" y="366857"/>
            <a:ext cx="10081120" cy="1117927"/>
          </a:xfrm>
        </p:spPr>
        <p:txBody>
          <a:bodyPr>
            <a:normAutofit/>
          </a:bodyPr>
          <a:lstStyle/>
          <a:p>
            <a:pPr algn="ctr"/>
            <a:r>
              <a:rPr lang="hr-HR" sz="2400" b="1" cap="al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područja sa najvećim administrativnim opterećenjem </a:t>
            </a:r>
            <a:br>
              <a:rPr lang="hr-HR" sz="2400" b="1" cap="al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cap="al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18625" y="3789040"/>
            <a:ext cx="43924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Ukupni trošak svih obaveza </a:t>
            </a:r>
          </a:p>
          <a:p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 10 područja:</a:t>
            </a:r>
          </a:p>
          <a:p>
            <a:pPr algn="r"/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3,8 milijardi kn </a:t>
            </a:r>
          </a:p>
          <a:p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Ukupno rasterećenje: </a:t>
            </a:r>
          </a:p>
          <a:p>
            <a:pPr algn="r"/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606,4 milijuna kn</a:t>
            </a: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056748"/>
            <a:ext cx="1430646" cy="52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45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04048" y="404664"/>
            <a:ext cx="5584440" cy="504056"/>
          </a:xfrm>
        </p:spPr>
        <p:txBody>
          <a:bodyPr>
            <a:normAutofit/>
          </a:bodyPr>
          <a:lstStyle/>
          <a:p>
            <a:r>
              <a:rPr lang="hr-HR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Digitalizacija postupaka u trgovačkom pravu </a:t>
            </a:r>
            <a:endParaRPr lang="hr-HR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32" y="1542802"/>
            <a:ext cx="9845184" cy="519856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Osnivanje </a:t>
            </a:r>
            <a:r>
              <a:rPr lang="hr-H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trgovačkog društva elektroničkim </a:t>
            </a: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Omogućavanje </a:t>
            </a:r>
            <a:r>
              <a:rPr lang="hr-H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postupaka u kojima se ovjera može potpisati korištenjem naprednog elektroničkog potpisa, poput npr. izmjene statusnih promjena u </a:t>
            </a: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sudskom registru, kod </a:t>
            </a:r>
            <a:r>
              <a:rPr lang="hr-H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upravnih </a:t>
            </a: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postupaka poput </a:t>
            </a:r>
            <a:r>
              <a:rPr lang="hr-H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prijave statusnih promjena trgovačkih društava, prijave izmjena društvenog ugovora, upisa promjene temeljnog kapitala ili brisanja subjekta upisa </a:t>
            </a:r>
            <a:endParaRPr lang="hr-HR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Omogućavanje </a:t>
            </a:r>
            <a:r>
              <a:rPr lang="hr-H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korištenja elektroničke komunikacije u postupcima pred trgovačkim </a:t>
            </a: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sudovima </a:t>
            </a:r>
            <a:endParaRPr lang="hr-H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hr-H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hr-H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hr-H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hr-H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hr-H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hr-H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vi-VN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BE0E-14B5-4EAE-8CC0-FED628E5DDB3}" type="slidenum">
              <a:rPr lang="hr-HR" smtClean="0"/>
              <a:pPr/>
              <a:t>9</a:t>
            </a:fld>
            <a:endParaRPr lang="hr-HR"/>
          </a:p>
        </p:txBody>
      </p:sp>
      <p:sp>
        <p:nvSpPr>
          <p:cNvPr id="7" name="Line Callout 2 6"/>
          <p:cNvSpPr/>
          <p:nvPr/>
        </p:nvSpPr>
        <p:spPr>
          <a:xfrm>
            <a:off x="4799856" y="4725144"/>
            <a:ext cx="6408712" cy="1296144"/>
          </a:xfrm>
          <a:prstGeom prst="borderCallout2">
            <a:avLst>
              <a:gd name="adj1" fmla="val 47799"/>
              <a:gd name="adj2" fmla="val -486"/>
              <a:gd name="adj3" fmla="val 47799"/>
              <a:gd name="adj4" fmla="val -15605"/>
              <a:gd name="adj5" fmla="val 19128"/>
              <a:gd name="adj6" fmla="val -15448"/>
            </a:avLst>
          </a:prstGeom>
          <a:solidFill>
            <a:schemeClr val="accent1">
              <a:lumMod val="20000"/>
              <a:lumOff val="80000"/>
            </a:schemeClr>
          </a:solidFill>
          <a:ln w="22225">
            <a:solidFill>
              <a:schemeClr val="tx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Ušteda: 173,8 milijuna kuna</a:t>
            </a:r>
            <a:endParaRPr lang="hr-H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376" y="235496"/>
            <a:ext cx="3878088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Primjeri </a:t>
            </a:r>
            <a:r>
              <a:rPr lang="hr-H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pojednostavljenja </a:t>
            </a:r>
            <a:r>
              <a:rPr lang="hr-H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poslovanja</a:t>
            </a: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056748"/>
            <a:ext cx="1430646" cy="52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33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Blue 16x9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17271.potx" id="{FAD70E18-2F21-4BAE-983F-13051C6D1C17}" vid="{4B4DF9DC-15EC-4671-A52A-56A08B977F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project plan presentation (widescreen)</Template>
  <TotalTime>827</TotalTime>
  <Words>1043</Words>
  <Application>Microsoft Office PowerPoint</Application>
  <PresentationFormat>Widescreen</PresentationFormat>
  <Paragraphs>194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Corbel</vt:lpstr>
      <vt:lpstr>Euphemia</vt:lpstr>
      <vt:lpstr>Tahoma</vt:lpstr>
      <vt:lpstr>Wingdings</vt:lpstr>
      <vt:lpstr>Banded Design Blue 16x9</vt:lpstr>
      <vt:lpstr>Office Theme</vt:lpstr>
      <vt:lpstr>Akcijski plan  za administrativno rasterećenje  gospodarstva  2019.   - za jeftinije i jednostavnije poslovanje -   </vt:lpstr>
      <vt:lpstr>PowerPoint Presentation</vt:lpstr>
      <vt:lpstr>PowerPoint Presentation</vt:lpstr>
      <vt:lpstr>PowerPoint Presentation</vt:lpstr>
      <vt:lpstr>Akcijski plan 2017.</vt:lpstr>
      <vt:lpstr>Akcijski plan 2018.</vt:lpstr>
      <vt:lpstr>Akcijski plan  za administrativno rasterećenje gospodarstva 2019</vt:lpstr>
      <vt:lpstr>10 područja sa najvećim administrativnim opterećenjem  </vt:lpstr>
      <vt:lpstr>Digitalizacija postupaka u trgovačkom pravu </vt:lpstr>
      <vt:lpstr>Digitalizacija postupaka u postupcima carinske uprave</vt:lpstr>
      <vt:lpstr>Daljnji razvoj platforme Hrvatski digitalni turizam</vt:lpstr>
      <vt:lpstr>Pojednostavljenje evidencija za OPG-ove</vt:lpstr>
      <vt:lpstr>Zapošljavanje stranaca</vt:lpstr>
      <vt:lpstr>Provođenje ovrhe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Akcijski plan  za administrativno rasterećenje gospodarstva  2019</dc:title>
  <dc:creator>Jasminka Barić</dc:creator>
  <cp:lastModifiedBy>Vanja Ovčar</cp:lastModifiedBy>
  <cp:revision>69</cp:revision>
  <cp:lastPrinted>2019-01-02T16:19:27Z</cp:lastPrinted>
  <dcterms:created xsi:type="dcterms:W3CDTF">2018-12-28T12:46:55Z</dcterms:created>
  <dcterms:modified xsi:type="dcterms:W3CDTF">2019-01-03T16:40:37Z</dcterms:modified>
</cp:coreProperties>
</file>