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9"/>
  </p:notesMasterIdLst>
  <p:sldIdLst>
    <p:sldId id="333" r:id="rId4"/>
    <p:sldId id="299" r:id="rId5"/>
    <p:sldId id="348" r:id="rId6"/>
    <p:sldId id="336" r:id="rId7"/>
    <p:sldId id="338" r:id="rId8"/>
    <p:sldId id="339" r:id="rId9"/>
    <p:sldId id="340" r:id="rId10"/>
    <p:sldId id="341" r:id="rId11"/>
    <p:sldId id="342" r:id="rId12"/>
    <p:sldId id="350" r:id="rId13"/>
    <p:sldId id="344" r:id="rId14"/>
    <p:sldId id="345" r:id="rId15"/>
    <p:sldId id="346" r:id="rId16"/>
    <p:sldId id="347" r:id="rId17"/>
    <p:sldId id="3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0921"/>
    <a:srgbClr val="70AD46"/>
    <a:srgbClr val="BED7EF"/>
    <a:srgbClr val="DEECF8"/>
    <a:srgbClr val="13695C"/>
    <a:srgbClr val="E3F1DA"/>
    <a:srgbClr val="7ECEEF"/>
    <a:srgbClr val="1486B3"/>
    <a:srgbClr val="0E5877"/>
    <a:srgbClr val="029D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87857" autoAdjust="0"/>
  </p:normalViewPr>
  <p:slideViewPr>
    <p:cSldViewPr snapToGrid="0">
      <p:cViewPr varScale="1">
        <p:scale>
          <a:sx n="64" d="100"/>
          <a:sy n="64" d="100"/>
        </p:scale>
        <p:origin x="756" y="5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3C865-D5EE-4C99-B4CB-E439ABBFB459}" type="datetimeFigureOut">
              <a:rPr lang="en-US" smtClean="0"/>
              <a:t>11/11/2019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F6B3-4130-4BE3-9CC8-55CE2399446C}" type="slidenum">
              <a:rPr lang="en-US" smtClean="0"/>
              <a:t>‹#›</a:t>
            </a:fld>
            <a:endParaRPr lang="en-US"/>
          </a:p>
        </p:txBody>
      </p:sp>
    </p:spTree>
    <p:extLst>
      <p:ext uri="{BB962C8B-B14F-4D97-AF65-F5344CB8AC3E}">
        <p14:creationId xmlns:p14="http://schemas.microsoft.com/office/powerpoint/2010/main" val="71816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524000" y="1122363"/>
            <a:ext cx="9144000" cy="2387600"/>
          </a:xfrm>
          <a:prstGeom prst="rect">
            <a:avLst/>
          </a:prstGeom>
        </p:spPr>
        <p:txBody>
          <a:bodyPr anchor="b">
            <a:normAutofit/>
          </a:bodyPr>
          <a:lstStyle>
            <a:lvl1pPr algn="ctr">
              <a:defRPr sz="4800">
                <a:solidFill>
                  <a:srgbClr val="232C51"/>
                </a:solidFill>
                <a:latin typeface="Arial" panose="020B0604020202020204" pitchFamily="34" charset="0"/>
                <a:cs typeface="Arial" panose="020B0604020202020204" pitchFamily="34" charset="0"/>
              </a:defRPr>
            </a:lvl1pPr>
          </a:lstStyle>
          <a:p>
            <a:r>
              <a:rPr lang="en-US" dirty="0" smtClean="0"/>
              <a:t>Click to edit Master title style</a:t>
            </a:r>
            <a:endParaRPr lang="hr-HR" dirty="0"/>
          </a:p>
        </p:txBody>
      </p:sp>
      <p:sp>
        <p:nvSpPr>
          <p:cNvPr id="8"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hr-HR"/>
          </a:p>
        </p:txBody>
      </p:sp>
    </p:spTree>
    <p:extLst>
      <p:ext uri="{BB962C8B-B14F-4D97-AF65-F5344CB8AC3E}">
        <p14:creationId xmlns:p14="http://schemas.microsoft.com/office/powerpoint/2010/main" val="297085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136002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Google Shape;55;p13"/>
          <p:cNvPicPr preferRelativeResize="0"/>
          <p:nvPr userDrawn="1"/>
        </p:nvPicPr>
        <p:blipFill>
          <a:blip r:embed="rId2">
            <a:alphaModFix/>
          </a:blip>
          <a:stretch>
            <a:fillRect/>
          </a:stretch>
        </p:blipFill>
        <p:spPr>
          <a:xfrm>
            <a:off x="0" y="0"/>
            <a:ext cx="12192000" cy="122413"/>
          </a:xfrm>
          <a:prstGeom prst="rect">
            <a:avLst/>
          </a:prstGeom>
          <a:noFill/>
          <a:ln>
            <a:noFill/>
          </a:ln>
        </p:spPr>
      </p:pic>
      <p:cxnSp>
        <p:nvCxnSpPr>
          <p:cNvPr id="3" name="Google Shape;57;p13"/>
          <p:cNvCxnSpPr/>
          <p:nvPr userDrawn="1"/>
        </p:nvCxnSpPr>
        <p:spPr>
          <a:xfrm flipV="1">
            <a:off x="0" y="6755429"/>
            <a:ext cx="12192000" cy="28065"/>
          </a:xfrm>
          <a:prstGeom prst="straightConnector1">
            <a:avLst/>
          </a:prstGeom>
          <a:noFill/>
          <a:ln w="28575" cap="flat" cmpd="sng">
            <a:solidFill>
              <a:srgbClr val="232C51"/>
            </a:solidFill>
            <a:prstDash val="solid"/>
            <a:miter lim="800000"/>
            <a:headEnd type="none" w="sm" len="sm"/>
            <a:tailEnd type="none" w="sm" len="sm"/>
          </a:ln>
        </p:spPr>
      </p:cxnSp>
    </p:spTree>
    <p:extLst>
      <p:ext uri="{BB962C8B-B14F-4D97-AF65-F5344CB8AC3E}">
        <p14:creationId xmlns:p14="http://schemas.microsoft.com/office/powerpoint/2010/main" val="1133003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297031" y="299898"/>
            <a:ext cx="11515524" cy="922500"/>
          </a:xfrm>
          <a:prstGeom prst="rect">
            <a:avLst/>
          </a:prstGeom>
        </p:spPr>
        <p:txBody>
          <a:bodyPr>
            <a:normAutofit/>
          </a:bodyPr>
          <a:lstStyle>
            <a:lvl1pPr>
              <a:defRPr sz="2400" b="1">
                <a:solidFill>
                  <a:srgbClr val="232C51"/>
                </a:solidFill>
                <a:latin typeface="Arial" panose="020B0604020202020204" pitchFamily="34" charset="0"/>
                <a:cs typeface="Arial" panose="020B0604020202020204" pitchFamily="34" charset="0"/>
              </a:defRPr>
            </a:lvl1pPr>
          </a:lstStyle>
          <a:p>
            <a:r>
              <a:rPr lang="en-US" dirty="0" smtClean="0"/>
              <a:t>Click to edit Master title style</a:t>
            </a:r>
            <a:endParaRPr lang="hr-HR" dirty="0"/>
          </a:p>
        </p:txBody>
      </p:sp>
      <p:sp>
        <p:nvSpPr>
          <p:cNvPr id="10" name="Content Placeholder 2"/>
          <p:cNvSpPr>
            <a:spLocks noGrp="1"/>
          </p:cNvSpPr>
          <p:nvPr>
            <p:ph idx="1"/>
          </p:nvPr>
        </p:nvSpPr>
        <p:spPr>
          <a:xfrm>
            <a:off x="297031" y="1562424"/>
            <a:ext cx="11515524" cy="4549213"/>
          </a:xfrm>
          <a:prstGeom prst="rect">
            <a:avLst/>
          </a:prstGeom>
        </p:spPr>
        <p:txBody>
          <a:bodyPr/>
          <a:lstStyle>
            <a:lvl1pPr>
              <a:defRPr sz="2000">
                <a:solidFill>
                  <a:schemeClr val="tx1">
                    <a:lumMod val="65000"/>
                    <a:lumOff val="35000"/>
                  </a:schemeClr>
                </a:solidFill>
                <a:latin typeface="Arial" panose="020B0604020202020204" pitchFamily="34" charset="0"/>
                <a:cs typeface="Arial" panose="020B0604020202020204" pitchFamily="34" charset="0"/>
              </a:defRPr>
            </a:lvl1pPr>
            <a:lvl2pPr>
              <a:defRPr sz="1800">
                <a:solidFill>
                  <a:schemeClr val="tx1">
                    <a:lumMod val="65000"/>
                    <a:lumOff val="35000"/>
                  </a:schemeClr>
                </a:solidFill>
                <a:latin typeface="Arial" panose="020B0604020202020204" pitchFamily="34" charset="0"/>
                <a:cs typeface="Arial" panose="020B0604020202020204" pitchFamily="34" charset="0"/>
              </a:defRPr>
            </a:lvl2pPr>
            <a:lvl3pPr>
              <a:defRPr sz="1600">
                <a:solidFill>
                  <a:schemeClr val="tx1">
                    <a:lumMod val="65000"/>
                    <a:lumOff val="35000"/>
                  </a:schemeClr>
                </a:solidFill>
                <a:latin typeface="Arial" panose="020B0604020202020204" pitchFamily="34" charset="0"/>
                <a:cs typeface="Arial" panose="020B0604020202020204" pitchFamily="34" charset="0"/>
              </a:defRPr>
            </a:lvl3pPr>
            <a:lvl4pPr>
              <a:defRPr sz="1400">
                <a:solidFill>
                  <a:schemeClr val="tx1">
                    <a:lumMod val="65000"/>
                    <a:lumOff val="35000"/>
                  </a:schemeClr>
                </a:solidFill>
                <a:latin typeface="Arial" panose="020B0604020202020204" pitchFamily="34" charset="0"/>
                <a:cs typeface="Arial" panose="020B0604020202020204" pitchFamily="34" charset="0"/>
              </a:defRPr>
            </a:lvl4pPr>
            <a:lvl5pPr>
              <a:defRPr sz="12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r-HR" dirty="0"/>
          </a:p>
        </p:txBody>
      </p:sp>
      <p:cxnSp>
        <p:nvCxnSpPr>
          <p:cNvPr id="12" name="Straight Connector 11"/>
          <p:cNvCxnSpPr/>
          <p:nvPr userDrawn="1"/>
        </p:nvCxnSpPr>
        <p:spPr>
          <a:xfrm>
            <a:off x="189470" y="906162"/>
            <a:ext cx="11804822" cy="0"/>
          </a:xfrm>
          <a:prstGeom prst="line">
            <a:avLst/>
          </a:prstGeom>
          <a:ln w="28575">
            <a:solidFill>
              <a:srgbClr val="232C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49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380213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2988518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61343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265226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67759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4142927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D2E50-A280-41B8-9C1E-A7FA99CF1015}" type="datetimeFigureOut">
              <a:rPr lang="en-US" smtClean="0"/>
              <a:t>11/11/2019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2BD31AC-D313-43C4-9FA3-4503A2B4A28A}" type="slidenum">
              <a:rPr lang="en-US" smtClean="0"/>
              <a:t>‹#›</a:t>
            </a:fld>
            <a:endParaRPr lang="en-US"/>
          </a:p>
        </p:txBody>
      </p:sp>
    </p:spTree>
    <p:extLst>
      <p:ext uri="{BB962C8B-B14F-4D97-AF65-F5344CB8AC3E}">
        <p14:creationId xmlns:p14="http://schemas.microsoft.com/office/powerpoint/2010/main" val="333909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oogle Shape;55;p13"/>
          <p:cNvPicPr preferRelativeResize="0"/>
          <p:nvPr userDrawn="1"/>
        </p:nvPicPr>
        <p:blipFill>
          <a:blip r:embed="rId13">
            <a:alphaModFix/>
          </a:blip>
          <a:stretch>
            <a:fillRect/>
          </a:stretch>
        </p:blipFill>
        <p:spPr>
          <a:xfrm>
            <a:off x="0" y="-88"/>
            <a:ext cx="12192000" cy="84247"/>
          </a:xfrm>
          <a:prstGeom prst="rect">
            <a:avLst/>
          </a:prstGeom>
          <a:noFill/>
          <a:ln>
            <a:noFill/>
          </a:ln>
        </p:spPr>
      </p:pic>
      <p:cxnSp>
        <p:nvCxnSpPr>
          <p:cNvPr id="3" name="Google Shape;57;p13"/>
          <p:cNvCxnSpPr/>
          <p:nvPr userDrawn="1"/>
        </p:nvCxnSpPr>
        <p:spPr>
          <a:xfrm>
            <a:off x="0" y="6783493"/>
            <a:ext cx="12192000" cy="0"/>
          </a:xfrm>
          <a:prstGeom prst="straightConnector1">
            <a:avLst/>
          </a:prstGeom>
          <a:noFill/>
          <a:ln w="28575" cap="flat" cmpd="sng">
            <a:solidFill>
              <a:srgbClr val="232C51"/>
            </a:solidFill>
            <a:prstDash val="solid"/>
            <a:miter lim="800000"/>
            <a:headEnd type="none" w="sm" len="sm"/>
            <a:tailEnd type="none" w="sm" len="sm"/>
          </a:ln>
        </p:spPr>
      </p:cxnSp>
    </p:spTree>
    <p:extLst>
      <p:ext uri="{BB962C8B-B14F-4D97-AF65-F5344CB8AC3E}">
        <p14:creationId xmlns:p14="http://schemas.microsoft.com/office/powerpoint/2010/main" val="2475891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7.png"/><Relationship Id="rId26" Type="http://schemas.openxmlformats.org/officeDocument/2006/relationships/image" Target="../media/image58.png"/><Relationship Id="rId39" Type="http://schemas.openxmlformats.org/officeDocument/2006/relationships/image" Target="../media/image71.jpeg"/><Relationship Id="rId3" Type="http://schemas.openxmlformats.org/officeDocument/2006/relationships/image" Target="../media/image37.png"/><Relationship Id="rId21" Type="http://schemas.openxmlformats.org/officeDocument/2006/relationships/image" Target="../media/image53.jpeg"/><Relationship Id="rId34" Type="http://schemas.openxmlformats.org/officeDocument/2006/relationships/image" Target="../media/image66.jpeg"/><Relationship Id="rId42" Type="http://schemas.openxmlformats.org/officeDocument/2006/relationships/image" Target="../media/image6.png"/><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jpe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2.png"/><Relationship Id="rId29" Type="http://schemas.openxmlformats.org/officeDocument/2006/relationships/image" Target="../media/image61.png"/><Relationship Id="rId41"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40" Type="http://schemas.openxmlformats.org/officeDocument/2006/relationships/image" Target="../media/image72.jpe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5.jpeg"/><Relationship Id="rId28" Type="http://schemas.openxmlformats.org/officeDocument/2006/relationships/image" Target="../media/image60.png"/><Relationship Id="rId36" Type="http://schemas.openxmlformats.org/officeDocument/2006/relationships/image" Target="../media/image68.jpeg"/><Relationship Id="rId10" Type="http://schemas.openxmlformats.org/officeDocument/2006/relationships/image" Target="../media/image44.png"/><Relationship Id="rId19" Type="http://schemas.openxmlformats.org/officeDocument/2006/relationships/image" Target="../media/image8.png"/><Relationship Id="rId31" Type="http://schemas.openxmlformats.org/officeDocument/2006/relationships/image" Target="../media/image63.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4.jpeg"/><Relationship Id="rId27" Type="http://schemas.openxmlformats.org/officeDocument/2006/relationships/image" Target="../media/image59.jpeg"/><Relationship Id="rId30" Type="http://schemas.openxmlformats.org/officeDocument/2006/relationships/image" Target="../media/image62.jpeg"/><Relationship Id="rId35"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microsoft.com/office/2007/relationships/hdphoto" Target="../media/hdphoto4.wdp"/><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5.png"/><Relationship Id="rId12" Type="http://schemas.microsoft.com/office/2007/relationships/hdphoto" Target="../media/hdphoto2.wdp"/><Relationship Id="rId17" Type="http://schemas.openxmlformats.org/officeDocument/2006/relationships/image" Target="../media/image23.png"/><Relationship Id="rId25" Type="http://schemas.openxmlformats.org/officeDocument/2006/relationships/image" Target="../media/image30.png"/><Relationship Id="rId2" Type="http://schemas.openxmlformats.org/officeDocument/2006/relationships/image" Target="../media/image6.png"/><Relationship Id="rId16" Type="http://schemas.microsoft.com/office/2007/relationships/hdphoto" Target="../media/hdphoto3.wdp"/><Relationship Id="rId20"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24" Type="http://schemas.openxmlformats.org/officeDocument/2006/relationships/image" Target="../media/image29.png"/><Relationship Id="rId5" Type="http://schemas.openxmlformats.org/officeDocument/2006/relationships/image" Target="../media/image14.png"/><Relationship Id="rId1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27.png"/><Relationship Id="rId27"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slov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0344"/>
            <a:ext cx="12192000" cy="4774523"/>
          </a:xfrm>
          <a:prstGeom prst="rect">
            <a:avLst/>
          </a:prstGeom>
        </p:spPr>
      </p:pic>
      <p:pic>
        <p:nvPicPr>
          <p:cNvPr id="14" name="Google Shape;55;p13"/>
          <p:cNvPicPr preferRelativeResize="0"/>
          <p:nvPr/>
        </p:nvPicPr>
        <p:blipFill>
          <a:blip r:embed="rId3">
            <a:alphaModFix/>
          </a:blip>
          <a:stretch>
            <a:fillRect/>
          </a:stretch>
        </p:blipFill>
        <p:spPr>
          <a:xfrm>
            <a:off x="0" y="1928912"/>
            <a:ext cx="12192000" cy="84247"/>
          </a:xfrm>
          <a:prstGeom prst="rect">
            <a:avLst/>
          </a:prstGeom>
          <a:noFill/>
          <a:ln>
            <a:noFill/>
          </a:ln>
        </p:spPr>
      </p:pic>
      <p:pic>
        <p:nvPicPr>
          <p:cNvPr id="5" name="Picture 4"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0650" y="585353"/>
            <a:ext cx="2234477" cy="88550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71" y="229329"/>
            <a:ext cx="1528250" cy="1438442"/>
          </a:xfrm>
          <a:prstGeom prst="rect">
            <a:avLst/>
          </a:prstGeom>
        </p:spPr>
      </p:pic>
      <p:sp>
        <p:nvSpPr>
          <p:cNvPr id="11" name="TextBox 10"/>
          <p:cNvSpPr txBox="1"/>
          <p:nvPr/>
        </p:nvSpPr>
        <p:spPr>
          <a:xfrm>
            <a:off x="1615098" y="713369"/>
            <a:ext cx="981558" cy="600164"/>
          </a:xfrm>
          <a:prstGeom prst="rect">
            <a:avLst/>
          </a:prstGeom>
          <a:noFill/>
        </p:spPr>
        <p:txBody>
          <a:bodyPr wrap="square" rtlCol="0">
            <a:spAutoFit/>
          </a:bodyPr>
          <a:lstStyle/>
          <a:p>
            <a:r>
              <a:rPr lang="hr-HR" sz="1100" b="0" dirty="0" smtClean="0">
                <a:solidFill>
                  <a:srgbClr val="232C51"/>
                </a:solidFill>
                <a:latin typeface="Arial" panose="020B0604020202020204" pitchFamily="34" charset="0"/>
                <a:cs typeface="Arial" panose="020B0604020202020204" pitchFamily="34" charset="0"/>
              </a:rPr>
              <a:t>SCALE UP </a:t>
            </a:r>
          </a:p>
          <a:p>
            <a:r>
              <a:rPr lang="hr-HR" sz="1100" b="0" dirty="0" smtClean="0">
                <a:solidFill>
                  <a:srgbClr val="232C51"/>
                </a:solidFill>
                <a:latin typeface="Arial" panose="020B0604020202020204" pitchFamily="34" charset="0"/>
                <a:cs typeface="Arial" panose="020B0604020202020204" pitchFamily="34" charset="0"/>
              </a:rPr>
              <a:t>TO WIN </a:t>
            </a:r>
          </a:p>
          <a:p>
            <a:r>
              <a:rPr lang="hr-HR" sz="1100" b="0" dirty="0" smtClean="0">
                <a:solidFill>
                  <a:srgbClr val="232C51"/>
                </a:solidFill>
                <a:latin typeface="Arial" panose="020B0604020202020204" pitchFamily="34" charset="0"/>
                <a:cs typeface="Arial" panose="020B0604020202020204" pitchFamily="34" charset="0"/>
              </a:rPr>
              <a:t>TOGETHER</a:t>
            </a:r>
            <a:endParaRPr lang="en-US" sz="1100" b="0" dirty="0">
              <a:solidFill>
                <a:srgbClr val="232C51"/>
              </a:solidFill>
              <a:latin typeface="Arial" panose="020B0604020202020204" pitchFamily="34" charset="0"/>
              <a:cs typeface="Arial" panose="020B0604020202020204" pitchFamily="34" charset="0"/>
            </a:endParaRPr>
          </a:p>
        </p:txBody>
      </p:sp>
      <p:sp>
        <p:nvSpPr>
          <p:cNvPr id="12" name="Rectangle 11"/>
          <p:cNvSpPr/>
          <p:nvPr/>
        </p:nvSpPr>
        <p:spPr>
          <a:xfrm>
            <a:off x="392158" y="3073533"/>
            <a:ext cx="7370303" cy="2123658"/>
          </a:xfrm>
          <a:prstGeom prst="rect">
            <a:avLst/>
          </a:prstGeom>
        </p:spPr>
        <p:txBody>
          <a:bodyPr wrap="square">
            <a:spAutoFit/>
          </a:bodyPr>
          <a:lstStyle/>
          <a:p>
            <a:r>
              <a:rPr lang="en-US" sz="4400" b="1" dirty="0">
                <a:solidFill>
                  <a:srgbClr val="FFFFFF"/>
                </a:solidFill>
                <a:latin typeface="Ariel"/>
                <a:cs typeface="Ariel"/>
              </a:rPr>
              <a:t>Nestlé </a:t>
            </a:r>
            <a:r>
              <a:rPr lang="en-US" sz="4400" b="1" dirty="0" smtClean="0">
                <a:solidFill>
                  <a:srgbClr val="FFFFFF"/>
                </a:solidFill>
                <a:latin typeface="Ariel"/>
                <a:cs typeface="Ariel"/>
              </a:rPr>
              <a:t>Adriatic Journey </a:t>
            </a:r>
          </a:p>
          <a:p>
            <a:r>
              <a:rPr lang="en-US" sz="4400" b="1" dirty="0" smtClean="0">
                <a:solidFill>
                  <a:srgbClr val="FFFFFF"/>
                </a:solidFill>
                <a:latin typeface="Ariel"/>
                <a:cs typeface="Ariel"/>
              </a:rPr>
              <a:t>on Environmental Sustainability</a:t>
            </a:r>
            <a:endParaRPr lang="en-GB" sz="3600" b="1" dirty="0">
              <a:solidFill>
                <a:srgbClr val="FFFFFF"/>
              </a:solidFill>
              <a:latin typeface="Ariel"/>
              <a:cs typeface="Ariel"/>
            </a:endParaRPr>
          </a:p>
        </p:txBody>
      </p:sp>
    </p:spTree>
    <p:extLst>
      <p:ext uri="{BB962C8B-B14F-4D97-AF65-F5344CB8AC3E}">
        <p14:creationId xmlns:p14="http://schemas.microsoft.com/office/powerpoint/2010/main" val="1527540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9996" y="394431"/>
            <a:ext cx="7648256" cy="58477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32C51"/>
                </a:solidFill>
                <a:effectLst/>
                <a:uLnTx/>
                <a:uFillTx/>
                <a:latin typeface="Ariel"/>
                <a:ea typeface="+mn-ea"/>
                <a:cs typeface="Ariel"/>
              </a:rPr>
              <a:t>Products Groups</a:t>
            </a:r>
          </a:p>
        </p:txBody>
      </p:sp>
      <p:sp>
        <p:nvSpPr>
          <p:cNvPr id="17" name="Rounded Rectangle 16"/>
          <p:cNvSpPr/>
          <p:nvPr/>
        </p:nvSpPr>
        <p:spPr>
          <a:xfrm>
            <a:off x="356099" y="1049581"/>
            <a:ext cx="5680625" cy="2372720"/>
          </a:xfrm>
          <a:prstGeom prst="roundRect">
            <a:avLst/>
          </a:prstGeom>
          <a:noFill/>
          <a:ln>
            <a:solidFill>
              <a:srgbClr val="222C5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1814318" y="1060199"/>
            <a:ext cx="2770957" cy="338554"/>
          </a:xfrm>
          <a:prstGeom prst="rect">
            <a:avLst/>
          </a:prstGeom>
          <a:no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2C51"/>
                </a:solidFill>
                <a:effectLst/>
                <a:uLnTx/>
                <a:uFillTx/>
                <a:latin typeface="Ariel"/>
                <a:ea typeface="+mn-ea"/>
                <a:cs typeface="Ariel"/>
              </a:rPr>
              <a:t>Wet Culinary Area</a:t>
            </a:r>
            <a:endParaRPr kumimoji="0" lang="en-US" sz="1600" b="1" i="0" u="none" strike="noStrike" kern="1200" cap="none" spc="0" normalizeH="0" baseline="0" noProof="0" dirty="0" smtClean="0">
              <a:ln>
                <a:noFill/>
              </a:ln>
              <a:solidFill>
                <a:srgbClr val="222C51"/>
              </a:solidFill>
              <a:effectLst/>
              <a:uLnTx/>
              <a:uFillTx/>
              <a:latin typeface="Ariel"/>
              <a:ea typeface="+mn-ea"/>
              <a:cs typeface="Ariel"/>
            </a:endParaRPr>
          </a:p>
        </p:txBody>
      </p:sp>
      <p:sp>
        <p:nvSpPr>
          <p:cNvPr id="31" name="Rounded Rectangle 30"/>
          <p:cNvSpPr/>
          <p:nvPr/>
        </p:nvSpPr>
        <p:spPr>
          <a:xfrm>
            <a:off x="6234651" y="1030813"/>
            <a:ext cx="5599640" cy="2374994"/>
          </a:xfrm>
          <a:prstGeom prst="roundRect">
            <a:avLst/>
          </a:prstGeom>
          <a:noFill/>
          <a:ln>
            <a:solidFill>
              <a:srgbClr val="222C5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50" y="1259601"/>
            <a:ext cx="1008112" cy="1379522"/>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773" y="1837875"/>
            <a:ext cx="869620" cy="1328763"/>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994" y="2749600"/>
            <a:ext cx="384053" cy="384053"/>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8823" y="1411865"/>
            <a:ext cx="811951" cy="1203103"/>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5748" y="1509305"/>
            <a:ext cx="962000" cy="1318843"/>
          </a:xfrm>
          <a:prstGeom prst="rect">
            <a:avLst/>
          </a:prstGeom>
        </p:spPr>
      </p:pic>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19730" t="13213" r="18128" b="6423"/>
          <a:stretch/>
        </p:blipFill>
        <p:spPr>
          <a:xfrm>
            <a:off x="2657916" y="2207776"/>
            <a:ext cx="559372" cy="1024486"/>
          </a:xfrm>
          <a:prstGeom prst="rect">
            <a:avLst/>
          </a:prstGeom>
        </p:spPr>
      </p:pic>
      <p:pic>
        <p:nvPicPr>
          <p:cNvPr id="38"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181" t="3146" r="9980"/>
          <a:stretch/>
        </p:blipFill>
        <p:spPr bwMode="auto">
          <a:xfrm>
            <a:off x="3605554" y="1789472"/>
            <a:ext cx="489972" cy="943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5074" y="1003959"/>
            <a:ext cx="2084224" cy="1473452"/>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7082" y="1147379"/>
            <a:ext cx="2052225" cy="1450831"/>
          </a:xfrm>
          <a:prstGeom prst="rect">
            <a:avLst/>
          </a:prstGeom>
        </p:spPr>
      </p:pic>
      <p:pic>
        <p:nvPicPr>
          <p:cNvPr id="41" name="Picture 40"/>
          <p:cNvPicPr>
            <a:picLocks noChangeAspect="1"/>
          </p:cNvPicPr>
          <p:nvPr/>
        </p:nvPicPr>
        <p:blipFill rotWithShape="1">
          <a:blip r:embed="rId11" cstate="print">
            <a:extLst>
              <a:ext uri="{28A0092B-C50C-407E-A947-70E740481C1C}">
                <a14:useLocalDpi xmlns:a14="http://schemas.microsoft.com/office/drawing/2010/main" val="0"/>
              </a:ext>
            </a:extLst>
          </a:blip>
          <a:srcRect l="28392" r="28564" b="2070"/>
          <a:stretch/>
        </p:blipFill>
        <p:spPr>
          <a:xfrm>
            <a:off x="4469816" y="1744359"/>
            <a:ext cx="813606" cy="1308618"/>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597" y="2827781"/>
            <a:ext cx="384053" cy="384053"/>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153" y="2831744"/>
            <a:ext cx="384053" cy="384053"/>
          </a:xfrm>
          <a:prstGeom prst="rect">
            <a:avLst/>
          </a:prstGeom>
        </p:spPr>
      </p:pic>
      <p:sp>
        <p:nvSpPr>
          <p:cNvPr id="44" name="TextBox 43"/>
          <p:cNvSpPr txBox="1"/>
          <p:nvPr/>
        </p:nvSpPr>
        <p:spPr>
          <a:xfrm>
            <a:off x="7772532" y="1039422"/>
            <a:ext cx="2770957" cy="338554"/>
          </a:xfrm>
          <a:prstGeom prst="rect">
            <a:avLst/>
          </a:prstGeom>
          <a:no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2C51"/>
                </a:solidFill>
                <a:effectLst/>
                <a:uLnTx/>
                <a:uFillTx/>
                <a:latin typeface="Ariel"/>
                <a:ea typeface="+mn-ea"/>
                <a:cs typeface="Ariel"/>
              </a:rPr>
              <a:t>Recipe Mixes and Soups</a:t>
            </a:r>
            <a:endParaRPr kumimoji="0" lang="en-US" sz="1600" b="1" i="0" u="none" strike="noStrike" kern="1200" cap="none" spc="0" normalizeH="0" baseline="0" noProof="0" dirty="0" smtClean="0">
              <a:ln>
                <a:noFill/>
              </a:ln>
              <a:solidFill>
                <a:srgbClr val="222C51"/>
              </a:solidFill>
              <a:effectLst/>
              <a:uLnTx/>
              <a:uFillTx/>
              <a:latin typeface="Ariel"/>
              <a:ea typeface="+mn-ea"/>
              <a:cs typeface="Ariel"/>
            </a:endParaRPr>
          </a:p>
        </p:txBody>
      </p:sp>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51801" y="1323362"/>
            <a:ext cx="2197173" cy="1553303"/>
          </a:xfrm>
          <a:prstGeom prst="rect">
            <a:avLst/>
          </a:prstGeom>
        </p:spPr>
      </p:pic>
      <p:pic>
        <p:nvPicPr>
          <p:cNvPr id="46" name="Pictur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2842" y="2018702"/>
            <a:ext cx="938098" cy="1180797"/>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4247" y="1414073"/>
            <a:ext cx="2232248" cy="1578100"/>
          </a:xfrm>
          <a:prstGeom prst="rect">
            <a:avLst/>
          </a:prstGeom>
        </p:spPr>
      </p:pic>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37302" y="1558089"/>
            <a:ext cx="950914" cy="1197133"/>
          </a:xfrm>
          <a:prstGeom prst="rect">
            <a:avLst/>
          </a:prstGeom>
        </p:spPr>
      </p:pic>
      <p:pic>
        <p:nvPicPr>
          <p:cNvPr id="49" name="Picture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50204" y="1874685"/>
            <a:ext cx="2123728" cy="1501381"/>
          </a:xfrm>
          <a:prstGeom prst="rect">
            <a:avLst/>
          </a:prstGeom>
        </p:spPr>
      </p:pic>
      <p:pic>
        <p:nvPicPr>
          <p:cNvPr id="50" name="Picture 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48001" y="2049478"/>
            <a:ext cx="878896" cy="1106278"/>
          </a:xfrm>
          <a:prstGeom prst="rect">
            <a:avLst/>
          </a:prstGeom>
        </p:spPr>
      </p:pic>
      <p:pic>
        <p:nvPicPr>
          <p:cNvPr id="51" name="Picture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3210" y="5761574"/>
            <a:ext cx="650766" cy="612524"/>
          </a:xfrm>
          <a:prstGeom prst="rect">
            <a:avLst/>
          </a:prstGeom>
        </p:spPr>
      </p:pic>
      <p:sp>
        <p:nvSpPr>
          <p:cNvPr id="52" name="TextBox 51"/>
          <p:cNvSpPr txBox="1"/>
          <p:nvPr/>
        </p:nvSpPr>
        <p:spPr>
          <a:xfrm>
            <a:off x="781630" y="5976801"/>
            <a:ext cx="22921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050" b="0" i="0" u="none" strike="noStrike" kern="1200" cap="none" spc="0" normalizeH="0" baseline="0" noProof="0" dirty="0" smtClean="0">
                <a:ln>
                  <a:noFill/>
                </a:ln>
                <a:solidFill>
                  <a:srgbClr val="232C51"/>
                </a:solidFill>
                <a:effectLst/>
                <a:uLnTx/>
                <a:uFillTx/>
                <a:latin typeface="Arial" panose="020B0604020202020204" pitchFamily="34" charset="0"/>
                <a:ea typeface="+mn-ea"/>
                <a:cs typeface="Arial" panose="020B0604020202020204" pitchFamily="34" charset="0"/>
              </a:rPr>
              <a:t>SCALE UP TO WIN TOGETHER</a:t>
            </a:r>
            <a:endParaRPr kumimoji="0" lang="en-US" sz="1050" b="0" i="0" u="none" strike="noStrike" kern="1200" cap="none" spc="0" normalizeH="0" baseline="0" noProof="0" dirty="0">
              <a:ln>
                <a:noFill/>
              </a:ln>
              <a:solidFill>
                <a:srgbClr val="232C51"/>
              </a:solidFill>
              <a:effectLst/>
              <a:uLnTx/>
              <a:uFillTx/>
              <a:latin typeface="Arial" panose="020B0604020202020204" pitchFamily="34" charset="0"/>
              <a:ea typeface="+mn-ea"/>
              <a:cs typeface="Arial" panose="020B0604020202020204" pitchFamily="34" charset="0"/>
            </a:endParaRPr>
          </a:p>
        </p:txBody>
      </p:sp>
      <p:pic>
        <p:nvPicPr>
          <p:cNvPr id="53" name="Picture 52" descr="Untitled-1.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sp>
        <p:nvSpPr>
          <p:cNvPr id="76" name="Rounded Rectangle 75"/>
          <p:cNvSpPr/>
          <p:nvPr/>
        </p:nvSpPr>
        <p:spPr>
          <a:xfrm>
            <a:off x="368302" y="3634702"/>
            <a:ext cx="5680625" cy="2372720"/>
          </a:xfrm>
          <a:prstGeom prst="roundRect">
            <a:avLst/>
          </a:prstGeom>
          <a:noFill/>
          <a:ln>
            <a:solidFill>
              <a:srgbClr val="222C5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1760546" y="3645320"/>
            <a:ext cx="3336034" cy="338554"/>
          </a:xfrm>
          <a:prstGeom prst="rect">
            <a:avLst/>
          </a:prstGeom>
          <a:no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2C51"/>
                </a:solidFill>
                <a:effectLst/>
                <a:uLnTx/>
                <a:uFillTx/>
                <a:latin typeface="Ariel"/>
                <a:ea typeface="+mn-ea"/>
                <a:cs typeface="Ariel"/>
              </a:rPr>
              <a:t>Sweet Dehydrated and Wet NP</a:t>
            </a:r>
            <a:endParaRPr kumimoji="0" lang="en-US" sz="1600" b="1" i="0" u="none" strike="noStrike" kern="1200" cap="none" spc="0" normalizeH="0" baseline="0" noProof="0" dirty="0" smtClean="0">
              <a:ln>
                <a:noFill/>
              </a:ln>
              <a:solidFill>
                <a:srgbClr val="222C51"/>
              </a:solidFill>
              <a:effectLst/>
              <a:uLnTx/>
              <a:uFillTx/>
              <a:latin typeface="Ariel"/>
              <a:ea typeface="+mn-ea"/>
              <a:cs typeface="Ariel"/>
            </a:endParaRPr>
          </a:p>
        </p:txBody>
      </p:sp>
      <p:sp>
        <p:nvSpPr>
          <p:cNvPr id="78" name="Rounded Rectangle 77"/>
          <p:cNvSpPr/>
          <p:nvPr/>
        </p:nvSpPr>
        <p:spPr>
          <a:xfrm>
            <a:off x="6246854" y="3615934"/>
            <a:ext cx="5599640" cy="2374994"/>
          </a:xfrm>
          <a:prstGeom prst="roundRect">
            <a:avLst/>
          </a:prstGeom>
          <a:noFill/>
          <a:ln>
            <a:solidFill>
              <a:srgbClr val="222C5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TextBox 89"/>
          <p:cNvSpPr txBox="1"/>
          <p:nvPr/>
        </p:nvSpPr>
        <p:spPr>
          <a:xfrm>
            <a:off x="7661031" y="3632789"/>
            <a:ext cx="3101163" cy="338554"/>
          </a:xfrm>
          <a:prstGeom prst="rect">
            <a:avLst/>
          </a:prstGeom>
          <a:no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2C51"/>
                </a:solidFill>
                <a:effectLst/>
                <a:uLnTx/>
                <a:uFillTx/>
                <a:latin typeface="Ariel"/>
                <a:ea typeface="+mn-ea"/>
                <a:cs typeface="Ariel"/>
              </a:rPr>
              <a:t>Mixed Seasoning and Spices</a:t>
            </a:r>
            <a:endParaRPr kumimoji="0" lang="en-US" sz="1600" b="1" i="0" u="none" strike="noStrike" kern="1200" cap="none" spc="0" normalizeH="0" baseline="0" noProof="0" dirty="0" smtClean="0">
              <a:ln>
                <a:noFill/>
              </a:ln>
              <a:solidFill>
                <a:srgbClr val="222C51"/>
              </a:solidFill>
              <a:effectLst/>
              <a:uLnTx/>
              <a:uFillTx/>
              <a:latin typeface="Ariel"/>
              <a:ea typeface="+mn-ea"/>
              <a:cs typeface="Ariel"/>
            </a:endParaRPr>
          </a:p>
        </p:txBody>
      </p:sp>
      <p:pic>
        <p:nvPicPr>
          <p:cNvPr id="97" name="Picture 2" descr="image01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7117" y="3784321"/>
            <a:ext cx="930984" cy="1152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97" descr="C:\Users\Itsilvesci\Desktop\43442063 - topping CARAMEL - FR DE CH BENL.jpg"/>
          <p:cNvPicPr>
            <a:picLocks noChangeAspect="1" noChangeArrowheads="1"/>
          </p:cNvPicPr>
          <p:nvPr/>
        </p:nvPicPr>
        <p:blipFill>
          <a:blip r:embed="rId21">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2367671" y="4332839"/>
            <a:ext cx="356844" cy="1100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Picture 16" descr="C:\Users\Itsilvesci\Desktop\43442019 - topping STRAWBERRY - FR IT CH AT DE.jpg"/>
          <p:cNvPicPr>
            <a:picLocks noChangeAspect="1" noChangeArrowheads="1"/>
          </p:cNvPicPr>
          <p:nvPr/>
        </p:nvPicPr>
        <p:blipFill>
          <a:blip r:embed="rId22"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2799719" y="4188823"/>
            <a:ext cx="358425" cy="1111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 name="Picture 14" descr="C:\Users\Itsilvesci\Desktop\43442065 - topping MILK CARAMEL - FR DE.jpg"/>
          <p:cNvPicPr>
            <a:picLocks noChangeAspect="1" noChangeArrowheads="1"/>
          </p:cNvPicPr>
          <p:nvPr/>
        </p:nvPicPr>
        <p:blipFill>
          <a:blip r:embed="rId2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231767" y="4260831"/>
            <a:ext cx="358764" cy="1128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794769" y="4099899"/>
            <a:ext cx="841265" cy="9296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04101" y="4059686"/>
            <a:ext cx="870959" cy="9584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 name="Picture 8"/>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6650"/>
          <a:stretch/>
        </p:blipFill>
        <p:spPr bwMode="auto">
          <a:xfrm>
            <a:off x="3976588" y="4765483"/>
            <a:ext cx="882552" cy="8991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4" name="Picture 10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99148" y="5392599"/>
            <a:ext cx="427081" cy="284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5" name="Picture 7"/>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330391" y="4123447"/>
            <a:ext cx="763522" cy="12514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6" name="Picture 15"/>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483" b="-1"/>
          <a:stretch/>
        </p:blipFill>
        <p:spPr bwMode="auto">
          <a:xfrm>
            <a:off x="4961177" y="4768712"/>
            <a:ext cx="865660" cy="905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7" name="Picture 13" descr="C:\Users\Itsilvesci\Desktop\43442062 - topping RED FRUITS - FR DE UK IT PT BENL.jpg"/>
          <p:cNvPicPr>
            <a:picLocks noChangeAspect="1" noChangeArrowheads="1"/>
          </p:cNvPicPr>
          <p:nvPr/>
        </p:nvPicPr>
        <p:blipFill>
          <a:blip r:embed="rId30"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2583695" y="4548863"/>
            <a:ext cx="360738" cy="112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 name="Picture 12" descr="C:\Users\Itsilvesci\Desktop\43442060 - topping COFFEE - FR DE IT.jpg"/>
          <p:cNvPicPr>
            <a:picLocks noChangeAspect="1" noChangeArrowheads="1"/>
          </p:cNvPicPr>
          <p:nvPr/>
        </p:nvPicPr>
        <p:blipFill>
          <a:blip r:embed="rId31">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87751" y="4548863"/>
            <a:ext cx="366347" cy="1129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 name="Picture 10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599397" y="3523240"/>
            <a:ext cx="1214128" cy="1391678"/>
          </a:xfrm>
          <a:prstGeom prst="rect">
            <a:avLst/>
          </a:prstGeom>
        </p:spPr>
      </p:pic>
      <p:pic>
        <p:nvPicPr>
          <p:cNvPr id="110" name="Picture 109"/>
          <p:cNvPicPr>
            <a:picLocks noChangeAspect="1"/>
          </p:cNvPicPr>
          <p:nvPr/>
        </p:nvPicPr>
        <p:blipFill rotWithShape="1">
          <a:blip r:embed="rId33" cstate="print">
            <a:extLst>
              <a:ext uri="{28A0092B-C50C-407E-A947-70E740481C1C}">
                <a14:useLocalDpi xmlns:a14="http://schemas.microsoft.com/office/drawing/2010/main" val="0"/>
              </a:ext>
            </a:extLst>
          </a:blip>
          <a:srcRect l="16667" t="6772" r="18149" b="4762"/>
          <a:stretch/>
        </p:blipFill>
        <p:spPr>
          <a:xfrm>
            <a:off x="10886000" y="4806715"/>
            <a:ext cx="712433" cy="1081289"/>
          </a:xfrm>
          <a:prstGeom prst="rect">
            <a:avLst/>
          </a:prstGeom>
        </p:spPr>
      </p:pic>
      <p:pic>
        <p:nvPicPr>
          <p:cNvPr id="111" name="Picture 11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12829" y="4008615"/>
            <a:ext cx="698558" cy="890727"/>
          </a:xfrm>
          <a:prstGeom prst="rect">
            <a:avLst/>
          </a:prstGeom>
        </p:spPr>
      </p:pic>
      <p:pic>
        <p:nvPicPr>
          <p:cNvPr id="112" name="Picture 11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70512" y="4201569"/>
            <a:ext cx="717921" cy="927672"/>
          </a:xfrm>
          <a:prstGeom prst="rect">
            <a:avLst/>
          </a:prstGeom>
        </p:spPr>
      </p:pic>
      <p:pic>
        <p:nvPicPr>
          <p:cNvPr id="113" name="Picture 11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042857" y="4095478"/>
            <a:ext cx="717922" cy="962812"/>
          </a:xfrm>
          <a:prstGeom prst="rect">
            <a:avLst/>
          </a:prstGeom>
        </p:spPr>
      </p:pic>
      <p:pic>
        <p:nvPicPr>
          <p:cNvPr id="114" name="Picture 11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825701" y="4316941"/>
            <a:ext cx="701192" cy="940376"/>
          </a:xfrm>
          <a:prstGeom prst="rect">
            <a:avLst/>
          </a:prstGeom>
        </p:spPr>
      </p:pic>
      <p:pic>
        <p:nvPicPr>
          <p:cNvPr id="115" name="Picture 11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212609" y="4862230"/>
            <a:ext cx="720080" cy="965707"/>
          </a:xfrm>
          <a:prstGeom prst="rect">
            <a:avLst/>
          </a:prstGeom>
        </p:spPr>
      </p:pic>
      <p:pic>
        <p:nvPicPr>
          <p:cNvPr id="116" name="Picture 11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732819" y="4812750"/>
            <a:ext cx="720080" cy="948824"/>
          </a:xfrm>
          <a:prstGeom prst="rect">
            <a:avLst/>
          </a:prstGeom>
        </p:spPr>
      </p:pic>
      <p:pic>
        <p:nvPicPr>
          <p:cNvPr id="117" name="Picture 11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737065" y="4177941"/>
            <a:ext cx="654020" cy="881395"/>
          </a:xfrm>
          <a:prstGeom prst="rect">
            <a:avLst/>
          </a:prstGeom>
        </p:spPr>
      </p:pic>
      <p:pic>
        <p:nvPicPr>
          <p:cNvPr id="118" name="Picture 11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002571" y="4846928"/>
            <a:ext cx="648072" cy="871632"/>
          </a:xfrm>
          <a:prstGeom prst="rect">
            <a:avLst/>
          </a:prstGeom>
        </p:spPr>
      </p:pic>
      <p:pic>
        <p:nvPicPr>
          <p:cNvPr id="54" name="Picture 53" descr="footer.png"/>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0" y="5422569"/>
            <a:ext cx="12192000" cy="1475740"/>
          </a:xfrm>
          <a:prstGeom prst="rect">
            <a:avLst/>
          </a:prstGeom>
        </p:spPr>
      </p:pic>
    </p:spTree>
    <p:extLst>
      <p:ext uri="{BB962C8B-B14F-4D97-AF65-F5344CB8AC3E}">
        <p14:creationId xmlns:p14="http://schemas.microsoft.com/office/powerpoint/2010/main" val="1384943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ingle Corner Rectangle 12"/>
          <p:cNvSpPr/>
          <p:nvPr/>
        </p:nvSpPr>
        <p:spPr>
          <a:xfrm flipH="1">
            <a:off x="6350000" y="1999923"/>
            <a:ext cx="4258732" cy="2038676"/>
          </a:xfrm>
          <a:prstGeom prst="round1Rect">
            <a:avLst/>
          </a:prstGeom>
          <a:noFill/>
          <a:ln>
            <a:solidFill>
              <a:srgbClr val="1369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3F1DA"/>
              </a:solidFill>
            </a:endParaRPr>
          </a:p>
        </p:txBody>
      </p:sp>
      <p:sp>
        <p:nvSpPr>
          <p:cNvPr id="27" name="Round Single Corner Rectangle 26"/>
          <p:cNvSpPr/>
          <p:nvPr/>
        </p:nvSpPr>
        <p:spPr>
          <a:xfrm>
            <a:off x="2184400" y="1693332"/>
            <a:ext cx="3962399" cy="1845733"/>
          </a:xfrm>
          <a:prstGeom prst="round1Rect">
            <a:avLst/>
          </a:prstGeom>
          <a:solidFill>
            <a:srgbClr val="FFFFFF"/>
          </a:solidFill>
          <a:ln>
            <a:solidFill>
              <a:srgbClr val="70AD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foo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pic>
        <p:nvPicPr>
          <p:cNvPr id="5" name="Picture 4" descr="Untitled-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20" name="Rectangle 19"/>
          <p:cNvSpPr/>
          <p:nvPr/>
        </p:nvSpPr>
        <p:spPr>
          <a:xfrm>
            <a:off x="309995" y="394431"/>
            <a:ext cx="10154160" cy="1077218"/>
          </a:xfrm>
          <a:prstGeom prst="rect">
            <a:avLst/>
          </a:prstGeom>
        </p:spPr>
        <p:txBody>
          <a:bodyPr wrap="square">
            <a:spAutoFit/>
          </a:bodyPr>
          <a:lstStyle/>
          <a:p>
            <a:pPr>
              <a:spcBef>
                <a:spcPct val="0"/>
              </a:spcBef>
            </a:pPr>
            <a:r>
              <a:rPr lang="pt-BR" sz="3200" b="1" dirty="0">
                <a:solidFill>
                  <a:srgbClr val="13695C"/>
                </a:solidFill>
                <a:latin typeface="Ariel"/>
                <a:cs typeface="Ariel"/>
              </a:rPr>
              <a:t>Nestlé Adriatic </a:t>
            </a:r>
            <a:r>
              <a:rPr lang="en-US" sz="3200" b="1" dirty="0" smtClean="0">
                <a:solidFill>
                  <a:srgbClr val="13695C"/>
                </a:solidFill>
                <a:latin typeface="Ariel"/>
                <a:ea typeface="+mj-ea"/>
                <a:cs typeface="Ariel"/>
              </a:rPr>
              <a:t>results </a:t>
            </a:r>
            <a:r>
              <a:rPr lang="en-US" sz="3200" b="1" dirty="0">
                <a:solidFill>
                  <a:srgbClr val="13695C"/>
                </a:solidFill>
                <a:latin typeface="Ariel"/>
                <a:ea typeface="+mj-ea"/>
                <a:cs typeface="Ariel"/>
              </a:rPr>
              <a:t>on Environment Sustainability</a:t>
            </a:r>
            <a:endParaRPr lang="en-US" sz="3200" b="1" dirty="0" smtClean="0">
              <a:solidFill>
                <a:srgbClr val="13695C"/>
              </a:solidFill>
              <a:latin typeface="Ariel"/>
              <a:ea typeface="+mj-ea"/>
              <a:cs typeface="Ariel"/>
            </a:endParaRPr>
          </a:p>
        </p:txBody>
      </p:sp>
      <p:sp>
        <p:nvSpPr>
          <p:cNvPr id="17" name="Rectangle 16"/>
          <p:cNvSpPr/>
          <p:nvPr/>
        </p:nvSpPr>
        <p:spPr>
          <a:xfrm>
            <a:off x="2573867" y="1879937"/>
            <a:ext cx="3268133" cy="1508105"/>
          </a:xfrm>
          <a:prstGeom prst="rect">
            <a:avLst/>
          </a:prstGeom>
        </p:spPr>
        <p:txBody>
          <a:bodyPr wrap="square">
            <a:spAutoFit/>
          </a:bodyPr>
          <a:lstStyle/>
          <a:p>
            <a:r>
              <a:rPr lang="en-US" sz="1600" dirty="0" smtClean="0">
                <a:solidFill>
                  <a:srgbClr val="70AD46"/>
                </a:solidFill>
                <a:latin typeface="Ariel"/>
                <a:cs typeface="Ariel"/>
              </a:rPr>
              <a:t>By investing </a:t>
            </a:r>
            <a:r>
              <a:rPr lang="en-US" sz="1600" b="1" dirty="0" smtClean="0">
                <a:solidFill>
                  <a:srgbClr val="13695C"/>
                </a:solidFill>
                <a:latin typeface="Ariel"/>
                <a:cs typeface="Ariel"/>
              </a:rPr>
              <a:t>1.2 million euros</a:t>
            </a:r>
            <a:r>
              <a:rPr lang="en-US" sz="1600" dirty="0" smtClean="0">
                <a:solidFill>
                  <a:srgbClr val="5CC234"/>
                </a:solidFill>
                <a:latin typeface="Ariel"/>
                <a:cs typeface="Ariel"/>
              </a:rPr>
              <a:t>, </a:t>
            </a:r>
            <a:r>
              <a:rPr lang="en-US" sz="1600" dirty="0" smtClean="0">
                <a:solidFill>
                  <a:srgbClr val="70AD46"/>
                </a:solidFill>
                <a:latin typeface="Ariel"/>
                <a:cs typeface="Ariel"/>
              </a:rPr>
              <a:t>we have saved </a:t>
            </a:r>
            <a:r>
              <a:rPr lang="en-US" sz="2000" b="1" dirty="0" smtClean="0">
                <a:solidFill>
                  <a:srgbClr val="13695C"/>
                </a:solidFill>
                <a:latin typeface="Ariel"/>
                <a:cs typeface="Ariel"/>
              </a:rPr>
              <a:t>50,000</a:t>
            </a:r>
            <a:r>
              <a:rPr lang="en-US" sz="1600" dirty="0" smtClean="0">
                <a:solidFill>
                  <a:srgbClr val="5CC234"/>
                </a:solidFill>
                <a:latin typeface="Ariel"/>
                <a:cs typeface="Ariel"/>
              </a:rPr>
              <a:t> </a:t>
            </a:r>
            <a:r>
              <a:rPr lang="en-US" sz="1600" dirty="0" smtClean="0">
                <a:solidFill>
                  <a:srgbClr val="70AD46"/>
                </a:solidFill>
                <a:latin typeface="Ariel"/>
                <a:cs typeface="Ariel"/>
              </a:rPr>
              <a:t>cubic meters of water, quantity enough to fill </a:t>
            </a:r>
            <a:r>
              <a:rPr lang="en-US" sz="2000" b="1" dirty="0" smtClean="0">
                <a:solidFill>
                  <a:srgbClr val="13695C"/>
                </a:solidFill>
                <a:latin typeface="Ariel"/>
                <a:cs typeface="Ariel"/>
              </a:rPr>
              <a:t>20 Olympic swimming pools</a:t>
            </a:r>
            <a:r>
              <a:rPr lang="en-US" sz="1600" dirty="0" smtClean="0">
                <a:solidFill>
                  <a:srgbClr val="13695C"/>
                </a:solidFill>
                <a:latin typeface="Ariel"/>
                <a:cs typeface="Ariel"/>
              </a:rPr>
              <a:t>!</a:t>
            </a:r>
            <a:endParaRPr lang="en-US" sz="1600" dirty="0">
              <a:solidFill>
                <a:srgbClr val="13695C"/>
              </a:solidFill>
              <a:latin typeface="Ariel"/>
              <a:cs typeface="Ariel"/>
            </a:endParaRPr>
          </a:p>
        </p:txBody>
      </p:sp>
      <p:sp>
        <p:nvSpPr>
          <p:cNvPr id="18" name="Rectangle 17"/>
          <p:cNvSpPr/>
          <p:nvPr/>
        </p:nvSpPr>
        <p:spPr>
          <a:xfrm>
            <a:off x="6688666" y="2167803"/>
            <a:ext cx="3572934" cy="1692771"/>
          </a:xfrm>
          <a:prstGeom prst="rect">
            <a:avLst/>
          </a:prstGeom>
        </p:spPr>
        <p:txBody>
          <a:bodyPr wrap="square">
            <a:spAutoFit/>
          </a:bodyPr>
          <a:lstStyle/>
          <a:p>
            <a:pPr algn="r"/>
            <a:r>
              <a:rPr lang="en-US" sz="1600" dirty="0" smtClean="0">
                <a:solidFill>
                  <a:srgbClr val="13695C"/>
                </a:solidFill>
                <a:latin typeface="Ariel"/>
                <a:cs typeface="Ariel"/>
              </a:rPr>
              <a:t>Energy consumption got down </a:t>
            </a:r>
            <a:r>
              <a:rPr lang="en-US" sz="2000" b="1" dirty="0" smtClean="0">
                <a:solidFill>
                  <a:srgbClr val="70AD46"/>
                </a:solidFill>
                <a:latin typeface="Ariel"/>
                <a:cs typeface="Ariel"/>
              </a:rPr>
              <a:t>19.5%</a:t>
            </a:r>
            <a:r>
              <a:rPr lang="en-US" sz="2000" b="1" dirty="0" smtClean="0">
                <a:solidFill>
                  <a:srgbClr val="13695C"/>
                </a:solidFill>
                <a:latin typeface="Ariel"/>
                <a:cs typeface="Ariel"/>
              </a:rPr>
              <a:t> </a:t>
            </a:r>
            <a:r>
              <a:rPr lang="en-US" sz="1600" dirty="0" smtClean="0">
                <a:solidFill>
                  <a:srgbClr val="13695C"/>
                </a:solidFill>
                <a:latin typeface="Ariel"/>
                <a:cs typeface="Ariel"/>
              </a:rPr>
              <a:t>- we succeeded to </a:t>
            </a:r>
            <a:r>
              <a:rPr lang="en-US" sz="1600" dirty="0">
                <a:solidFill>
                  <a:srgbClr val="13695C"/>
                </a:solidFill>
                <a:latin typeface="Ariel"/>
                <a:cs typeface="Ariel"/>
              </a:rPr>
              <a:t>decrease our </a:t>
            </a:r>
            <a:r>
              <a:rPr lang="en-US" sz="1600" dirty="0" smtClean="0">
                <a:solidFill>
                  <a:srgbClr val="13695C"/>
                </a:solidFill>
                <a:latin typeface="Ariel"/>
                <a:cs typeface="Ariel"/>
              </a:rPr>
              <a:t>electricity consumption for </a:t>
            </a:r>
            <a:r>
              <a:rPr lang="en-US" sz="1600" b="1" dirty="0" smtClean="0">
                <a:solidFill>
                  <a:srgbClr val="70AD46"/>
                </a:solidFill>
                <a:latin typeface="Ariel"/>
                <a:cs typeface="Ariel"/>
              </a:rPr>
              <a:t>half a</a:t>
            </a:r>
            <a:r>
              <a:rPr lang="en-US" sz="1600" b="1" dirty="0" smtClean="0">
                <a:solidFill>
                  <a:srgbClr val="5CC234"/>
                </a:solidFill>
                <a:latin typeface="Ariel"/>
                <a:cs typeface="Ariel"/>
              </a:rPr>
              <a:t> </a:t>
            </a:r>
            <a:r>
              <a:rPr lang="en-US" sz="1600" b="1" dirty="0" smtClean="0">
                <a:solidFill>
                  <a:srgbClr val="70AD46"/>
                </a:solidFill>
                <a:latin typeface="Ariel"/>
                <a:cs typeface="Ariel"/>
              </a:rPr>
              <a:t>million kilowatts</a:t>
            </a:r>
            <a:r>
              <a:rPr lang="en-US" sz="1600" dirty="0" smtClean="0">
                <a:solidFill>
                  <a:srgbClr val="13695C"/>
                </a:solidFill>
                <a:latin typeface="Ariel"/>
                <a:cs typeface="Ariel"/>
              </a:rPr>
              <a:t>, which is equivalent to the amount consumed by </a:t>
            </a:r>
            <a:r>
              <a:rPr lang="en-US" sz="2000" b="1" dirty="0" smtClean="0">
                <a:solidFill>
                  <a:srgbClr val="70AD46"/>
                </a:solidFill>
                <a:latin typeface="Ariel"/>
                <a:cs typeface="Ariel"/>
              </a:rPr>
              <a:t>5</a:t>
            </a:r>
            <a:r>
              <a:rPr lang="en-US" sz="1600" b="1" dirty="0" smtClean="0">
                <a:solidFill>
                  <a:srgbClr val="70AD46"/>
                </a:solidFill>
                <a:latin typeface="Ariel"/>
                <a:cs typeface="Ariel"/>
              </a:rPr>
              <a:t> primary schools </a:t>
            </a:r>
            <a:r>
              <a:rPr lang="en-US" sz="1600" dirty="0" smtClean="0">
                <a:solidFill>
                  <a:srgbClr val="13695C"/>
                </a:solidFill>
                <a:latin typeface="Ariel"/>
                <a:cs typeface="Ariel"/>
              </a:rPr>
              <a:t>annually. </a:t>
            </a:r>
            <a:endParaRPr lang="en-US" sz="1600" dirty="0">
              <a:solidFill>
                <a:srgbClr val="13695C"/>
              </a:solidFill>
              <a:latin typeface="Ariel"/>
              <a:cs typeface="Ariel"/>
            </a:endParaRPr>
          </a:p>
        </p:txBody>
      </p:sp>
      <p:sp>
        <p:nvSpPr>
          <p:cNvPr id="14" name="Round Single Corner Rectangle 13"/>
          <p:cNvSpPr/>
          <p:nvPr/>
        </p:nvSpPr>
        <p:spPr>
          <a:xfrm>
            <a:off x="550333" y="3733800"/>
            <a:ext cx="5588000" cy="1659467"/>
          </a:xfrm>
          <a:prstGeom prst="round1Rect">
            <a:avLst/>
          </a:prstGeom>
          <a:noFill/>
          <a:ln>
            <a:solidFill>
              <a:srgbClr val="1369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55133" y="3911939"/>
            <a:ext cx="4741334" cy="1384995"/>
          </a:xfrm>
          <a:prstGeom prst="rect">
            <a:avLst/>
          </a:prstGeom>
        </p:spPr>
        <p:txBody>
          <a:bodyPr wrap="square">
            <a:spAutoFit/>
          </a:bodyPr>
          <a:lstStyle/>
          <a:p>
            <a:r>
              <a:rPr lang="en-US" sz="1600" dirty="0" smtClean="0">
                <a:solidFill>
                  <a:srgbClr val="13695C"/>
                </a:solidFill>
                <a:latin typeface="Ariel"/>
                <a:cs typeface="Ariel"/>
              </a:rPr>
              <a:t>By altering the designs and dimensions of C and MAGGI brand packages, in a year, the factory will reduce the consumption by </a:t>
            </a:r>
            <a:r>
              <a:rPr lang="en-US" sz="1600" b="1" dirty="0" smtClean="0">
                <a:solidFill>
                  <a:srgbClr val="70AD46"/>
                </a:solidFill>
                <a:latin typeface="Ariel"/>
                <a:cs typeface="Ariel"/>
              </a:rPr>
              <a:t>61 tons of paper</a:t>
            </a:r>
            <a:r>
              <a:rPr lang="en-US" sz="1600" dirty="0" smtClean="0">
                <a:solidFill>
                  <a:srgbClr val="70AD46"/>
                </a:solidFill>
                <a:latin typeface="Ariel"/>
                <a:cs typeface="Ariel"/>
              </a:rPr>
              <a:t> </a:t>
            </a:r>
            <a:r>
              <a:rPr lang="en-US" sz="1600" dirty="0" smtClean="0">
                <a:solidFill>
                  <a:srgbClr val="13695C"/>
                </a:solidFill>
                <a:latin typeface="Ariel"/>
                <a:cs typeface="Ariel"/>
              </a:rPr>
              <a:t>and</a:t>
            </a:r>
            <a:r>
              <a:rPr lang="en-US" sz="1600" dirty="0" smtClean="0">
                <a:solidFill>
                  <a:schemeClr val="bg1"/>
                </a:solidFill>
                <a:latin typeface="Ariel"/>
                <a:cs typeface="Ariel"/>
              </a:rPr>
              <a:t> </a:t>
            </a:r>
            <a:r>
              <a:rPr lang="en-US" sz="1600" b="1" dirty="0" smtClean="0">
                <a:solidFill>
                  <a:srgbClr val="70AD46"/>
                </a:solidFill>
                <a:latin typeface="Ariel"/>
                <a:cs typeface="Ariel"/>
              </a:rPr>
              <a:t>6 tons of plastic</a:t>
            </a:r>
            <a:r>
              <a:rPr lang="en-US" sz="1600" dirty="0" smtClean="0">
                <a:solidFill>
                  <a:srgbClr val="13695C"/>
                </a:solidFill>
                <a:latin typeface="Ariel"/>
                <a:cs typeface="Ariel"/>
              </a:rPr>
              <a:t>,</a:t>
            </a:r>
            <a:r>
              <a:rPr lang="en-US" sz="1600" dirty="0" smtClean="0">
                <a:solidFill>
                  <a:schemeClr val="bg1"/>
                </a:solidFill>
                <a:latin typeface="Ariel"/>
                <a:cs typeface="Ariel"/>
              </a:rPr>
              <a:t> </a:t>
            </a:r>
            <a:r>
              <a:rPr lang="en-US" sz="1600" dirty="0" smtClean="0">
                <a:solidFill>
                  <a:srgbClr val="13695C"/>
                </a:solidFill>
                <a:latin typeface="Ariel"/>
                <a:cs typeface="Ariel"/>
              </a:rPr>
              <a:t>which is, just for scale, enough to cover a whole</a:t>
            </a:r>
            <a:r>
              <a:rPr lang="en-US" sz="1600" b="1" dirty="0" smtClean="0">
                <a:solidFill>
                  <a:srgbClr val="5CC234"/>
                </a:solidFill>
                <a:latin typeface="Ariel"/>
                <a:cs typeface="Ariel"/>
              </a:rPr>
              <a:t> </a:t>
            </a:r>
            <a:r>
              <a:rPr lang="en-US" sz="2000" b="1" dirty="0" smtClean="0">
                <a:solidFill>
                  <a:srgbClr val="70AD46"/>
                </a:solidFill>
                <a:latin typeface="Ariel"/>
                <a:cs typeface="Ariel"/>
              </a:rPr>
              <a:t>football field</a:t>
            </a:r>
            <a:r>
              <a:rPr lang="en-US" sz="2000" dirty="0" smtClean="0">
                <a:solidFill>
                  <a:srgbClr val="70AD46"/>
                </a:solidFill>
                <a:latin typeface="Ariel"/>
                <a:cs typeface="Ariel"/>
              </a:rPr>
              <a:t>.</a:t>
            </a:r>
            <a:endParaRPr lang="en-US" sz="2000" dirty="0">
              <a:solidFill>
                <a:srgbClr val="70AD46"/>
              </a:solidFill>
              <a:latin typeface="Ariel"/>
              <a:cs typeface="Ariel"/>
            </a:endParaRPr>
          </a:p>
        </p:txBody>
      </p:sp>
      <p:pic>
        <p:nvPicPr>
          <p:cNvPr id="4" name="Picture 3" descr="bazen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99" y="1939894"/>
            <a:ext cx="2190665" cy="1369386"/>
          </a:xfrm>
          <a:prstGeom prst="rect">
            <a:avLst/>
          </a:prstGeom>
        </p:spPr>
      </p:pic>
      <p:pic>
        <p:nvPicPr>
          <p:cNvPr id="10" name="Picture 9" descr="skol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9134" y="3433093"/>
            <a:ext cx="3282866" cy="2052121"/>
          </a:xfrm>
          <a:prstGeom prst="rect">
            <a:avLst/>
          </a:prstGeom>
        </p:spPr>
      </p:pic>
      <p:pic>
        <p:nvPicPr>
          <p:cNvPr id="11" name="Picture 10" descr="tere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469" y="4137978"/>
            <a:ext cx="2927265" cy="1829835"/>
          </a:xfrm>
          <a:prstGeom prst="rect">
            <a:avLst/>
          </a:prstGeom>
        </p:spPr>
      </p:pic>
      <p:sp>
        <p:nvSpPr>
          <p:cNvPr id="22" name="Rectangle 21"/>
          <p:cNvSpPr/>
          <p:nvPr/>
        </p:nvSpPr>
        <p:spPr>
          <a:xfrm>
            <a:off x="361889" y="1542535"/>
            <a:ext cx="1775471" cy="369332"/>
          </a:xfrm>
          <a:prstGeom prst="rect">
            <a:avLst/>
          </a:prstGeom>
        </p:spPr>
        <p:txBody>
          <a:bodyPr wrap="none">
            <a:spAutoFit/>
          </a:bodyPr>
          <a:lstStyle/>
          <a:p>
            <a:r>
              <a:rPr lang="en-US" dirty="0">
                <a:solidFill>
                  <a:srgbClr val="13695C"/>
                </a:solidFill>
                <a:latin typeface="Ariel"/>
                <a:cs typeface="Ariel"/>
              </a:rPr>
              <a:t>Some figures…</a:t>
            </a:r>
          </a:p>
        </p:txBody>
      </p:sp>
    </p:spTree>
    <p:extLst>
      <p:ext uri="{BB962C8B-B14F-4D97-AF65-F5344CB8AC3E}">
        <p14:creationId xmlns:p14="http://schemas.microsoft.com/office/powerpoint/2010/main" val="718492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 Single Corner Rectangle 24"/>
          <p:cNvSpPr/>
          <p:nvPr/>
        </p:nvSpPr>
        <p:spPr>
          <a:xfrm rot="10800000" flipH="1">
            <a:off x="4885268" y="3166533"/>
            <a:ext cx="6798732" cy="1913467"/>
          </a:xfrm>
          <a:prstGeom prst="round1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foo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pic>
        <p:nvPicPr>
          <p:cNvPr id="5" name="Picture 4" descr="Untitled-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20" name="Rectangle 19"/>
          <p:cNvSpPr/>
          <p:nvPr/>
        </p:nvSpPr>
        <p:spPr>
          <a:xfrm>
            <a:off x="309995" y="394431"/>
            <a:ext cx="10154160" cy="1077218"/>
          </a:xfrm>
          <a:prstGeom prst="rect">
            <a:avLst/>
          </a:prstGeom>
        </p:spPr>
        <p:txBody>
          <a:bodyPr wrap="square">
            <a:spAutoFit/>
          </a:bodyPr>
          <a:lstStyle/>
          <a:p>
            <a:pPr>
              <a:spcBef>
                <a:spcPct val="0"/>
              </a:spcBef>
            </a:pPr>
            <a:r>
              <a:rPr lang="pt-BR" sz="3200" b="1" dirty="0">
                <a:solidFill>
                  <a:srgbClr val="13695C"/>
                </a:solidFill>
                <a:latin typeface="Ariel"/>
                <a:cs typeface="Ariel"/>
              </a:rPr>
              <a:t>Nestlé </a:t>
            </a:r>
            <a:r>
              <a:rPr lang="pt-BR" sz="3200" b="1" dirty="0" smtClean="0">
                <a:solidFill>
                  <a:srgbClr val="13695C"/>
                </a:solidFill>
                <a:latin typeface="Ariel"/>
                <a:cs typeface="Ariel"/>
              </a:rPr>
              <a:t>Adriatic employees engagement on Sustainability</a:t>
            </a:r>
            <a:endParaRPr lang="en-US" sz="3200" b="1" dirty="0" smtClean="0">
              <a:solidFill>
                <a:srgbClr val="13695C"/>
              </a:solidFill>
              <a:latin typeface="Ariel"/>
              <a:ea typeface="+mj-ea"/>
              <a:cs typeface="Ariel"/>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800" y="1938884"/>
            <a:ext cx="5006388" cy="3337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1"/>
          <p:cNvPicPr>
            <a:picLocks noChangeAspect="1"/>
          </p:cNvPicPr>
          <p:nvPr/>
        </p:nvPicPr>
        <p:blipFill>
          <a:blip r:embed="rId6"/>
          <a:stretch>
            <a:fillRect/>
          </a:stretch>
        </p:blipFill>
        <p:spPr>
          <a:xfrm rot="564062">
            <a:off x="5498133" y="1324119"/>
            <a:ext cx="3123404" cy="21197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p:cNvPicPr>
            <a:picLocks noChangeAspect="1"/>
          </p:cNvPicPr>
          <p:nvPr/>
        </p:nvPicPr>
        <p:blipFill>
          <a:blip r:embed="rId7"/>
          <a:stretch>
            <a:fillRect/>
          </a:stretch>
        </p:blipFill>
        <p:spPr>
          <a:xfrm>
            <a:off x="8949266" y="1451432"/>
            <a:ext cx="2582334" cy="20015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Rectangle 23"/>
          <p:cNvSpPr/>
          <p:nvPr/>
        </p:nvSpPr>
        <p:spPr>
          <a:xfrm>
            <a:off x="5860941" y="3727173"/>
            <a:ext cx="5690647" cy="1169551"/>
          </a:xfrm>
          <a:prstGeom prst="rect">
            <a:avLst/>
          </a:prstGeom>
        </p:spPr>
        <p:txBody>
          <a:bodyPr wrap="square">
            <a:spAutoFit/>
          </a:bodyPr>
          <a:lstStyle/>
          <a:p>
            <a:pPr marL="285750" indent="-285750">
              <a:buClr>
                <a:srgbClr val="13695C"/>
              </a:buClr>
              <a:buFont typeface="Wingdings" charset="2"/>
              <a:buChar char="§"/>
            </a:pPr>
            <a:r>
              <a:rPr lang="en-US" sz="1400" dirty="0">
                <a:solidFill>
                  <a:srgbClr val="13695C"/>
                </a:solidFill>
                <a:latin typeface="Arial" panose="020B0604020202020204" pitchFamily="34" charset="0"/>
                <a:cs typeface="Arial" panose="020B0604020202020204" pitchFamily="34" charset="0"/>
              </a:rPr>
              <a:t>World Recycling Day 18</a:t>
            </a:r>
            <a:r>
              <a:rPr lang="en-US" sz="1400" baseline="30000" dirty="0">
                <a:solidFill>
                  <a:srgbClr val="13695C"/>
                </a:solidFill>
                <a:latin typeface="Arial" panose="020B0604020202020204" pitchFamily="34" charset="0"/>
                <a:cs typeface="Arial" panose="020B0604020202020204" pitchFamily="34" charset="0"/>
              </a:rPr>
              <a:t>th</a:t>
            </a:r>
            <a:r>
              <a:rPr lang="en-US" sz="1400" dirty="0">
                <a:solidFill>
                  <a:srgbClr val="13695C"/>
                </a:solidFill>
                <a:latin typeface="Arial" panose="020B0604020202020204" pitchFamily="34" charset="0"/>
                <a:cs typeface="Arial" panose="020B0604020202020204" pitchFamily="34" charset="0"/>
              </a:rPr>
              <a:t> of March, World Ocean day 8</a:t>
            </a:r>
            <a:r>
              <a:rPr lang="en-US" sz="1400" baseline="30000" dirty="0">
                <a:solidFill>
                  <a:srgbClr val="13695C"/>
                </a:solidFill>
                <a:latin typeface="Arial" panose="020B0604020202020204" pitchFamily="34" charset="0"/>
                <a:cs typeface="Arial" panose="020B0604020202020204" pitchFamily="34" charset="0"/>
              </a:rPr>
              <a:t>th</a:t>
            </a:r>
            <a:r>
              <a:rPr lang="en-US" sz="1400" dirty="0">
                <a:solidFill>
                  <a:srgbClr val="13695C"/>
                </a:solidFill>
                <a:latin typeface="Arial" panose="020B0604020202020204" pitchFamily="34" charset="0"/>
                <a:cs typeface="Arial" panose="020B0604020202020204" pitchFamily="34" charset="0"/>
              </a:rPr>
              <a:t> June</a:t>
            </a:r>
          </a:p>
          <a:p>
            <a:pPr marL="1200150" lvl="2" indent="-285750">
              <a:buClr>
                <a:srgbClr val="13695C"/>
              </a:buClr>
              <a:buFont typeface="Wingdings" charset="2"/>
              <a:buChar char="§"/>
            </a:pPr>
            <a:r>
              <a:rPr lang="en-US" sz="1400" dirty="0">
                <a:solidFill>
                  <a:srgbClr val="13695C"/>
                </a:solidFill>
                <a:latin typeface="Arial" panose="020B0604020202020204" pitchFamily="34" charset="0"/>
                <a:cs typeface="Arial" panose="020B0604020202020204" pitchFamily="34" charset="0"/>
              </a:rPr>
              <a:t>Event with our employees who were collecting plastic waste from environment</a:t>
            </a:r>
          </a:p>
          <a:p>
            <a:pPr marL="1200150" lvl="2" indent="-285750">
              <a:buClr>
                <a:srgbClr val="13695C"/>
              </a:buClr>
              <a:buFont typeface="Wingdings" charset="2"/>
              <a:buChar char="§"/>
            </a:pPr>
            <a:r>
              <a:rPr lang="en-US" sz="1400" dirty="0">
                <a:solidFill>
                  <a:srgbClr val="13695C"/>
                </a:solidFill>
                <a:latin typeface="Arial" panose="020B0604020202020204" pitchFamily="34" charset="0"/>
                <a:cs typeface="Arial" panose="020B0604020202020204" pitchFamily="34" charset="0"/>
              </a:rPr>
              <a:t>More than 500kg of waste collected, 50 employees participated together with local community</a:t>
            </a:r>
          </a:p>
        </p:txBody>
      </p:sp>
    </p:spTree>
    <p:extLst>
      <p:ext uri="{BB962C8B-B14F-4D97-AF65-F5344CB8AC3E}">
        <p14:creationId xmlns:p14="http://schemas.microsoft.com/office/powerpoint/2010/main" val="779320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nip Diagonal Corner Rectangle 27"/>
          <p:cNvSpPr/>
          <p:nvPr/>
        </p:nvSpPr>
        <p:spPr>
          <a:xfrm>
            <a:off x="1998131" y="1615839"/>
            <a:ext cx="2743199" cy="399221"/>
          </a:xfrm>
          <a:prstGeom prst="snip2DiagRect">
            <a:avLst/>
          </a:prstGeom>
          <a:solidFill>
            <a:srgbClr val="7C0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2"/>
          <a:stretch>
            <a:fillRect/>
          </a:stretch>
        </p:blipFill>
        <p:spPr>
          <a:xfrm rot="584304">
            <a:off x="7678426" y="1947125"/>
            <a:ext cx="3937652" cy="2955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pic>
        <p:nvPicPr>
          <p:cNvPr id="5" name="Picture 4"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20" name="Rectangle 19"/>
          <p:cNvSpPr/>
          <p:nvPr/>
        </p:nvSpPr>
        <p:spPr>
          <a:xfrm>
            <a:off x="309995" y="394431"/>
            <a:ext cx="10154160" cy="584776"/>
          </a:xfrm>
          <a:prstGeom prst="rect">
            <a:avLst/>
          </a:prstGeom>
        </p:spPr>
        <p:txBody>
          <a:bodyPr wrap="square">
            <a:spAutoFit/>
          </a:bodyPr>
          <a:lstStyle/>
          <a:p>
            <a:pPr>
              <a:spcBef>
                <a:spcPct val="0"/>
              </a:spcBef>
            </a:pPr>
            <a:r>
              <a:rPr lang="en-US" sz="3200" b="1" dirty="0">
                <a:solidFill>
                  <a:srgbClr val="13695C"/>
                </a:solidFill>
                <a:latin typeface="Ariel"/>
                <a:ea typeface="+mj-ea"/>
                <a:cs typeface="Ariel"/>
              </a:rPr>
              <a:t>Zero Waste to Landfill </a:t>
            </a:r>
            <a:r>
              <a:rPr lang="en-US" sz="3200" b="1" dirty="0" err="1" smtClean="0">
                <a:solidFill>
                  <a:srgbClr val="13695C"/>
                </a:solidFill>
                <a:latin typeface="Ariel"/>
                <a:ea typeface="+mj-ea"/>
                <a:cs typeface="Ariel"/>
              </a:rPr>
              <a:t>Surčin</a:t>
            </a:r>
            <a:r>
              <a:rPr lang="en-US" sz="3200" b="1" dirty="0" smtClean="0">
                <a:solidFill>
                  <a:srgbClr val="13695C"/>
                </a:solidFill>
                <a:latin typeface="Ariel"/>
                <a:ea typeface="+mj-ea"/>
                <a:cs typeface="Ariel"/>
              </a:rPr>
              <a:t> </a:t>
            </a:r>
            <a:r>
              <a:rPr lang="en-US" sz="3200" b="1" dirty="0">
                <a:solidFill>
                  <a:srgbClr val="13695C"/>
                </a:solidFill>
                <a:latin typeface="Ariel"/>
                <a:ea typeface="+mj-ea"/>
                <a:cs typeface="Ariel"/>
              </a:rPr>
              <a:t>Master Plan</a:t>
            </a:r>
            <a:endParaRPr lang="en-US" sz="3200" b="1" dirty="0" smtClean="0">
              <a:solidFill>
                <a:srgbClr val="13695C"/>
              </a:solidFill>
              <a:latin typeface="Ariel"/>
              <a:ea typeface="+mj-ea"/>
              <a:cs typeface="Ariel"/>
            </a:endParaRPr>
          </a:p>
        </p:txBody>
      </p:sp>
      <p:sp>
        <p:nvSpPr>
          <p:cNvPr id="16" name="Rectangle 15"/>
          <p:cNvSpPr/>
          <p:nvPr/>
        </p:nvSpPr>
        <p:spPr>
          <a:xfrm>
            <a:off x="378823" y="1059935"/>
            <a:ext cx="4100138" cy="369332"/>
          </a:xfrm>
          <a:prstGeom prst="rect">
            <a:avLst/>
          </a:prstGeom>
          <a:noFill/>
        </p:spPr>
        <p:txBody>
          <a:bodyPr wrap="none">
            <a:spAutoFit/>
          </a:bodyPr>
          <a:lstStyle/>
          <a:p>
            <a:r>
              <a:rPr lang="en-US" b="1" u="sng" dirty="0">
                <a:solidFill>
                  <a:srgbClr val="13695C"/>
                </a:solidFill>
                <a:latin typeface="Ariel"/>
                <a:cs typeface="Ariel"/>
              </a:rPr>
              <a:t>Target = </a:t>
            </a:r>
            <a:r>
              <a:rPr lang="en-US" b="1" u="sng" dirty="0">
                <a:solidFill>
                  <a:srgbClr val="7C0921"/>
                </a:solidFill>
                <a:latin typeface="Ariel"/>
                <a:cs typeface="Ariel"/>
              </a:rPr>
              <a:t>Latest December 31</a:t>
            </a:r>
            <a:r>
              <a:rPr lang="en-US" b="1" u="sng" baseline="30000" dirty="0">
                <a:solidFill>
                  <a:srgbClr val="7C0921"/>
                </a:solidFill>
                <a:latin typeface="Ariel"/>
                <a:cs typeface="Ariel"/>
              </a:rPr>
              <a:t>st</a:t>
            </a:r>
            <a:r>
              <a:rPr lang="en-US" b="1" u="sng" dirty="0">
                <a:solidFill>
                  <a:srgbClr val="7C0921"/>
                </a:solidFill>
                <a:latin typeface="Ariel"/>
                <a:cs typeface="Ariel"/>
              </a:rPr>
              <a:t> 2019</a:t>
            </a:r>
          </a:p>
        </p:txBody>
      </p:sp>
      <p:sp>
        <p:nvSpPr>
          <p:cNvPr id="14" name="TextBox 13"/>
          <p:cNvSpPr txBox="1"/>
          <p:nvPr/>
        </p:nvSpPr>
        <p:spPr>
          <a:xfrm>
            <a:off x="2146627" y="2092665"/>
            <a:ext cx="7163167" cy="3693319"/>
          </a:xfrm>
          <a:prstGeom prst="rect">
            <a:avLst/>
          </a:prstGeom>
          <a:noFill/>
        </p:spPr>
        <p:txBody>
          <a:bodyPr wrap="square" rtlCol="0">
            <a:spAutoFit/>
          </a:bodyPr>
          <a:lstStyle/>
          <a:p>
            <a:pPr marL="171450" indent="-100800">
              <a:buClr>
                <a:srgbClr val="13695C"/>
              </a:buClr>
              <a:buFont typeface="Wingdings" charset="2"/>
              <a:buChar char="§"/>
            </a:pPr>
            <a:r>
              <a:rPr lang="en-US" sz="1050" b="1" dirty="0" smtClean="0">
                <a:solidFill>
                  <a:srgbClr val="13695C"/>
                </a:solidFill>
                <a:latin typeface="Ariel"/>
                <a:cs typeface="Ariel"/>
              </a:rPr>
              <a:t>STAGE 1 - Q4 2018 </a:t>
            </a:r>
            <a:endParaRPr lang="en-US" sz="1050" dirty="0" smtClean="0">
              <a:solidFill>
                <a:srgbClr val="13695C"/>
              </a:solidFill>
              <a:latin typeface="Ariel"/>
              <a:cs typeface="Ariel"/>
            </a:endParaRPr>
          </a:p>
          <a:p>
            <a:pPr marL="360000" lvl="1" indent="205200">
              <a:buFont typeface="+mj-lt"/>
              <a:buAutoNum type="alphaUcPeriod"/>
            </a:pPr>
            <a:r>
              <a:rPr lang="en-US" sz="1050" dirty="0" smtClean="0">
                <a:solidFill>
                  <a:srgbClr val="13695C"/>
                </a:solidFill>
                <a:latin typeface="Ariel"/>
                <a:cs typeface="Ariel"/>
              </a:rPr>
              <a:t>Outsource waste management in Factory yard – outside od production area</a:t>
            </a:r>
          </a:p>
          <a:p>
            <a:pPr marL="360000" lvl="1" indent="205200">
              <a:buFont typeface="+mj-lt"/>
              <a:buAutoNum type="alphaUcPeriod"/>
            </a:pPr>
            <a:r>
              <a:rPr lang="en-US" sz="1050" dirty="0" smtClean="0">
                <a:solidFill>
                  <a:srgbClr val="13695C"/>
                </a:solidFill>
                <a:latin typeface="Ariel"/>
                <a:cs typeface="Ariel"/>
              </a:rPr>
              <a:t>Implement new way of waste transportation</a:t>
            </a:r>
          </a:p>
          <a:p>
            <a:pPr marL="360000" lvl="1" indent="205200">
              <a:buFont typeface="+mj-lt"/>
              <a:buAutoNum type="alphaUcPeriod"/>
            </a:pPr>
            <a:r>
              <a:rPr lang="en-US" sz="1050" dirty="0" smtClean="0">
                <a:solidFill>
                  <a:srgbClr val="13695C"/>
                </a:solidFill>
                <a:latin typeface="Ariel"/>
                <a:cs typeface="Ariel"/>
              </a:rPr>
              <a:t>Install additional waste press machine</a:t>
            </a:r>
          </a:p>
          <a:p>
            <a:pPr marL="360000" lvl="1" indent="205200">
              <a:buAutoNum type="alphaUcPeriod" startAt="4"/>
            </a:pPr>
            <a:r>
              <a:rPr lang="en-US" sz="1050" dirty="0" smtClean="0">
                <a:solidFill>
                  <a:srgbClr val="13695C"/>
                </a:solidFill>
                <a:latin typeface="Ariel"/>
                <a:cs typeface="Ariel"/>
              </a:rPr>
              <a:t>Start to collect and recycle raw waste from production</a:t>
            </a:r>
          </a:p>
          <a:p>
            <a:pPr lvl="1"/>
            <a:r>
              <a:rPr lang="en-US" sz="1200" b="1" u="sng" dirty="0" smtClean="0">
                <a:solidFill>
                  <a:srgbClr val="7C0921"/>
                </a:solidFill>
                <a:latin typeface="Ariel"/>
                <a:cs typeface="Ariel"/>
              </a:rPr>
              <a:t>Result : Reduction 50% of communal waste</a:t>
            </a:r>
          </a:p>
          <a:p>
            <a:pPr lvl="1"/>
            <a:endParaRPr lang="en-US" sz="1050" b="1" u="sng" dirty="0" smtClean="0">
              <a:solidFill>
                <a:srgbClr val="13695C"/>
              </a:solidFill>
              <a:latin typeface="Ariel"/>
              <a:cs typeface="Ariel"/>
            </a:endParaRPr>
          </a:p>
          <a:p>
            <a:pPr marL="212400" indent="-104400">
              <a:buFont typeface="Wingdings" charset="2"/>
              <a:buChar char="§"/>
            </a:pPr>
            <a:r>
              <a:rPr lang="en-US" sz="1050" b="1" dirty="0" smtClean="0">
                <a:solidFill>
                  <a:srgbClr val="13695C"/>
                </a:solidFill>
                <a:latin typeface="Ariel"/>
                <a:cs typeface="Ariel"/>
              </a:rPr>
              <a:t>STAGE 2</a:t>
            </a:r>
            <a:r>
              <a:rPr lang="en-US" sz="1050" dirty="0" smtClean="0">
                <a:solidFill>
                  <a:srgbClr val="13695C"/>
                </a:solidFill>
                <a:latin typeface="Ariel"/>
                <a:cs typeface="Ariel"/>
              </a:rPr>
              <a:t> – </a:t>
            </a:r>
            <a:r>
              <a:rPr lang="en-US" sz="1050" b="1" dirty="0" smtClean="0">
                <a:solidFill>
                  <a:srgbClr val="13695C"/>
                </a:solidFill>
                <a:latin typeface="Ariel"/>
                <a:cs typeface="Ariel"/>
              </a:rPr>
              <a:t>Q1 2019 </a:t>
            </a:r>
            <a:r>
              <a:rPr lang="en-US" sz="1050" dirty="0" smtClean="0">
                <a:solidFill>
                  <a:srgbClr val="13695C"/>
                </a:solidFill>
                <a:latin typeface="Ariel"/>
                <a:cs typeface="Ariel"/>
              </a:rPr>
              <a:t>end of Q1 2019, full segregation of waste in the factory  </a:t>
            </a:r>
          </a:p>
          <a:p>
            <a:pPr marL="360000">
              <a:buFont typeface="+mj-lt"/>
              <a:buAutoNum type="alphaUcPeriod"/>
            </a:pPr>
            <a:r>
              <a:rPr lang="en-US" sz="1050" dirty="0" smtClean="0">
                <a:solidFill>
                  <a:srgbClr val="13695C"/>
                </a:solidFill>
                <a:latin typeface="Ariel"/>
                <a:cs typeface="Ariel"/>
              </a:rPr>
              <a:t> Sorting and pressing packaging waste from Dry culinary area. </a:t>
            </a:r>
          </a:p>
          <a:p>
            <a:pPr marL="360000">
              <a:buFont typeface="+mj-lt"/>
              <a:buAutoNum type="alphaUcPeriod"/>
            </a:pPr>
            <a:r>
              <a:rPr lang="en-US" sz="1050" dirty="0">
                <a:solidFill>
                  <a:srgbClr val="13695C"/>
                </a:solidFill>
                <a:latin typeface="Ariel"/>
                <a:cs typeface="Ariel"/>
              </a:rPr>
              <a:t> Sorting and pressing packaging waste from </a:t>
            </a:r>
            <a:r>
              <a:rPr lang="en-US" sz="1050" dirty="0" smtClean="0">
                <a:solidFill>
                  <a:srgbClr val="13695C"/>
                </a:solidFill>
                <a:latin typeface="Ariel"/>
                <a:cs typeface="Ariel"/>
              </a:rPr>
              <a:t>Wet </a:t>
            </a:r>
            <a:r>
              <a:rPr lang="en-US" sz="1050" dirty="0">
                <a:solidFill>
                  <a:srgbClr val="13695C"/>
                </a:solidFill>
                <a:latin typeface="Ariel"/>
                <a:cs typeface="Ariel"/>
              </a:rPr>
              <a:t>culinary area </a:t>
            </a:r>
            <a:endParaRPr lang="en-US" sz="1050" dirty="0" smtClean="0">
              <a:solidFill>
                <a:srgbClr val="13695C"/>
              </a:solidFill>
              <a:latin typeface="Ariel"/>
              <a:cs typeface="Ariel"/>
            </a:endParaRPr>
          </a:p>
          <a:p>
            <a:pPr lvl="1"/>
            <a:r>
              <a:rPr lang="en-US" sz="1200" b="1" u="sng" dirty="0" smtClean="0">
                <a:solidFill>
                  <a:srgbClr val="7C0921"/>
                </a:solidFill>
                <a:latin typeface="Ariel"/>
                <a:cs typeface="Ariel"/>
              </a:rPr>
              <a:t>Result: Reduction 75% of communal waste</a:t>
            </a:r>
          </a:p>
          <a:p>
            <a:pPr lvl="1"/>
            <a:endParaRPr lang="en-US" sz="1050" b="1" u="sng" dirty="0" smtClean="0">
              <a:solidFill>
                <a:srgbClr val="008000"/>
              </a:solidFill>
              <a:latin typeface="Ariel"/>
              <a:cs typeface="Ariel"/>
            </a:endParaRPr>
          </a:p>
          <a:p>
            <a:pPr lvl="1"/>
            <a:endParaRPr lang="en-US" sz="1050" b="1" u="sng" dirty="0" smtClean="0">
              <a:solidFill>
                <a:srgbClr val="008000"/>
              </a:solidFill>
              <a:latin typeface="Ariel"/>
              <a:cs typeface="Ariel"/>
            </a:endParaRPr>
          </a:p>
          <a:p>
            <a:pPr lvl="1"/>
            <a:endParaRPr lang="en-US" sz="1050" b="1" u="sng" dirty="0" smtClean="0">
              <a:solidFill>
                <a:srgbClr val="008000"/>
              </a:solidFill>
              <a:latin typeface="Ariel"/>
              <a:cs typeface="Ariel"/>
            </a:endParaRPr>
          </a:p>
          <a:p>
            <a:pPr lvl="1"/>
            <a:endParaRPr lang="en-US" sz="1050" dirty="0" smtClean="0">
              <a:latin typeface="Ariel"/>
              <a:cs typeface="Ariel"/>
            </a:endParaRPr>
          </a:p>
          <a:p>
            <a:pPr lvl="1"/>
            <a:endParaRPr lang="en-US" sz="1050" dirty="0" smtClean="0">
              <a:latin typeface="Ariel"/>
              <a:cs typeface="Ariel"/>
            </a:endParaRPr>
          </a:p>
          <a:p>
            <a:pPr marL="285750" indent="-104400">
              <a:buClr>
                <a:srgbClr val="13695C"/>
              </a:buClr>
              <a:buFont typeface="Wingdings" charset="2"/>
              <a:buChar char="§"/>
            </a:pPr>
            <a:r>
              <a:rPr lang="en-US" sz="1050" b="1" dirty="0" smtClean="0">
                <a:solidFill>
                  <a:srgbClr val="13695C"/>
                </a:solidFill>
                <a:latin typeface="Ariel"/>
                <a:cs typeface="Ariel"/>
              </a:rPr>
              <a:t>STAGE 3</a:t>
            </a:r>
            <a:r>
              <a:rPr lang="en-US" sz="1050" dirty="0" smtClean="0">
                <a:solidFill>
                  <a:srgbClr val="13695C"/>
                </a:solidFill>
                <a:latin typeface="Ariel"/>
                <a:cs typeface="Ariel"/>
              </a:rPr>
              <a:t> – </a:t>
            </a:r>
            <a:r>
              <a:rPr lang="en-US" sz="1050" b="1" dirty="0" smtClean="0">
                <a:solidFill>
                  <a:srgbClr val="13695C"/>
                </a:solidFill>
                <a:latin typeface="Ariel"/>
                <a:cs typeface="Ariel"/>
              </a:rPr>
              <a:t>Q2 AND Q3 2019 </a:t>
            </a:r>
            <a:r>
              <a:rPr lang="en-US" sz="1050" dirty="0" smtClean="0">
                <a:solidFill>
                  <a:srgbClr val="13695C"/>
                </a:solidFill>
                <a:latin typeface="Ariel"/>
                <a:cs typeface="Ariel"/>
              </a:rPr>
              <a:t>full segregation of waste in the factory  </a:t>
            </a:r>
          </a:p>
          <a:p>
            <a:r>
              <a:rPr lang="en-US" sz="1050" dirty="0" smtClean="0">
                <a:solidFill>
                  <a:srgbClr val="13695C"/>
                </a:solidFill>
                <a:latin typeface="Ariel"/>
                <a:cs typeface="Ariel"/>
              </a:rPr>
              <a:t>           A.  Organize waste segregation in Admin facilities</a:t>
            </a:r>
          </a:p>
          <a:p>
            <a:r>
              <a:rPr lang="en-US" sz="1050" dirty="0" smtClean="0">
                <a:solidFill>
                  <a:srgbClr val="13695C"/>
                </a:solidFill>
                <a:latin typeface="Ariel"/>
                <a:cs typeface="Ariel"/>
              </a:rPr>
              <a:t>           B.  Find solution for organic waste</a:t>
            </a:r>
          </a:p>
          <a:p>
            <a:endParaRPr lang="en-US" sz="1050" dirty="0" smtClean="0">
              <a:latin typeface="Ariel"/>
              <a:cs typeface="Ariel"/>
            </a:endParaRPr>
          </a:p>
          <a:p>
            <a:pPr lvl="1"/>
            <a:endParaRPr lang="en-US" sz="1050" dirty="0" smtClean="0">
              <a:latin typeface="Ariel"/>
              <a:cs typeface="Ariel"/>
            </a:endParaRPr>
          </a:p>
          <a:p>
            <a:endParaRPr lang="en-US" sz="1050" dirty="0">
              <a:latin typeface="Ariel"/>
              <a:cs typeface="Ariel"/>
            </a:endParaRPr>
          </a:p>
        </p:txBody>
      </p:sp>
      <p:sp>
        <p:nvSpPr>
          <p:cNvPr id="15" name="TextBox 14"/>
          <p:cNvSpPr txBox="1"/>
          <p:nvPr/>
        </p:nvSpPr>
        <p:spPr>
          <a:xfrm>
            <a:off x="400335" y="1616868"/>
            <a:ext cx="1225261" cy="338554"/>
          </a:xfrm>
          <a:prstGeom prst="rect">
            <a:avLst/>
          </a:prstGeom>
          <a:noFill/>
        </p:spPr>
        <p:txBody>
          <a:bodyPr wrap="square" rtlCol="0">
            <a:spAutoFit/>
          </a:bodyPr>
          <a:lstStyle/>
          <a:p>
            <a:r>
              <a:rPr lang="en-US" sz="1600" b="1" u="sng" dirty="0" smtClean="0">
                <a:solidFill>
                  <a:srgbClr val="13695C"/>
                </a:solidFill>
                <a:latin typeface="Ariel"/>
                <a:cs typeface="Ariel"/>
              </a:rPr>
              <a:t>BASELINE</a:t>
            </a:r>
            <a:endParaRPr lang="en-US" sz="1600" b="1" u="sng" dirty="0">
              <a:solidFill>
                <a:srgbClr val="13695C"/>
              </a:solidFill>
              <a:latin typeface="Ariel"/>
              <a:cs typeface="Ariel"/>
            </a:endParaRPr>
          </a:p>
        </p:txBody>
      </p:sp>
      <p:sp>
        <p:nvSpPr>
          <p:cNvPr id="26" name="TextBox 25"/>
          <p:cNvSpPr txBox="1"/>
          <p:nvPr/>
        </p:nvSpPr>
        <p:spPr>
          <a:xfrm>
            <a:off x="389463" y="2057414"/>
            <a:ext cx="1888066" cy="338554"/>
          </a:xfrm>
          <a:prstGeom prst="rect">
            <a:avLst/>
          </a:prstGeom>
          <a:noFill/>
        </p:spPr>
        <p:txBody>
          <a:bodyPr wrap="square" rtlCol="0">
            <a:spAutoFit/>
          </a:bodyPr>
          <a:lstStyle/>
          <a:p>
            <a:r>
              <a:rPr lang="en-US" sz="1600" b="1" u="sng" dirty="0" smtClean="0">
                <a:solidFill>
                  <a:srgbClr val="13695C"/>
                </a:solidFill>
                <a:latin typeface="Ariel"/>
                <a:cs typeface="Ariel"/>
              </a:rPr>
              <a:t>IMPROVEMENTS</a:t>
            </a:r>
            <a:endParaRPr lang="en-US" sz="1600" b="1" u="sng" dirty="0">
              <a:solidFill>
                <a:srgbClr val="13695C"/>
              </a:solidFill>
              <a:latin typeface="Ariel"/>
              <a:cs typeface="Ariel"/>
            </a:endParaRPr>
          </a:p>
        </p:txBody>
      </p:sp>
      <p:sp>
        <p:nvSpPr>
          <p:cNvPr id="3" name="Rectangle 2"/>
          <p:cNvSpPr/>
          <p:nvPr/>
        </p:nvSpPr>
        <p:spPr>
          <a:xfrm>
            <a:off x="2060355" y="1627194"/>
            <a:ext cx="2635682" cy="369332"/>
          </a:xfrm>
          <a:prstGeom prst="rect">
            <a:avLst/>
          </a:prstGeom>
        </p:spPr>
        <p:txBody>
          <a:bodyPr wrap="none">
            <a:spAutoFit/>
          </a:bodyPr>
          <a:lstStyle/>
          <a:p>
            <a:pPr algn="ctr"/>
            <a:r>
              <a:rPr lang="en-US" dirty="0">
                <a:solidFill>
                  <a:schemeClr val="bg1"/>
                </a:solidFill>
                <a:latin typeface="Ariel"/>
                <a:cs typeface="Ariel"/>
              </a:rPr>
              <a:t>Landfill – 13 tons/month</a:t>
            </a:r>
          </a:p>
        </p:txBody>
      </p:sp>
      <p:sp>
        <p:nvSpPr>
          <p:cNvPr id="29" name="Snip Diagonal Corner Rectangle 28"/>
          <p:cNvSpPr/>
          <p:nvPr/>
        </p:nvSpPr>
        <p:spPr>
          <a:xfrm>
            <a:off x="1998132" y="4215102"/>
            <a:ext cx="2743199" cy="399221"/>
          </a:xfrm>
          <a:prstGeom prst="snip2DiagRect">
            <a:avLst/>
          </a:prstGeom>
          <a:solidFill>
            <a:srgbClr val="7C092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124544" y="4226457"/>
            <a:ext cx="2507305" cy="369332"/>
          </a:xfrm>
          <a:prstGeom prst="rect">
            <a:avLst/>
          </a:prstGeom>
        </p:spPr>
        <p:txBody>
          <a:bodyPr wrap="none">
            <a:spAutoFit/>
          </a:bodyPr>
          <a:lstStyle/>
          <a:p>
            <a:pPr algn="ctr"/>
            <a:r>
              <a:rPr lang="en-US" dirty="0">
                <a:solidFill>
                  <a:schemeClr val="bg1"/>
                </a:solidFill>
                <a:latin typeface="Ariel"/>
                <a:cs typeface="Ariel"/>
              </a:rPr>
              <a:t>Landfill – 4 tons/month</a:t>
            </a:r>
          </a:p>
        </p:txBody>
      </p:sp>
      <p:sp>
        <p:nvSpPr>
          <p:cNvPr id="31" name="Snip Diagonal Corner Rectangle 30"/>
          <p:cNvSpPr/>
          <p:nvPr/>
        </p:nvSpPr>
        <p:spPr>
          <a:xfrm>
            <a:off x="1998132" y="5290367"/>
            <a:ext cx="2743199" cy="399221"/>
          </a:xfrm>
          <a:prstGeom prst="snip2DiagRect">
            <a:avLst/>
          </a:prstGeom>
          <a:solidFill>
            <a:srgbClr val="1369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477386" y="5301722"/>
            <a:ext cx="1801620" cy="369332"/>
          </a:xfrm>
          <a:prstGeom prst="rect">
            <a:avLst/>
          </a:prstGeom>
        </p:spPr>
        <p:txBody>
          <a:bodyPr wrap="none">
            <a:spAutoFit/>
          </a:bodyPr>
          <a:lstStyle/>
          <a:p>
            <a:pPr algn="ctr"/>
            <a:r>
              <a:rPr lang="en-US" dirty="0">
                <a:solidFill>
                  <a:schemeClr val="bg1"/>
                </a:solidFill>
                <a:latin typeface="Ariel"/>
                <a:cs typeface="Ariel"/>
              </a:rPr>
              <a:t>Landfill – 0 tons</a:t>
            </a:r>
          </a:p>
        </p:txBody>
      </p:sp>
      <p:pic>
        <p:nvPicPr>
          <p:cNvPr id="2" name="Picture 1" descr="zer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0532" y="457200"/>
            <a:ext cx="2019159" cy="1974230"/>
          </a:xfrm>
          <a:prstGeom prst="rect">
            <a:avLst/>
          </a:prstGeom>
        </p:spPr>
      </p:pic>
    </p:spTree>
    <p:extLst>
      <p:ext uri="{BB962C8B-B14F-4D97-AF65-F5344CB8AC3E}">
        <p14:creationId xmlns:p14="http://schemas.microsoft.com/office/powerpoint/2010/main" val="3239873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 Single Corner Rectangle 32"/>
          <p:cNvSpPr/>
          <p:nvPr/>
        </p:nvSpPr>
        <p:spPr>
          <a:xfrm>
            <a:off x="0" y="1092199"/>
            <a:ext cx="5232400" cy="525907"/>
          </a:xfrm>
          <a:prstGeom prst="round1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foo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pic>
        <p:nvPicPr>
          <p:cNvPr id="5" name="Picture 4" descr="Untitled-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20" name="Rectangle 19"/>
          <p:cNvSpPr/>
          <p:nvPr/>
        </p:nvSpPr>
        <p:spPr>
          <a:xfrm>
            <a:off x="309995" y="394431"/>
            <a:ext cx="10154160" cy="584776"/>
          </a:xfrm>
          <a:prstGeom prst="rect">
            <a:avLst/>
          </a:prstGeom>
        </p:spPr>
        <p:txBody>
          <a:bodyPr wrap="square">
            <a:spAutoFit/>
          </a:bodyPr>
          <a:lstStyle/>
          <a:p>
            <a:pPr>
              <a:spcBef>
                <a:spcPct val="0"/>
              </a:spcBef>
            </a:pPr>
            <a:r>
              <a:rPr lang="en-US" sz="3200" b="1" dirty="0" smtClean="0">
                <a:solidFill>
                  <a:srgbClr val="13695C"/>
                </a:solidFill>
                <a:latin typeface="Ariel"/>
                <a:ea typeface="+mj-ea"/>
                <a:cs typeface="Ariel"/>
              </a:rPr>
              <a:t>Zero </a:t>
            </a:r>
            <a:r>
              <a:rPr lang="en-US" sz="3200" b="1" dirty="0">
                <a:solidFill>
                  <a:srgbClr val="13695C"/>
                </a:solidFill>
                <a:latin typeface="Ariel"/>
                <a:ea typeface="+mj-ea"/>
                <a:cs typeface="Ariel"/>
              </a:rPr>
              <a:t>Waste to Landfill Master Plan</a:t>
            </a:r>
            <a:endParaRPr lang="en-US" sz="3200" b="1" dirty="0" smtClean="0">
              <a:solidFill>
                <a:srgbClr val="13695C"/>
              </a:solidFill>
              <a:latin typeface="Ariel"/>
              <a:ea typeface="+mj-ea"/>
              <a:cs typeface="Ariel"/>
            </a:endParaRPr>
          </a:p>
        </p:txBody>
      </p:sp>
      <p:sp>
        <p:nvSpPr>
          <p:cNvPr id="19" name="Rectangle 18"/>
          <p:cNvSpPr/>
          <p:nvPr/>
        </p:nvSpPr>
        <p:spPr>
          <a:xfrm>
            <a:off x="378823" y="1161535"/>
            <a:ext cx="4762842" cy="369332"/>
          </a:xfrm>
          <a:prstGeom prst="rect">
            <a:avLst/>
          </a:prstGeom>
          <a:noFill/>
        </p:spPr>
        <p:txBody>
          <a:bodyPr wrap="none">
            <a:spAutoFit/>
          </a:bodyPr>
          <a:lstStyle/>
          <a:p>
            <a:r>
              <a:rPr lang="en-US" b="1" dirty="0">
                <a:solidFill>
                  <a:schemeClr val="bg1"/>
                </a:solidFill>
                <a:latin typeface="Ariel"/>
                <a:cs typeface="Ariel"/>
              </a:rPr>
              <a:t>Recycling multi-layer foil – Success story</a:t>
            </a:r>
          </a:p>
        </p:txBody>
      </p:sp>
      <p:sp>
        <p:nvSpPr>
          <p:cNvPr id="21" name="TextBox 20"/>
          <p:cNvSpPr txBox="1"/>
          <p:nvPr/>
        </p:nvSpPr>
        <p:spPr>
          <a:xfrm>
            <a:off x="506570" y="1656061"/>
            <a:ext cx="7392829" cy="3863622"/>
          </a:xfrm>
          <a:prstGeom prst="rect">
            <a:avLst/>
          </a:prstGeom>
          <a:noFill/>
        </p:spPr>
        <p:txBody>
          <a:bodyPr wrap="square" rtlCol="0">
            <a:spAutoFit/>
          </a:bodyPr>
          <a:lstStyle/>
          <a:p>
            <a:pPr marL="57150" lvl="1">
              <a:lnSpc>
                <a:spcPct val="90000"/>
              </a:lnSpc>
              <a:spcBef>
                <a:spcPct val="0"/>
              </a:spcBef>
              <a:buClr>
                <a:srgbClr val="13695C"/>
              </a:buClr>
            </a:pPr>
            <a:endParaRPr lang="en-US" sz="1600" dirty="0">
              <a:solidFill>
                <a:srgbClr val="13695C"/>
              </a:solidFill>
              <a:latin typeface="Arial" panose="020B0604020202020204" pitchFamily="34" charset="0"/>
              <a:ea typeface="+mj-ea"/>
              <a:cs typeface="Arial" panose="020B0604020202020204" pitchFamily="34" charset="0"/>
            </a:endParaRPr>
          </a:p>
          <a:p>
            <a:pPr marL="400050" lvl="1" indent="-342900">
              <a:lnSpc>
                <a:spcPct val="90000"/>
              </a:lnSpc>
              <a:spcBef>
                <a:spcPct val="0"/>
              </a:spcBef>
              <a:buClr>
                <a:srgbClr val="13695C"/>
              </a:buClr>
              <a:buFont typeface="Wingdings" charset="2"/>
              <a:buChar char="§"/>
            </a:pPr>
            <a:r>
              <a:rPr lang="en-US" sz="1600" dirty="0" smtClean="0">
                <a:solidFill>
                  <a:srgbClr val="13695C"/>
                </a:solidFill>
                <a:latin typeface="Arial" panose="020B0604020202020204" pitchFamily="34" charset="0"/>
                <a:ea typeface="+mj-ea"/>
                <a:cs typeface="Arial" panose="020B0604020202020204" pitchFamily="34" charset="0"/>
              </a:rPr>
              <a:t>Before: Multi-layer foil was sent to incineration with add. cost for this service</a:t>
            </a:r>
          </a:p>
          <a:p>
            <a:pPr marL="400050" lvl="1" indent="-342900">
              <a:lnSpc>
                <a:spcPct val="90000"/>
              </a:lnSpc>
              <a:spcBef>
                <a:spcPct val="0"/>
              </a:spcBef>
              <a:buClr>
                <a:srgbClr val="13695C"/>
              </a:buClr>
              <a:buFont typeface="Wingdings" charset="2"/>
              <a:buChar char="§"/>
            </a:pPr>
            <a:endParaRPr lang="en-US" sz="1600" dirty="0" smtClean="0">
              <a:solidFill>
                <a:srgbClr val="13695C"/>
              </a:solidFill>
              <a:latin typeface="Arial" panose="020B0604020202020204" pitchFamily="34" charset="0"/>
              <a:ea typeface="+mj-ea"/>
              <a:cs typeface="Arial" panose="020B0604020202020204" pitchFamily="34" charset="0"/>
            </a:endParaRPr>
          </a:p>
          <a:p>
            <a:pPr marL="400050" lvl="1" indent="-342900">
              <a:lnSpc>
                <a:spcPct val="90000"/>
              </a:lnSpc>
              <a:spcBef>
                <a:spcPct val="0"/>
              </a:spcBef>
              <a:buClr>
                <a:srgbClr val="13695C"/>
              </a:buClr>
              <a:buFont typeface="Wingdings" charset="2"/>
              <a:buChar char="§"/>
            </a:pPr>
            <a:r>
              <a:rPr lang="en-US" sz="1600" dirty="0" smtClean="0">
                <a:solidFill>
                  <a:srgbClr val="13695C"/>
                </a:solidFill>
                <a:latin typeface="Arial" panose="020B0604020202020204" pitchFamily="34" charset="0"/>
                <a:ea typeface="+mj-ea"/>
                <a:cs typeface="Arial" panose="020B0604020202020204" pitchFamily="34" charset="0"/>
              </a:rPr>
              <a:t>Together with our recycling partner Sekopak, we found a company which can use our foil as raw material to produce eco-panels.</a:t>
            </a:r>
          </a:p>
          <a:p>
            <a:pPr marL="342900" lvl="1" indent="-285750">
              <a:lnSpc>
                <a:spcPct val="90000"/>
              </a:lnSpc>
              <a:spcBef>
                <a:spcPct val="0"/>
              </a:spcBef>
              <a:buClr>
                <a:srgbClr val="13695C"/>
              </a:buClr>
              <a:buFont typeface="Wingdings" charset="2"/>
              <a:buChar char="§"/>
            </a:pPr>
            <a:endParaRPr lang="en-US" sz="1600" dirty="0" smtClean="0">
              <a:solidFill>
                <a:srgbClr val="13695C"/>
              </a:solidFill>
              <a:latin typeface="Arial" panose="020B0604020202020204" pitchFamily="34" charset="0"/>
              <a:ea typeface="+mj-ea"/>
              <a:cs typeface="Arial" panose="020B0604020202020204" pitchFamily="34" charset="0"/>
            </a:endParaRPr>
          </a:p>
          <a:p>
            <a:pPr marL="400050" lvl="1" indent="-342900">
              <a:lnSpc>
                <a:spcPct val="90000"/>
              </a:lnSpc>
              <a:spcBef>
                <a:spcPct val="0"/>
              </a:spcBef>
              <a:buClr>
                <a:srgbClr val="13695C"/>
              </a:buClr>
              <a:buFont typeface="Wingdings" charset="2"/>
              <a:buChar char="§"/>
            </a:pPr>
            <a:r>
              <a:rPr lang="en-US" sz="1600" dirty="0" smtClean="0">
                <a:solidFill>
                  <a:srgbClr val="13695C"/>
                </a:solidFill>
                <a:latin typeface="Arial" panose="020B0604020202020204" pitchFamily="34" charset="0"/>
                <a:cs typeface="Arial" panose="020B0604020202020204" pitchFamily="34" charset="0"/>
              </a:rPr>
              <a:t>Eco-panels </a:t>
            </a:r>
            <a:r>
              <a:rPr lang="en-US" sz="1600" dirty="0">
                <a:solidFill>
                  <a:srgbClr val="13695C"/>
                </a:solidFill>
                <a:latin typeface="Arial" panose="020B0604020202020204" pitchFamily="34" charset="0"/>
                <a:cs typeface="Arial" panose="020B0604020202020204" pitchFamily="34" charset="0"/>
              </a:rPr>
              <a:t>are used </a:t>
            </a:r>
            <a:r>
              <a:rPr lang="en-US" sz="1600" dirty="0" smtClean="0">
                <a:solidFill>
                  <a:srgbClr val="13695C"/>
                </a:solidFill>
                <a:latin typeface="Arial" panose="020B0604020202020204" pitchFamily="34" charset="0"/>
                <a:cs typeface="Arial" panose="020B0604020202020204" pitchFamily="34" charset="0"/>
              </a:rPr>
              <a:t>as materials </a:t>
            </a:r>
            <a:r>
              <a:rPr lang="en-US" sz="1600" dirty="0">
                <a:solidFill>
                  <a:srgbClr val="13695C"/>
                </a:solidFill>
                <a:latin typeface="Arial" panose="020B0604020202020204" pitchFamily="34" charset="0"/>
                <a:cs typeface="Arial" panose="020B0604020202020204" pitchFamily="34" charset="0"/>
              </a:rPr>
              <a:t>in the construction industry, </a:t>
            </a:r>
            <a:r>
              <a:rPr lang="en-US" sz="1600" dirty="0" smtClean="0">
                <a:solidFill>
                  <a:srgbClr val="13695C"/>
                </a:solidFill>
                <a:latin typeface="Arial" panose="020B0604020202020204" pitchFamily="34" charset="0"/>
                <a:cs typeface="Arial" panose="020B0604020202020204" pitchFamily="34" charset="0"/>
              </a:rPr>
              <a:t>and </a:t>
            </a:r>
            <a:r>
              <a:rPr lang="en-US" sz="1600" dirty="0">
                <a:solidFill>
                  <a:srgbClr val="13695C"/>
                </a:solidFill>
                <a:latin typeface="Arial" panose="020B0604020202020204" pitchFamily="34" charset="0"/>
                <a:cs typeface="Arial" panose="020B0604020202020204" pitchFamily="34" charset="0"/>
              </a:rPr>
              <a:t>they do not </a:t>
            </a:r>
            <a:r>
              <a:rPr lang="en-US" sz="1600" dirty="0" smtClean="0">
                <a:solidFill>
                  <a:srgbClr val="13695C"/>
                </a:solidFill>
                <a:latin typeface="Arial" panose="020B0604020202020204" pitchFamily="34" charset="0"/>
                <a:cs typeface="Arial" panose="020B0604020202020204" pitchFamily="34" charset="0"/>
              </a:rPr>
              <a:t>have any </a:t>
            </a:r>
            <a:r>
              <a:rPr lang="en-US" sz="1600" dirty="0">
                <a:solidFill>
                  <a:srgbClr val="13695C"/>
                </a:solidFill>
                <a:latin typeface="Arial" panose="020B0604020202020204" pitchFamily="34" charset="0"/>
                <a:cs typeface="Arial" panose="020B0604020202020204" pitchFamily="34" charset="0"/>
              </a:rPr>
              <a:t>additives in the production process, </a:t>
            </a:r>
            <a:r>
              <a:rPr lang="en-US" sz="1600" dirty="0" smtClean="0">
                <a:solidFill>
                  <a:srgbClr val="13695C"/>
                </a:solidFill>
                <a:latin typeface="Arial" panose="020B0604020202020204" pitchFamily="34" charset="0"/>
                <a:cs typeface="Arial" panose="020B0604020202020204" pitchFamily="34" charset="0"/>
              </a:rPr>
              <a:t>they </a:t>
            </a:r>
            <a:r>
              <a:rPr lang="en-US" sz="1600" dirty="0">
                <a:solidFill>
                  <a:srgbClr val="13695C"/>
                </a:solidFill>
                <a:latin typeface="Arial" panose="020B0604020202020204" pitchFamily="34" charset="0"/>
                <a:cs typeface="Arial" panose="020B0604020202020204" pitchFamily="34" charset="0"/>
              </a:rPr>
              <a:t>are 100% </a:t>
            </a:r>
            <a:r>
              <a:rPr lang="en-US" sz="1600" dirty="0" smtClean="0">
                <a:solidFill>
                  <a:srgbClr val="13695C"/>
                </a:solidFill>
                <a:latin typeface="Arial" panose="020B0604020202020204" pitchFamily="34" charset="0"/>
                <a:cs typeface="Arial" panose="020B0604020202020204" pitchFamily="34" charset="0"/>
              </a:rPr>
              <a:t>eco-materials.</a:t>
            </a:r>
          </a:p>
          <a:p>
            <a:pPr marL="342900" lvl="1" indent="-285750">
              <a:lnSpc>
                <a:spcPct val="90000"/>
              </a:lnSpc>
              <a:spcBef>
                <a:spcPct val="0"/>
              </a:spcBef>
              <a:buClr>
                <a:srgbClr val="13695C"/>
              </a:buClr>
              <a:buFont typeface="Wingdings" charset="2"/>
              <a:buChar char="§"/>
            </a:pPr>
            <a:endParaRPr lang="en-US" sz="1600" dirty="0" smtClean="0">
              <a:solidFill>
                <a:srgbClr val="13695C"/>
              </a:solidFill>
              <a:latin typeface="Arial" panose="020B0604020202020204" pitchFamily="34" charset="0"/>
              <a:cs typeface="Arial" panose="020B0604020202020204" pitchFamily="34" charset="0"/>
            </a:endParaRPr>
          </a:p>
          <a:p>
            <a:pPr marL="342900" lvl="1" indent="-285750">
              <a:lnSpc>
                <a:spcPct val="90000"/>
              </a:lnSpc>
              <a:spcBef>
                <a:spcPct val="0"/>
              </a:spcBef>
              <a:buClr>
                <a:srgbClr val="13695C"/>
              </a:buClr>
              <a:buFont typeface="Wingdings" charset="2"/>
              <a:buChar char="§"/>
            </a:pPr>
            <a:r>
              <a:rPr lang="en-US" sz="1600" dirty="0" smtClean="0">
                <a:solidFill>
                  <a:srgbClr val="13695C"/>
                </a:solidFill>
                <a:latin typeface="Arial" panose="020B0604020202020204" pitchFamily="34" charset="0"/>
                <a:cs typeface="Arial" panose="020B0604020202020204" pitchFamily="34" charset="0"/>
              </a:rPr>
              <a:t> Eco-panels are very good isolators and waterproof. </a:t>
            </a:r>
          </a:p>
          <a:p>
            <a:pPr marL="342900" lvl="1" indent="-285750">
              <a:lnSpc>
                <a:spcPct val="90000"/>
              </a:lnSpc>
              <a:spcBef>
                <a:spcPct val="0"/>
              </a:spcBef>
              <a:buClr>
                <a:srgbClr val="13695C"/>
              </a:buClr>
              <a:buFont typeface="Wingdings" charset="2"/>
              <a:buChar char="§"/>
            </a:pPr>
            <a:endParaRPr lang="en-US" sz="1600" dirty="0" smtClean="0">
              <a:solidFill>
                <a:srgbClr val="13695C"/>
              </a:solidFill>
              <a:latin typeface="Arial" panose="020B0604020202020204" pitchFamily="34" charset="0"/>
              <a:cs typeface="Arial" panose="020B0604020202020204" pitchFamily="34" charset="0"/>
            </a:endParaRPr>
          </a:p>
          <a:p>
            <a:pPr marL="342900" lvl="1" indent="-285750">
              <a:lnSpc>
                <a:spcPct val="90000"/>
              </a:lnSpc>
              <a:spcBef>
                <a:spcPct val="0"/>
              </a:spcBef>
              <a:buClr>
                <a:srgbClr val="13695C"/>
              </a:buClr>
              <a:buFont typeface="Wingdings" charset="2"/>
              <a:buChar char="§"/>
            </a:pPr>
            <a:r>
              <a:rPr lang="en-US" sz="1600" dirty="0" smtClean="0">
                <a:solidFill>
                  <a:srgbClr val="13695C"/>
                </a:solidFill>
                <a:latin typeface="Arial" panose="020B0604020202020204" pitchFamily="34" charset="0"/>
                <a:cs typeface="Arial" panose="020B0604020202020204" pitchFamily="34" charset="0"/>
              </a:rPr>
              <a:t> We reduced around 12t of foil scrap from the production, going to incineration. </a:t>
            </a:r>
          </a:p>
          <a:p>
            <a:pPr marL="342900" lvl="1" indent="-285750">
              <a:lnSpc>
                <a:spcPct val="90000"/>
              </a:lnSpc>
              <a:spcBef>
                <a:spcPct val="0"/>
              </a:spcBef>
              <a:buClr>
                <a:srgbClr val="13695C"/>
              </a:buClr>
              <a:buFont typeface="Wingdings" charset="2"/>
              <a:buChar char="§"/>
            </a:pPr>
            <a:endParaRPr lang="en-US" sz="1600" dirty="0" smtClean="0">
              <a:solidFill>
                <a:srgbClr val="13695C"/>
              </a:solidFill>
              <a:latin typeface="Arial" panose="020B0604020202020204" pitchFamily="34" charset="0"/>
              <a:cs typeface="Arial" panose="020B0604020202020204" pitchFamily="34" charset="0"/>
            </a:endParaRPr>
          </a:p>
          <a:p>
            <a:pPr marL="342900" lvl="1" indent="-285750">
              <a:lnSpc>
                <a:spcPct val="90000"/>
              </a:lnSpc>
              <a:spcBef>
                <a:spcPct val="0"/>
              </a:spcBef>
              <a:buClr>
                <a:srgbClr val="13695C"/>
              </a:buClr>
              <a:buFont typeface="Wingdings" charset="2"/>
              <a:buChar char="§"/>
            </a:pPr>
            <a:r>
              <a:rPr lang="en-US" sz="1600" dirty="0" smtClean="0">
                <a:solidFill>
                  <a:srgbClr val="13695C"/>
                </a:solidFill>
                <a:latin typeface="Arial" panose="020B0604020202020204" pitchFamily="34" charset="0"/>
                <a:cs typeface="Arial" panose="020B0604020202020204" pitchFamily="34" charset="0"/>
              </a:rPr>
              <a:t>Meaning, we succeed to improve our waste management of foil, from </a:t>
            </a:r>
            <a:r>
              <a:rPr lang="en-US" sz="1600" b="1" dirty="0" smtClean="0">
                <a:solidFill>
                  <a:srgbClr val="13695C"/>
                </a:solidFill>
                <a:latin typeface="Arial" panose="020B0604020202020204" pitchFamily="34" charset="0"/>
                <a:cs typeface="Arial" panose="020B0604020202020204" pitchFamily="34" charset="0"/>
              </a:rPr>
              <a:t>Recovery to Reuse.</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668" y="3083775"/>
            <a:ext cx="1864866" cy="1491893"/>
          </a:xfrm>
          <a:prstGeom prst="rect">
            <a:avLst/>
          </a:prstGeom>
        </p:spPr>
      </p:pic>
      <p:pic>
        <p:nvPicPr>
          <p:cNvPr id="23" name="Picture 22"/>
          <p:cNvPicPr>
            <a:picLocks noChangeAspect="1"/>
          </p:cNvPicPr>
          <p:nvPr/>
        </p:nvPicPr>
        <p:blipFill>
          <a:blip r:embed="rId6"/>
          <a:stretch>
            <a:fillRect/>
          </a:stretch>
        </p:blipFill>
        <p:spPr>
          <a:xfrm>
            <a:off x="8415321" y="4826000"/>
            <a:ext cx="2556539" cy="1226095"/>
          </a:xfrm>
          <a:prstGeom prst="rect">
            <a:avLst/>
          </a:prstGeom>
        </p:spPr>
      </p:pic>
      <p:pic>
        <p:nvPicPr>
          <p:cNvPr id="24" name="Picture 23"/>
          <p:cNvPicPr>
            <a:picLocks noChangeAspect="1"/>
          </p:cNvPicPr>
          <p:nvPr/>
        </p:nvPicPr>
        <p:blipFill>
          <a:blip r:embed="rId7"/>
          <a:stretch>
            <a:fillRect/>
          </a:stretch>
        </p:blipFill>
        <p:spPr>
          <a:xfrm>
            <a:off x="8201344" y="1078061"/>
            <a:ext cx="2965544" cy="1394205"/>
          </a:xfrm>
          <a:prstGeom prst="rect">
            <a:avLst/>
          </a:prstGeom>
        </p:spPr>
      </p:pic>
      <p:sp>
        <p:nvSpPr>
          <p:cNvPr id="25" name="Down Arrow 24"/>
          <p:cNvSpPr/>
          <p:nvPr/>
        </p:nvSpPr>
        <p:spPr>
          <a:xfrm>
            <a:off x="9584267" y="2598504"/>
            <a:ext cx="286927" cy="423530"/>
          </a:xfrm>
          <a:prstGeom prst="downArrow">
            <a:avLst/>
          </a:prstGeom>
          <a:solidFill>
            <a:srgbClr val="13695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3695C"/>
              </a:solidFill>
            </a:endParaRPr>
          </a:p>
        </p:txBody>
      </p:sp>
    </p:spTree>
    <p:extLst>
      <p:ext uri="{BB962C8B-B14F-4D97-AF65-F5344CB8AC3E}">
        <p14:creationId xmlns:p14="http://schemas.microsoft.com/office/powerpoint/2010/main" val="262516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1"/>
            <a:ext cx="12191999" cy="6694180"/>
          </a:xfrm>
          <a:prstGeom prst="rect">
            <a:avLst/>
          </a:prstGeom>
        </p:spPr>
      </p:pic>
      <p:pic>
        <p:nvPicPr>
          <p:cNvPr id="11" name="Picture 10"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sp>
        <p:nvSpPr>
          <p:cNvPr id="12" name="Rectangle 11"/>
          <p:cNvSpPr/>
          <p:nvPr/>
        </p:nvSpPr>
        <p:spPr>
          <a:xfrm>
            <a:off x="3181289" y="619668"/>
            <a:ext cx="5727349" cy="738664"/>
          </a:xfrm>
          <a:prstGeom prst="rect">
            <a:avLst/>
          </a:prstGeom>
          <a:noFill/>
        </p:spPr>
        <p:txBody>
          <a:bodyPr wrap="none">
            <a:spAutoFit/>
          </a:bodyPr>
          <a:lstStyle/>
          <a:p>
            <a:pPr algn="ctr"/>
            <a:r>
              <a:rPr lang="en-US" sz="2400" b="1" dirty="0" smtClean="0">
                <a:solidFill>
                  <a:schemeClr val="bg1"/>
                </a:solidFill>
                <a:latin typeface="Ariel"/>
                <a:cs typeface="Ariel"/>
              </a:rPr>
              <a:t>THE PLANET</a:t>
            </a:r>
          </a:p>
          <a:p>
            <a:pPr algn="ctr"/>
            <a:r>
              <a:rPr lang="en-US" dirty="0" smtClean="0">
                <a:solidFill>
                  <a:schemeClr val="bg1"/>
                </a:solidFill>
                <a:latin typeface="Ariel"/>
                <a:cs typeface="Ariel"/>
              </a:rPr>
              <a:t>Striving for zero environmental impact in our operation </a:t>
            </a:r>
            <a:endParaRPr lang="en-US" dirty="0">
              <a:solidFill>
                <a:schemeClr val="bg1"/>
              </a:solidFill>
              <a:latin typeface="Ariel"/>
              <a:cs typeface="Ariel"/>
            </a:endParaRPr>
          </a:p>
        </p:txBody>
      </p:sp>
      <p:grpSp>
        <p:nvGrpSpPr>
          <p:cNvPr id="3" name="Group 2"/>
          <p:cNvGrpSpPr/>
          <p:nvPr/>
        </p:nvGrpSpPr>
        <p:grpSpPr>
          <a:xfrm>
            <a:off x="4826001" y="4936066"/>
            <a:ext cx="2226732" cy="1208015"/>
            <a:chOff x="4859866" y="4646373"/>
            <a:chExt cx="2651477" cy="143844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9866" y="4646373"/>
              <a:ext cx="1528250" cy="1438442"/>
            </a:xfrm>
            <a:prstGeom prst="rect">
              <a:avLst/>
            </a:prstGeom>
          </p:spPr>
        </p:pic>
        <p:sp>
          <p:nvSpPr>
            <p:cNvPr id="8" name="TextBox 7"/>
            <p:cNvSpPr txBox="1"/>
            <p:nvPr/>
          </p:nvSpPr>
          <p:spPr>
            <a:xfrm>
              <a:off x="6283590" y="5121946"/>
              <a:ext cx="1227753" cy="714644"/>
            </a:xfrm>
            <a:prstGeom prst="rect">
              <a:avLst/>
            </a:prstGeom>
            <a:noFill/>
          </p:spPr>
          <p:txBody>
            <a:bodyPr wrap="square" rtlCol="0">
              <a:spAutoFit/>
            </a:bodyPr>
            <a:lstStyle/>
            <a:p>
              <a:r>
                <a:rPr lang="hr-HR" sz="1100" b="0" dirty="0" smtClean="0">
                  <a:solidFill>
                    <a:srgbClr val="FFFFFF"/>
                  </a:solidFill>
                  <a:latin typeface="Arial" panose="020B0604020202020204" pitchFamily="34" charset="0"/>
                  <a:cs typeface="Arial" panose="020B0604020202020204" pitchFamily="34" charset="0"/>
                </a:rPr>
                <a:t>SCALE UP </a:t>
              </a:r>
            </a:p>
            <a:p>
              <a:r>
                <a:rPr lang="hr-HR" sz="1100" b="0" dirty="0" smtClean="0">
                  <a:solidFill>
                    <a:srgbClr val="FFFFFF"/>
                  </a:solidFill>
                  <a:latin typeface="Arial" panose="020B0604020202020204" pitchFamily="34" charset="0"/>
                  <a:cs typeface="Arial" panose="020B0604020202020204" pitchFamily="34" charset="0"/>
                </a:rPr>
                <a:t>TO WIN </a:t>
              </a:r>
            </a:p>
            <a:p>
              <a:r>
                <a:rPr lang="hr-HR" sz="1100" b="0" dirty="0" smtClean="0">
                  <a:solidFill>
                    <a:srgbClr val="FFFFFF"/>
                  </a:solidFill>
                  <a:latin typeface="Arial" panose="020B0604020202020204" pitchFamily="34" charset="0"/>
                  <a:cs typeface="Arial" panose="020B0604020202020204" pitchFamily="34" charset="0"/>
                </a:rPr>
                <a:t>TOGETHER</a:t>
              </a:r>
              <a:endParaRPr lang="en-US" sz="1100" b="0" dirty="0">
                <a:solidFill>
                  <a:srgbClr val="FFFFFF"/>
                </a:solidFill>
                <a:latin typeface="Arial" panose="020B0604020202020204" pitchFamily="34" charset="0"/>
                <a:cs typeface="Arial" panose="020B0604020202020204" pitchFamily="34" charset="0"/>
              </a:endParaRPr>
            </a:p>
          </p:txBody>
        </p:sp>
      </p:grpSp>
      <p:pic>
        <p:nvPicPr>
          <p:cNvPr id="4" name="Picture 3" descr="Nestle-transparent-logo-White-1024x80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9518" y="3031066"/>
            <a:ext cx="1045992" cy="821267"/>
          </a:xfrm>
          <a:prstGeom prst="rect">
            <a:avLst/>
          </a:prstGeom>
        </p:spPr>
      </p:pic>
    </p:spTree>
    <p:extLst>
      <p:ext uri="{BB962C8B-B14F-4D97-AF65-F5344CB8AC3E}">
        <p14:creationId xmlns:p14="http://schemas.microsoft.com/office/powerpoint/2010/main" val="370141169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 slid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9535"/>
            <a:ext cx="8060653" cy="6638077"/>
          </a:xfrm>
          <a:prstGeom prst="rect">
            <a:avLst/>
          </a:prstGeom>
        </p:spPr>
      </p:pic>
      <p:sp>
        <p:nvSpPr>
          <p:cNvPr id="14" name="Round Single Corner Rectangle 13"/>
          <p:cNvSpPr/>
          <p:nvPr/>
        </p:nvSpPr>
        <p:spPr>
          <a:xfrm flipH="1">
            <a:off x="6832662" y="2351165"/>
            <a:ext cx="5359337" cy="2351164"/>
          </a:xfrm>
          <a:prstGeom prst="round1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sp>
        <p:nvSpPr>
          <p:cNvPr id="15" name="Rectangle 14"/>
          <p:cNvSpPr/>
          <p:nvPr/>
        </p:nvSpPr>
        <p:spPr>
          <a:xfrm>
            <a:off x="6957355" y="922962"/>
            <a:ext cx="5084766" cy="584776"/>
          </a:xfrm>
          <a:prstGeom prst="rect">
            <a:avLst/>
          </a:prstGeom>
        </p:spPr>
        <p:txBody>
          <a:bodyPr wrap="square">
            <a:spAutoFit/>
          </a:bodyPr>
          <a:lstStyle/>
          <a:p>
            <a:pPr>
              <a:spcBef>
                <a:spcPct val="0"/>
              </a:spcBef>
            </a:pPr>
            <a:r>
              <a:rPr lang="en-US" sz="3200" b="1" dirty="0">
                <a:solidFill>
                  <a:srgbClr val="13695C"/>
                </a:solidFill>
                <a:latin typeface="Ariel"/>
                <a:ea typeface="+mj-ea"/>
                <a:cs typeface="Ariel"/>
              </a:rPr>
              <a:t>Nestlé at a glance</a:t>
            </a:r>
            <a:endParaRPr lang="en-US" sz="3200" b="1" dirty="0" smtClean="0">
              <a:solidFill>
                <a:srgbClr val="13695C"/>
              </a:solidFill>
              <a:latin typeface="Ariel"/>
              <a:ea typeface="+mj-ea"/>
              <a:cs typeface="Ariel"/>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325" y="244207"/>
            <a:ext cx="650766" cy="612524"/>
          </a:xfrm>
          <a:prstGeom prst="rect">
            <a:avLst/>
          </a:prstGeom>
        </p:spPr>
      </p:pic>
      <p:sp>
        <p:nvSpPr>
          <p:cNvPr id="37" name="TextBox 36"/>
          <p:cNvSpPr txBox="1"/>
          <p:nvPr/>
        </p:nvSpPr>
        <p:spPr>
          <a:xfrm>
            <a:off x="7996723" y="454655"/>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pic>
        <p:nvPicPr>
          <p:cNvPr id="21" name="Picture 20" descr="Untitled-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sp>
        <p:nvSpPr>
          <p:cNvPr id="25" name="Content Placeholder 2"/>
          <p:cNvSpPr txBox="1">
            <a:spLocks/>
          </p:cNvSpPr>
          <p:nvPr/>
        </p:nvSpPr>
        <p:spPr>
          <a:xfrm>
            <a:off x="6957355" y="2620334"/>
            <a:ext cx="4829251" cy="194554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13695C"/>
              </a:buClr>
              <a:buFont typeface="Wingdings" charset="2"/>
              <a:buChar char="§"/>
            </a:pPr>
            <a:r>
              <a:rPr lang="en-US" sz="1800" dirty="0" smtClean="0">
                <a:solidFill>
                  <a:schemeClr val="bg1"/>
                </a:solidFill>
              </a:rPr>
              <a:t>CHF </a:t>
            </a:r>
            <a:r>
              <a:rPr lang="en-US" sz="1800" b="1" dirty="0" smtClean="0">
                <a:solidFill>
                  <a:schemeClr val="bg1"/>
                </a:solidFill>
              </a:rPr>
              <a:t>91 439 </a:t>
            </a:r>
            <a:r>
              <a:rPr lang="en-US" sz="1800" dirty="0" smtClean="0">
                <a:solidFill>
                  <a:schemeClr val="bg1"/>
                </a:solidFill>
              </a:rPr>
              <a:t>million in sales in 2018</a:t>
            </a:r>
          </a:p>
          <a:p>
            <a:pPr marL="285750" indent="-285750" algn="l">
              <a:buClr>
                <a:srgbClr val="13695C"/>
              </a:buClr>
              <a:buFont typeface="Wingdings" charset="2"/>
              <a:buChar char="§"/>
            </a:pPr>
            <a:r>
              <a:rPr lang="en-US" sz="1800" b="1" dirty="0" smtClean="0">
                <a:solidFill>
                  <a:schemeClr val="bg1"/>
                </a:solidFill>
              </a:rPr>
              <a:t>308 000 </a:t>
            </a:r>
            <a:r>
              <a:rPr lang="en-US" sz="1800" dirty="0" smtClean="0">
                <a:solidFill>
                  <a:schemeClr val="bg1"/>
                </a:solidFill>
              </a:rPr>
              <a:t>employers in over 2019 countries</a:t>
            </a:r>
          </a:p>
          <a:p>
            <a:pPr marL="285750" indent="-285750" algn="l">
              <a:buClr>
                <a:srgbClr val="13695C"/>
              </a:buClr>
              <a:buFont typeface="Wingdings" charset="2"/>
              <a:buChar char="§"/>
            </a:pPr>
            <a:r>
              <a:rPr lang="en-US" sz="1800" b="1" dirty="0" smtClean="0">
                <a:solidFill>
                  <a:schemeClr val="bg1"/>
                </a:solidFill>
              </a:rPr>
              <a:t>413</a:t>
            </a:r>
            <a:r>
              <a:rPr lang="en-US" sz="1800" dirty="0" smtClean="0">
                <a:solidFill>
                  <a:schemeClr val="bg1"/>
                </a:solidFill>
              </a:rPr>
              <a:t> factories in 85 countries</a:t>
            </a:r>
          </a:p>
          <a:p>
            <a:pPr marL="285750" indent="-285750" algn="l">
              <a:buClr>
                <a:srgbClr val="13695C"/>
              </a:buClr>
              <a:buFont typeface="Wingdings" charset="2"/>
              <a:buChar char="§"/>
            </a:pPr>
            <a:r>
              <a:rPr lang="en-US" sz="1800" dirty="0" smtClean="0">
                <a:solidFill>
                  <a:schemeClr val="bg1"/>
                </a:solidFill>
              </a:rPr>
              <a:t>Over </a:t>
            </a:r>
            <a:r>
              <a:rPr lang="en-US" sz="1800" b="1" dirty="0" smtClean="0">
                <a:solidFill>
                  <a:schemeClr val="bg1"/>
                </a:solidFill>
              </a:rPr>
              <a:t>2 000 </a:t>
            </a:r>
            <a:r>
              <a:rPr lang="en-US" sz="1800" dirty="0" smtClean="0">
                <a:solidFill>
                  <a:schemeClr val="bg1"/>
                </a:solidFill>
              </a:rPr>
              <a:t>brands </a:t>
            </a:r>
          </a:p>
          <a:p>
            <a:pPr marL="285750" indent="-285750" algn="l">
              <a:buClr>
                <a:srgbClr val="13695C"/>
              </a:buClr>
              <a:buFont typeface="Wingdings" charset="2"/>
              <a:buChar char="§"/>
            </a:pPr>
            <a:r>
              <a:rPr lang="en-US" sz="1800" b="1" dirty="0" smtClean="0">
                <a:solidFill>
                  <a:schemeClr val="bg1"/>
                </a:solidFill>
              </a:rPr>
              <a:t>1 billion </a:t>
            </a:r>
            <a:r>
              <a:rPr lang="cs-CZ" sz="1800" dirty="0" smtClean="0">
                <a:solidFill>
                  <a:schemeClr val="bg1"/>
                </a:solidFill>
              </a:rPr>
              <a:t>Nestlé </a:t>
            </a:r>
            <a:r>
              <a:rPr lang="en-US" sz="1800" dirty="0">
                <a:solidFill>
                  <a:schemeClr val="bg1"/>
                </a:solidFill>
              </a:rPr>
              <a:t>products sold every day</a:t>
            </a:r>
          </a:p>
        </p:txBody>
      </p:sp>
    </p:spTree>
    <p:extLst>
      <p:ext uri="{BB962C8B-B14F-4D97-AF65-F5344CB8AC3E}">
        <p14:creationId xmlns:p14="http://schemas.microsoft.com/office/powerpoint/2010/main" val="3362943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 slid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9535"/>
            <a:ext cx="8060653" cy="6638077"/>
          </a:xfrm>
          <a:prstGeom prst="rect">
            <a:avLst/>
          </a:prstGeom>
        </p:spPr>
      </p:pic>
      <p:sp>
        <p:nvSpPr>
          <p:cNvPr id="14" name="Round Single Corner Rectangle 13"/>
          <p:cNvSpPr/>
          <p:nvPr/>
        </p:nvSpPr>
        <p:spPr>
          <a:xfrm flipH="1">
            <a:off x="6588419" y="2000181"/>
            <a:ext cx="5359337" cy="3303588"/>
          </a:xfrm>
          <a:prstGeom prst="round1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241872"/>
            <a:ext cx="12192000" cy="1475740"/>
          </a:xfrm>
          <a:prstGeom prst="rect">
            <a:avLst/>
          </a:prstGeom>
        </p:spPr>
      </p:pic>
      <p:sp>
        <p:nvSpPr>
          <p:cNvPr id="15" name="Rectangle 14"/>
          <p:cNvSpPr/>
          <p:nvPr/>
        </p:nvSpPr>
        <p:spPr>
          <a:xfrm>
            <a:off x="6957355" y="922962"/>
            <a:ext cx="5084766" cy="1077218"/>
          </a:xfrm>
          <a:prstGeom prst="rect">
            <a:avLst/>
          </a:prstGeom>
        </p:spPr>
        <p:txBody>
          <a:bodyPr wrap="square">
            <a:spAutoFit/>
          </a:bodyPr>
          <a:lstStyle/>
          <a:p>
            <a:pPr>
              <a:spcBef>
                <a:spcPct val="0"/>
              </a:spcBef>
            </a:pPr>
            <a:r>
              <a:rPr lang="en-US" sz="3200" b="1" dirty="0" smtClean="0">
                <a:solidFill>
                  <a:srgbClr val="13695C"/>
                </a:solidFill>
                <a:latin typeface="Ariel"/>
                <a:ea typeface="+mj-ea"/>
                <a:cs typeface="Ariel"/>
              </a:rPr>
              <a:t>Nestlé Adriatic  </a:t>
            </a:r>
            <a:r>
              <a:rPr lang="en-US" sz="3200" b="1" dirty="0">
                <a:solidFill>
                  <a:srgbClr val="13695C"/>
                </a:solidFill>
                <a:latin typeface="Ariel"/>
                <a:ea typeface="+mj-ea"/>
                <a:cs typeface="Ariel"/>
              </a:rPr>
              <a:t>at a glance</a:t>
            </a:r>
            <a:endParaRPr lang="en-US" sz="3200" b="1" dirty="0" smtClean="0">
              <a:solidFill>
                <a:srgbClr val="13695C"/>
              </a:solidFill>
              <a:latin typeface="Ariel"/>
              <a:ea typeface="+mj-ea"/>
              <a:cs typeface="Ariel"/>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325" y="244207"/>
            <a:ext cx="650766" cy="612524"/>
          </a:xfrm>
          <a:prstGeom prst="rect">
            <a:avLst/>
          </a:prstGeom>
        </p:spPr>
      </p:pic>
      <p:sp>
        <p:nvSpPr>
          <p:cNvPr id="37" name="TextBox 36"/>
          <p:cNvSpPr txBox="1"/>
          <p:nvPr/>
        </p:nvSpPr>
        <p:spPr>
          <a:xfrm>
            <a:off x="7996723" y="454655"/>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pic>
        <p:nvPicPr>
          <p:cNvPr id="21" name="Picture 20" descr="Untitled-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sp>
        <p:nvSpPr>
          <p:cNvPr id="2" name="Rectangle 1"/>
          <p:cNvSpPr/>
          <p:nvPr/>
        </p:nvSpPr>
        <p:spPr>
          <a:xfrm>
            <a:off x="7003387" y="2000180"/>
            <a:ext cx="6096000" cy="3012107"/>
          </a:xfrm>
          <a:prstGeom prst="rect">
            <a:avLst/>
          </a:prstGeom>
        </p:spPr>
        <p:txBody>
          <a:bodyPr>
            <a:spAutoFit/>
          </a:bodyPr>
          <a:lstStyle/>
          <a:p>
            <a:pPr>
              <a:spcAft>
                <a:spcPts val="0"/>
              </a:spcAft>
            </a:pPr>
            <a:r>
              <a:rPr lang="en-US" dirty="0">
                <a:latin typeface="Calibri" panose="020F0502020204030204" pitchFamily="34" charset="0"/>
                <a:ea typeface="Calibri" panose="020F0502020204030204" pitchFamily="34" charset="0"/>
              </a:rPr>
              <a:t> </a:t>
            </a:r>
            <a:endParaRPr lang="en-GB" dirty="0">
              <a:latin typeface="Calibri" panose="020F0502020204030204" pitchFamily="34" charset="0"/>
              <a:ea typeface="Calibri" panose="020F0502020204030204" pitchFamily="34" charset="0"/>
            </a:endParaRPr>
          </a:p>
          <a:p>
            <a:pPr marL="285750" lvl="0" indent="-285750">
              <a:lnSpc>
                <a:spcPct val="90000"/>
              </a:lnSpc>
              <a:spcBef>
                <a:spcPts val="1000"/>
              </a:spcBef>
              <a:spcAft>
                <a:spcPts val="0"/>
              </a:spcAft>
              <a:buClr>
                <a:srgbClr val="13695C"/>
              </a:buClr>
              <a:buFont typeface="Wingdings" charset="2"/>
              <a:buChar char="§"/>
              <a:tabLst>
                <a:tab pos="457200" algn="l"/>
              </a:tabLst>
            </a:pPr>
            <a:r>
              <a:rPr lang="en-US" dirty="0">
                <a:solidFill>
                  <a:schemeClr val="bg1"/>
                </a:solidFill>
                <a:latin typeface="Arial" panose="020B0604020202020204" pitchFamily="34" charset="0"/>
                <a:cs typeface="Arial" panose="020B0604020202020204" pitchFamily="34" charset="0"/>
              </a:rPr>
              <a:t>9 Countries</a:t>
            </a:r>
            <a:endParaRPr lang="en-GB" dirty="0">
              <a:solidFill>
                <a:schemeClr val="bg1"/>
              </a:solidFill>
              <a:latin typeface="Arial" panose="020B0604020202020204" pitchFamily="34" charset="0"/>
              <a:cs typeface="Arial" panose="020B0604020202020204" pitchFamily="34" charset="0"/>
            </a:endParaRPr>
          </a:p>
          <a:p>
            <a:pPr marL="285750" lvl="0" indent="-285750">
              <a:lnSpc>
                <a:spcPct val="90000"/>
              </a:lnSpc>
              <a:spcBef>
                <a:spcPts val="1000"/>
              </a:spcBef>
              <a:spcAft>
                <a:spcPts val="0"/>
              </a:spcAft>
              <a:buClr>
                <a:srgbClr val="13695C"/>
              </a:buClr>
              <a:buFont typeface="Wingdings" charset="2"/>
              <a:buChar char="§"/>
              <a:tabLst>
                <a:tab pos="457200" algn="l"/>
              </a:tabLst>
            </a:pPr>
            <a:r>
              <a:rPr lang="en-US" dirty="0">
                <a:solidFill>
                  <a:schemeClr val="bg1"/>
                </a:solidFill>
                <a:latin typeface="Arial" panose="020B0604020202020204" pitchFamily="34" charset="0"/>
                <a:cs typeface="Arial" panose="020B0604020202020204" pitchFamily="34" charset="0"/>
              </a:rPr>
              <a:t>4 Hubs of Expertize</a:t>
            </a:r>
            <a:endParaRPr lang="en-GB" dirty="0">
              <a:solidFill>
                <a:schemeClr val="bg1"/>
              </a:solidFill>
              <a:latin typeface="Arial" panose="020B0604020202020204" pitchFamily="34" charset="0"/>
              <a:cs typeface="Arial" panose="020B0604020202020204" pitchFamily="34" charset="0"/>
            </a:endParaRPr>
          </a:p>
          <a:p>
            <a:pPr marL="285750" lvl="0" indent="-285750">
              <a:lnSpc>
                <a:spcPct val="90000"/>
              </a:lnSpc>
              <a:spcBef>
                <a:spcPts val="1000"/>
              </a:spcBef>
              <a:spcAft>
                <a:spcPts val="0"/>
              </a:spcAft>
              <a:buClr>
                <a:srgbClr val="13695C"/>
              </a:buClr>
              <a:buFont typeface="Wingdings" charset="2"/>
              <a:buChar char="§"/>
              <a:tabLst>
                <a:tab pos="457200" algn="l"/>
              </a:tabLst>
            </a:pPr>
            <a:r>
              <a:rPr lang="en-US" dirty="0">
                <a:solidFill>
                  <a:schemeClr val="bg1"/>
                </a:solidFill>
                <a:latin typeface="Arial" panose="020B0604020202020204" pitchFamily="34" charset="0"/>
                <a:cs typeface="Arial" panose="020B0604020202020204" pitchFamily="34" charset="0"/>
              </a:rPr>
              <a:t>2</a:t>
            </a:r>
            <a:r>
              <a:rPr lang="hr-HR" dirty="0">
                <a:solidFill>
                  <a:schemeClr val="bg1"/>
                </a:solidFill>
                <a:latin typeface="Arial" panose="020B0604020202020204" pitchFamily="34" charset="0"/>
                <a:cs typeface="Arial" panose="020B0604020202020204" pitchFamily="34" charset="0"/>
              </a:rPr>
              <a:t>2</a:t>
            </a:r>
            <a:r>
              <a:rPr lang="en-US" dirty="0">
                <a:solidFill>
                  <a:schemeClr val="bg1"/>
                </a:solidFill>
                <a:latin typeface="Arial" panose="020B0604020202020204" pitchFamily="34" charset="0"/>
                <a:cs typeface="Arial" panose="020B0604020202020204" pitchFamily="34" charset="0"/>
              </a:rPr>
              <a:t>00+  employees</a:t>
            </a:r>
            <a:endParaRPr lang="en-GB" dirty="0">
              <a:solidFill>
                <a:schemeClr val="bg1"/>
              </a:solidFill>
              <a:latin typeface="Arial" panose="020B0604020202020204" pitchFamily="34" charset="0"/>
              <a:cs typeface="Arial" panose="020B0604020202020204" pitchFamily="34" charset="0"/>
            </a:endParaRPr>
          </a:p>
          <a:p>
            <a:pPr marL="285750" lvl="0" indent="-285750">
              <a:lnSpc>
                <a:spcPct val="90000"/>
              </a:lnSpc>
              <a:spcBef>
                <a:spcPts val="1000"/>
              </a:spcBef>
              <a:spcAft>
                <a:spcPts val="0"/>
              </a:spcAft>
              <a:buClr>
                <a:srgbClr val="13695C"/>
              </a:buClr>
              <a:buFont typeface="Wingdings" charset="2"/>
              <a:buChar char="§"/>
              <a:tabLst>
                <a:tab pos="457200" algn="l"/>
              </a:tabLst>
            </a:pPr>
            <a:r>
              <a:rPr lang="en-US" dirty="0">
                <a:solidFill>
                  <a:schemeClr val="bg1"/>
                </a:solidFill>
                <a:latin typeface="Arial" panose="020B0604020202020204" pitchFamily="34" charset="0"/>
                <a:cs typeface="Arial" panose="020B0604020202020204" pitchFamily="34" charset="0"/>
              </a:rPr>
              <a:t>G</a:t>
            </a:r>
            <a:r>
              <a:rPr lang="en-US" dirty="0" smtClean="0">
                <a:solidFill>
                  <a:schemeClr val="bg1"/>
                </a:solidFill>
                <a:latin typeface="Arial" panose="020B0604020202020204" pitchFamily="34" charset="0"/>
                <a:cs typeface="Arial" panose="020B0604020202020204" pitchFamily="34" charset="0"/>
              </a:rPr>
              <a:t>rowing </a:t>
            </a:r>
            <a:r>
              <a:rPr lang="en-US" dirty="0">
                <a:solidFill>
                  <a:schemeClr val="bg1"/>
                </a:solidFill>
                <a:latin typeface="Arial" panose="020B0604020202020204" pitchFamily="34" charset="0"/>
                <a:cs typeface="Arial" panose="020B0604020202020204" pitchFamily="34" charset="0"/>
              </a:rPr>
              <a:t>business over 0,5 bio CHF</a:t>
            </a:r>
            <a:endParaRPr lang="en-GB" dirty="0">
              <a:solidFill>
                <a:schemeClr val="bg1"/>
              </a:solidFill>
              <a:latin typeface="Arial" panose="020B0604020202020204" pitchFamily="34" charset="0"/>
              <a:cs typeface="Arial" panose="020B0604020202020204" pitchFamily="34" charset="0"/>
            </a:endParaRPr>
          </a:p>
          <a:p>
            <a:pPr marL="285750" lvl="0" indent="-285750">
              <a:lnSpc>
                <a:spcPct val="90000"/>
              </a:lnSpc>
              <a:spcBef>
                <a:spcPts val="1000"/>
              </a:spcBef>
              <a:spcAft>
                <a:spcPts val="0"/>
              </a:spcAft>
              <a:buClr>
                <a:srgbClr val="13695C"/>
              </a:buClr>
              <a:buFont typeface="Wingdings" charset="2"/>
              <a:buChar char="§"/>
              <a:tabLst>
                <a:tab pos="457200" algn="l"/>
              </a:tabLst>
            </a:pPr>
            <a:r>
              <a:rPr lang="en-US" dirty="0">
                <a:solidFill>
                  <a:schemeClr val="bg1"/>
                </a:solidFill>
                <a:latin typeface="Arial" panose="020B0604020202020204" pitchFamily="34" charset="0"/>
                <a:cs typeface="Arial" panose="020B0604020202020204" pitchFamily="34" charset="0"/>
              </a:rPr>
              <a:t>2 factories  (Serbia, Bulgaria) </a:t>
            </a:r>
            <a:endParaRPr lang="en-GB" dirty="0">
              <a:solidFill>
                <a:schemeClr val="bg1"/>
              </a:solidFill>
              <a:latin typeface="Arial" panose="020B0604020202020204" pitchFamily="34" charset="0"/>
              <a:cs typeface="Arial" panose="020B0604020202020204" pitchFamily="34" charset="0"/>
            </a:endParaRPr>
          </a:p>
          <a:p>
            <a:pPr marL="285750" lvl="0" indent="-285750">
              <a:lnSpc>
                <a:spcPct val="90000"/>
              </a:lnSpc>
              <a:spcBef>
                <a:spcPts val="1000"/>
              </a:spcBef>
              <a:spcAft>
                <a:spcPts val="0"/>
              </a:spcAft>
              <a:buClr>
                <a:srgbClr val="13695C"/>
              </a:buClr>
              <a:buFont typeface="Wingdings" charset="2"/>
              <a:buChar char="§"/>
              <a:tabLst>
                <a:tab pos="457200" algn="l"/>
              </a:tabLst>
            </a:pPr>
            <a:r>
              <a:rPr lang="en-US" dirty="0">
                <a:solidFill>
                  <a:schemeClr val="bg1"/>
                </a:solidFill>
                <a:latin typeface="Arial" panose="020B0604020202020204" pitchFamily="34" charset="0"/>
                <a:cs typeface="Arial" panose="020B0604020202020204" pitchFamily="34" charset="0"/>
              </a:rPr>
              <a:t>11 </a:t>
            </a:r>
            <a:r>
              <a:rPr lang="en-US" dirty="0" smtClean="0">
                <a:solidFill>
                  <a:schemeClr val="bg1"/>
                </a:solidFill>
                <a:latin typeface="Arial" panose="020B0604020202020204" pitchFamily="34" charset="0"/>
                <a:cs typeface="Arial" panose="020B0604020202020204" pitchFamily="34" charset="0"/>
              </a:rPr>
              <a:t>Categories, </a:t>
            </a:r>
            <a:r>
              <a:rPr lang="en-US" dirty="0">
                <a:solidFill>
                  <a:schemeClr val="bg1"/>
                </a:solidFill>
                <a:latin typeface="Arial" panose="020B0604020202020204" pitchFamily="34" charset="0"/>
                <a:cs typeface="Arial" panose="020B0604020202020204" pitchFamily="34" charset="0"/>
              </a:rPr>
              <a:t>o</a:t>
            </a:r>
            <a:r>
              <a:rPr lang="en-US" dirty="0" smtClean="0">
                <a:solidFill>
                  <a:schemeClr val="bg1"/>
                </a:solidFill>
                <a:latin typeface="Arial" panose="020B0604020202020204" pitchFamily="34" charset="0"/>
                <a:cs typeface="Arial" panose="020B0604020202020204" pitchFamily="34" charset="0"/>
              </a:rPr>
              <a:t>ver </a:t>
            </a:r>
            <a:r>
              <a:rPr lang="en-US" dirty="0">
                <a:solidFill>
                  <a:schemeClr val="bg1"/>
                </a:solidFill>
                <a:latin typeface="Arial" panose="020B0604020202020204" pitchFamily="34" charset="0"/>
                <a:cs typeface="Arial" panose="020B0604020202020204" pitchFamily="34" charset="0"/>
              </a:rPr>
              <a:t>35 brands</a:t>
            </a:r>
            <a:endParaRPr lang="en-GB" dirty="0">
              <a:solidFill>
                <a:schemeClr val="bg1"/>
              </a:solidFill>
              <a:latin typeface="Arial" panose="020B0604020202020204" pitchFamily="34" charset="0"/>
              <a:cs typeface="Arial" panose="020B0604020202020204" pitchFamily="34" charset="0"/>
            </a:endParaRPr>
          </a:p>
          <a:p>
            <a:pPr marL="285750" lvl="0" indent="-285750">
              <a:lnSpc>
                <a:spcPct val="90000"/>
              </a:lnSpc>
              <a:spcBef>
                <a:spcPts val="1000"/>
              </a:spcBef>
              <a:spcAft>
                <a:spcPts val="0"/>
              </a:spcAft>
              <a:buClr>
                <a:srgbClr val="13695C"/>
              </a:buClr>
              <a:buFont typeface="Wingdings" charset="2"/>
              <a:buChar char="§"/>
              <a:tabLst>
                <a:tab pos="457200" algn="l"/>
              </a:tabLst>
            </a:pPr>
            <a:r>
              <a:rPr lang="en-US" dirty="0">
                <a:solidFill>
                  <a:schemeClr val="bg1"/>
                </a:solidFill>
                <a:latin typeface="Arial" panose="020B0604020202020204" pitchFamily="34" charset="0"/>
                <a:cs typeface="Arial" panose="020B0604020202020204" pitchFamily="34" charset="0"/>
              </a:rPr>
              <a:t>1000+ </a:t>
            </a:r>
            <a:r>
              <a:rPr lang="en-US" dirty="0" smtClean="0">
                <a:solidFill>
                  <a:schemeClr val="bg1"/>
                </a:solidFill>
                <a:latin typeface="Arial" panose="020B0604020202020204" pitchFamily="34" charset="0"/>
                <a:cs typeface="Arial" panose="020B0604020202020204" pitchFamily="34" charset="0"/>
              </a:rPr>
              <a:t>products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166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ingle Corner Rectangle 10"/>
          <p:cNvSpPr/>
          <p:nvPr/>
        </p:nvSpPr>
        <p:spPr>
          <a:xfrm>
            <a:off x="8467" y="2957920"/>
            <a:ext cx="10852494" cy="2561090"/>
          </a:xfrm>
          <a:prstGeom prst="round1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09995" y="394431"/>
            <a:ext cx="9711459" cy="584776"/>
          </a:xfrm>
          <a:prstGeom prst="rect">
            <a:avLst/>
          </a:prstGeom>
        </p:spPr>
        <p:txBody>
          <a:bodyPr wrap="square">
            <a:spAutoFit/>
          </a:bodyPr>
          <a:lstStyle/>
          <a:p>
            <a:pPr>
              <a:spcBef>
                <a:spcPct val="0"/>
              </a:spcBef>
            </a:pPr>
            <a:r>
              <a:rPr lang="en-US" sz="3200" b="1" dirty="0">
                <a:solidFill>
                  <a:srgbClr val="13695C"/>
                </a:solidFill>
                <a:latin typeface="Ariel"/>
                <a:ea typeface="+mj-ea"/>
                <a:cs typeface="Ariel"/>
              </a:rPr>
              <a:t>Nestlé Global Commitments (summary)</a:t>
            </a:r>
            <a:endParaRPr lang="en-US" sz="3200" b="1" dirty="0" smtClean="0">
              <a:solidFill>
                <a:srgbClr val="13695C"/>
              </a:solidFill>
              <a:latin typeface="Ariel"/>
              <a:ea typeface="+mj-ea"/>
              <a:cs typeface="Ariel"/>
            </a:endParaRPr>
          </a:p>
        </p:txBody>
      </p:sp>
      <p:pic>
        <p:nvPicPr>
          <p:cNvPr id="5" name="Picture 4" descr="Untitled-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sp>
        <p:nvSpPr>
          <p:cNvPr id="9" name="Content Placeholder 2"/>
          <p:cNvSpPr txBox="1">
            <a:spLocks/>
          </p:cNvSpPr>
          <p:nvPr/>
        </p:nvSpPr>
        <p:spPr>
          <a:xfrm>
            <a:off x="387082" y="3386563"/>
            <a:ext cx="8471240" cy="194554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008000"/>
              </a:buClr>
              <a:buFont typeface="Wingdings" charset="2"/>
              <a:buChar char="§"/>
            </a:pPr>
            <a:r>
              <a:rPr lang="en-US" sz="1800" dirty="0">
                <a:solidFill>
                  <a:schemeClr val="bg1"/>
                </a:solidFill>
                <a:latin typeface="Ariel"/>
                <a:cs typeface="Ariel"/>
              </a:rPr>
              <a:t>In 2019 Nestlé inaugurates packaging research institute, first-of-its-kind in the food industry.</a:t>
            </a:r>
          </a:p>
          <a:p>
            <a:pPr marL="285750" indent="-285750" algn="l">
              <a:buClr>
                <a:srgbClr val="008000"/>
              </a:buClr>
              <a:buFont typeface="Wingdings" charset="2"/>
              <a:buChar char="§"/>
            </a:pPr>
            <a:r>
              <a:rPr lang="en-US" sz="1800" dirty="0">
                <a:solidFill>
                  <a:schemeClr val="bg1"/>
                </a:solidFill>
                <a:latin typeface="Ariel"/>
                <a:cs typeface="Ariel"/>
              </a:rPr>
              <a:t>By 2020, we have commitment that all our Factories will be 0 Waste to Landfill</a:t>
            </a:r>
          </a:p>
          <a:p>
            <a:pPr marL="285750" indent="-285750" algn="l">
              <a:buClr>
                <a:srgbClr val="008000"/>
              </a:buClr>
              <a:buFont typeface="Wingdings" charset="2"/>
              <a:buChar char="§"/>
            </a:pPr>
            <a:r>
              <a:rPr lang="en-US" sz="1800" dirty="0">
                <a:solidFill>
                  <a:schemeClr val="bg1"/>
                </a:solidFill>
                <a:latin typeface="Ariel"/>
                <a:cs typeface="Ariel"/>
              </a:rPr>
              <a:t>By 2025, </a:t>
            </a:r>
            <a:r>
              <a:rPr lang="hr-HR" sz="1800" dirty="0">
                <a:solidFill>
                  <a:schemeClr val="bg1"/>
                </a:solidFill>
                <a:latin typeface="Ariel"/>
                <a:cs typeface="Ariel"/>
              </a:rPr>
              <a:t>100% </a:t>
            </a:r>
            <a:r>
              <a:rPr lang="en-US" sz="1800" dirty="0">
                <a:solidFill>
                  <a:schemeClr val="bg1"/>
                </a:solidFill>
                <a:latin typeface="Ariel"/>
                <a:cs typeface="Ariel"/>
              </a:rPr>
              <a:t>of our </a:t>
            </a:r>
            <a:r>
              <a:rPr lang="hr-HR" sz="1800" dirty="0">
                <a:solidFill>
                  <a:schemeClr val="bg1"/>
                </a:solidFill>
                <a:latin typeface="Ariel"/>
                <a:cs typeface="Ariel"/>
              </a:rPr>
              <a:t>packaging</a:t>
            </a:r>
            <a:r>
              <a:rPr lang="en-US" sz="1800" dirty="0">
                <a:solidFill>
                  <a:schemeClr val="bg1"/>
                </a:solidFill>
                <a:latin typeface="Ariel"/>
                <a:cs typeface="Ariel"/>
              </a:rPr>
              <a:t> will be reusable or recyclable. </a:t>
            </a:r>
          </a:p>
          <a:p>
            <a:pPr marL="285750" indent="-285750" algn="l">
              <a:buClr>
                <a:srgbClr val="008000"/>
              </a:buClr>
              <a:buFont typeface="Wingdings" charset="2"/>
              <a:buChar char="§"/>
            </a:pPr>
            <a:r>
              <a:rPr lang="en-US" sz="1800" dirty="0">
                <a:solidFill>
                  <a:schemeClr val="bg1"/>
                </a:solidFill>
                <a:latin typeface="Ariel"/>
                <a:cs typeface="Ariel"/>
              </a:rPr>
              <a:t>Nestlé announced its ambition to achieve zero net greenhouse gas emissions by 2050.</a:t>
            </a:r>
          </a:p>
        </p:txBody>
      </p:sp>
      <p:pic>
        <p:nvPicPr>
          <p:cNvPr id="10" name="Picture 9" descr="kan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85" y="1133598"/>
            <a:ext cx="5092652" cy="2253492"/>
          </a:xfrm>
          <a:prstGeom prst="rect">
            <a:avLst/>
          </a:prstGeom>
        </p:spPr>
      </p:pic>
      <p:pic>
        <p:nvPicPr>
          <p:cNvPr id="12" name="Picture 11" descr="recyc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854" y="3047990"/>
            <a:ext cx="2021710" cy="2021710"/>
          </a:xfrm>
          <a:prstGeom prst="rect">
            <a:avLst/>
          </a:prstGeom>
        </p:spPr>
      </p:pic>
      <p:sp>
        <p:nvSpPr>
          <p:cNvPr id="13" name="Rectangle 12"/>
          <p:cNvSpPr/>
          <p:nvPr/>
        </p:nvSpPr>
        <p:spPr>
          <a:xfrm>
            <a:off x="9062004" y="5058141"/>
            <a:ext cx="1601569" cy="369332"/>
          </a:xfrm>
          <a:prstGeom prst="rect">
            <a:avLst/>
          </a:prstGeom>
        </p:spPr>
        <p:txBody>
          <a:bodyPr wrap="square">
            <a:spAutoFit/>
          </a:bodyPr>
          <a:lstStyle/>
          <a:p>
            <a:r>
              <a:rPr lang="hr-HR" sz="900" dirty="0">
                <a:latin typeface="Ariel"/>
                <a:cs typeface="Ariel"/>
              </a:rPr>
              <a:t>____</a:t>
            </a:r>
          </a:p>
          <a:p>
            <a:r>
              <a:rPr lang="hr-HR" sz="900" dirty="0">
                <a:latin typeface="Ariel"/>
                <a:cs typeface="Ariel"/>
              </a:rPr>
              <a:t>2019 Institute for Packagig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17" name="TextBox 1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pic>
        <p:nvPicPr>
          <p:cNvPr id="18" name="Picture 17" descr="foote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spTree>
    <p:extLst>
      <p:ext uri="{BB962C8B-B14F-4D97-AF65-F5344CB8AC3E}">
        <p14:creationId xmlns:p14="http://schemas.microsoft.com/office/powerpoint/2010/main" val="4254890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291037" y="155964"/>
            <a:ext cx="7679024" cy="5491029"/>
          </a:xfrm>
          <a:prstGeom prst="rect">
            <a:avLst/>
          </a:prstGeom>
        </p:spPr>
      </p:pic>
      <p:pic>
        <p:nvPicPr>
          <p:cNvPr id="4" name="Picture 3"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23" y="5639292"/>
            <a:ext cx="650766" cy="612524"/>
          </a:xfrm>
          <a:prstGeom prst="rect">
            <a:avLst/>
          </a:prstGeom>
        </p:spPr>
      </p:pic>
      <p:sp>
        <p:nvSpPr>
          <p:cNvPr id="8" name="TextBox 7"/>
          <p:cNvSpPr txBox="1"/>
          <p:nvPr/>
        </p:nvSpPr>
        <p:spPr>
          <a:xfrm>
            <a:off x="775721" y="5849740"/>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241840" y="157442"/>
            <a:ext cx="3953417" cy="5489551"/>
          </a:xfrm>
          <a:prstGeom prst="rect">
            <a:avLst/>
          </a:prstGeom>
        </p:spPr>
      </p:pic>
    </p:spTree>
    <p:extLst>
      <p:ext uri="{BB962C8B-B14F-4D97-AF65-F5344CB8AC3E}">
        <p14:creationId xmlns:p14="http://schemas.microsoft.com/office/powerpoint/2010/main" val="632001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ingle Corner Rectangle 16"/>
          <p:cNvSpPr/>
          <p:nvPr/>
        </p:nvSpPr>
        <p:spPr>
          <a:xfrm>
            <a:off x="0" y="1060125"/>
            <a:ext cx="10852494" cy="608782"/>
          </a:xfrm>
          <a:prstGeom prst="round1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3"/>
          <p:cNvPicPr>
            <a:picLocks noChangeAspect="1"/>
          </p:cNvPicPr>
          <p:nvPr/>
        </p:nvPicPr>
        <p:blipFill>
          <a:blip r:embed="rId2"/>
          <a:stretch>
            <a:fillRect/>
          </a:stretch>
        </p:blipFill>
        <p:spPr>
          <a:xfrm>
            <a:off x="6015910" y="2342860"/>
            <a:ext cx="5598830" cy="27268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sp>
        <p:nvSpPr>
          <p:cNvPr id="4" name="Rectangle 3"/>
          <p:cNvSpPr/>
          <p:nvPr/>
        </p:nvSpPr>
        <p:spPr>
          <a:xfrm>
            <a:off x="309995" y="394431"/>
            <a:ext cx="10154160" cy="584776"/>
          </a:xfrm>
          <a:prstGeom prst="rect">
            <a:avLst/>
          </a:prstGeom>
        </p:spPr>
        <p:txBody>
          <a:bodyPr wrap="square">
            <a:spAutoFit/>
          </a:bodyPr>
          <a:lstStyle/>
          <a:p>
            <a:pPr>
              <a:spcBef>
                <a:spcPct val="0"/>
              </a:spcBef>
            </a:pPr>
            <a:r>
              <a:rPr lang="en-US" sz="3200" b="1" dirty="0">
                <a:solidFill>
                  <a:srgbClr val="13695C"/>
                </a:solidFill>
                <a:latin typeface="Ariel"/>
                <a:ea typeface="+mj-ea"/>
                <a:cs typeface="Ariel"/>
              </a:rPr>
              <a:t>Nestlé inaugurates packaging research institute</a:t>
            </a:r>
            <a:endParaRPr lang="en-US" sz="3200" b="1" dirty="0" smtClean="0">
              <a:solidFill>
                <a:srgbClr val="13695C"/>
              </a:solidFill>
              <a:latin typeface="Ariel"/>
              <a:ea typeface="+mj-ea"/>
              <a:cs typeface="Ariel"/>
            </a:endParaRPr>
          </a:p>
        </p:txBody>
      </p:sp>
      <p:pic>
        <p:nvPicPr>
          <p:cNvPr id="5" name="Picture 4"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12" name="Rectangle 11"/>
          <p:cNvSpPr/>
          <p:nvPr/>
        </p:nvSpPr>
        <p:spPr>
          <a:xfrm>
            <a:off x="297030" y="1902690"/>
            <a:ext cx="5423095" cy="3754874"/>
          </a:xfrm>
          <a:prstGeom prst="rect">
            <a:avLst/>
          </a:prstGeom>
        </p:spPr>
        <p:txBody>
          <a:bodyPr wrap="square">
            <a:spAutoFit/>
          </a:bodyPr>
          <a:lstStyle/>
          <a:p>
            <a:pPr marL="285750" indent="-285750">
              <a:buFont typeface="Wingdings" charset="2"/>
              <a:buChar char="§"/>
            </a:pPr>
            <a:r>
              <a:rPr lang="en-US" sz="1400" dirty="0">
                <a:solidFill>
                  <a:srgbClr val="13695C"/>
                </a:solidFill>
                <a:latin typeface="Ariel"/>
                <a:cs typeface="Ariel"/>
              </a:rPr>
              <a:t>The new Institute enables Nestlé to accelerate its efforts to bring functional, safe and environmentally friendly packaging solutions to the market and to address the global challenge of plastic packaging waste</a:t>
            </a:r>
            <a:r>
              <a:rPr lang="en-US" sz="1400" dirty="0" smtClean="0">
                <a:solidFill>
                  <a:srgbClr val="13695C"/>
                </a:solidFill>
                <a:latin typeface="Ariel"/>
                <a:cs typeface="Ariel"/>
              </a:rPr>
              <a:t>.</a:t>
            </a:r>
          </a:p>
          <a:p>
            <a:pPr marL="285750" indent="-285750">
              <a:buFont typeface="Wingdings" charset="2"/>
              <a:buChar char="§"/>
            </a:pPr>
            <a:endParaRPr lang="en-US" sz="1400" dirty="0">
              <a:solidFill>
                <a:srgbClr val="13695C"/>
              </a:solidFill>
              <a:latin typeface="Ariel"/>
              <a:cs typeface="Ariel"/>
            </a:endParaRPr>
          </a:p>
          <a:p>
            <a:pPr marL="285750" indent="-285750">
              <a:buFont typeface="Wingdings" charset="2"/>
              <a:buChar char="§"/>
            </a:pPr>
            <a:r>
              <a:rPr lang="en-US" sz="1400" dirty="0">
                <a:solidFill>
                  <a:srgbClr val="13695C"/>
                </a:solidFill>
                <a:latin typeface="Ariel"/>
                <a:cs typeface="Ariel"/>
              </a:rPr>
              <a:t>The Nestlé Institute of Packaging Sciences focuses on a number of science and technology areas, such as refillable or reusable packaging, simplified packaging materials, recycled packaging materials, high-performance barrier papers as </a:t>
            </a:r>
            <a:r>
              <a:rPr lang="en-US" sz="1400" dirty="0" smtClean="0">
                <a:solidFill>
                  <a:srgbClr val="13695C"/>
                </a:solidFill>
                <a:latin typeface="Ariel"/>
                <a:cs typeface="Ariel"/>
              </a:rPr>
              <a:t>well </a:t>
            </a:r>
            <a:r>
              <a:rPr lang="en-US" sz="1400" dirty="0">
                <a:solidFill>
                  <a:srgbClr val="13695C"/>
                </a:solidFill>
                <a:latin typeface="Ariel"/>
                <a:cs typeface="Ariel"/>
              </a:rPr>
              <a:t>as bio-based, compostable and biodegradable materials</a:t>
            </a:r>
            <a:r>
              <a:rPr lang="en-US" sz="1400" dirty="0" smtClean="0">
                <a:solidFill>
                  <a:srgbClr val="13695C"/>
                </a:solidFill>
                <a:latin typeface="Ariel"/>
                <a:cs typeface="Ariel"/>
              </a:rPr>
              <a:t>.</a:t>
            </a:r>
          </a:p>
          <a:p>
            <a:pPr marL="285750" indent="-285750">
              <a:buFont typeface="Wingdings" charset="2"/>
              <a:buChar char="§"/>
            </a:pPr>
            <a:endParaRPr lang="en-US" sz="1400" dirty="0">
              <a:solidFill>
                <a:srgbClr val="13695C"/>
              </a:solidFill>
              <a:latin typeface="Ariel"/>
              <a:cs typeface="Ariel"/>
            </a:endParaRPr>
          </a:p>
          <a:p>
            <a:pPr marL="285750" indent="-285750">
              <a:buFont typeface="Wingdings" charset="2"/>
              <a:buChar char="§"/>
            </a:pPr>
            <a:r>
              <a:rPr lang="en-US" sz="1400" dirty="0">
                <a:solidFill>
                  <a:srgbClr val="13695C"/>
                </a:solidFill>
                <a:latin typeface="Ariel"/>
                <a:cs typeface="Ariel"/>
              </a:rPr>
              <a:t>Nestlé is already making progress towards </a:t>
            </a:r>
            <a:r>
              <a:rPr lang="en-US" sz="1400" dirty="0" smtClean="0">
                <a:solidFill>
                  <a:srgbClr val="13695C"/>
                </a:solidFill>
                <a:latin typeface="Ariel"/>
                <a:cs typeface="Ariel"/>
              </a:rPr>
              <a:t>its </a:t>
            </a:r>
            <a:r>
              <a:rPr lang="en-US" sz="1400" dirty="0">
                <a:solidFill>
                  <a:srgbClr val="13695C"/>
                </a:solidFill>
                <a:latin typeface="Ariel"/>
                <a:cs typeface="Ariel"/>
              </a:rPr>
              <a:t>2025 packaging commitments, and has launched novel packaging solutions. For example, Nestlé packaging experts and suppliers developed products in recyclable paper packaging such as the  Nesquik All Natural cocoa powder and the YES! snack </a:t>
            </a:r>
            <a:r>
              <a:rPr lang="en-US" sz="1400" dirty="0" smtClean="0">
                <a:solidFill>
                  <a:srgbClr val="13695C"/>
                </a:solidFill>
                <a:latin typeface="Ariel"/>
                <a:cs typeface="Ariel"/>
              </a:rPr>
              <a:t>bars </a:t>
            </a:r>
            <a:r>
              <a:rPr lang="en-US" sz="1400" dirty="0">
                <a:solidFill>
                  <a:srgbClr val="13695C"/>
                </a:solidFill>
                <a:latin typeface="Ariel"/>
                <a:cs typeface="Ariel"/>
              </a:rPr>
              <a:t>under 12 months.</a:t>
            </a:r>
            <a:endParaRPr lang="en-GB" sz="1400" dirty="0">
              <a:solidFill>
                <a:srgbClr val="13695C"/>
              </a:solidFill>
              <a:latin typeface="Ariel"/>
              <a:cs typeface="Ariel"/>
            </a:endParaRPr>
          </a:p>
        </p:txBody>
      </p:sp>
      <p:sp>
        <p:nvSpPr>
          <p:cNvPr id="16" name="Rectangle 15"/>
          <p:cNvSpPr/>
          <p:nvPr/>
        </p:nvSpPr>
        <p:spPr>
          <a:xfrm>
            <a:off x="339613" y="1153364"/>
            <a:ext cx="11163610" cy="400110"/>
          </a:xfrm>
          <a:prstGeom prst="rect">
            <a:avLst/>
          </a:prstGeom>
        </p:spPr>
        <p:txBody>
          <a:bodyPr wrap="square">
            <a:spAutoFit/>
          </a:bodyPr>
          <a:lstStyle/>
          <a:p>
            <a:r>
              <a:rPr lang="en-US" sz="2000" b="1" dirty="0">
                <a:solidFill>
                  <a:schemeClr val="bg1"/>
                </a:solidFill>
                <a:latin typeface="Ariel"/>
                <a:cs typeface="Ariel"/>
              </a:rPr>
              <a:t>Nestlé inaugurates packaging research institute, first-of-its-kind in the food </a:t>
            </a:r>
            <a:r>
              <a:rPr lang="en-US" sz="2000" b="1" dirty="0" smtClean="0">
                <a:solidFill>
                  <a:schemeClr val="bg1"/>
                </a:solidFill>
                <a:latin typeface="Ariel"/>
                <a:cs typeface="Ariel"/>
              </a:rPr>
              <a:t>industry.</a:t>
            </a:r>
            <a:endParaRPr lang="en-GB" sz="2000" b="1" dirty="0">
              <a:solidFill>
                <a:schemeClr val="bg1"/>
              </a:solidFill>
              <a:latin typeface="Ariel"/>
              <a:cs typeface="Ariel"/>
            </a:endParaRPr>
          </a:p>
        </p:txBody>
      </p:sp>
    </p:spTree>
    <p:extLst>
      <p:ext uri="{BB962C8B-B14F-4D97-AF65-F5344CB8AC3E}">
        <p14:creationId xmlns:p14="http://schemas.microsoft.com/office/powerpoint/2010/main" val="3021820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o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sp>
        <p:nvSpPr>
          <p:cNvPr id="4" name="Rectangle 3"/>
          <p:cNvSpPr/>
          <p:nvPr/>
        </p:nvSpPr>
        <p:spPr>
          <a:xfrm>
            <a:off x="309995" y="394431"/>
            <a:ext cx="10154160" cy="584776"/>
          </a:xfrm>
          <a:prstGeom prst="rect">
            <a:avLst/>
          </a:prstGeom>
        </p:spPr>
        <p:txBody>
          <a:bodyPr wrap="square">
            <a:spAutoFit/>
          </a:bodyPr>
          <a:lstStyle/>
          <a:p>
            <a:pPr>
              <a:spcBef>
                <a:spcPct val="0"/>
              </a:spcBef>
            </a:pPr>
            <a:r>
              <a:rPr lang="en-US" sz="3200" b="1" dirty="0" smtClean="0">
                <a:solidFill>
                  <a:srgbClr val="13695C"/>
                </a:solidFill>
                <a:latin typeface="Ariel"/>
                <a:cs typeface="Ariel"/>
              </a:rPr>
              <a:t>Nestlé </a:t>
            </a:r>
            <a:r>
              <a:rPr lang="en-US" sz="3200" b="1" dirty="0" smtClean="0">
                <a:solidFill>
                  <a:srgbClr val="13695C"/>
                </a:solidFill>
                <a:latin typeface="Ariel"/>
                <a:ea typeface="+mj-ea"/>
                <a:cs typeface="Ariel"/>
              </a:rPr>
              <a:t>Roadmap</a:t>
            </a:r>
          </a:p>
        </p:txBody>
      </p:sp>
      <p:pic>
        <p:nvPicPr>
          <p:cNvPr id="5" name="Picture 4" descr="Untitled-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39" name="Rectangle 38"/>
          <p:cNvSpPr/>
          <p:nvPr/>
        </p:nvSpPr>
        <p:spPr bwMode="auto">
          <a:xfrm flipH="1">
            <a:off x="8136467" y="4351863"/>
            <a:ext cx="1412006" cy="1151467"/>
          </a:xfrm>
          <a:prstGeom prst="rect">
            <a:avLst/>
          </a:prstGeom>
          <a:solidFill>
            <a:srgbClr val="E8F5F8"/>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sp>
        <p:nvSpPr>
          <p:cNvPr id="51" name="Rectangle 50"/>
          <p:cNvSpPr/>
          <p:nvPr/>
        </p:nvSpPr>
        <p:spPr>
          <a:xfrm>
            <a:off x="544892" y="966397"/>
            <a:ext cx="5029104" cy="4533142"/>
          </a:xfrm>
          <a:prstGeom prst="rect">
            <a:avLst/>
          </a:prstGeom>
          <a:no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grpSp>
        <p:nvGrpSpPr>
          <p:cNvPr id="78" name="Group 77"/>
          <p:cNvGrpSpPr/>
          <p:nvPr/>
        </p:nvGrpSpPr>
        <p:grpSpPr>
          <a:xfrm>
            <a:off x="607599" y="1130320"/>
            <a:ext cx="5456656" cy="4385958"/>
            <a:chOff x="480594" y="1130320"/>
            <a:chExt cx="5456656" cy="4385958"/>
          </a:xfrm>
        </p:grpSpPr>
        <p:sp>
          <p:nvSpPr>
            <p:cNvPr id="67" name="Snip Diagonal Corner Rectangle 66"/>
            <p:cNvSpPr/>
            <p:nvPr/>
          </p:nvSpPr>
          <p:spPr>
            <a:xfrm>
              <a:off x="480594" y="3750733"/>
              <a:ext cx="5456656" cy="540285"/>
            </a:xfrm>
            <a:prstGeom prst="snip2DiagRect">
              <a:avLst/>
            </a:prstGeom>
            <a:solidFill>
              <a:srgbClr val="0E587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2801" y="1735593"/>
              <a:ext cx="1784150" cy="1947407"/>
            </a:xfrm>
            <a:prstGeom prst="rect">
              <a:avLst/>
            </a:prstGeom>
            <a:solidFill>
              <a:srgbClr val="00B050">
                <a:alpha val="30196"/>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sp>
          <p:nvSpPr>
            <p:cNvPr id="14" name="Rectangle 13"/>
            <p:cNvSpPr/>
            <p:nvPr/>
          </p:nvSpPr>
          <p:spPr bwMode="auto">
            <a:xfrm flipH="1">
              <a:off x="482599" y="4339164"/>
              <a:ext cx="5448299" cy="1177114"/>
            </a:xfrm>
            <a:prstGeom prst="rect">
              <a:avLst/>
            </a:prstGeom>
            <a:solidFill>
              <a:srgbClr val="55C6E1">
                <a:lumMod val="40000"/>
                <a:lumOff val="60000"/>
              </a:srgbClr>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sp>
          <p:nvSpPr>
            <p:cNvPr id="15" name="TextBox 14"/>
            <p:cNvSpPr txBox="1"/>
            <p:nvPr/>
          </p:nvSpPr>
          <p:spPr>
            <a:xfrm>
              <a:off x="941792" y="2155217"/>
              <a:ext cx="1086324" cy="1015663"/>
            </a:xfrm>
            <a:prstGeom prst="rect">
              <a:avLst/>
            </a:prstGeom>
            <a:noFill/>
          </p:spPr>
          <p:txBody>
            <a:bodyPr wrap="square" rtlCol="0">
              <a:spAutoFit/>
            </a:bodyPr>
            <a:lstStyle/>
            <a:p>
              <a:pPr algn="ctr"/>
              <a:r>
                <a:rPr lang="fr-CH" sz="2000" b="1" dirty="0">
                  <a:solidFill>
                    <a:srgbClr val="007434"/>
                  </a:solidFill>
                  <a:latin typeface="Ariel"/>
                  <a:cs typeface="Ariel"/>
                </a:rPr>
                <a:t>PVC, </a:t>
              </a:r>
            </a:p>
            <a:p>
              <a:pPr algn="ctr"/>
              <a:r>
                <a:rPr lang="fr-CH" sz="2000" b="1" dirty="0">
                  <a:solidFill>
                    <a:srgbClr val="007434"/>
                  </a:solidFill>
                  <a:latin typeface="Ariel"/>
                  <a:cs typeface="Ariel"/>
                </a:rPr>
                <a:t>ePS,</a:t>
              </a:r>
            </a:p>
            <a:p>
              <a:pPr algn="ctr"/>
              <a:r>
                <a:rPr lang="fr-CH" sz="2000" b="1" dirty="0">
                  <a:solidFill>
                    <a:srgbClr val="007434"/>
                  </a:solidFill>
                  <a:latin typeface="Ariel"/>
                  <a:cs typeface="Ariel"/>
                </a:rPr>
                <a:t>PS</a:t>
              </a:r>
              <a:endParaRPr lang="en-US" sz="2000" b="1" dirty="0">
                <a:solidFill>
                  <a:srgbClr val="007434"/>
                </a:solidFill>
                <a:latin typeface="Ariel"/>
                <a:cs typeface="Ariel"/>
              </a:endParaRPr>
            </a:p>
          </p:txBody>
        </p:sp>
        <p:sp>
          <p:nvSpPr>
            <p:cNvPr id="20" name="Rectangle 19"/>
            <p:cNvSpPr/>
            <p:nvPr/>
          </p:nvSpPr>
          <p:spPr>
            <a:xfrm>
              <a:off x="4152900" y="1725082"/>
              <a:ext cx="1783995" cy="1949452"/>
            </a:xfrm>
            <a:prstGeom prst="rect">
              <a:avLst/>
            </a:prstGeom>
            <a:solidFill>
              <a:srgbClr val="00B050">
                <a:alpha val="25098"/>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sp>
          <p:nvSpPr>
            <p:cNvPr id="22" name="Rectangle 21"/>
            <p:cNvSpPr/>
            <p:nvPr/>
          </p:nvSpPr>
          <p:spPr bwMode="auto">
            <a:xfrm flipH="1">
              <a:off x="2314848" y="1735592"/>
              <a:ext cx="1780902" cy="1930475"/>
            </a:xfrm>
            <a:prstGeom prst="rect">
              <a:avLst/>
            </a:prstGeom>
            <a:solidFill>
              <a:srgbClr val="92D050">
                <a:alpha val="16863"/>
              </a:srgbClr>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grpSp>
          <p:nvGrpSpPr>
            <p:cNvPr id="68" name="Group 67"/>
            <p:cNvGrpSpPr/>
            <p:nvPr/>
          </p:nvGrpSpPr>
          <p:grpSpPr>
            <a:xfrm>
              <a:off x="2285754" y="1130320"/>
              <a:ext cx="1848096" cy="585870"/>
              <a:chOff x="2285754" y="1164189"/>
              <a:chExt cx="1848096" cy="585870"/>
            </a:xfrm>
          </p:grpSpPr>
          <p:sp>
            <p:nvSpPr>
              <p:cNvPr id="65" name="Snip Diagonal Corner Rectangle 64"/>
              <p:cNvSpPr/>
              <p:nvPr/>
            </p:nvSpPr>
            <p:spPr>
              <a:xfrm rot="10800000" flipH="1">
                <a:off x="2285754" y="1164189"/>
                <a:ext cx="1848096" cy="556302"/>
              </a:xfrm>
              <a:prstGeom prst="snip2DiagRect">
                <a:avLst/>
              </a:prstGeom>
              <a:solidFill>
                <a:srgbClr val="5CC2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330450" y="1165283"/>
                <a:ext cx="1765581" cy="584776"/>
              </a:xfrm>
              <a:prstGeom prst="rect">
                <a:avLst/>
              </a:prstGeom>
            </p:spPr>
            <p:txBody>
              <a:bodyPr wrap="square">
                <a:spAutoFit/>
              </a:bodyPr>
              <a:lstStyle/>
              <a:p>
                <a:pPr algn="ctr"/>
                <a:r>
                  <a:rPr lang="fr-CH" sz="1600" b="1" dirty="0">
                    <a:solidFill>
                      <a:srgbClr val="FFFFFF"/>
                    </a:solidFill>
                    <a:latin typeface="Ariel"/>
                    <a:cs typeface="Ariel"/>
                  </a:rPr>
                  <a:t>MATERIALS</a:t>
                </a:r>
              </a:p>
              <a:p>
                <a:pPr algn="ctr"/>
                <a:r>
                  <a:rPr lang="fr-CH" sz="1600" b="1" dirty="0">
                    <a:solidFill>
                      <a:srgbClr val="FFFFFF"/>
                    </a:solidFill>
                    <a:latin typeface="Ariel"/>
                    <a:cs typeface="Ariel"/>
                  </a:rPr>
                  <a:t>&amp; DESIGN</a:t>
                </a:r>
              </a:p>
            </p:txBody>
          </p:sp>
        </p:grpSp>
        <p:grpSp>
          <p:nvGrpSpPr>
            <p:cNvPr id="69" name="Group 68"/>
            <p:cNvGrpSpPr/>
            <p:nvPr/>
          </p:nvGrpSpPr>
          <p:grpSpPr>
            <a:xfrm>
              <a:off x="4132933" y="1130814"/>
              <a:ext cx="1804317" cy="584776"/>
              <a:chOff x="4132933" y="1164683"/>
              <a:chExt cx="1804317" cy="584776"/>
            </a:xfrm>
          </p:grpSpPr>
          <p:sp>
            <p:nvSpPr>
              <p:cNvPr id="66" name="Snip Diagonal Corner Rectangle 65"/>
              <p:cNvSpPr/>
              <p:nvPr/>
            </p:nvSpPr>
            <p:spPr>
              <a:xfrm>
                <a:off x="4132933" y="1166833"/>
                <a:ext cx="1804317" cy="554017"/>
              </a:xfrm>
              <a:prstGeom prst="snip2DiagRect">
                <a:avLst/>
              </a:prstGeom>
              <a:solidFill>
                <a:srgbClr val="029D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371794" y="1164683"/>
                <a:ext cx="1454322" cy="584776"/>
              </a:xfrm>
              <a:prstGeom prst="rect">
                <a:avLst/>
              </a:prstGeom>
            </p:spPr>
            <p:txBody>
              <a:bodyPr wrap="square">
                <a:spAutoFit/>
              </a:bodyPr>
              <a:lstStyle/>
              <a:p>
                <a:pPr algn="ctr"/>
                <a:r>
                  <a:rPr lang="fr-CH" sz="1600" b="1" dirty="0">
                    <a:solidFill>
                      <a:srgbClr val="FFFFFF"/>
                    </a:solidFill>
                    <a:latin typeface="Ariel"/>
                    <a:cs typeface="Ariel"/>
                  </a:rPr>
                  <a:t>RECYCLED CONTENT</a:t>
                </a:r>
              </a:p>
            </p:txBody>
          </p:sp>
        </p:grpSp>
        <p:sp>
          <p:nvSpPr>
            <p:cNvPr id="40" name="Rectangle 39"/>
            <p:cNvSpPr/>
            <p:nvPr/>
          </p:nvSpPr>
          <p:spPr>
            <a:xfrm>
              <a:off x="685800" y="3801733"/>
              <a:ext cx="5048250" cy="400110"/>
            </a:xfrm>
            <a:prstGeom prst="rect">
              <a:avLst/>
            </a:prstGeom>
          </p:spPr>
          <p:txBody>
            <a:bodyPr wrap="square">
              <a:spAutoFit/>
            </a:bodyPr>
            <a:lstStyle/>
            <a:p>
              <a:pPr algn="ctr"/>
              <a:r>
                <a:rPr lang="fr-CH" sz="2000" b="1" dirty="0">
                  <a:solidFill>
                    <a:srgbClr val="FFFFFF"/>
                  </a:solidFill>
                  <a:cs typeface="Calibri" panose="020F0502020204030204" pitchFamily="34" charset="0"/>
                </a:rPr>
                <a:t>RECYCLING </a:t>
              </a:r>
              <a:r>
                <a:rPr lang="fr-CH" sz="2000" b="1" dirty="0" smtClean="0">
                  <a:solidFill>
                    <a:srgbClr val="FFFFFF"/>
                  </a:solidFill>
                  <a:cs typeface="Calibri" panose="020F0502020204030204" pitchFamily="34" charset="0"/>
                </a:rPr>
                <a:t>INFRASTRUCTURE</a:t>
              </a:r>
              <a:endParaRPr lang="en-US" sz="2000" b="1" dirty="0">
                <a:solidFill>
                  <a:srgbClr val="FFFFFF"/>
                </a:solidFill>
                <a:cs typeface="Calibri" panose="020F0502020204030204" pitchFamily="34" charset="0"/>
              </a:endParaRPr>
            </a:p>
          </p:txBody>
        </p:sp>
        <p:pic>
          <p:nvPicPr>
            <p:cNvPr id="52" name="Picture 51"/>
            <p:cNvPicPr>
              <a:picLocks noChangeAspect="1"/>
            </p:cNvPicPr>
            <p:nvPr/>
          </p:nvPicPr>
          <p:blipFill>
            <a:blip r:embed="rId5" cstate="print">
              <a:duotone>
                <a:srgbClr val="55C6E1">
                  <a:shade val="45000"/>
                  <a:satMod val="135000"/>
                </a:srgbClr>
                <a:prstClr val="white"/>
              </a:duotone>
              <a:extLst>
                <a:ext uri="{BEBA8EAE-BF5A-486C-A8C5-ECC9F3942E4B}">
                  <a14:imgProps xmlns:a14="http://schemas.microsoft.com/office/drawing/2010/main">
                    <a14:imgLayer r:embed="rId6">
                      <a14:imgEffect>
                        <a14:sharpenSoften amount="25000"/>
                      </a14:imgEffect>
                      <a14:imgEffect>
                        <a14:colorTemperature colorTemp="8800"/>
                      </a14:imgEffect>
                      <a14:imgEffect>
                        <a14:saturation sat="5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84029" y="4481636"/>
              <a:ext cx="673603" cy="835268"/>
            </a:xfrm>
            <a:prstGeom prst="rect">
              <a:avLst/>
            </a:prstGeom>
          </p:spPr>
        </p:pic>
        <p:pic>
          <p:nvPicPr>
            <p:cNvPr id="53" name="Picture 52"/>
            <p:cNvPicPr>
              <a:picLocks noChangeAspect="1"/>
            </p:cNvPicPr>
            <p:nvPr/>
          </p:nvPicPr>
          <p:blipFill>
            <a:blip r:embed="rId7">
              <a:duotone>
                <a:srgbClr val="55C6E1">
                  <a:shade val="45000"/>
                  <a:satMod val="135000"/>
                </a:srgbClr>
                <a:prstClr val="white"/>
              </a:duotone>
              <a:extLst>
                <a:ext uri="{28A0092B-C50C-407E-A947-70E740481C1C}">
                  <a14:useLocalDpi xmlns:a14="http://schemas.microsoft.com/office/drawing/2010/main" val="0"/>
                </a:ext>
              </a:extLst>
            </a:blip>
            <a:stretch>
              <a:fillRect/>
            </a:stretch>
          </p:blipFill>
          <p:spPr>
            <a:xfrm>
              <a:off x="4262523" y="4605841"/>
              <a:ext cx="1046436" cy="697625"/>
            </a:xfrm>
            <a:prstGeom prst="rect">
              <a:avLst/>
            </a:prstGeom>
          </p:spPr>
        </p:pic>
        <p:pic>
          <p:nvPicPr>
            <p:cNvPr id="57" name="Picture 56"/>
            <p:cNvPicPr>
              <a:picLocks noChangeAspect="1"/>
            </p:cNvPicPr>
            <p:nvPr/>
          </p:nvPicPr>
          <p:blipFill rotWithShape="1">
            <a:blip r:embed="rId8">
              <a:extLst>
                <a:ext uri="{28A0092B-C50C-407E-A947-70E740481C1C}">
                  <a14:useLocalDpi xmlns:a14="http://schemas.microsoft.com/office/drawing/2010/main" val="0"/>
                </a:ext>
              </a:extLst>
            </a:blip>
            <a:srcRect l="21143" t="33929" r="12572" b="12929"/>
            <a:stretch/>
          </p:blipFill>
          <p:spPr>
            <a:xfrm>
              <a:off x="2347322" y="2121851"/>
              <a:ext cx="1285364" cy="1030507"/>
            </a:xfrm>
            <a:prstGeom prst="rect">
              <a:avLst/>
            </a:prstGeom>
          </p:spPr>
        </p:pic>
        <p:pic>
          <p:nvPicPr>
            <p:cNvPr id="58" name="Picture 57"/>
            <p:cNvPicPr>
              <a:picLocks noChangeAspect="1"/>
            </p:cNvPicPr>
            <p:nvPr/>
          </p:nvPicPr>
          <p:blipFill rotWithShape="1">
            <a:blip r:embed="rId9" cstate="print">
              <a:extLst>
                <a:ext uri="{28A0092B-C50C-407E-A947-70E740481C1C}">
                  <a14:useLocalDpi xmlns:a14="http://schemas.microsoft.com/office/drawing/2010/main" val="0"/>
                </a:ext>
              </a:extLst>
            </a:blip>
            <a:srcRect l="29763" t="847" r="39404" b="-847"/>
            <a:stretch/>
          </p:blipFill>
          <p:spPr>
            <a:xfrm>
              <a:off x="4562801" y="2002860"/>
              <a:ext cx="751480" cy="1370944"/>
            </a:xfrm>
            <a:prstGeom prst="rect">
              <a:avLst/>
            </a:prstGeom>
          </p:spPr>
        </p:pic>
        <p:pic>
          <p:nvPicPr>
            <p:cNvPr id="59" name="Picture 58"/>
            <p:cNvPicPr>
              <a:picLocks noChangeAspect="1"/>
            </p:cNvPicPr>
            <p:nvPr/>
          </p:nvPicPr>
          <p:blipFill rotWithShape="1">
            <a:blip r:embed="rId10" cstate="print">
              <a:extLst>
                <a:ext uri="{28A0092B-C50C-407E-A947-70E740481C1C}">
                  <a14:useLocalDpi xmlns:a14="http://schemas.microsoft.com/office/drawing/2010/main" val="0"/>
                </a:ext>
              </a:extLst>
            </a:blip>
            <a:srcRect l="19881" r="27619"/>
            <a:stretch/>
          </p:blipFill>
          <p:spPr>
            <a:xfrm>
              <a:off x="3192448" y="2291605"/>
              <a:ext cx="786764" cy="842961"/>
            </a:xfrm>
            <a:prstGeom prst="rect">
              <a:avLst/>
            </a:prstGeom>
          </p:spPr>
        </p:pic>
        <p:pic>
          <p:nvPicPr>
            <p:cNvPr id="62" name="Picture 61"/>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Effect>
                        <a14:brightnessContrast bright="-20000"/>
                      </a14:imgEffect>
                    </a14:imgLayer>
                  </a14:imgProps>
                </a:ext>
              </a:extLst>
            </a:blip>
            <a:stretch>
              <a:fillRect/>
            </a:stretch>
          </p:blipFill>
          <p:spPr>
            <a:xfrm>
              <a:off x="1637534" y="4475286"/>
              <a:ext cx="487910" cy="887724"/>
            </a:xfrm>
            <a:prstGeom prst="rect">
              <a:avLst/>
            </a:prstGeom>
          </p:spPr>
        </p:pic>
        <p:grpSp>
          <p:nvGrpSpPr>
            <p:cNvPr id="10" name="Group 9"/>
            <p:cNvGrpSpPr/>
            <p:nvPr/>
          </p:nvGrpSpPr>
          <p:grpSpPr>
            <a:xfrm>
              <a:off x="493294" y="1141713"/>
              <a:ext cx="1794756" cy="545805"/>
              <a:chOff x="493294" y="1175582"/>
              <a:chExt cx="1794756" cy="545805"/>
            </a:xfrm>
          </p:grpSpPr>
          <p:sp>
            <p:nvSpPr>
              <p:cNvPr id="3" name="Snip Diagonal Corner Rectangle 2"/>
              <p:cNvSpPr/>
              <p:nvPr/>
            </p:nvSpPr>
            <p:spPr>
              <a:xfrm>
                <a:off x="493294" y="1175582"/>
                <a:ext cx="1794756" cy="545805"/>
              </a:xfrm>
              <a:prstGeom prst="snip2DiagRect">
                <a:avLst/>
              </a:prstGeom>
              <a:solidFill>
                <a:srgbClr val="009E4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14350" y="1285882"/>
                <a:ext cx="1752600" cy="338554"/>
              </a:xfrm>
              <a:prstGeom prst="rect">
                <a:avLst/>
              </a:prstGeom>
            </p:spPr>
            <p:txBody>
              <a:bodyPr wrap="square">
                <a:spAutoFit/>
              </a:bodyPr>
              <a:lstStyle/>
              <a:p>
                <a:pPr algn="ctr"/>
                <a:r>
                  <a:rPr lang="fr-CH" sz="1600" b="1" dirty="0">
                    <a:solidFill>
                      <a:srgbClr val="FFFFFF"/>
                    </a:solidFill>
                    <a:latin typeface="Ariel"/>
                    <a:cs typeface="Ariel"/>
                  </a:rPr>
                  <a:t>ELIMINATE</a:t>
                </a:r>
              </a:p>
            </p:txBody>
          </p:sp>
        </p:grpSp>
      </p:grpSp>
      <p:grpSp>
        <p:nvGrpSpPr>
          <p:cNvPr id="77" name="Group 76"/>
          <p:cNvGrpSpPr/>
          <p:nvPr/>
        </p:nvGrpSpPr>
        <p:grpSpPr>
          <a:xfrm>
            <a:off x="6246404" y="1112911"/>
            <a:ext cx="5361403" cy="4390420"/>
            <a:chOff x="6000861" y="1112911"/>
            <a:chExt cx="5361403" cy="4390420"/>
          </a:xfrm>
        </p:grpSpPr>
        <p:sp>
          <p:nvSpPr>
            <p:cNvPr id="73" name="Snip Diagonal Corner Rectangle 72"/>
            <p:cNvSpPr/>
            <p:nvPr/>
          </p:nvSpPr>
          <p:spPr>
            <a:xfrm>
              <a:off x="6005093" y="3749446"/>
              <a:ext cx="2080573" cy="545805"/>
            </a:xfrm>
            <a:prstGeom prst="snip2DiagRect">
              <a:avLst/>
            </a:prstGeom>
            <a:solidFill>
              <a:srgbClr val="1486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Snip Diagonal Corner Rectangle 73"/>
            <p:cNvSpPr/>
            <p:nvPr/>
          </p:nvSpPr>
          <p:spPr>
            <a:xfrm rot="10800000" flipH="1">
              <a:off x="8085667" y="3746520"/>
              <a:ext cx="1464734" cy="556302"/>
            </a:xfrm>
            <a:prstGeom prst="snip2DiagRect">
              <a:avLst/>
            </a:prstGeom>
            <a:solidFill>
              <a:srgbClr val="7ECE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Snip Diagonal Corner Rectangle 74"/>
            <p:cNvSpPr/>
            <p:nvPr/>
          </p:nvSpPr>
          <p:spPr>
            <a:xfrm>
              <a:off x="9551600" y="3742265"/>
              <a:ext cx="1804317" cy="558799"/>
            </a:xfrm>
            <a:prstGeom prst="snip2DiagRect">
              <a:avLst/>
            </a:prstGeom>
            <a:solidFill>
              <a:srgbClr val="1486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Snip Diagonal Corner Rectangle 69"/>
            <p:cNvSpPr/>
            <p:nvPr/>
          </p:nvSpPr>
          <p:spPr>
            <a:xfrm>
              <a:off x="6000861" y="1154413"/>
              <a:ext cx="3549539" cy="530451"/>
            </a:xfrm>
            <a:prstGeom prst="snip2DiagRect">
              <a:avLst/>
            </a:prstGeom>
            <a:solidFill>
              <a:srgbClr val="7ECE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bwMode="auto">
            <a:xfrm flipH="1">
              <a:off x="6002865" y="1727198"/>
              <a:ext cx="3513668" cy="1955800"/>
            </a:xfrm>
            <a:prstGeom prst="rect">
              <a:avLst/>
            </a:prstGeom>
            <a:solidFill>
              <a:srgbClr val="E8F5F8"/>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sp>
          <p:nvSpPr>
            <p:cNvPr id="27" name="Rectangle 26"/>
            <p:cNvSpPr/>
            <p:nvPr/>
          </p:nvSpPr>
          <p:spPr>
            <a:xfrm>
              <a:off x="6336350" y="1112911"/>
              <a:ext cx="2803921" cy="584776"/>
            </a:xfrm>
            <a:prstGeom prst="rect">
              <a:avLst/>
            </a:prstGeom>
          </p:spPr>
          <p:txBody>
            <a:bodyPr wrap="square">
              <a:spAutoFit/>
            </a:bodyPr>
            <a:lstStyle/>
            <a:p>
              <a:pPr algn="ctr"/>
              <a:r>
                <a:rPr lang="fr-CH" sz="1600" b="1" dirty="0" smtClean="0">
                  <a:solidFill>
                    <a:srgbClr val="FFFFFF"/>
                  </a:solidFill>
                  <a:latin typeface="Ariel"/>
                  <a:cs typeface="Ariel"/>
                </a:rPr>
                <a:t>COLLABORATION &amp; </a:t>
              </a:r>
              <a:r>
                <a:rPr lang="fr-CH" sz="1600" b="1" dirty="0">
                  <a:solidFill>
                    <a:srgbClr val="FFFFFF"/>
                  </a:solidFill>
                  <a:latin typeface="Ariel"/>
                  <a:cs typeface="Ariel"/>
                </a:rPr>
                <a:t>ENGAGEMENT</a:t>
              </a:r>
            </a:p>
          </p:txBody>
        </p:sp>
        <p:sp>
          <p:nvSpPr>
            <p:cNvPr id="28" name="Rectangle 27"/>
            <p:cNvSpPr/>
            <p:nvPr/>
          </p:nvSpPr>
          <p:spPr>
            <a:xfrm>
              <a:off x="6028044" y="4351863"/>
              <a:ext cx="2023753" cy="1151467"/>
            </a:xfrm>
            <a:prstGeom prst="rect">
              <a:avLst/>
            </a:prstGeom>
            <a:solidFill>
              <a:srgbClr val="D0E9F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sp>
          <p:nvSpPr>
            <p:cNvPr id="30" name="Rectangle 29"/>
            <p:cNvSpPr/>
            <p:nvPr/>
          </p:nvSpPr>
          <p:spPr>
            <a:xfrm>
              <a:off x="6036733" y="3874301"/>
              <a:ext cx="1972734" cy="338554"/>
            </a:xfrm>
            <a:prstGeom prst="rect">
              <a:avLst/>
            </a:prstGeom>
          </p:spPr>
          <p:txBody>
            <a:bodyPr wrap="square">
              <a:spAutoFit/>
            </a:bodyPr>
            <a:lstStyle/>
            <a:p>
              <a:pPr algn="ctr"/>
              <a:r>
                <a:rPr lang="fr-CH" sz="1600" b="1" dirty="0">
                  <a:solidFill>
                    <a:srgbClr val="FFFFFF"/>
                  </a:solidFill>
                  <a:latin typeface="Ariel"/>
                  <a:cs typeface="Ariel"/>
                </a:rPr>
                <a:t>GOVERNANCE</a:t>
              </a:r>
            </a:p>
          </p:txBody>
        </p:sp>
        <p:sp>
          <p:nvSpPr>
            <p:cNvPr id="31" name="Rectangle 30"/>
            <p:cNvSpPr/>
            <p:nvPr/>
          </p:nvSpPr>
          <p:spPr bwMode="auto">
            <a:xfrm flipH="1">
              <a:off x="9548474" y="4351864"/>
              <a:ext cx="1805325" cy="1151467"/>
            </a:xfrm>
            <a:prstGeom prst="rect">
              <a:avLst/>
            </a:prstGeom>
            <a:solidFill>
              <a:srgbClr val="55C6E1">
                <a:lumMod val="40000"/>
                <a:lumOff val="60000"/>
              </a:srgbClr>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85703" y="2576767"/>
              <a:ext cx="451491" cy="451491"/>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81226" y="2540137"/>
              <a:ext cx="436295" cy="473825"/>
            </a:xfrm>
            <a:prstGeom prst="rect">
              <a:avLst/>
            </a:prstGeom>
          </p:spPr>
        </p:pic>
        <p:sp>
          <p:nvSpPr>
            <p:cNvPr id="36" name="Rectangle 35"/>
            <p:cNvSpPr/>
            <p:nvPr/>
          </p:nvSpPr>
          <p:spPr bwMode="auto">
            <a:xfrm flipH="1">
              <a:off x="9567332" y="1735664"/>
              <a:ext cx="1786467" cy="1943386"/>
            </a:xfrm>
            <a:prstGeom prst="rect">
              <a:avLst/>
            </a:prstGeom>
            <a:solidFill>
              <a:srgbClr val="55C6E1">
                <a:lumMod val="40000"/>
                <a:lumOff val="60000"/>
              </a:srgbClr>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sp>
          <p:nvSpPr>
            <p:cNvPr id="42" name="Rectangle 41"/>
            <p:cNvSpPr/>
            <p:nvPr/>
          </p:nvSpPr>
          <p:spPr>
            <a:xfrm>
              <a:off x="8096853" y="3873924"/>
              <a:ext cx="1436613" cy="338554"/>
            </a:xfrm>
            <a:prstGeom prst="rect">
              <a:avLst/>
            </a:prstGeom>
          </p:spPr>
          <p:txBody>
            <a:bodyPr wrap="square">
              <a:spAutoFit/>
            </a:bodyPr>
            <a:lstStyle/>
            <a:p>
              <a:pPr algn="ctr"/>
              <a:r>
                <a:rPr lang="fr-CH" sz="1600" b="1" dirty="0">
                  <a:solidFill>
                    <a:srgbClr val="FFFFFF"/>
                  </a:solidFill>
                  <a:latin typeface="Ariel"/>
                  <a:cs typeface="Ariel"/>
                </a:rPr>
                <a:t>FUNDING</a:t>
              </a:r>
            </a:p>
          </p:txBody>
        </p:sp>
        <p:pic>
          <p:nvPicPr>
            <p:cNvPr id="43" name="Picture 42"/>
            <p:cNvPicPr>
              <a:picLocks noChangeAspect="1"/>
            </p:cNvPicPr>
            <p:nvPr/>
          </p:nvPicPr>
          <p:blipFill>
            <a:blip r:embed="rId15" cstate="print">
              <a:duotone>
                <a:srgbClr val="FF607B">
                  <a:shade val="45000"/>
                  <a:satMod val="135000"/>
                </a:srgbClr>
                <a:prstClr val="white"/>
              </a:duotone>
              <a:extLst>
                <a:ext uri="{BEBA8EAE-BF5A-486C-A8C5-ECC9F3942E4B}">
                  <a14:imgProps xmlns:a14="http://schemas.microsoft.com/office/drawing/2010/main">
                    <a14:imgLayer r:embed="rId16">
                      <a14:imgEffect>
                        <a14:saturation sat="400000"/>
                      </a14:imgEffect>
                    </a14:imgLayer>
                  </a14:imgProps>
                </a:ext>
                <a:ext uri="{28A0092B-C50C-407E-A947-70E740481C1C}">
                  <a14:useLocalDpi xmlns:a14="http://schemas.microsoft.com/office/drawing/2010/main" val="0"/>
                </a:ext>
              </a:extLst>
            </a:blip>
            <a:stretch>
              <a:fillRect/>
            </a:stretch>
          </p:blipFill>
          <p:spPr>
            <a:xfrm>
              <a:off x="10006639" y="2250301"/>
              <a:ext cx="1046347" cy="1046347"/>
            </a:xfrm>
            <a:prstGeom prst="rect">
              <a:avLst/>
            </a:prstGeom>
          </p:spPr>
        </p:pic>
        <p:sp>
          <p:nvSpPr>
            <p:cNvPr id="44" name="Oval 43"/>
            <p:cNvSpPr/>
            <p:nvPr/>
          </p:nvSpPr>
          <p:spPr>
            <a:xfrm>
              <a:off x="10012264" y="2220603"/>
              <a:ext cx="868675" cy="868675"/>
            </a:xfrm>
            <a:prstGeom prst="ellipse">
              <a:avLst/>
            </a:prstGeom>
            <a:noFill/>
            <a:ln w="28575" cap="flat" cmpd="sng" algn="ctr">
              <a:solidFill>
                <a:srgbClr val="53585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2000" b="0" i="0" u="none" strike="noStrike" kern="0" cap="none" spc="0" normalizeH="0" baseline="0" noProof="0" dirty="0" smtClean="0">
                <a:ln>
                  <a:noFill/>
                </a:ln>
                <a:solidFill>
                  <a:srgbClr val="FFFFFF"/>
                </a:solidFill>
                <a:effectLst/>
                <a:uLnTx/>
                <a:uFillTx/>
                <a:latin typeface="Helvetica Light"/>
                <a:cs typeface="Calibri" panose="020F0502020204030204" pitchFamily="34" charset="0"/>
              </a:endParaRPr>
            </a:p>
          </p:txBody>
        </p:sp>
        <p:pic>
          <p:nvPicPr>
            <p:cNvPr id="45" name="Picture 44"/>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78989" y="4376559"/>
              <a:ext cx="983115" cy="983115"/>
            </a:xfrm>
            <a:prstGeom prst="rect">
              <a:avLst/>
            </a:prstGeom>
          </p:spPr>
        </p:pic>
        <p:pic>
          <p:nvPicPr>
            <p:cNvPr id="46" name="Picture 45"/>
            <p:cNvPicPr>
              <a:picLocks noChangeAspect="1"/>
            </p:cNvPicPr>
            <p:nvPr/>
          </p:nvPicPr>
          <p:blipFill rotWithShape="1">
            <a:blip r:embed="rId19" cstate="print">
              <a:extLst>
                <a:ext uri="{28A0092B-C50C-407E-A947-70E740481C1C}">
                  <a14:useLocalDpi xmlns:a14="http://schemas.microsoft.com/office/drawing/2010/main" val="0"/>
                </a:ext>
              </a:extLst>
            </a:blip>
            <a:srcRect l="13339" t="22190" r="22946" b="26870"/>
            <a:stretch/>
          </p:blipFill>
          <p:spPr>
            <a:xfrm>
              <a:off x="8213726" y="4380512"/>
              <a:ext cx="1156249" cy="924411"/>
            </a:xfrm>
            <a:prstGeom prst="rect">
              <a:avLst/>
            </a:prstGeom>
          </p:spPr>
        </p:pic>
        <p:pic>
          <p:nvPicPr>
            <p:cNvPr id="47" name="Picture 46"/>
            <p:cNvPicPr>
              <a:picLocks noChangeAspect="1"/>
            </p:cNvPicPr>
            <p:nvPr/>
          </p:nvPicPr>
          <p:blipFill rotWithShape="1">
            <a:blip r:embed="rId20" cstate="print">
              <a:extLst>
                <a:ext uri="{28A0092B-C50C-407E-A947-70E740481C1C}">
                  <a14:useLocalDpi xmlns:a14="http://schemas.microsoft.com/office/drawing/2010/main" val="0"/>
                </a:ext>
              </a:extLst>
            </a:blip>
            <a:srcRect t="21335" b="27326"/>
            <a:stretch/>
          </p:blipFill>
          <p:spPr>
            <a:xfrm>
              <a:off x="6066787" y="3191334"/>
              <a:ext cx="1386008" cy="400371"/>
            </a:xfrm>
            <a:prstGeom prst="rect">
              <a:avLst/>
            </a:prstGeom>
          </p:spPr>
        </p:pic>
        <p:pic>
          <p:nvPicPr>
            <p:cNvPr id="48" name="Picture 4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596375" y="3232233"/>
              <a:ext cx="919183" cy="321715"/>
            </a:xfrm>
            <a:prstGeom prst="rect">
              <a:avLst/>
            </a:prstGeom>
          </p:spPr>
        </p:pic>
        <p:pic>
          <p:nvPicPr>
            <p:cNvPr id="49" name="Picture 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11756" y="1945810"/>
              <a:ext cx="886715" cy="314784"/>
            </a:xfrm>
            <a:prstGeom prst="rect">
              <a:avLst/>
            </a:prstGeom>
          </p:spPr>
        </p:pic>
        <p:pic>
          <p:nvPicPr>
            <p:cNvPr id="50" name="Picture 4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03545" y="1721114"/>
              <a:ext cx="583936" cy="751153"/>
            </a:xfrm>
            <a:prstGeom prst="rect">
              <a:avLst/>
            </a:prstGeom>
          </p:spPr>
        </p:pic>
        <p:pic>
          <p:nvPicPr>
            <p:cNvPr id="54" name="Picture 53"/>
            <p:cNvPicPr>
              <a:picLocks noChangeAspect="1"/>
            </p:cNvPicPr>
            <p:nvPr/>
          </p:nvPicPr>
          <p:blipFill>
            <a:blip r:embed="rId24"/>
            <a:stretch>
              <a:fillRect/>
            </a:stretch>
          </p:blipFill>
          <p:spPr>
            <a:xfrm>
              <a:off x="7691759" y="2573568"/>
              <a:ext cx="597006" cy="368283"/>
            </a:xfrm>
            <a:prstGeom prst="rect">
              <a:avLst/>
            </a:prstGeom>
          </p:spPr>
        </p:pic>
        <p:pic>
          <p:nvPicPr>
            <p:cNvPr id="55" name="Picture 54"/>
            <p:cNvPicPr>
              <a:picLocks noChangeAspect="1"/>
            </p:cNvPicPr>
            <p:nvPr/>
          </p:nvPicPr>
          <p:blipFill>
            <a:blip r:embed="rId25"/>
            <a:stretch>
              <a:fillRect/>
            </a:stretch>
          </p:blipFill>
          <p:spPr>
            <a:xfrm>
              <a:off x="8492654" y="2590842"/>
              <a:ext cx="891006" cy="322511"/>
            </a:xfrm>
            <a:prstGeom prst="rect">
              <a:avLst/>
            </a:prstGeom>
          </p:spPr>
        </p:pic>
        <p:pic>
          <p:nvPicPr>
            <p:cNvPr id="56" name="Picture 55"/>
            <p:cNvPicPr>
              <a:picLocks noChangeAspect="1"/>
            </p:cNvPicPr>
            <p:nvPr/>
          </p:nvPicPr>
          <p:blipFill>
            <a:blip r:embed="rId26"/>
            <a:stretch>
              <a:fillRect/>
            </a:stretch>
          </p:blipFill>
          <p:spPr>
            <a:xfrm>
              <a:off x="6114874" y="4425353"/>
              <a:ext cx="1801460" cy="953780"/>
            </a:xfrm>
            <a:prstGeom prst="rect">
              <a:avLst/>
            </a:prstGeom>
          </p:spPr>
        </p:pic>
        <p:pic>
          <p:nvPicPr>
            <p:cNvPr id="60" name="Picture 4" descr="image00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695267" y="3125088"/>
              <a:ext cx="740426" cy="49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87564" y="1885180"/>
              <a:ext cx="1445495" cy="369324"/>
            </a:xfrm>
            <a:prstGeom prst="rect">
              <a:avLst/>
            </a:prstGeom>
          </p:spPr>
        </p:pic>
        <p:sp>
          <p:nvSpPr>
            <p:cNvPr id="71" name="Snip Diagonal Corner Rectangle 70"/>
            <p:cNvSpPr/>
            <p:nvPr/>
          </p:nvSpPr>
          <p:spPr>
            <a:xfrm flipH="1">
              <a:off x="9550397" y="1154414"/>
              <a:ext cx="1811867" cy="530449"/>
            </a:xfrm>
            <a:prstGeom prst="snip2DiagRect">
              <a:avLst/>
            </a:prstGeom>
            <a:solidFill>
              <a:srgbClr val="1486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9566672" y="1248278"/>
              <a:ext cx="1744795" cy="338554"/>
            </a:xfrm>
            <a:prstGeom prst="rect">
              <a:avLst/>
            </a:prstGeom>
          </p:spPr>
          <p:txBody>
            <a:bodyPr wrap="square">
              <a:spAutoFit/>
            </a:bodyPr>
            <a:lstStyle/>
            <a:p>
              <a:pPr algn="ctr"/>
              <a:r>
                <a:rPr lang="fr-CH" sz="1600" b="1" dirty="0">
                  <a:solidFill>
                    <a:schemeClr val="bg1"/>
                  </a:solidFill>
                  <a:latin typeface="Ariel"/>
                  <a:cs typeface="Ariel"/>
                </a:rPr>
                <a:t>ADVOCACY</a:t>
              </a:r>
            </a:p>
          </p:txBody>
        </p:sp>
      </p:grpSp>
      <p:sp>
        <p:nvSpPr>
          <p:cNvPr id="72" name="Rectangle 71"/>
          <p:cNvSpPr/>
          <p:nvPr/>
        </p:nvSpPr>
        <p:spPr>
          <a:xfrm>
            <a:off x="9558867" y="3889008"/>
            <a:ext cx="1828800" cy="323165"/>
          </a:xfrm>
          <a:prstGeom prst="rect">
            <a:avLst/>
          </a:prstGeom>
        </p:spPr>
        <p:txBody>
          <a:bodyPr wrap="square">
            <a:spAutoFit/>
          </a:bodyPr>
          <a:lstStyle/>
          <a:p>
            <a:pPr algn="ctr"/>
            <a:r>
              <a:rPr lang="fr-CH" sz="1500" b="1" dirty="0">
                <a:solidFill>
                  <a:schemeClr val="bg1"/>
                </a:solidFill>
                <a:latin typeface="Ariel"/>
                <a:cs typeface="Ariel"/>
              </a:rPr>
              <a:t>COMMUNICATION</a:t>
            </a:r>
          </a:p>
        </p:txBody>
      </p:sp>
    </p:spTree>
    <p:extLst>
      <p:ext uri="{BB962C8B-B14F-4D97-AF65-F5344CB8AC3E}">
        <p14:creationId xmlns:p14="http://schemas.microsoft.com/office/powerpoint/2010/main" val="283451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ingle Corner Rectangle 20"/>
          <p:cNvSpPr/>
          <p:nvPr/>
        </p:nvSpPr>
        <p:spPr>
          <a:xfrm rot="10800000" flipV="1">
            <a:off x="989836" y="1092199"/>
            <a:ext cx="5038013" cy="2195464"/>
          </a:xfrm>
          <a:prstGeom prst="round1Rect">
            <a:avLst/>
          </a:prstGeom>
          <a:solidFill>
            <a:srgbClr val="E3F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9D46"/>
              </a:solidFill>
            </a:endParaRPr>
          </a:p>
        </p:txBody>
      </p:sp>
      <p:sp>
        <p:nvSpPr>
          <p:cNvPr id="22" name="Round Single Corner Rectangle 21"/>
          <p:cNvSpPr/>
          <p:nvPr/>
        </p:nvSpPr>
        <p:spPr>
          <a:xfrm rot="10800000" flipH="1" flipV="1">
            <a:off x="6112585" y="1107606"/>
            <a:ext cx="5038014" cy="2195464"/>
          </a:xfrm>
          <a:prstGeom prst="round1Rect">
            <a:avLst/>
          </a:prstGeom>
          <a:solidFill>
            <a:srgbClr val="DEEC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 Single Corner Rectangle 22"/>
          <p:cNvSpPr/>
          <p:nvPr/>
        </p:nvSpPr>
        <p:spPr>
          <a:xfrm flipV="1">
            <a:off x="982133" y="3372401"/>
            <a:ext cx="5038013" cy="2180059"/>
          </a:xfrm>
          <a:prstGeom prst="round1Rect">
            <a:avLst/>
          </a:prstGeom>
          <a:solidFill>
            <a:srgbClr val="DEEC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 Single Corner Rectangle 23"/>
          <p:cNvSpPr/>
          <p:nvPr/>
        </p:nvSpPr>
        <p:spPr>
          <a:xfrm flipH="1" flipV="1">
            <a:off x="6104882" y="3372403"/>
            <a:ext cx="5038014" cy="2195464"/>
          </a:xfrm>
          <a:prstGeom prst="round1Rect">
            <a:avLst/>
          </a:prstGeom>
          <a:solidFill>
            <a:srgbClr val="BED7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200" y="1405466"/>
            <a:ext cx="4004733" cy="4004733"/>
          </a:xfrm>
          <a:prstGeom prst="rect">
            <a:avLst/>
          </a:prstGeom>
        </p:spPr>
      </p:pic>
      <p:pic>
        <p:nvPicPr>
          <p:cNvPr id="8" name="Picture 7"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pic>
        <p:nvPicPr>
          <p:cNvPr id="5" name="Picture 4"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20" name="Rectangle 19"/>
          <p:cNvSpPr/>
          <p:nvPr/>
        </p:nvSpPr>
        <p:spPr>
          <a:xfrm>
            <a:off x="309995" y="394431"/>
            <a:ext cx="10154160" cy="584776"/>
          </a:xfrm>
          <a:prstGeom prst="rect">
            <a:avLst/>
          </a:prstGeom>
        </p:spPr>
        <p:txBody>
          <a:bodyPr wrap="square">
            <a:spAutoFit/>
          </a:bodyPr>
          <a:lstStyle/>
          <a:p>
            <a:pPr>
              <a:spcBef>
                <a:spcPct val="0"/>
              </a:spcBef>
            </a:pPr>
            <a:r>
              <a:rPr lang="pt-BR" sz="3200" b="1" dirty="0">
                <a:solidFill>
                  <a:srgbClr val="13695C"/>
                </a:solidFill>
                <a:latin typeface="Ariel"/>
                <a:ea typeface="+mj-ea"/>
                <a:cs typeface="Ariel"/>
              </a:rPr>
              <a:t>Nestlé </a:t>
            </a:r>
            <a:r>
              <a:rPr lang="pt-BR" sz="3200" b="1" dirty="0" smtClean="0">
                <a:solidFill>
                  <a:srgbClr val="13695C"/>
                </a:solidFill>
                <a:latin typeface="Ariel"/>
                <a:ea typeface="+mj-ea"/>
                <a:cs typeface="Ariel"/>
              </a:rPr>
              <a:t>Adriatic </a:t>
            </a:r>
            <a:r>
              <a:rPr lang="pt-BR" sz="3200" b="1" dirty="0">
                <a:solidFill>
                  <a:srgbClr val="13695C"/>
                </a:solidFill>
                <a:latin typeface="Ariel"/>
                <a:ea typeface="+mj-ea"/>
                <a:cs typeface="Ariel"/>
              </a:rPr>
              <a:t>Roadmap</a:t>
            </a:r>
            <a:endParaRPr lang="en-US" sz="3200" b="1" dirty="0" smtClean="0">
              <a:solidFill>
                <a:srgbClr val="13695C"/>
              </a:solidFill>
              <a:latin typeface="Ariel"/>
              <a:ea typeface="+mj-ea"/>
              <a:cs typeface="Ariel"/>
            </a:endParaRPr>
          </a:p>
        </p:txBody>
      </p:sp>
      <p:sp>
        <p:nvSpPr>
          <p:cNvPr id="3" name="Rectangle 2"/>
          <p:cNvSpPr/>
          <p:nvPr/>
        </p:nvSpPr>
        <p:spPr>
          <a:xfrm>
            <a:off x="1193800" y="1338071"/>
            <a:ext cx="4648200" cy="1800493"/>
          </a:xfrm>
          <a:prstGeom prst="rect">
            <a:avLst/>
          </a:prstGeom>
        </p:spPr>
        <p:txBody>
          <a:bodyPr wrap="square">
            <a:spAutoFit/>
          </a:bodyPr>
          <a:lstStyle/>
          <a:p>
            <a:r>
              <a:rPr lang="en-US" sz="1700" b="1" kern="0" dirty="0">
                <a:solidFill>
                  <a:srgbClr val="13695C"/>
                </a:solidFill>
                <a:latin typeface="Ariel"/>
                <a:cs typeface="Ariel"/>
                <a:sym typeface="Helvetica Light"/>
              </a:rPr>
              <a:t>Change of plastics packaging towards recyclable and increased recycled content</a:t>
            </a:r>
            <a:endParaRPr lang="en-US" sz="1700" b="1" dirty="0">
              <a:solidFill>
                <a:srgbClr val="13695C"/>
              </a:solidFill>
              <a:latin typeface="Ariel"/>
              <a:cs typeface="Ariel"/>
            </a:endParaRPr>
          </a:p>
          <a:p>
            <a:endParaRPr lang="en-US" sz="1200" dirty="0" smtClean="0">
              <a:latin typeface="Ariel"/>
              <a:cs typeface="Ariel"/>
            </a:endParaRPr>
          </a:p>
          <a:p>
            <a:r>
              <a:rPr lang="en-US" sz="1300" dirty="0" smtClean="0">
                <a:latin typeface="Ariel"/>
                <a:cs typeface="Ariel"/>
              </a:rPr>
              <a:t>Change </a:t>
            </a:r>
            <a:r>
              <a:rPr lang="en-US" sz="1300" dirty="0">
                <a:latin typeface="Ariel"/>
                <a:cs typeface="Ariel"/>
              </a:rPr>
              <a:t>of composite flexible packaging specification</a:t>
            </a:r>
          </a:p>
          <a:p>
            <a:r>
              <a:rPr lang="en-US" sz="1300" dirty="0">
                <a:latin typeface="Ariel"/>
                <a:cs typeface="Ariel"/>
              </a:rPr>
              <a:t>Eliminate PVC films</a:t>
            </a:r>
            <a:r>
              <a:rPr lang="x-none" sz="1300" dirty="0">
                <a:latin typeface="Ariel"/>
                <a:cs typeface="Ariel"/>
              </a:rPr>
              <a:t> (if any)</a:t>
            </a:r>
            <a:endParaRPr lang="en-US" sz="1300" dirty="0">
              <a:latin typeface="Ariel"/>
              <a:cs typeface="Ariel"/>
            </a:endParaRPr>
          </a:p>
          <a:p>
            <a:r>
              <a:rPr lang="en-US" sz="1300" dirty="0">
                <a:latin typeface="Ariel"/>
                <a:cs typeface="Ariel"/>
              </a:rPr>
              <a:t>Increase proportion of recycled packaging (PET layer in laminates, PE in shrink films)</a:t>
            </a:r>
            <a:r>
              <a:rPr lang="en-US" sz="1300" b="1" dirty="0">
                <a:latin typeface="Ariel"/>
                <a:cs typeface="Ariel"/>
              </a:rPr>
              <a:t> </a:t>
            </a:r>
          </a:p>
          <a:p>
            <a:r>
              <a:rPr lang="en-US" sz="1300" b="1" dirty="0">
                <a:latin typeface="Ariel"/>
                <a:cs typeface="Ariel"/>
              </a:rPr>
              <a:t>KPI: # of specs changed for recyclability and/or recycled </a:t>
            </a:r>
            <a:endParaRPr lang="en-US" sz="1300" dirty="0">
              <a:latin typeface="Ariel"/>
              <a:cs typeface="Ariel"/>
            </a:endParaRPr>
          </a:p>
        </p:txBody>
      </p:sp>
      <p:sp>
        <p:nvSpPr>
          <p:cNvPr id="9" name="Rectangle 8"/>
          <p:cNvSpPr/>
          <p:nvPr/>
        </p:nvSpPr>
        <p:spPr>
          <a:xfrm>
            <a:off x="1100666" y="3510971"/>
            <a:ext cx="4732867" cy="1954381"/>
          </a:xfrm>
          <a:prstGeom prst="rect">
            <a:avLst/>
          </a:prstGeom>
        </p:spPr>
        <p:txBody>
          <a:bodyPr wrap="square">
            <a:spAutoFit/>
          </a:bodyPr>
          <a:lstStyle/>
          <a:p>
            <a:r>
              <a:rPr lang="en-US" sz="1700" b="1" kern="0" dirty="0">
                <a:solidFill>
                  <a:srgbClr val="1486B3"/>
                </a:solidFill>
                <a:latin typeface="Ariel"/>
                <a:cs typeface="Ariel"/>
                <a:sym typeface="Helvetica Light"/>
              </a:rPr>
              <a:t>Increase collection &amp; recycling rates</a:t>
            </a:r>
            <a:endParaRPr lang="en-US" sz="1700" b="1" dirty="0">
              <a:solidFill>
                <a:srgbClr val="1486B3"/>
              </a:solidFill>
              <a:latin typeface="Ariel"/>
              <a:cs typeface="Ariel"/>
            </a:endParaRPr>
          </a:p>
          <a:p>
            <a:endParaRPr lang="en-US" sz="1300" dirty="0" smtClean="0">
              <a:latin typeface="Ariel"/>
              <a:cs typeface="Ariel"/>
            </a:endParaRPr>
          </a:p>
          <a:p>
            <a:pPr marL="285750" indent="-285750">
              <a:buClr>
                <a:srgbClr val="1486B3"/>
              </a:buClr>
              <a:buFont typeface="Wingdings" charset="2"/>
              <a:buChar char="§"/>
            </a:pPr>
            <a:r>
              <a:rPr lang="en-US" sz="1300" dirty="0" smtClean="0">
                <a:latin typeface="Ariel"/>
                <a:cs typeface="Ariel"/>
              </a:rPr>
              <a:t>Support </a:t>
            </a:r>
            <a:r>
              <a:rPr lang="en-US" sz="1300" dirty="0">
                <a:latin typeface="Ariel"/>
                <a:cs typeface="Ariel"/>
              </a:rPr>
              <a:t>introduction of new stream or expansion of existing channels for collection of recyclables</a:t>
            </a:r>
          </a:p>
          <a:p>
            <a:pPr marL="285750" indent="-285750">
              <a:buClr>
                <a:srgbClr val="1486B3"/>
              </a:buClr>
              <a:buFont typeface="Wingdings" charset="2"/>
              <a:buChar char="§"/>
            </a:pPr>
            <a:r>
              <a:rPr lang="en-US" sz="1300" dirty="0">
                <a:latin typeface="Ariel"/>
                <a:cs typeface="Ariel"/>
              </a:rPr>
              <a:t>Participation in </a:t>
            </a:r>
            <a:r>
              <a:rPr lang="en-US" sz="1300" dirty="0" smtClean="0">
                <a:latin typeface="Ariel"/>
                <a:cs typeface="Ariel"/>
              </a:rPr>
              <a:t>clean - up </a:t>
            </a:r>
            <a:r>
              <a:rPr lang="en-US" sz="1300" dirty="0">
                <a:latin typeface="Ariel"/>
                <a:cs typeface="Ariel"/>
              </a:rPr>
              <a:t>initiatives</a:t>
            </a:r>
          </a:p>
          <a:p>
            <a:pPr marL="285750" indent="-285750">
              <a:buClr>
                <a:srgbClr val="1486B3"/>
              </a:buClr>
              <a:buFont typeface="Wingdings" charset="2"/>
              <a:buChar char="§"/>
            </a:pPr>
            <a:r>
              <a:rPr lang="en-US" sz="1300" dirty="0">
                <a:latin typeface="Ariel"/>
                <a:cs typeface="Ariel"/>
              </a:rPr>
              <a:t>Drive creation of PET recycling facilities</a:t>
            </a:r>
          </a:p>
          <a:p>
            <a:endParaRPr lang="en-US" sz="1300" b="1" dirty="0">
              <a:latin typeface="Ariel"/>
              <a:cs typeface="Ariel"/>
            </a:endParaRPr>
          </a:p>
          <a:p>
            <a:r>
              <a:rPr lang="en-US" sz="1300" b="1" dirty="0">
                <a:latin typeface="Ariel"/>
                <a:cs typeface="Ariel"/>
              </a:rPr>
              <a:t>KPI: Collection Rate; </a:t>
            </a:r>
            <a:r>
              <a:rPr lang="en-GB" sz="1300" dirty="0">
                <a:solidFill>
                  <a:srgbClr val="1486B3"/>
                </a:solidFill>
                <a:latin typeface="Ariel"/>
                <a:ea typeface="Calibri" panose="020F0502020204030204" pitchFamily="34" charset="0"/>
                <a:cs typeface="Ariel"/>
              </a:rPr>
              <a:t>We are still working on Target for every country</a:t>
            </a:r>
            <a:endParaRPr lang="en-US" sz="1300" dirty="0">
              <a:solidFill>
                <a:srgbClr val="1486B3"/>
              </a:solidFill>
              <a:latin typeface="Ariel"/>
              <a:cs typeface="Ariel"/>
            </a:endParaRPr>
          </a:p>
        </p:txBody>
      </p:sp>
      <p:sp>
        <p:nvSpPr>
          <p:cNvPr id="10" name="Rectangle 9"/>
          <p:cNvSpPr/>
          <p:nvPr/>
        </p:nvSpPr>
        <p:spPr>
          <a:xfrm>
            <a:off x="6290733" y="1344136"/>
            <a:ext cx="4597400" cy="1492716"/>
          </a:xfrm>
          <a:prstGeom prst="rect">
            <a:avLst/>
          </a:prstGeom>
        </p:spPr>
        <p:txBody>
          <a:bodyPr wrap="square">
            <a:spAutoFit/>
          </a:bodyPr>
          <a:lstStyle/>
          <a:p>
            <a:r>
              <a:rPr lang="en-US" sz="1700" b="1" kern="0" dirty="0">
                <a:solidFill>
                  <a:srgbClr val="1486B3"/>
                </a:solidFill>
                <a:latin typeface="Ariel"/>
                <a:cs typeface="Ariel"/>
                <a:sym typeface="Helvetica Light"/>
              </a:rPr>
              <a:t>Be recognized as a company caring for the environment and a government partner </a:t>
            </a:r>
            <a:endParaRPr lang="en-US" sz="1700" b="1" dirty="0">
              <a:solidFill>
                <a:srgbClr val="1486B3"/>
              </a:solidFill>
              <a:latin typeface="Ariel"/>
              <a:cs typeface="Ariel"/>
            </a:endParaRPr>
          </a:p>
          <a:p>
            <a:endParaRPr lang="en-US" dirty="0" smtClean="0">
              <a:latin typeface="Ariel"/>
              <a:cs typeface="Ariel"/>
            </a:endParaRPr>
          </a:p>
          <a:p>
            <a:pPr marL="285750" indent="-285750">
              <a:buClr>
                <a:srgbClr val="1486B3"/>
              </a:buClr>
              <a:buFont typeface="Wingdings" charset="2"/>
              <a:buChar char="§"/>
            </a:pPr>
            <a:r>
              <a:rPr lang="en-US" sz="1300" dirty="0" smtClean="0">
                <a:latin typeface="Ariel"/>
                <a:cs typeface="Ariel"/>
              </a:rPr>
              <a:t>Strong </a:t>
            </a:r>
            <a:r>
              <a:rPr lang="en-US" sz="1300" dirty="0">
                <a:latin typeface="Ariel"/>
                <a:cs typeface="Ariel"/>
              </a:rPr>
              <a:t>collaboration with Public Authorities</a:t>
            </a:r>
          </a:p>
          <a:p>
            <a:pPr marL="285750" indent="-285750">
              <a:buClr>
                <a:srgbClr val="1486B3"/>
              </a:buClr>
              <a:buFont typeface="Wingdings" charset="2"/>
              <a:buChar char="§"/>
            </a:pPr>
            <a:r>
              <a:rPr lang="en-US" sz="1300" dirty="0">
                <a:latin typeface="Ariel"/>
                <a:cs typeface="Ariel"/>
              </a:rPr>
              <a:t>Advocacy actions for new legislative proposal on national/EU level</a:t>
            </a:r>
          </a:p>
        </p:txBody>
      </p:sp>
      <p:sp>
        <p:nvSpPr>
          <p:cNvPr id="25" name="Rectangle 24"/>
          <p:cNvSpPr/>
          <p:nvPr/>
        </p:nvSpPr>
        <p:spPr>
          <a:xfrm>
            <a:off x="6333067" y="3474704"/>
            <a:ext cx="4597400" cy="2015936"/>
          </a:xfrm>
          <a:prstGeom prst="rect">
            <a:avLst/>
          </a:prstGeom>
        </p:spPr>
        <p:txBody>
          <a:bodyPr wrap="square">
            <a:spAutoFit/>
          </a:bodyPr>
          <a:lstStyle/>
          <a:p>
            <a:r>
              <a:rPr lang="en-US" sz="1700" b="1" kern="0" dirty="0">
                <a:solidFill>
                  <a:srgbClr val="0E5877"/>
                </a:solidFill>
                <a:latin typeface="Ariel"/>
                <a:cs typeface="Ariel"/>
                <a:sym typeface="Helvetica Light"/>
              </a:rPr>
              <a:t>Build awareness on collection, sorting &amp; recycling </a:t>
            </a:r>
          </a:p>
          <a:p>
            <a:endParaRPr lang="en-US" sz="1300" dirty="0" smtClean="0">
              <a:latin typeface="Ariel"/>
              <a:cs typeface="Ariel"/>
            </a:endParaRPr>
          </a:p>
          <a:p>
            <a:pPr marL="285750" indent="-285750">
              <a:buClr>
                <a:srgbClr val="0E5877"/>
              </a:buClr>
              <a:buFont typeface="Wingdings" charset="2"/>
              <a:buChar char="§"/>
            </a:pPr>
            <a:r>
              <a:rPr lang="en-US" sz="1300" dirty="0" smtClean="0">
                <a:latin typeface="Ariel"/>
                <a:cs typeface="Ariel"/>
              </a:rPr>
              <a:t>Nestle </a:t>
            </a:r>
            <a:r>
              <a:rPr lang="en-US" sz="1300" dirty="0">
                <a:latin typeface="Ariel"/>
                <a:cs typeface="Ariel"/>
              </a:rPr>
              <a:t>campaigns (Internal &amp; External)</a:t>
            </a:r>
          </a:p>
          <a:p>
            <a:pPr marL="285750" indent="-285750">
              <a:buClr>
                <a:srgbClr val="0E5877"/>
              </a:buClr>
              <a:buFont typeface="Wingdings" charset="2"/>
              <a:buChar char="§"/>
            </a:pPr>
            <a:r>
              <a:rPr lang="en-US" sz="1300" dirty="0">
                <a:latin typeface="Ariel"/>
                <a:cs typeface="Ariel"/>
              </a:rPr>
              <a:t>Joint initiatives with partners (awareness campaigns, round tables, etc.)</a:t>
            </a:r>
          </a:p>
          <a:p>
            <a:pPr marL="285750" indent="-285750">
              <a:buClr>
                <a:srgbClr val="0E5877"/>
              </a:buClr>
              <a:buFont typeface="Wingdings" charset="2"/>
              <a:buChar char="§"/>
            </a:pPr>
            <a:r>
              <a:rPr lang="en-US" sz="1300" dirty="0">
                <a:latin typeface="Ariel"/>
                <a:cs typeface="Ariel"/>
              </a:rPr>
              <a:t>Participation in environmental forums</a:t>
            </a:r>
          </a:p>
          <a:p>
            <a:endParaRPr lang="en-US" sz="1300" b="1" dirty="0" smtClean="0">
              <a:latin typeface="Ariel"/>
              <a:cs typeface="Ariel"/>
            </a:endParaRPr>
          </a:p>
          <a:p>
            <a:r>
              <a:rPr lang="en-US" sz="1300" b="1" dirty="0" smtClean="0">
                <a:latin typeface="Ariel"/>
                <a:cs typeface="Ariel"/>
              </a:rPr>
              <a:t>KPI</a:t>
            </a:r>
            <a:r>
              <a:rPr lang="en-US" sz="1300" b="1" dirty="0">
                <a:latin typeface="Ariel"/>
                <a:cs typeface="Ariel"/>
              </a:rPr>
              <a:t>:</a:t>
            </a:r>
            <a:r>
              <a:rPr lang="x-none" sz="1300" b="1" dirty="0">
                <a:latin typeface="Ariel"/>
                <a:cs typeface="Ariel"/>
              </a:rPr>
              <a:t> % Employees Engaged</a:t>
            </a:r>
            <a:endParaRPr lang="en-US" sz="1300" dirty="0">
              <a:latin typeface="Ariel"/>
              <a:cs typeface="Ariel"/>
            </a:endParaRPr>
          </a:p>
        </p:txBody>
      </p:sp>
    </p:spTree>
    <p:extLst>
      <p:ext uri="{BB962C8B-B14F-4D97-AF65-F5344CB8AC3E}">
        <p14:creationId xmlns:p14="http://schemas.microsoft.com/office/powerpoint/2010/main" val="3760214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es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6" y="-61204"/>
            <a:ext cx="12192000" cy="6629400"/>
          </a:xfrm>
          <a:prstGeom prst="rect">
            <a:avLst/>
          </a:prstGeom>
        </p:spPr>
      </p:pic>
      <p:pic>
        <p:nvPicPr>
          <p:cNvPr id="4" name="Picture 3"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3768"/>
            <a:ext cx="12192000" cy="1475740"/>
          </a:xfrm>
          <a:prstGeom prst="rect">
            <a:avLst/>
          </a:prstGeom>
        </p:spPr>
      </p:pic>
      <p:pic>
        <p:nvPicPr>
          <p:cNvPr id="5" name="Picture 4"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524" y="306096"/>
            <a:ext cx="1440463" cy="5708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23" y="5607804"/>
            <a:ext cx="650766" cy="612524"/>
          </a:xfrm>
          <a:prstGeom prst="rect">
            <a:avLst/>
          </a:prstGeom>
        </p:spPr>
      </p:pic>
      <p:sp>
        <p:nvSpPr>
          <p:cNvPr id="7" name="TextBox 6"/>
          <p:cNvSpPr txBox="1"/>
          <p:nvPr/>
        </p:nvSpPr>
        <p:spPr>
          <a:xfrm>
            <a:off x="775721" y="5818252"/>
            <a:ext cx="2292160" cy="261610"/>
          </a:xfrm>
          <a:prstGeom prst="rect">
            <a:avLst/>
          </a:prstGeom>
          <a:noFill/>
        </p:spPr>
        <p:txBody>
          <a:bodyPr wrap="square" rtlCol="0">
            <a:spAutoFit/>
          </a:bodyPr>
          <a:lstStyle/>
          <a:p>
            <a:r>
              <a:rPr lang="hr-HR" sz="1050" b="0" dirty="0" smtClean="0">
                <a:solidFill>
                  <a:srgbClr val="232C51"/>
                </a:solidFill>
                <a:latin typeface="Arial" panose="020B0604020202020204" pitchFamily="34" charset="0"/>
                <a:cs typeface="Arial" panose="020B0604020202020204" pitchFamily="34" charset="0"/>
              </a:rPr>
              <a:t>SCALE UP TO WIN TOGETHER</a:t>
            </a:r>
            <a:endParaRPr lang="en-US" sz="1050" b="0" dirty="0">
              <a:solidFill>
                <a:srgbClr val="232C51"/>
              </a:solidFill>
              <a:latin typeface="Arial" panose="020B0604020202020204" pitchFamily="34" charset="0"/>
              <a:cs typeface="Arial" panose="020B0604020202020204" pitchFamily="34" charset="0"/>
            </a:endParaRPr>
          </a:p>
        </p:txBody>
      </p:sp>
      <p:sp>
        <p:nvSpPr>
          <p:cNvPr id="8" name="Rectangle 7"/>
          <p:cNvSpPr/>
          <p:nvPr/>
        </p:nvSpPr>
        <p:spPr>
          <a:xfrm>
            <a:off x="309995" y="394431"/>
            <a:ext cx="10154160" cy="584776"/>
          </a:xfrm>
          <a:prstGeom prst="rect">
            <a:avLst/>
          </a:prstGeom>
        </p:spPr>
        <p:txBody>
          <a:bodyPr wrap="square">
            <a:spAutoFit/>
          </a:bodyPr>
          <a:lstStyle/>
          <a:p>
            <a:pPr>
              <a:spcBef>
                <a:spcPct val="0"/>
              </a:spcBef>
            </a:pPr>
            <a:r>
              <a:rPr lang="pt-BR" sz="3200" b="1" dirty="0">
                <a:solidFill>
                  <a:srgbClr val="13695C"/>
                </a:solidFill>
                <a:latin typeface="Ariel"/>
                <a:cs typeface="Ariel"/>
              </a:rPr>
              <a:t>Nestlé Adriatic </a:t>
            </a:r>
            <a:r>
              <a:rPr lang="pt-BR" sz="3200" b="1" dirty="0" smtClean="0">
                <a:solidFill>
                  <a:srgbClr val="13695C"/>
                </a:solidFill>
                <a:latin typeface="Ariel"/>
                <a:cs typeface="Ariel"/>
              </a:rPr>
              <a:t>- </a:t>
            </a:r>
            <a:r>
              <a:rPr lang="en-US" sz="3200" b="1" dirty="0" smtClean="0">
                <a:solidFill>
                  <a:srgbClr val="13695C"/>
                </a:solidFill>
                <a:latin typeface="Ariel"/>
                <a:ea typeface="+mj-ea"/>
                <a:cs typeface="Ariel"/>
              </a:rPr>
              <a:t>Surčin Factory </a:t>
            </a:r>
            <a:r>
              <a:rPr lang="en-US" sz="3200" b="1" dirty="0">
                <a:solidFill>
                  <a:srgbClr val="13695C"/>
                </a:solidFill>
                <a:latin typeface="Ariel"/>
                <a:ea typeface="+mj-ea"/>
                <a:cs typeface="Ariel"/>
              </a:rPr>
              <a:t>at a glance</a:t>
            </a:r>
            <a:endParaRPr lang="en-US" sz="3200" b="1" dirty="0" smtClean="0">
              <a:solidFill>
                <a:srgbClr val="13695C"/>
              </a:solidFill>
              <a:latin typeface="Ariel"/>
              <a:ea typeface="+mj-ea"/>
              <a:cs typeface="Ariel"/>
            </a:endParaRPr>
          </a:p>
        </p:txBody>
      </p:sp>
      <p:grpSp>
        <p:nvGrpSpPr>
          <p:cNvPr id="28" name="Group 27"/>
          <p:cNvGrpSpPr/>
          <p:nvPr/>
        </p:nvGrpSpPr>
        <p:grpSpPr>
          <a:xfrm>
            <a:off x="685802" y="1515532"/>
            <a:ext cx="1972734" cy="1972734"/>
            <a:chOff x="635000" y="1896532"/>
            <a:chExt cx="1972734" cy="1972734"/>
          </a:xfrm>
        </p:grpSpPr>
        <p:sp>
          <p:nvSpPr>
            <p:cNvPr id="13" name="Oval 12"/>
            <p:cNvSpPr/>
            <p:nvPr/>
          </p:nvSpPr>
          <p:spPr>
            <a:xfrm>
              <a:off x="635000" y="1896532"/>
              <a:ext cx="1972734" cy="1972734"/>
            </a:xfrm>
            <a:prstGeom prst="ellipse">
              <a:avLst/>
            </a:prstGeom>
            <a:solidFill>
              <a:srgbClr val="1369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74663" y="2522352"/>
              <a:ext cx="1107895" cy="841256"/>
            </a:xfrm>
            <a:prstGeom prst="rect">
              <a:avLst/>
            </a:prstGeom>
          </p:spPr>
          <p:txBody>
            <a:bodyPr wrap="none">
              <a:spAutoFit/>
            </a:bodyPr>
            <a:lstStyle/>
            <a:p>
              <a:pPr algn="ctr">
                <a:lnSpc>
                  <a:spcPct val="80000"/>
                </a:lnSpc>
                <a:buClr>
                  <a:schemeClr val="bg1"/>
                </a:buClr>
              </a:pPr>
              <a:r>
                <a:rPr lang="hr-HR" sz="2000" dirty="0">
                  <a:solidFill>
                    <a:srgbClr val="5CC234"/>
                  </a:solidFill>
                </a:rPr>
                <a:t>In </a:t>
              </a:r>
              <a:r>
                <a:rPr lang="hr-HR" sz="2000" dirty="0" smtClean="0">
                  <a:solidFill>
                    <a:srgbClr val="5CC234"/>
                  </a:solidFill>
                </a:rPr>
                <a:t>Nestlé</a:t>
              </a:r>
            </a:p>
            <a:p>
              <a:pPr algn="ctr">
                <a:lnSpc>
                  <a:spcPct val="80000"/>
                </a:lnSpc>
                <a:buClr>
                  <a:schemeClr val="bg1"/>
                </a:buClr>
              </a:pPr>
              <a:r>
                <a:rPr lang="hr-HR" sz="2000" dirty="0" smtClean="0">
                  <a:solidFill>
                    <a:srgbClr val="5CC234"/>
                  </a:solidFill>
                </a:rPr>
                <a:t> </a:t>
              </a:r>
              <a:r>
                <a:rPr lang="hr-HR" sz="2000" dirty="0">
                  <a:solidFill>
                    <a:srgbClr val="5CC234"/>
                  </a:solidFill>
                </a:rPr>
                <a:t>family – </a:t>
              </a:r>
              <a:endParaRPr lang="hr-HR" sz="2000" dirty="0" smtClean="0">
                <a:solidFill>
                  <a:srgbClr val="5CC234"/>
                </a:solidFill>
              </a:endParaRPr>
            </a:p>
            <a:p>
              <a:pPr algn="ctr">
                <a:lnSpc>
                  <a:spcPct val="80000"/>
                </a:lnSpc>
                <a:buClr>
                  <a:schemeClr val="bg1"/>
                </a:buClr>
              </a:pPr>
              <a:r>
                <a:rPr lang="en-US" sz="2000" b="1" dirty="0" smtClean="0">
                  <a:solidFill>
                    <a:srgbClr val="FFFFFF"/>
                  </a:solidFill>
                </a:rPr>
                <a:t>8 </a:t>
              </a:r>
              <a:r>
                <a:rPr lang="en-US" sz="2000" b="1" dirty="0">
                  <a:solidFill>
                    <a:srgbClr val="FFFFFF"/>
                  </a:solidFill>
                </a:rPr>
                <a:t>years </a:t>
              </a:r>
              <a:endParaRPr lang="hr-HR" sz="2000" b="1" dirty="0">
                <a:solidFill>
                  <a:srgbClr val="FFFFFF"/>
                </a:solidFill>
              </a:endParaRPr>
            </a:p>
          </p:txBody>
        </p:sp>
      </p:grpSp>
      <p:grpSp>
        <p:nvGrpSpPr>
          <p:cNvPr id="25" name="Group 24"/>
          <p:cNvGrpSpPr/>
          <p:nvPr/>
        </p:nvGrpSpPr>
        <p:grpSpPr>
          <a:xfrm>
            <a:off x="1320800" y="3056468"/>
            <a:ext cx="2328333" cy="2328333"/>
            <a:chOff x="2929466" y="1286932"/>
            <a:chExt cx="2328333" cy="2328333"/>
          </a:xfrm>
        </p:grpSpPr>
        <p:sp>
          <p:nvSpPr>
            <p:cNvPr id="15" name="Oval 14"/>
            <p:cNvSpPr/>
            <p:nvPr/>
          </p:nvSpPr>
          <p:spPr>
            <a:xfrm>
              <a:off x="2929466" y="1286932"/>
              <a:ext cx="2328333" cy="2328333"/>
            </a:xfrm>
            <a:prstGeom prst="ellipse">
              <a:avLst/>
            </a:prstGeom>
            <a:solidFill>
              <a:srgbClr val="5CC2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107267" y="1996684"/>
              <a:ext cx="1938866" cy="1087477"/>
            </a:xfrm>
            <a:prstGeom prst="rect">
              <a:avLst/>
            </a:prstGeom>
          </p:spPr>
          <p:txBody>
            <a:bodyPr wrap="square">
              <a:spAutoFit/>
            </a:bodyPr>
            <a:lstStyle/>
            <a:p>
              <a:pPr algn="ctr">
                <a:lnSpc>
                  <a:spcPct val="80000"/>
                </a:lnSpc>
                <a:buClr>
                  <a:schemeClr val="bg1"/>
                </a:buClr>
              </a:pPr>
              <a:r>
                <a:rPr lang="en-US" sz="2000" b="1" dirty="0" smtClean="0">
                  <a:solidFill>
                    <a:schemeClr val="bg1"/>
                  </a:solidFill>
                </a:rPr>
                <a:t>271 </a:t>
              </a:r>
              <a:r>
                <a:rPr lang="hr-HR" sz="2000" b="1" dirty="0">
                  <a:solidFill>
                    <a:schemeClr val="bg1"/>
                  </a:solidFill>
                </a:rPr>
                <a:t>employees </a:t>
              </a:r>
              <a:r>
                <a:rPr lang="hr-HR" sz="2000" dirty="0">
                  <a:solidFill>
                    <a:srgbClr val="13695C"/>
                  </a:solidFill>
                </a:rPr>
                <a:t>(</a:t>
              </a:r>
              <a:r>
                <a:rPr lang="en-US" sz="2000" dirty="0">
                  <a:solidFill>
                    <a:srgbClr val="13695C"/>
                  </a:solidFill>
                </a:rPr>
                <a:t>25% </a:t>
              </a:r>
              <a:r>
                <a:rPr lang="en-US" sz="2000" dirty="0" err="1" smtClean="0">
                  <a:solidFill>
                    <a:srgbClr val="13695C"/>
                  </a:solidFill>
                </a:rPr>
                <a:t>millenials</a:t>
              </a:r>
              <a:r>
                <a:rPr lang="hr-HR" sz="2000" dirty="0">
                  <a:solidFill>
                    <a:srgbClr val="13695C"/>
                  </a:solidFill>
                </a:rPr>
                <a:t>) </a:t>
              </a:r>
            </a:p>
            <a:p>
              <a:pPr algn="ctr">
                <a:lnSpc>
                  <a:spcPct val="80000"/>
                </a:lnSpc>
                <a:buClr>
                  <a:schemeClr val="bg1"/>
                </a:buClr>
              </a:pPr>
              <a:r>
                <a:rPr lang="hr-HR" sz="2000" dirty="0">
                  <a:solidFill>
                    <a:srgbClr val="13695C"/>
                  </a:solidFill>
                </a:rPr>
                <a:t>2018/2019  – </a:t>
              </a:r>
              <a:endParaRPr lang="hr-HR" sz="2000" dirty="0" smtClean="0">
                <a:solidFill>
                  <a:srgbClr val="13695C"/>
                </a:solidFill>
              </a:endParaRPr>
            </a:p>
            <a:p>
              <a:pPr algn="ctr">
                <a:lnSpc>
                  <a:spcPct val="80000"/>
                </a:lnSpc>
                <a:buClr>
                  <a:schemeClr val="bg1"/>
                </a:buClr>
              </a:pPr>
              <a:r>
                <a:rPr lang="en-US" sz="2000" b="1" dirty="0" smtClean="0">
                  <a:solidFill>
                    <a:srgbClr val="FFFFFF"/>
                  </a:solidFill>
                </a:rPr>
                <a:t>15 </a:t>
              </a:r>
              <a:r>
                <a:rPr lang="en-US" sz="2000" b="1" dirty="0">
                  <a:solidFill>
                    <a:srgbClr val="FFFFFF"/>
                  </a:solidFill>
                </a:rPr>
                <a:t>000 t</a:t>
              </a:r>
              <a:endParaRPr lang="hr-HR" sz="2000" b="1" dirty="0">
                <a:solidFill>
                  <a:srgbClr val="FFFFFF"/>
                </a:solidFill>
              </a:endParaRPr>
            </a:p>
          </p:txBody>
        </p:sp>
      </p:grpSp>
      <p:grpSp>
        <p:nvGrpSpPr>
          <p:cNvPr id="23" name="Group 22"/>
          <p:cNvGrpSpPr/>
          <p:nvPr/>
        </p:nvGrpSpPr>
        <p:grpSpPr>
          <a:xfrm>
            <a:off x="2794001" y="1473200"/>
            <a:ext cx="2328333" cy="2328333"/>
            <a:chOff x="5401734" y="1269999"/>
            <a:chExt cx="2328333" cy="2328333"/>
          </a:xfrm>
        </p:grpSpPr>
        <p:sp>
          <p:nvSpPr>
            <p:cNvPr id="17" name="Oval 16"/>
            <p:cNvSpPr/>
            <p:nvPr/>
          </p:nvSpPr>
          <p:spPr>
            <a:xfrm>
              <a:off x="5401734" y="1269999"/>
              <a:ext cx="2328333" cy="2328333"/>
            </a:xfrm>
            <a:prstGeom prst="ellipse">
              <a:avLst/>
            </a:prstGeom>
            <a:solidFill>
              <a:srgbClr val="70AD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630333" y="1962818"/>
              <a:ext cx="1871134" cy="1087477"/>
            </a:xfrm>
            <a:prstGeom prst="rect">
              <a:avLst/>
            </a:prstGeom>
          </p:spPr>
          <p:txBody>
            <a:bodyPr wrap="square">
              <a:spAutoFit/>
            </a:bodyPr>
            <a:lstStyle/>
            <a:p>
              <a:pPr algn="ctr">
                <a:lnSpc>
                  <a:spcPct val="80000"/>
                </a:lnSpc>
                <a:buClr>
                  <a:schemeClr val="bg1"/>
                </a:buClr>
              </a:pPr>
              <a:r>
                <a:rPr lang="hr-HR" sz="2000" dirty="0">
                  <a:solidFill>
                    <a:srgbClr val="13695C"/>
                  </a:solidFill>
                </a:rPr>
                <a:t>Suppliers – </a:t>
              </a:r>
              <a:r>
                <a:rPr lang="en-US" sz="2000" b="1" dirty="0">
                  <a:solidFill>
                    <a:srgbClr val="FFFFFF"/>
                  </a:solidFill>
                </a:rPr>
                <a:t>52% suppliers from </a:t>
              </a:r>
              <a:br>
                <a:rPr lang="en-US" sz="2000" b="1" dirty="0">
                  <a:solidFill>
                    <a:srgbClr val="FFFFFF"/>
                  </a:solidFill>
                </a:rPr>
              </a:br>
              <a:r>
                <a:rPr lang="en-US" sz="2000" b="1" dirty="0">
                  <a:solidFill>
                    <a:srgbClr val="13695C"/>
                  </a:solidFill>
                </a:rPr>
                <a:t>Serbia </a:t>
              </a:r>
              <a:r>
                <a:rPr lang="hr-HR" sz="2000" dirty="0">
                  <a:solidFill>
                    <a:srgbClr val="13695C"/>
                  </a:solidFill>
                </a:rPr>
                <a:t>/</a:t>
              </a:r>
              <a:r>
                <a:rPr lang="en-US" sz="2000" dirty="0">
                  <a:solidFill>
                    <a:srgbClr val="13695C"/>
                  </a:solidFill>
                </a:rPr>
                <a:t>150 suppliers total</a:t>
              </a:r>
            </a:p>
          </p:txBody>
        </p:sp>
      </p:grpSp>
      <p:grpSp>
        <p:nvGrpSpPr>
          <p:cNvPr id="27" name="Group 26"/>
          <p:cNvGrpSpPr/>
          <p:nvPr/>
        </p:nvGrpSpPr>
        <p:grpSpPr>
          <a:xfrm>
            <a:off x="4021667" y="3327400"/>
            <a:ext cx="1862664" cy="1862664"/>
            <a:chOff x="8119533" y="1524001"/>
            <a:chExt cx="1862664" cy="1862664"/>
          </a:xfrm>
        </p:grpSpPr>
        <p:sp>
          <p:nvSpPr>
            <p:cNvPr id="19" name="Oval 18"/>
            <p:cNvSpPr/>
            <p:nvPr/>
          </p:nvSpPr>
          <p:spPr>
            <a:xfrm>
              <a:off x="8119533" y="1524001"/>
              <a:ext cx="1862664" cy="1862664"/>
            </a:xfrm>
            <a:prstGeom prst="ellipse">
              <a:avLst/>
            </a:prstGeom>
            <a:solidFill>
              <a:srgbClr val="5CC2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512555" y="2039751"/>
              <a:ext cx="1108271" cy="841256"/>
            </a:xfrm>
            <a:prstGeom prst="rect">
              <a:avLst/>
            </a:prstGeom>
          </p:spPr>
          <p:txBody>
            <a:bodyPr wrap="none">
              <a:spAutoFit/>
            </a:bodyPr>
            <a:lstStyle/>
            <a:p>
              <a:pPr algn="ctr">
                <a:lnSpc>
                  <a:spcPct val="80000"/>
                </a:lnSpc>
                <a:buClr>
                  <a:schemeClr val="bg1"/>
                </a:buClr>
              </a:pPr>
              <a:r>
                <a:rPr lang="en-US" sz="2000" b="1" dirty="0">
                  <a:solidFill>
                    <a:srgbClr val="FFFFFF"/>
                  </a:solidFill>
                </a:rPr>
                <a:t>271</a:t>
              </a:r>
              <a:r>
                <a:rPr lang="en-US" sz="2000" dirty="0">
                  <a:solidFill>
                    <a:srgbClr val="5CC234"/>
                  </a:solidFill>
                </a:rPr>
                <a:t> </a:t>
              </a:r>
              <a:endParaRPr lang="en-US" sz="2000" dirty="0" smtClean="0">
                <a:solidFill>
                  <a:srgbClr val="5CC234"/>
                </a:solidFill>
              </a:endParaRPr>
            </a:p>
            <a:p>
              <a:pPr algn="ctr">
                <a:lnSpc>
                  <a:spcPct val="80000"/>
                </a:lnSpc>
                <a:buClr>
                  <a:schemeClr val="bg1"/>
                </a:buClr>
              </a:pPr>
              <a:r>
                <a:rPr lang="en-US" sz="2000" dirty="0" smtClean="0">
                  <a:solidFill>
                    <a:srgbClr val="13695C"/>
                  </a:solidFill>
                </a:rPr>
                <a:t>different </a:t>
              </a:r>
            </a:p>
            <a:p>
              <a:pPr algn="ctr">
                <a:lnSpc>
                  <a:spcPct val="80000"/>
                </a:lnSpc>
                <a:buClr>
                  <a:schemeClr val="bg1"/>
                </a:buClr>
              </a:pPr>
              <a:r>
                <a:rPr lang="en-US" sz="2000" dirty="0" smtClean="0">
                  <a:solidFill>
                    <a:srgbClr val="13695C"/>
                  </a:solidFill>
                </a:rPr>
                <a:t>products</a:t>
              </a:r>
              <a:endParaRPr lang="en-US" sz="2000" dirty="0">
                <a:solidFill>
                  <a:srgbClr val="13695C"/>
                </a:solidFill>
              </a:endParaRPr>
            </a:p>
          </p:txBody>
        </p:sp>
      </p:grpSp>
      <p:grpSp>
        <p:nvGrpSpPr>
          <p:cNvPr id="26" name="Group 25"/>
          <p:cNvGrpSpPr/>
          <p:nvPr/>
        </p:nvGrpSpPr>
        <p:grpSpPr>
          <a:xfrm>
            <a:off x="5257799" y="2118571"/>
            <a:ext cx="1862668" cy="1862668"/>
            <a:chOff x="6222999" y="4233334"/>
            <a:chExt cx="1862668" cy="1862668"/>
          </a:xfrm>
        </p:grpSpPr>
        <p:sp>
          <p:nvSpPr>
            <p:cNvPr id="22" name="Oval 21"/>
            <p:cNvSpPr/>
            <p:nvPr/>
          </p:nvSpPr>
          <p:spPr>
            <a:xfrm>
              <a:off x="6222999" y="4233334"/>
              <a:ext cx="1862668" cy="1862668"/>
            </a:xfrm>
            <a:prstGeom prst="ellipse">
              <a:avLst/>
            </a:prstGeom>
            <a:solidFill>
              <a:srgbClr val="1369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599058" y="4749085"/>
              <a:ext cx="1100131" cy="841256"/>
            </a:xfrm>
            <a:prstGeom prst="rect">
              <a:avLst/>
            </a:prstGeom>
          </p:spPr>
          <p:txBody>
            <a:bodyPr wrap="none">
              <a:spAutoFit/>
            </a:bodyPr>
            <a:lstStyle/>
            <a:p>
              <a:pPr algn="ctr">
                <a:lnSpc>
                  <a:spcPct val="80000"/>
                </a:lnSpc>
                <a:buClr>
                  <a:schemeClr val="bg1"/>
                </a:buClr>
              </a:pPr>
              <a:r>
                <a:rPr lang="en-US" sz="2000" b="1" dirty="0">
                  <a:solidFill>
                    <a:srgbClr val="FFFFFF"/>
                  </a:solidFill>
                </a:rPr>
                <a:t>159</a:t>
              </a:r>
              <a:r>
                <a:rPr lang="en-US" sz="2000" dirty="0">
                  <a:solidFill>
                    <a:srgbClr val="5CC234"/>
                  </a:solidFill>
                </a:rPr>
                <a:t> </a:t>
              </a:r>
              <a:endParaRPr lang="en-US" sz="2000" dirty="0" smtClean="0">
                <a:solidFill>
                  <a:srgbClr val="5CC234"/>
                </a:solidFill>
              </a:endParaRPr>
            </a:p>
            <a:p>
              <a:pPr algn="ctr">
                <a:lnSpc>
                  <a:spcPct val="80000"/>
                </a:lnSpc>
                <a:buClr>
                  <a:schemeClr val="bg1"/>
                </a:buClr>
              </a:pPr>
              <a:r>
                <a:rPr lang="en-US" sz="2000" dirty="0" smtClean="0">
                  <a:solidFill>
                    <a:srgbClr val="5CC234"/>
                  </a:solidFill>
                </a:rPr>
                <a:t>different </a:t>
              </a:r>
            </a:p>
            <a:p>
              <a:pPr algn="ctr">
                <a:lnSpc>
                  <a:spcPct val="80000"/>
                </a:lnSpc>
                <a:buClr>
                  <a:schemeClr val="bg1"/>
                </a:buClr>
              </a:pPr>
              <a:r>
                <a:rPr lang="en-US" sz="2000" dirty="0" smtClean="0">
                  <a:solidFill>
                    <a:srgbClr val="5CC234"/>
                  </a:solidFill>
                </a:rPr>
                <a:t>recipes</a:t>
              </a:r>
              <a:endParaRPr lang="hr-HR" sz="2000" dirty="0">
                <a:solidFill>
                  <a:srgbClr val="5CC234"/>
                </a:solidFill>
              </a:endParaRPr>
            </a:p>
          </p:txBody>
        </p:sp>
      </p:grpSp>
    </p:spTree>
    <p:extLst>
      <p:ext uri="{BB962C8B-B14F-4D97-AF65-F5344CB8AC3E}">
        <p14:creationId xmlns:p14="http://schemas.microsoft.com/office/powerpoint/2010/main" val="3453385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Application xmlns="http://www.sap.com/cof/powerpoint/application">
  <Version>2</Version>
  <Revision>2.4.1.65520</Revision>
</Application>
</file>

<file path=customXml/item2.xml><?xml version="1.0" encoding="utf-8"?>
<Application xmlns="http://www.sap.com/cof/ao/powerpoint/application">
  <com.sap.ip.bi.pioneer>
    <Version>4</Version>
    <AAO_Revision>2.4.1.65520</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Props1.xml><?xml version="1.0" encoding="utf-8"?>
<ds:datastoreItem xmlns:ds="http://schemas.openxmlformats.org/officeDocument/2006/customXml" ds:itemID="{A5BE1596-41B1-4DA7-81EE-7777916687FE}">
  <ds:schemaRefs>
    <ds:schemaRef ds:uri="http://www.sap.com/cof/powerpoint/application"/>
  </ds:schemaRefs>
</ds:datastoreItem>
</file>

<file path=customXml/itemProps2.xml><?xml version="1.0" encoding="utf-8"?>
<ds:datastoreItem xmlns:ds="http://schemas.openxmlformats.org/officeDocument/2006/customXml" ds:itemID="{76293D44-AE0C-489D-96E4-147AB2DE2409}">
  <ds:schemaRefs>
    <ds:schemaRef ds:uri="http://www.sap.com/cof/ao/powerpoint/application"/>
  </ds:schemaRefs>
</ds:datastoreItem>
</file>

<file path=docProps/app.xml><?xml version="1.0" encoding="utf-8"?>
<Properties xmlns="http://schemas.openxmlformats.org/officeDocument/2006/extended-properties" xmlns:vt="http://schemas.openxmlformats.org/officeDocument/2006/docPropsVTypes">
  <TotalTime>5874</TotalTime>
  <Words>995</Words>
  <Application>Microsoft Office PowerPoint</Application>
  <PresentationFormat>Widescreen</PresentationFormat>
  <Paragraphs>160</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Ariel</vt:lpstr>
      <vt:lpstr>Calibri</vt:lpstr>
      <vt:lpstr>Calibri Light</vt:lpstr>
      <vt:lpstr>Helvetica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Nestle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Furac,Aleksandra,Zagreb,Consumer Engagement</dc:creator>
  <cp:lastModifiedBy>Stojnic,Ivanka,BELGRADE,Health, Safety &amp; Wellness</cp:lastModifiedBy>
  <cp:revision>384</cp:revision>
  <dcterms:created xsi:type="dcterms:W3CDTF">2018-07-12T09:10:55Z</dcterms:created>
  <dcterms:modified xsi:type="dcterms:W3CDTF">2019-11-11T16:01:19Z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da0a2f-b917-4d51-b0d0-d418a10c8b23_Enabled">
    <vt:lpwstr>True</vt:lpwstr>
  </property>
  <property fmtid="{D5CDD505-2E9C-101B-9397-08002B2CF9AE}" pid="3" name="MSIP_Label_1ada0a2f-b917-4d51-b0d0-d418a10c8b23_SiteId">
    <vt:lpwstr>12a3af23-a769-4654-847f-958f3d479f4a</vt:lpwstr>
  </property>
  <property fmtid="{D5CDD505-2E9C-101B-9397-08002B2CF9AE}" pid="4" name="MSIP_Label_1ada0a2f-b917-4d51-b0d0-d418a10c8b23_Owner">
    <vt:lpwstr>tanja.zigic@rs.nestle.com</vt:lpwstr>
  </property>
  <property fmtid="{D5CDD505-2E9C-101B-9397-08002B2CF9AE}" pid="5" name="MSIP_Label_1ada0a2f-b917-4d51-b0d0-d418a10c8b23_SetDate">
    <vt:lpwstr>2019-03-04T07:52:21.6645230Z</vt:lpwstr>
  </property>
  <property fmtid="{D5CDD505-2E9C-101B-9397-08002B2CF9AE}" pid="6" name="MSIP_Label_1ada0a2f-b917-4d51-b0d0-d418a10c8b23_Name">
    <vt:lpwstr>General Use</vt:lpwstr>
  </property>
  <property fmtid="{D5CDD505-2E9C-101B-9397-08002B2CF9AE}" pid="7" name="MSIP_Label_1ada0a2f-b917-4d51-b0d0-d418a10c8b23_Application">
    <vt:lpwstr>Microsoft Azure Information Protection</vt:lpwstr>
  </property>
  <property fmtid="{D5CDD505-2E9C-101B-9397-08002B2CF9AE}" pid="8" name="MSIP_Label_1ada0a2f-b917-4d51-b0d0-d418a10c8b23_Extended_MSFT_Method">
    <vt:lpwstr>Automatic</vt:lpwstr>
  </property>
  <property fmtid="{D5CDD505-2E9C-101B-9397-08002B2CF9AE}" pid="9" name="Sensitivity">
    <vt:lpwstr>General Use</vt:lpwstr>
  </property>
</Properties>
</file>