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310" r:id="rId2"/>
    <p:sldId id="401" r:id="rId3"/>
    <p:sldId id="394" r:id="rId4"/>
    <p:sldId id="399" r:id="rId5"/>
    <p:sldId id="398" r:id="rId6"/>
  </p:sldIdLst>
  <p:sldSz cx="9144000" cy="6858000" type="screen4x3"/>
  <p:notesSz cx="6797675" cy="9926638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E1E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Svijetli stil 1 - Isticanj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Svijetli stil 2 - Isticanj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>
      <p:cViewPr varScale="1">
        <p:scale>
          <a:sx n="122" d="100"/>
          <a:sy n="122" d="100"/>
        </p:scale>
        <p:origin x="-13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orisnik\AppData\Local\Microsoft\Windows\Temporary%20Internet%20Files\Content.Outlook\7Y7UGWYA\AIK_Sektor%20za%20investicije_investicijski_projekti_sumarna_03_10_2014ver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orisnik\AppData\Local\Microsoft\Windows\Temporary%20Internet%20Files\Content.Outlook\7Y7UGWYA\AIK_Sektor%20za%20investicije_investicijski_projekti_sumarna_03_10_2014ver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r-HR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.33053378117945126"/>
          <c:w val="1"/>
          <c:h val="0.66946621882054969"/>
        </c:manualLayout>
      </c:layout>
      <c:pie3DChart>
        <c:varyColors val="1"/>
        <c:ser>
          <c:idx val="0"/>
          <c:order val="0"/>
          <c:tx>
            <c:strRef>
              <c:f>'AIK - portfelj'!$E$121:$E$126</c:f>
              <c:strCache>
                <c:ptCount val="1"/>
                <c:pt idx="0">
                  <c:v>Farmaceutika Proizvodnja Turizam Usluge Nekretnine i infrastruktura Ostalo</c:v>
                </c:pt>
              </c:strCache>
            </c:strRef>
          </c:tx>
          <c:explosion val="25"/>
          <c:dPt>
            <c:idx val="0"/>
            <c:spPr>
              <a:solidFill>
                <a:schemeClr val="tx1">
                  <a:lumMod val="65000"/>
                  <a:lumOff val="35000"/>
                </a:schemeClr>
              </a:solidFill>
            </c:spPr>
          </c:dPt>
          <c:dPt>
            <c:idx val="1"/>
            <c:explosion val="12"/>
            <c:spPr>
              <a:solidFill>
                <a:srgbClr val="C00000"/>
              </a:solidFill>
            </c:spPr>
          </c:dPt>
          <c:dPt>
            <c:idx val="2"/>
            <c:explosion val="17"/>
            <c:spPr>
              <a:solidFill>
                <a:schemeClr val="bg1">
                  <a:lumMod val="65000"/>
                </a:schemeClr>
              </a:solidFill>
            </c:spPr>
          </c:dPt>
          <c:dPt>
            <c:idx val="3"/>
            <c:explosion val="13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4"/>
            <c:spPr>
              <a:solidFill>
                <a:schemeClr val="tx1">
                  <a:lumMod val="75000"/>
                  <a:lumOff val="25000"/>
                </a:schemeClr>
              </a:solidFill>
            </c:spPr>
          </c:dPt>
          <c:dPt>
            <c:idx val="5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7.6252211292762362E-3"/>
                  <c:y val="-4.0140726137505627E-2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-2.2995521865091916E-2"/>
                  <c:y val="-0.11506368292474935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-0.19550434567099387"/>
                  <c:y val="-2.8580314727585578E-2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1.4681702033107437E-2"/>
                  <c:y val="-5.5781125374347255E-2"/>
                </c:manualLayout>
              </c:layout>
              <c:showCatName val="1"/>
              <c:showPercent val="1"/>
            </c:dLbl>
            <c:dLbl>
              <c:idx val="4"/>
              <c:layout>
                <c:manualLayout>
                  <c:x val="1.095198824062284E-2"/>
                  <c:y val="8.6382037351954138E-3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sz="900"/>
                </a:pPr>
                <a:endParaRPr lang="sr-Latn-CS"/>
              </a:p>
            </c:txPr>
            <c:showCatName val="1"/>
            <c:showPercent val="1"/>
            <c:showLeaderLines val="1"/>
          </c:dLbls>
          <c:cat>
            <c:strRef>
              <c:f>'AIK - portfelj'!$E$121:$E$126</c:f>
              <c:strCache>
                <c:ptCount val="6"/>
                <c:pt idx="0">
                  <c:v>Farmaceutika</c:v>
                </c:pt>
                <c:pt idx="1">
                  <c:v>Proizvodnja</c:v>
                </c:pt>
                <c:pt idx="2">
                  <c:v>Turizam</c:v>
                </c:pt>
                <c:pt idx="3">
                  <c:v>Usluge</c:v>
                </c:pt>
                <c:pt idx="4">
                  <c:v>Nekretnine i infrastruktura</c:v>
                </c:pt>
                <c:pt idx="5">
                  <c:v>Ostalo</c:v>
                </c:pt>
              </c:strCache>
            </c:strRef>
          </c:cat>
          <c:val>
            <c:numRef>
              <c:f>'AIK - portfelj'!$H$121:$H$126</c:f>
              <c:numCache>
                <c:formatCode>General</c:formatCode>
                <c:ptCount val="6"/>
                <c:pt idx="0">
                  <c:v>10</c:v>
                </c:pt>
                <c:pt idx="1">
                  <c:v>32</c:v>
                </c:pt>
                <c:pt idx="2">
                  <c:v>33</c:v>
                </c:pt>
                <c:pt idx="3">
                  <c:v>26</c:v>
                </c:pt>
                <c:pt idx="4">
                  <c:v>7</c:v>
                </c:pt>
                <c:pt idx="5">
                  <c:v>2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r-HR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10154086826638091"/>
          <c:y val="0.23454893524810272"/>
          <c:w val="0.79707016130633856"/>
          <c:h val="0.75381800987042735"/>
        </c:manualLayout>
      </c:layout>
      <c:pie3DChart>
        <c:varyColors val="1"/>
        <c:ser>
          <c:idx val="0"/>
          <c:order val="0"/>
          <c:tx>
            <c:strRef>
              <c:f>'AIK - portfelj'!$E$130:$E$134</c:f>
              <c:strCache>
                <c:ptCount val="1"/>
                <c:pt idx="0">
                  <c:v>Realizirani projekti Projekti kod kojih je započela gradnja ili instalacija opreme Ishođenje dozvola Izrada prostorno planske dokumentacije Inicijalna faza projekta (odabir lokacija, kupovina zemljišta i sl.)</c:v>
                </c:pt>
              </c:strCache>
            </c:strRef>
          </c:tx>
          <c:explosion val="25"/>
          <c:dPt>
            <c:idx val="0"/>
            <c:explosion val="2"/>
            <c:spPr>
              <a:solidFill>
                <a:schemeClr val="bg1">
                  <a:lumMod val="50000"/>
                </a:schemeClr>
              </a:solidFill>
            </c:spPr>
          </c:dPt>
          <c:dPt>
            <c:idx val="1"/>
            <c:explosion val="11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2"/>
            <c:spPr>
              <a:solidFill>
                <a:schemeClr val="tx1">
                  <a:lumMod val="65000"/>
                  <a:lumOff val="35000"/>
                </a:schemeClr>
              </a:solidFill>
            </c:spPr>
          </c:dPt>
          <c:dPt>
            <c:idx val="3"/>
            <c:explosion val="14"/>
            <c:spPr>
              <a:solidFill>
                <a:schemeClr val="bg1">
                  <a:lumMod val="95000"/>
                </a:schemeClr>
              </a:solidFill>
            </c:spPr>
          </c:dPt>
          <c:dPt>
            <c:idx val="4"/>
            <c:explosion val="12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-5.5395891684549683E-2"/>
                  <c:y val="-2.8796782644595485E-2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-1.0211736212141253E-2"/>
                  <c:y val="-5.4071835789350792E-2"/>
                </c:manualLayout>
              </c:layout>
              <c:tx>
                <c:rich>
                  <a:bodyPr/>
                  <a:lstStyle/>
                  <a:p>
                    <a:r>
                      <a:rPr lang="hr-HR" sz="900">
                        <a:latin typeface="+mn-lt"/>
                      </a:rPr>
                      <a:t>Z</a:t>
                    </a:r>
                    <a:r>
                      <a:rPr lang="en-US"/>
                      <a:t>apočela gradnja </a:t>
                    </a:r>
                    <a:r>
                      <a:rPr lang="hr-HR"/>
                      <a:t>/</a:t>
                    </a:r>
                    <a:r>
                      <a:rPr lang="en-US"/>
                      <a:t> inst</a:t>
                    </a:r>
                    <a:r>
                      <a:rPr lang="hr-HR"/>
                      <a:t>.</a:t>
                    </a:r>
                    <a:r>
                      <a:rPr lang="en-US"/>
                      <a:t> opreme
18%</a:t>
                    </a:r>
                  </a:p>
                </c:rich>
              </c:tx>
              <c:showCatName val="1"/>
              <c:showPercent val="1"/>
            </c:dLbl>
            <c:dLbl>
              <c:idx val="2"/>
              <c:layout>
                <c:manualLayout>
                  <c:x val="0.15132078404543747"/>
                  <c:y val="-4.5835239659684536E-2"/>
                </c:manualLayout>
              </c:layout>
              <c:spPr/>
              <c:txPr>
                <a:bodyPr/>
                <a:lstStyle/>
                <a:p>
                  <a:pPr>
                    <a:defRPr sz="900">
                      <a:latin typeface="Calibri" pitchFamily="34" charset="0"/>
                    </a:defRPr>
                  </a:pPr>
                  <a:endParaRPr lang="sr-Latn-CS"/>
                </a:p>
              </c:txPr>
              <c:showCatName val="1"/>
              <c:showPercent val="1"/>
            </c:dLbl>
            <c:dLbl>
              <c:idx val="3"/>
              <c:layout>
                <c:manualLayout>
                  <c:x val="-1.5276426786660155E-2"/>
                  <c:y val="-1.1156969643915531E-2"/>
                </c:manualLayout>
              </c:layout>
              <c:showCatName val="1"/>
              <c:showPercent val="1"/>
            </c:dLbl>
            <c:dLbl>
              <c:idx val="4"/>
              <c:layout>
                <c:manualLayout>
                  <c:x val="0.14718150225023727"/>
                  <c:y val="-0.15847687927134887"/>
                </c:manualLayout>
              </c:layout>
              <c:tx>
                <c:rich>
                  <a:bodyPr/>
                  <a:lstStyle/>
                  <a:p>
                    <a:r>
                      <a:rPr lang="en-US" sz="900">
                        <a:latin typeface="+mn-lt"/>
                      </a:rPr>
                      <a:t>I</a:t>
                    </a:r>
                    <a:r>
                      <a:rPr lang="en-US"/>
                      <a:t>nicijalna faza 
33%</a:t>
                    </a:r>
                  </a:p>
                </c:rich>
              </c:tx>
              <c:showCatName val="1"/>
              <c:showPercent val="1"/>
            </c:dLbl>
            <c:txPr>
              <a:bodyPr/>
              <a:lstStyle/>
              <a:p>
                <a:pPr>
                  <a:defRPr sz="900">
                    <a:latin typeface="+mn-lt"/>
                  </a:defRPr>
                </a:pPr>
                <a:endParaRPr lang="sr-Latn-CS"/>
              </a:p>
            </c:txPr>
            <c:showCatName val="1"/>
            <c:showPercent val="1"/>
            <c:showLeaderLines val="1"/>
          </c:dLbls>
          <c:cat>
            <c:strRef>
              <c:f>'AIK - portfelj'!$E$130:$E$134</c:f>
              <c:strCache>
                <c:ptCount val="5"/>
                <c:pt idx="0">
                  <c:v>Realizirani projekti</c:v>
                </c:pt>
                <c:pt idx="1">
                  <c:v>Projekti kod kojih je započela gradnja ili instalacija opreme</c:v>
                </c:pt>
                <c:pt idx="2">
                  <c:v>Ishođenje dozvola</c:v>
                </c:pt>
                <c:pt idx="3">
                  <c:v>Izrada prostorno planske dokumentacije</c:v>
                </c:pt>
                <c:pt idx="4">
                  <c:v>Inicijalna faza projekta (odabir lokacija, kupovina zemljišta i sl.)</c:v>
                </c:pt>
              </c:strCache>
            </c:strRef>
          </c:cat>
          <c:val>
            <c:numRef>
              <c:f>'AIK - portfelj'!$H$130:$H$134</c:f>
              <c:numCache>
                <c:formatCode>General</c:formatCode>
                <c:ptCount val="5"/>
                <c:pt idx="0">
                  <c:v>10</c:v>
                </c:pt>
                <c:pt idx="1">
                  <c:v>19</c:v>
                </c:pt>
                <c:pt idx="2">
                  <c:v>40</c:v>
                </c:pt>
                <c:pt idx="3">
                  <c:v>5</c:v>
                </c:pt>
                <c:pt idx="4">
                  <c:v>36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F362A4-8240-427E-8254-B7C0C95E21A3}" type="datetimeFigureOut">
              <a:rPr lang="hr-HR" smtClean="0"/>
              <a:pPr/>
              <a:t>28.10.2014.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A685AE-3CC0-4168-BDB7-6807EE67690C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98F4CF-A81B-4974-9D99-637B4C7A4796}" type="datetimeFigureOut">
              <a:rPr lang="hr-HR" smtClean="0"/>
              <a:pPr/>
              <a:t>28.10.2014.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D1B116-9701-4B25-A6A9-378C2F0E356F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0B1FD-271F-4D78-BAB8-351E42F4924A}" type="slidenum">
              <a:rPr lang="hr-HR" smtClean="0"/>
              <a:pPr/>
              <a:t>5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F6EEE-02A8-4D67-A82E-17AD84957CCD}" type="datetimeFigureOut">
              <a:rPr lang="hr-HR" smtClean="0"/>
              <a:pPr/>
              <a:t>28.10.2014.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F2176-98D4-425A-ADB7-D4476C02D26F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9" name="Picture 1"/>
          <p:cNvPicPr>
            <a:picLocks noChangeAspect="1"/>
          </p:cNvPicPr>
          <p:nvPr userDrawn="1"/>
        </p:nvPicPr>
        <p:blipFill>
          <a:blip r:embed="rId2" cstate="print"/>
          <a:srcRect t="174" r="6969" b="29967"/>
          <a:stretch>
            <a:fillRect/>
          </a:stretch>
        </p:blipFill>
        <p:spPr>
          <a:xfrm>
            <a:off x="0" y="-11617"/>
            <a:ext cx="9156906" cy="68762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F6EEE-02A8-4D67-A82E-17AD84957CCD}" type="datetimeFigureOut">
              <a:rPr lang="hr-HR" smtClean="0"/>
              <a:pPr/>
              <a:t>28.10.2014.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F2176-98D4-425A-ADB7-D4476C02D26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F6EEE-02A8-4D67-A82E-17AD84957CCD}" type="datetimeFigureOut">
              <a:rPr lang="hr-HR" smtClean="0"/>
              <a:pPr/>
              <a:t>28.10.2014.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F2176-98D4-425A-ADB7-D4476C02D26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4248" y="1"/>
            <a:ext cx="2339752" cy="1284106"/>
          </a:xfrm>
          <a:prstGeom prst="rect">
            <a:avLst/>
          </a:prstGeom>
        </p:spPr>
      </p:pic>
      <p:pic>
        <p:nvPicPr>
          <p:cNvPr id="10" name="Picture 1" descr="Sterlica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60432" y="6174432"/>
            <a:ext cx="683568" cy="683568"/>
          </a:xfrm>
          <a:prstGeom prst="rect">
            <a:avLst/>
          </a:prstGeom>
        </p:spPr>
      </p:pic>
      <p:pic>
        <p:nvPicPr>
          <p:cNvPr id="1026" name="Picture 2" descr="C:\Users\Korisnik\Documents\VIZUALNI IDENTITET 2\AIK LOGO\AIK logo eng-hrv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6632"/>
            <a:ext cx="3203848" cy="118403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4248" y="1"/>
            <a:ext cx="2339752" cy="1284106"/>
          </a:xfrm>
          <a:prstGeom prst="rect">
            <a:avLst/>
          </a:prstGeom>
        </p:spPr>
      </p:pic>
      <p:pic>
        <p:nvPicPr>
          <p:cNvPr id="10" name="Picture 1" descr="Sterlica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60432" y="6174432"/>
            <a:ext cx="683568" cy="683568"/>
          </a:xfrm>
          <a:prstGeom prst="rect">
            <a:avLst/>
          </a:prstGeom>
        </p:spPr>
      </p:pic>
      <p:pic>
        <p:nvPicPr>
          <p:cNvPr id="1026" name="Picture 2" descr="C:\Users\Korisnik\Documents\VIZUALNI IDENTITET 2\AIK LOGO\AIK logo eng-hrv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6632"/>
            <a:ext cx="3203848" cy="118403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F6EEE-02A8-4D67-A82E-17AD84957CCD}" type="datetimeFigureOut">
              <a:rPr lang="hr-HR" smtClean="0"/>
              <a:pPr/>
              <a:t>28.10.2014.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F2176-98D4-425A-ADB7-D4476C02D26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F6EEE-02A8-4D67-A82E-17AD84957CCD}" type="datetimeFigureOut">
              <a:rPr lang="hr-HR" smtClean="0"/>
              <a:pPr/>
              <a:t>28.10.2014.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F2176-98D4-425A-ADB7-D4476C02D26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F6EEE-02A8-4D67-A82E-17AD84957CCD}" type="datetimeFigureOut">
              <a:rPr lang="hr-HR" smtClean="0"/>
              <a:pPr/>
              <a:t>28.10.2014.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F2176-98D4-425A-ADB7-D4476C02D26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F6EEE-02A8-4D67-A82E-17AD84957CCD}" type="datetimeFigureOut">
              <a:rPr lang="hr-HR" smtClean="0"/>
              <a:pPr/>
              <a:t>28.10.2014.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F2176-98D4-425A-ADB7-D4476C02D26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F6EEE-02A8-4D67-A82E-17AD84957CCD}" type="datetimeFigureOut">
              <a:rPr lang="hr-HR" smtClean="0"/>
              <a:pPr/>
              <a:t>28.10.2014.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F2176-98D4-425A-ADB7-D4476C02D26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F6EEE-02A8-4D67-A82E-17AD84957CCD}" type="datetimeFigureOut">
              <a:rPr lang="hr-HR" smtClean="0"/>
              <a:pPr/>
              <a:t>28.10.2014.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F2176-98D4-425A-ADB7-D4476C02D26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F6EEE-02A8-4D67-A82E-17AD84957CCD}" type="datetimeFigureOut">
              <a:rPr lang="hr-HR" smtClean="0"/>
              <a:pPr/>
              <a:t>28.10.2014.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F2176-98D4-425A-ADB7-D4476C02D26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F6EEE-02A8-4D67-A82E-17AD84957CCD}" type="datetimeFigureOut">
              <a:rPr lang="hr-HR" smtClean="0"/>
              <a:pPr/>
              <a:t>28.10.2014.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F2176-98D4-425A-ADB7-D4476C02D26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F6EEE-02A8-4D67-A82E-17AD84957CCD}" type="datetimeFigureOut">
              <a:rPr lang="hr-HR" smtClean="0"/>
              <a:pPr/>
              <a:t>28.10.2014.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F2176-98D4-425A-ADB7-D4476C02D26F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C:\Users\Korisnik\Documents\2014\PREZENTACIJE\ZG%20Velesajam\Video_1397229822.avi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6588224" y="6392361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b="1" dirty="0" smtClean="0">
                <a:solidFill>
                  <a:schemeClr val="bg1">
                    <a:lumMod val="65000"/>
                  </a:schemeClr>
                </a:solidFill>
              </a:rPr>
              <a:t>29. listopada </a:t>
            </a:r>
            <a:r>
              <a:rPr lang="en-US" sz="1200" b="1" dirty="0" smtClean="0">
                <a:solidFill>
                  <a:schemeClr val="bg1">
                    <a:lumMod val="65000"/>
                  </a:schemeClr>
                </a:solidFill>
              </a:rPr>
              <a:t>201</a:t>
            </a:r>
            <a:r>
              <a:rPr lang="hr-HR" sz="1200" b="1" dirty="0" smtClean="0">
                <a:solidFill>
                  <a:schemeClr val="bg1">
                    <a:lumMod val="65000"/>
                  </a:schemeClr>
                </a:solidFill>
              </a:rPr>
              <a:t>4.</a:t>
            </a:r>
            <a:endParaRPr lang="en-US" sz="12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2051720" y="6381328"/>
            <a:ext cx="5328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Agencija za investicije i konkurentnost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Pravokutnik 4"/>
          <p:cNvSpPr/>
          <p:nvPr/>
        </p:nvSpPr>
        <p:spPr>
          <a:xfrm>
            <a:off x="2123728" y="4293096"/>
            <a:ext cx="5256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hr-H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/>
          <p:nvPr/>
        </p:nvSpPr>
        <p:spPr>
          <a:xfrm>
            <a:off x="3923928" y="332656"/>
            <a:ext cx="2808312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hr-HR" b="1" spc="-120" dirty="0" smtClean="0">
                <a:solidFill>
                  <a:srgbClr val="D90000"/>
                </a:solidFill>
                <a:latin typeface="Arial"/>
                <a:cs typeface="Arial"/>
              </a:rPr>
              <a:t>AIK PORTFOLIO</a:t>
            </a:r>
          </a:p>
        </p:txBody>
      </p:sp>
      <p:graphicFrame>
        <p:nvGraphicFramePr>
          <p:cNvPr id="24" name="Grafikon 23"/>
          <p:cNvGraphicFramePr/>
          <p:nvPr/>
        </p:nvGraphicFramePr>
        <p:xfrm>
          <a:off x="179512" y="2636912"/>
          <a:ext cx="4680520" cy="2990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6" name="Grafikon 25"/>
          <p:cNvGraphicFramePr/>
          <p:nvPr/>
        </p:nvGraphicFramePr>
        <p:xfrm>
          <a:off x="4572000" y="2780928"/>
          <a:ext cx="4104456" cy="2865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TextBox 8"/>
          <p:cNvSpPr txBox="1">
            <a:spLocks noChangeArrowheads="1"/>
          </p:cNvSpPr>
          <p:nvPr/>
        </p:nvSpPr>
        <p:spPr>
          <a:xfrm>
            <a:off x="899592" y="1340768"/>
            <a:ext cx="8496944" cy="43088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hr-HR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FDI u Hrvatskoj od 1993. – 2014. (1.-6.mj.)</a:t>
            </a:r>
            <a:r>
              <a:rPr kumimoji="0" lang="hr-HR" sz="22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iznosi </a:t>
            </a:r>
            <a:r>
              <a:rPr kumimoji="0" lang="hr-HR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29</a:t>
            </a:r>
            <a:r>
              <a:rPr kumimoji="0" lang="hr-HR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.17</a:t>
            </a:r>
            <a:r>
              <a:rPr lang="hr-HR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milijardi</a:t>
            </a:r>
            <a:r>
              <a:rPr kumimoji="0" lang="hr-HR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€</a:t>
            </a:r>
          </a:p>
        </p:txBody>
      </p:sp>
      <p:sp>
        <p:nvSpPr>
          <p:cNvPr id="28" name="Pravokutnik 27"/>
          <p:cNvSpPr/>
          <p:nvPr/>
        </p:nvSpPr>
        <p:spPr>
          <a:xfrm>
            <a:off x="2123728" y="2060848"/>
            <a:ext cx="5256584" cy="341937"/>
          </a:xfrm>
          <a:prstGeom prst="rect">
            <a:avLst/>
          </a:prstGeom>
          <a:ln w="12700">
            <a:solidFill>
              <a:srgbClr val="C00000"/>
            </a:solidFill>
          </a:ln>
        </p:spPr>
        <p:txBody>
          <a:bodyPr wrap="square" lIns="64310" tIns="32155" rIns="64310" bIns="32155">
            <a:spAutoFit/>
          </a:bodyPr>
          <a:lstStyle/>
          <a:p>
            <a:pPr algn="ctr"/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AIK PORTFELJ = &gt;150 investicijskih projekata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/>
          <p:nvPr/>
        </p:nvSpPr>
        <p:spPr>
          <a:xfrm>
            <a:off x="3947892" y="426150"/>
            <a:ext cx="308436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hr-HR" b="1" spc="-120" dirty="0" smtClean="0">
                <a:solidFill>
                  <a:srgbClr val="D90000"/>
                </a:solidFill>
                <a:latin typeface="Arial"/>
                <a:cs typeface="Arial"/>
              </a:rPr>
              <a:t>NEKI OD USPJEŠNIH PRIMJERA INVESTICIJA</a:t>
            </a:r>
            <a:endParaRPr lang="ta-IN" b="1" spc="-120" dirty="0" smtClean="0">
              <a:solidFill>
                <a:srgbClr val="D90000"/>
              </a:solidFill>
              <a:latin typeface="Arial"/>
              <a:cs typeface="Arial"/>
            </a:endParaRPr>
          </a:p>
        </p:txBody>
      </p:sp>
      <p:sp>
        <p:nvSpPr>
          <p:cNvPr id="3" name="TextBox 10"/>
          <p:cNvSpPr txBox="1"/>
          <p:nvPr/>
        </p:nvSpPr>
        <p:spPr>
          <a:xfrm>
            <a:off x="3923928" y="991761"/>
            <a:ext cx="36604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b="1" spc="-30" dirty="0" smtClean="0">
                <a:solidFill>
                  <a:schemeClr val="bg1">
                    <a:lumMod val="75000"/>
                  </a:schemeClr>
                </a:solidFill>
              </a:rPr>
              <a:t> INDUSTRIJA I TURIZAM</a:t>
            </a:r>
            <a:endParaRPr lang="en-US" sz="1200" b="1" spc="-30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Zaobljeni pravokutnik 3"/>
          <p:cNvSpPr/>
          <p:nvPr/>
        </p:nvSpPr>
        <p:spPr>
          <a:xfrm>
            <a:off x="4860032" y="1772816"/>
            <a:ext cx="2880320" cy="63945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TVORNICA ZA PROIZVODNJU ENERGETSKIH PLOČICA</a:t>
            </a:r>
          </a:p>
          <a:p>
            <a:pPr algn="ctr"/>
            <a:r>
              <a:rPr lang="hr-H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ATLANTIC MULTIPOWER d.o.o.</a:t>
            </a:r>
            <a:endParaRPr lang="hr-HR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Zaobljeni pravokutnik 4"/>
          <p:cNvSpPr/>
          <p:nvPr/>
        </p:nvSpPr>
        <p:spPr>
          <a:xfrm>
            <a:off x="4860032" y="4662137"/>
            <a:ext cx="2880320" cy="63945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PRAONICA RADNE I ZAŠTITNE ODJEĆE</a:t>
            </a:r>
          </a:p>
          <a:p>
            <a:pPr algn="ctr"/>
            <a:r>
              <a:rPr lang="hr-H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CWS BOCO d.o.o.</a:t>
            </a:r>
            <a:endParaRPr lang="hr-HR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Zaobljeni pravokutnik 5"/>
          <p:cNvSpPr/>
          <p:nvPr/>
        </p:nvSpPr>
        <p:spPr>
          <a:xfrm>
            <a:off x="4860032" y="2735923"/>
            <a:ext cx="2880320" cy="63945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TVORNICA ZA KOŽNE PROIZVODE</a:t>
            </a:r>
          </a:p>
          <a:p>
            <a:pPr algn="ctr"/>
            <a:r>
              <a:rPr lang="hr-H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WOLLSDORF COMPONENTS d.o.o.</a:t>
            </a:r>
            <a:endParaRPr lang="hr-HR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Zaobljeni pravokutnik 6"/>
          <p:cNvSpPr/>
          <p:nvPr/>
        </p:nvSpPr>
        <p:spPr>
          <a:xfrm>
            <a:off x="4860032" y="3699030"/>
            <a:ext cx="2880320" cy="63945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TVORNICA ZA OBRADU STAKLA</a:t>
            </a:r>
          </a:p>
          <a:p>
            <a:pPr algn="ctr"/>
            <a:r>
              <a:rPr lang="hr-H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PRESS GLASS SA</a:t>
            </a:r>
            <a:endParaRPr lang="hr-HR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Slika 7" descr="https://encrypted-tbn1.gstatic.com/images?q=tbn:ANd9GcQO0gBTfRp3dxxtmFl-qthCKFTuzZgSVG2HxTCq-g1_KiEmGAbEWuPGArqC"/>
          <p:cNvPicPr/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251520" y="2420888"/>
            <a:ext cx="1368152" cy="100811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Slika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142" y="3789040"/>
            <a:ext cx="1287522" cy="100811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Slika 10"/>
          <p:cNvPicPr/>
          <p:nvPr/>
        </p:nvPicPr>
        <p:blipFill>
          <a:blip r:embed="rId4" cstate="print">
            <a:grayscl/>
            <a:lum bright="35000"/>
          </a:blip>
          <a:srcRect/>
          <a:stretch>
            <a:fillRect/>
          </a:stretch>
        </p:blipFill>
        <p:spPr bwMode="auto">
          <a:xfrm>
            <a:off x="251520" y="5301208"/>
            <a:ext cx="1296144" cy="86409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Zaobljeni pravokutnik 11"/>
          <p:cNvSpPr/>
          <p:nvPr/>
        </p:nvSpPr>
        <p:spPr>
          <a:xfrm>
            <a:off x="4860032" y="5625244"/>
            <a:ext cx="2880320" cy="63945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HOTEL</a:t>
            </a:r>
          </a:p>
          <a:p>
            <a:pPr algn="ctr"/>
            <a:r>
              <a:rPr lang="hr-H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VALAMAR PRESIDENT </a:t>
            </a:r>
            <a:endParaRPr lang="hr-HR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Strelica dolje 12"/>
          <p:cNvSpPr/>
          <p:nvPr/>
        </p:nvSpPr>
        <p:spPr>
          <a:xfrm rot="16200000">
            <a:off x="1439652" y="2456890"/>
            <a:ext cx="3744416" cy="3096345"/>
          </a:xfrm>
          <a:prstGeom prst="down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4" name="TekstniOkvir 13"/>
          <p:cNvSpPr txBox="1"/>
          <p:nvPr/>
        </p:nvSpPr>
        <p:spPr>
          <a:xfrm>
            <a:off x="1763689" y="3108737"/>
            <a:ext cx="2736304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hr-H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Prostorno planiranje</a:t>
            </a: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hr-H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Infrastrukturna opremljenost</a:t>
            </a: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hr-H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Predanost poslovnom razvoju svih razina javne vlasti</a:t>
            </a: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hr-H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Brzina izdavanja dozvola</a:t>
            </a:r>
            <a:endParaRPr lang="hr-H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Pravokutnik 14"/>
          <p:cNvSpPr/>
          <p:nvPr/>
        </p:nvSpPr>
        <p:spPr>
          <a:xfrm>
            <a:off x="7524328" y="1412776"/>
            <a:ext cx="1584176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IZDANE DOZVOLE</a:t>
            </a:r>
            <a:endParaRPr lang="hr-HR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TekstniOkvir 15"/>
          <p:cNvSpPr txBox="1"/>
          <p:nvPr/>
        </p:nvSpPr>
        <p:spPr>
          <a:xfrm>
            <a:off x="7668344" y="1907875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19 dana</a:t>
            </a:r>
            <a:endParaRPr lang="hr-H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TekstniOkvir 16"/>
          <p:cNvSpPr txBox="1"/>
          <p:nvPr/>
        </p:nvSpPr>
        <p:spPr>
          <a:xfrm>
            <a:off x="7668344" y="2825977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 dan</a:t>
            </a:r>
            <a:endParaRPr lang="hr-H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TekstniOkvir 17"/>
          <p:cNvSpPr txBox="1"/>
          <p:nvPr/>
        </p:nvSpPr>
        <p:spPr>
          <a:xfrm>
            <a:off x="7668344" y="378904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 dan</a:t>
            </a:r>
            <a:endParaRPr lang="hr-H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TekstniOkvir 18"/>
          <p:cNvSpPr txBox="1"/>
          <p:nvPr/>
        </p:nvSpPr>
        <p:spPr>
          <a:xfrm>
            <a:off x="7740352" y="479715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8 dana</a:t>
            </a:r>
            <a:endParaRPr lang="hr-H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TekstniOkvir 19"/>
          <p:cNvSpPr txBox="1"/>
          <p:nvPr/>
        </p:nvSpPr>
        <p:spPr>
          <a:xfrm>
            <a:off x="7740352" y="573325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 dana</a:t>
            </a:r>
            <a:endParaRPr lang="hr-H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_1397229822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051720" y="1412776"/>
            <a:ext cx="5472608" cy="5223854"/>
          </a:xfrm>
          <a:prstGeom prst="rect">
            <a:avLst/>
          </a:prstGeom>
        </p:spPr>
      </p:pic>
      <p:sp>
        <p:nvSpPr>
          <p:cNvPr id="3" name="TextBox 8"/>
          <p:cNvSpPr txBox="1"/>
          <p:nvPr/>
        </p:nvSpPr>
        <p:spPr>
          <a:xfrm>
            <a:off x="3203848" y="404664"/>
            <a:ext cx="351641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hr-HR" b="1" spc="-120" dirty="0" smtClean="0">
                <a:solidFill>
                  <a:srgbClr val="D90000"/>
                </a:solidFill>
                <a:latin typeface="Arial"/>
                <a:cs typeface="Arial"/>
              </a:rPr>
              <a:t>KATALOG POSLOVNIH ZONA RH</a:t>
            </a:r>
            <a:endParaRPr lang="ta-IN" b="1" spc="-120" dirty="0" smtClean="0">
              <a:solidFill>
                <a:srgbClr val="D9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7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3491880" y="40466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3" name="TextBox 7"/>
          <p:cNvSpPr txBox="1"/>
          <p:nvPr/>
        </p:nvSpPr>
        <p:spPr>
          <a:xfrm>
            <a:off x="3491880" y="476672"/>
            <a:ext cx="3288085" cy="521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hr-HR" sz="3100" b="1" spc="-120" dirty="0" smtClean="0">
                <a:solidFill>
                  <a:srgbClr val="D90000"/>
                </a:solidFill>
                <a:latin typeface="+mj-lt"/>
                <a:cs typeface="Arial"/>
              </a:rPr>
              <a:t>HVALA NA PAŽNJI</a:t>
            </a:r>
            <a:r>
              <a:rPr lang="ta-IN" sz="3100" b="1" spc="-120" dirty="0" smtClean="0">
                <a:solidFill>
                  <a:srgbClr val="D90000"/>
                </a:solidFill>
                <a:latin typeface="+mj-lt"/>
                <a:cs typeface="Arial"/>
              </a:rPr>
              <a:t>!</a:t>
            </a:r>
            <a:endParaRPr lang="en-US" sz="3100" b="1" spc="-12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Arial"/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1115616" y="2204864"/>
            <a:ext cx="669674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</a:t>
            </a:r>
            <a:endParaRPr lang="hr-HR" sz="1600" b="1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r-HR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hr-HR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hr-HR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hr-HR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hr-HR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hr-HR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hr-H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hr-HR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hr-HR" dirty="0"/>
          </a:p>
        </p:txBody>
      </p:sp>
      <p:sp>
        <p:nvSpPr>
          <p:cNvPr id="10" name="TekstniOkvir 9"/>
          <p:cNvSpPr txBox="1"/>
          <p:nvPr/>
        </p:nvSpPr>
        <p:spPr>
          <a:xfrm>
            <a:off x="2411760" y="594928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err="1" smtClean="0">
                <a:solidFill>
                  <a:srgbClr val="C00000"/>
                </a:solidFill>
              </a:rPr>
              <a:t>www.aik</a:t>
            </a:r>
            <a:r>
              <a:rPr lang="hr-HR" b="1" dirty="0" smtClean="0">
                <a:solidFill>
                  <a:srgbClr val="C00000"/>
                </a:solidFill>
              </a:rPr>
              <a:t>-</a:t>
            </a:r>
            <a:r>
              <a:rPr lang="hr-HR" b="1" dirty="0" err="1" smtClean="0">
                <a:solidFill>
                  <a:srgbClr val="C00000"/>
                </a:solidFill>
              </a:rPr>
              <a:t>invest.hr</a:t>
            </a:r>
            <a:endParaRPr lang="hr-HR" b="1" dirty="0">
              <a:solidFill>
                <a:srgbClr val="C00000"/>
              </a:solidFill>
            </a:endParaRPr>
          </a:p>
        </p:txBody>
      </p:sp>
      <p:sp>
        <p:nvSpPr>
          <p:cNvPr id="7" name="Pravokutnik 6"/>
          <p:cNvSpPr/>
          <p:nvPr/>
        </p:nvSpPr>
        <p:spPr>
          <a:xfrm>
            <a:off x="2267744" y="2204864"/>
            <a:ext cx="56886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Za sva dodatna pitanja stojimo Vam na raspolaganju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  <a:endParaRPr lang="hr-HR" sz="1600" dirty="0"/>
          </a:p>
        </p:txBody>
      </p:sp>
      <p:pic>
        <p:nvPicPr>
          <p:cNvPr id="9" name="Slika 8" descr="20140915144927589_0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2924944"/>
            <a:ext cx="4499992" cy="23422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2603</TotalTime>
  <Words>152</Words>
  <Application>Microsoft Office PowerPoint</Application>
  <PresentationFormat>Prikaz na zaslonu (4:3)</PresentationFormat>
  <Paragraphs>51</Paragraphs>
  <Slides>5</Slides>
  <Notes>1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5</vt:i4>
      </vt:variant>
    </vt:vector>
  </HeadingPairs>
  <TitlesOfParts>
    <vt:vector size="6" baseType="lpstr">
      <vt:lpstr>Office tema</vt:lpstr>
      <vt:lpstr>Slajd 1</vt:lpstr>
      <vt:lpstr>Slajd 2</vt:lpstr>
      <vt:lpstr>Slajd 3</vt:lpstr>
      <vt:lpstr>Slajd 4</vt:lpstr>
      <vt:lpstr>Slajd 5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Marija Vukelić</dc:creator>
  <cp:lastModifiedBy>Korisnik</cp:lastModifiedBy>
  <cp:revision>405</cp:revision>
  <cp:lastPrinted>2013-02-05T14:54:03Z</cp:lastPrinted>
  <dcterms:created xsi:type="dcterms:W3CDTF">2013-01-31T16:24:08Z</dcterms:created>
  <dcterms:modified xsi:type="dcterms:W3CDTF">2014-10-28T08:48:54Z</dcterms:modified>
</cp:coreProperties>
</file>